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65" r:id="rId3"/>
    <p:sldId id="257" r:id="rId4"/>
    <p:sldId id="258" r:id="rId5"/>
    <p:sldId id="266" r:id="rId6"/>
    <p:sldId id="267" r:id="rId7"/>
    <p:sldId id="268" r:id="rId8"/>
    <p:sldId id="271" r:id="rId9"/>
    <p:sldId id="272" r:id="rId10"/>
    <p:sldId id="277" r:id="rId11"/>
    <p:sldId id="278" r:id="rId12"/>
    <p:sldId id="264" r:id="rId13"/>
    <p:sldId id="273" r:id="rId14"/>
    <p:sldId id="274" r:id="rId15"/>
    <p:sldId id="275" r:id="rId16"/>
    <p:sldId id="259" r:id="rId17"/>
    <p:sldId id="262" r:id="rId18"/>
    <p:sldId id="276" r:id="rId19"/>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0872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817" autoAdjust="0"/>
  </p:normalViewPr>
  <p:slideViewPr>
    <p:cSldViewPr snapToObjects="1">
      <p:cViewPr varScale="1">
        <p:scale>
          <a:sx n="64" d="100"/>
          <a:sy n="64" d="100"/>
        </p:scale>
        <p:origin x="-70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76D6F79-AE55-480B-B5F0-E1884903C647}" type="datetimeFigureOut">
              <a:rPr lang="en-US"/>
              <a:pPr>
                <a:defRPr/>
              </a:pPr>
              <a:t>6/24/2009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8C65308-8EA0-4AB0-A596-7F87A336D75C}"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153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ED1ADED-5EC6-42DA-A9DD-1631F4C272EC}" type="slidenum">
              <a:rPr lang="en-GB">
                <a:cs typeface="Arial" charset="0"/>
              </a:rPr>
              <a:pPr fontAlgn="base">
                <a:spcBef>
                  <a:spcPct val="0"/>
                </a:spcBef>
                <a:spcAft>
                  <a:spcPct val="0"/>
                </a:spcAft>
                <a:defRPr/>
              </a:pPr>
              <a:t>1</a:t>
            </a:fld>
            <a:endParaRPr lang="en-GB">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smtClean="0"/>
              <a:t>Our purposes was to understand better the linking of human and other factors and contribute to abilities to change in practice</a:t>
            </a:r>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7C8846F-F0FD-4A7C-A8CC-3E405B9C90FE}" type="slidenum">
              <a:rPr lang="en-GB">
                <a:cs typeface="Arial" charset="0"/>
              </a:rPr>
              <a:pPr fontAlgn="base">
                <a:spcBef>
                  <a:spcPct val="0"/>
                </a:spcBef>
                <a:spcAft>
                  <a:spcPct val="0"/>
                </a:spcAft>
                <a:defRPr/>
              </a:pPr>
              <a:t>3</a:t>
            </a:fld>
            <a:endParaRPr lang="en-GB">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TextEdit="1"/>
          </p:cNvSpPr>
          <p:nvPr>
            <p:ph type="sldImg"/>
          </p:nvPr>
        </p:nvSpPr>
        <p:spPr bwMode="auto">
          <a:noFill/>
          <a:ln>
            <a:solidFill>
              <a:srgbClr val="000000"/>
            </a:solidFill>
            <a:miter lim="800000"/>
            <a:headEnd/>
            <a:tailEnd/>
          </a:ln>
        </p:spPr>
      </p:sp>
      <p:sp>
        <p:nvSpPr>
          <p:cNvPr id="2150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GB" b="1" smtClean="0"/>
              <a:t>Ginsters</a:t>
            </a:r>
            <a:r>
              <a:rPr lang="en-GB" smtClean="0"/>
              <a:t> tells how a food manufacturing company moved from compliance with waste regulations to investing in state of the art waste to power technology</a:t>
            </a:r>
          </a:p>
          <a:p>
            <a:pPr eaLnBrk="1" hangingPunct="1"/>
            <a:r>
              <a:rPr lang="en-GB" b="1" smtClean="0"/>
              <a:t>Holsworthy anaerobic digestion</a:t>
            </a:r>
            <a:r>
              <a:rPr lang="en-GB" smtClean="0"/>
              <a:t> is about a pioneering biogas initiative in a UK farming community</a:t>
            </a:r>
          </a:p>
          <a:p>
            <a:pPr eaLnBrk="1" hangingPunct="1"/>
            <a:r>
              <a:rPr lang="en-GB" b="1" smtClean="0"/>
              <a:t>Compair Airworx</a:t>
            </a:r>
            <a:r>
              <a:rPr lang="en-GB" smtClean="0"/>
              <a:t> explores the challenges facing a compressed air equipment manufacturer attempting to establish a compressed air service business</a:t>
            </a:r>
          </a:p>
          <a:p>
            <a:pPr eaLnBrk="1" hangingPunct="1"/>
            <a:r>
              <a:rPr lang="en-GB" b="1" smtClean="0"/>
              <a:t>Air Cycle</a:t>
            </a:r>
            <a:r>
              <a:rPr lang="en-GB" smtClean="0"/>
              <a:t> tracks the story of a ‘niche’ technology, as a small group try to exploit a low carbon heating &amp; cooling technology for applications in the food industry</a:t>
            </a:r>
          </a:p>
          <a:p>
            <a:pPr eaLnBrk="1" hangingPunct="1"/>
            <a:r>
              <a:rPr lang="en-GB" b="1" smtClean="0"/>
              <a:t>Thurulie</a:t>
            </a:r>
            <a:r>
              <a:rPr lang="en-GB" smtClean="0"/>
              <a:t> eco-factory tells how a Sri Lankan apparel manufacturer commissioned and built an iconic low carbon factory to produce lingerie for Marks and Spencer</a:t>
            </a:r>
          </a:p>
          <a:p>
            <a:pPr eaLnBrk="1" hangingPunct="1"/>
            <a:r>
              <a:rPr lang="en-GB" b="1" smtClean="0"/>
              <a:t>Southampton</a:t>
            </a:r>
            <a:r>
              <a:rPr lang="en-GB" smtClean="0"/>
              <a:t> is the story of collaboration between diverse stakeholders to build and operate a district energy scheme drawing on geothermal energy.</a:t>
            </a:r>
          </a:p>
          <a:p>
            <a:pPr eaLnBrk="1" hangingPunct="1"/>
            <a:r>
              <a:rPr lang="en-GB" b="1" smtClean="0"/>
              <a:t>TDG</a:t>
            </a:r>
            <a:r>
              <a:rPr lang="en-GB" smtClean="0"/>
              <a:t>: Invisibly decarbonising cold food storage and distribution</a:t>
            </a:r>
          </a:p>
          <a:p>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noTextEdit="1"/>
          </p:cNvSpPr>
          <p:nvPr>
            <p:ph type="sldImg"/>
          </p:nvPr>
        </p:nvSpPr>
        <p:spPr bwMode="auto">
          <a:noFill/>
          <a:ln>
            <a:solidFill>
              <a:srgbClr val="000000"/>
            </a:solidFill>
            <a:miter lim="800000"/>
            <a:headEnd/>
            <a:tailEnd/>
          </a:ln>
        </p:spPr>
      </p:sp>
      <p:sp>
        <p:nvSpPr>
          <p:cNvPr id="2662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GB" smtClean="0"/>
              <a:t>MAS decided to try to create an iconic factory in response to Marks &amp; Spencer Plan A</a:t>
            </a:r>
          </a:p>
          <a:p>
            <a:pPr lvl="1" eaLnBrk="1" hangingPunct="1"/>
            <a:r>
              <a:rPr lang="en-GB" smtClean="0"/>
              <a:t>that others would want to copy</a:t>
            </a:r>
          </a:p>
          <a:p>
            <a:pPr lvl="1" eaLnBrk="1" hangingPunct="1"/>
            <a:r>
              <a:rPr lang="en-GB" smtClean="0"/>
              <a:t>that would be ahead of the game for 2-3 years</a:t>
            </a:r>
          </a:p>
          <a:p>
            <a:pPr eaLnBrk="1" hangingPunct="1"/>
            <a:r>
              <a:rPr lang="en-GB" smtClean="0"/>
              <a:t>Found all the technical expertise they needed in the local university engineering department, a multi-disciplinary group who were already working together</a:t>
            </a:r>
          </a:p>
          <a:p>
            <a:pPr eaLnBrk="1" hangingPunct="1"/>
            <a:r>
              <a:rPr lang="en-GB" smtClean="0"/>
              <a:t>Went from first concepts to working factory in a year</a:t>
            </a:r>
          </a:p>
          <a:p>
            <a:pPr eaLnBrk="1" hangingPunct="1"/>
            <a:r>
              <a:rPr lang="en-GB" smtClean="0"/>
              <a:t>Very creative response to challenging market conditions, despite tight supply chain ‘lock-in’</a:t>
            </a:r>
          </a:p>
          <a:p>
            <a:pPr eaLnBrk="1" hangingPunct="1"/>
            <a:r>
              <a:rPr lang="en-GB" smtClean="0"/>
              <a:t>Featured on M&amp;S website, aiming for highest (platinum) LEED accreditation</a:t>
            </a:r>
          </a:p>
          <a:p>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Rot="1" noChangeAspect="1" noTextEdit="1"/>
          </p:cNvSpPr>
          <p:nvPr>
            <p:ph type="sldImg"/>
          </p:nvPr>
        </p:nvSpPr>
        <p:spPr bwMode="auto">
          <a:noFill/>
          <a:ln>
            <a:solidFill>
              <a:srgbClr val="000000"/>
            </a:solidFill>
            <a:miter lim="800000"/>
            <a:headEnd/>
            <a:tailEnd/>
          </a:ln>
        </p:spPr>
      </p:sp>
      <p:sp>
        <p:nvSpPr>
          <p:cNvPr id="28674" name="Rectangle 3"/>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TextEdit="1"/>
          </p:cNvSpPr>
          <p:nvPr>
            <p:ph type="sldImg"/>
          </p:nvPr>
        </p:nvSpPr>
        <p:spPr bwMode="auto">
          <a:noFill/>
          <a:ln>
            <a:solidFill>
              <a:srgbClr val="000000"/>
            </a:solidFill>
            <a:miter lim="800000"/>
            <a:headEnd/>
            <a:tailEnd/>
          </a:ln>
        </p:spPr>
      </p:sp>
      <p:sp>
        <p:nvSpPr>
          <p:cNvPr id="30722" name="Rectangle 3"/>
          <p:cNvSpPr>
            <a:spLocks noGrp="1"/>
          </p:cNvSpPr>
          <p:nvPr>
            <p:ph type="body" idx="1"/>
          </p:nvPr>
        </p:nvSpPr>
        <p:spPr bwMode="auto">
          <a:noFill/>
        </p:spPr>
        <p:txBody>
          <a:bodyPr wrap="square" numCol="1" anchor="t" anchorCtr="0" compatLnSpc="1">
            <a:prstTxWarp prst="textNoShape">
              <a:avLst/>
            </a:prstTxWarp>
          </a:bodyPr>
          <a:lstStyle/>
          <a:p>
            <a:endParaRPr lang="en-GB" smtClean="0"/>
          </a:p>
          <a:p>
            <a:r>
              <a:rPr lang="en-GB" smtClean="0"/>
              <a:t> a narrative retains the character, detail and drama </a:t>
            </a:r>
          </a:p>
          <a:p>
            <a:r>
              <a:rPr lang="en-GB" smtClean="0"/>
              <a:t>informs us on the level of human experience . </a:t>
            </a:r>
          </a:p>
          <a:p>
            <a:r>
              <a:rPr lang="en-GB" smtClean="0"/>
              <a:t>Stories can show the way different issues come together to form a particular unique situation in which events are unfolding and those engaged are doing their best with what they understand and can do at the time. </a:t>
            </a:r>
          </a:p>
          <a:p>
            <a:r>
              <a:rPr lang="en-GB" smtClean="0"/>
              <a:t>They can show the messiness of the situation and the inevitable inadequacy of understanding. </a:t>
            </a:r>
          </a:p>
          <a:p>
            <a:r>
              <a:rPr lang="en-GB" smtClean="0"/>
              <a:t>Narratives serve not only to engage the audience but to </a:t>
            </a:r>
          </a:p>
          <a:p>
            <a:r>
              <a:rPr lang="en-GB" smtClean="0"/>
              <a:t>help that audience to connect their own experience to the narrative in whatever way they wish and so learn on their own terms. Most large organizations are “mythically” deprived. </a:t>
            </a:r>
          </a:p>
          <a:p>
            <a:r>
              <a:rPr lang="en-GB" smtClean="0"/>
              <a:t>Official documents and presentations are bereft of stories; </a:t>
            </a:r>
          </a:p>
          <a:p>
            <a:r>
              <a:rPr lang="en-GB" smtClean="0"/>
              <a:t>manager</a:t>
            </a:r>
            <a:r>
              <a:rPr lang="en-GB" u="sng" smtClean="0"/>
              <a:t>s</a:t>
            </a:r>
            <a:r>
              <a:rPr lang="en-GB" smtClean="0"/>
              <a:t> talk in terms of highly rationalized, abstract explanations that do not typically tell how their numbers of policies really evolved…</a:t>
            </a:r>
          </a:p>
          <a:p>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Rot="1" noChangeAspect="1" noTextEdit="1"/>
          </p:cNvSpPr>
          <p:nvPr>
            <p:ph type="sldImg"/>
          </p:nvPr>
        </p:nvSpPr>
        <p:spPr bwMode="auto">
          <a:noFill/>
          <a:ln>
            <a:solidFill>
              <a:srgbClr val="000000"/>
            </a:solidFill>
            <a:miter lim="800000"/>
            <a:headEnd/>
            <a:tailEnd/>
          </a:ln>
        </p:spPr>
      </p:sp>
      <p:sp>
        <p:nvSpPr>
          <p:cNvPr id="38914" name="Rectangle 3"/>
          <p:cNvSpPr>
            <a:spLocks noGrp="1"/>
          </p:cNvSpPr>
          <p:nvPr>
            <p:ph type="body" idx="1"/>
          </p:nvPr>
        </p:nvSpPr>
        <p:spPr bwMode="auto">
          <a:noFill/>
        </p:spPr>
        <p:txBody>
          <a:bodyPr wrap="square" numCol="1" anchor="t" anchorCtr="0" compatLnSpc="1">
            <a:prstTxWarp prst="textNoShape">
              <a:avLst/>
            </a:prstTxWarp>
          </a:bodyPr>
          <a:lstStyle/>
          <a:p>
            <a:pPr marL="228600" indent="-228600">
              <a:lnSpc>
                <a:spcPct val="80000"/>
              </a:lnSpc>
            </a:pPr>
            <a:r>
              <a:rPr lang="en-GB" sz="800" b="1" smtClean="0"/>
              <a:t>Diverse coalition</a:t>
            </a:r>
            <a:endParaRPr lang="en-GB" sz="800" smtClean="0"/>
          </a:p>
          <a:p>
            <a:pPr marL="228600" indent="-228600">
              <a:lnSpc>
                <a:spcPct val="80000"/>
              </a:lnSpc>
            </a:pPr>
            <a:r>
              <a:rPr lang="en-GB" sz="800" smtClean="0"/>
              <a:t>There is a coalition of people which may cross professional and/or organisational boundaries and which possesses relevant skills, knowledge and political positioning; and who are not constrained by normal functional boundaries and so clearly focus on the issue nor usually within an organization function. They develop strong trusting relationships within this team</a:t>
            </a:r>
          </a:p>
          <a:p>
            <a:pPr marL="228600" indent="-228600">
              <a:lnSpc>
                <a:spcPct val="80000"/>
              </a:lnSpc>
            </a:pPr>
            <a:r>
              <a:rPr lang="en-GB" sz="800" b="1" smtClean="0"/>
              <a:t>Systemic understanding and timeliness</a:t>
            </a:r>
            <a:endParaRPr lang="en-GB" sz="800" smtClean="0"/>
          </a:p>
          <a:p>
            <a:pPr marL="228600" indent="-228600">
              <a:lnSpc>
                <a:spcPct val="80000"/>
              </a:lnSpc>
            </a:pPr>
            <a:r>
              <a:rPr lang="en-GB" sz="800" smtClean="0"/>
              <a:t>The group works to develop an understanding, at least implicitly, of the broadest systemic context of the work,—the technological choices, the economic opportunities and constraints, the cultural enablers, and so on. Within this context they are able to identify a clear opportunity and seize the moment for initiating change.</a:t>
            </a:r>
          </a:p>
          <a:p>
            <a:pPr marL="228600" indent="-228600">
              <a:lnSpc>
                <a:spcPct val="80000"/>
              </a:lnSpc>
            </a:pPr>
            <a:r>
              <a:rPr lang="en-GB" sz="800" b="1" smtClean="0"/>
              <a:t>Translator go-between</a:t>
            </a:r>
            <a:endParaRPr lang="en-GB" sz="800" smtClean="0"/>
          </a:p>
          <a:p>
            <a:pPr marL="228600" indent="-228600">
              <a:lnSpc>
                <a:spcPct val="80000"/>
              </a:lnSpc>
            </a:pPr>
            <a:r>
              <a:rPr lang="en-GB" sz="800" smtClean="0"/>
              <a:t>At least one person is able and willing to act as translator and intermediary between different expert-knowledge groups – technical/scientific, business, activist etc. This is a really important role (which may be filled by more than one person)</a:t>
            </a:r>
          </a:p>
          <a:p>
            <a:pPr marL="228600" indent="-228600">
              <a:lnSpc>
                <a:spcPct val="80000"/>
              </a:lnSpc>
            </a:pPr>
            <a:r>
              <a:rPr lang="en-GB" sz="800" b="1" smtClean="0"/>
              <a:t>Wide vision</a:t>
            </a:r>
            <a:endParaRPr lang="en-GB" sz="800" smtClean="0"/>
          </a:p>
          <a:p>
            <a:pPr marL="228600" indent="-228600">
              <a:lnSpc>
                <a:spcPct val="80000"/>
              </a:lnSpc>
            </a:pPr>
            <a:r>
              <a:rPr lang="en-GB" sz="800" smtClean="0"/>
              <a:t>People within the collation are able to act strategically, with a clear sense of purpose and with an eye on the bigger picture: They understand that different people bring different perspectives and value that; they spot opportunities and make good use of chance and serendipity; they find people to help make sense of things and support outside the immediate professional environment.</a:t>
            </a:r>
          </a:p>
          <a:p>
            <a:pPr marL="228600" indent="-228600">
              <a:lnSpc>
                <a:spcPct val="80000"/>
              </a:lnSpc>
            </a:pPr>
            <a:r>
              <a:rPr lang="en-GB" sz="800" b="1" smtClean="0"/>
              <a:t>Agency</a:t>
            </a:r>
            <a:endParaRPr lang="en-GB" sz="800" smtClean="0"/>
          </a:p>
          <a:p>
            <a:pPr marL="228600" indent="-228600">
              <a:lnSpc>
                <a:spcPct val="80000"/>
              </a:lnSpc>
            </a:pPr>
            <a:r>
              <a:rPr lang="en-GB" sz="800" smtClean="0"/>
              <a:t>Individually and collectively this group is able to see opportunities in which to exercise ‘agency’, to be proactive.  Together, they are willing to take risks, to experiment.  They are able to live with some uncertainty and ambiguity. </a:t>
            </a:r>
          </a:p>
          <a:p>
            <a:pPr marL="228600" indent="-228600">
              <a:lnSpc>
                <a:spcPct val="80000"/>
              </a:lnSpc>
            </a:pPr>
            <a:r>
              <a:rPr lang="en-GB" sz="800" b="1" smtClean="0"/>
              <a:t>Enabling culture</a:t>
            </a:r>
            <a:endParaRPr lang="en-GB" sz="800" smtClean="0"/>
          </a:p>
          <a:p>
            <a:pPr marL="228600" indent="-228600">
              <a:lnSpc>
                <a:spcPct val="80000"/>
              </a:lnSpc>
            </a:pPr>
            <a:r>
              <a:rPr lang="en-GB" sz="800" smtClean="0"/>
              <a:t>They are operating inside an organisational culture that in some way enables proactivity, or at least does not squash it.  This may include creating a protected space and enabling alliances with powerful individuals who can protect experiments</a:t>
            </a:r>
          </a:p>
          <a:p>
            <a:pPr marL="228600" indent="-228600">
              <a:lnSpc>
                <a:spcPct val="80000"/>
              </a:lnSpc>
            </a:pPr>
            <a:r>
              <a:rPr lang="en-GB" sz="800" b="1" smtClean="0"/>
              <a:t>Daring to not know </a:t>
            </a:r>
            <a:endParaRPr lang="en-GB" sz="800" smtClean="0"/>
          </a:p>
          <a:p>
            <a:pPr marL="228600" indent="-228600">
              <a:lnSpc>
                <a:spcPct val="80000"/>
              </a:lnSpc>
            </a:pPr>
            <a:r>
              <a:rPr lang="en-GB" sz="800" smtClean="0"/>
              <a:t>They know they do not have all the answers, that they are not experts following a clearly laid down path.  In consequence, they approach their work together in a spirit of collaborative learning, developing an active culture of discussion</a:t>
            </a:r>
          </a:p>
          <a:p>
            <a:pPr marL="228600" indent="-228600">
              <a:lnSpc>
                <a:spcPct val="80000"/>
              </a:lnSpc>
            </a:pPr>
            <a:r>
              <a:rPr lang="en-GB" sz="800" b="1" smtClean="0"/>
              <a:t>External networking</a:t>
            </a:r>
            <a:endParaRPr lang="en-GB" sz="800" smtClean="0"/>
          </a:p>
          <a:p>
            <a:pPr marL="228600" indent="-228600">
              <a:lnSpc>
                <a:spcPct val="80000"/>
              </a:lnSpc>
            </a:pPr>
            <a:r>
              <a:rPr lang="en-GB" sz="800" smtClean="0"/>
              <a:t>As part of this they link to and consciously build wider networks outside their immediate organization</a:t>
            </a:r>
          </a:p>
          <a:p>
            <a:pPr marL="228600" indent="-228600">
              <a:lnSpc>
                <a:spcPct val="80000"/>
              </a:lnSpc>
            </a:pPr>
            <a:r>
              <a:rPr lang="en-GB" sz="800" b="1" smtClean="0"/>
              <a:t>Amplifying feedback</a:t>
            </a:r>
            <a:endParaRPr lang="en-GB" sz="800" smtClean="0"/>
          </a:p>
          <a:p>
            <a:pPr marL="228600" indent="-228600">
              <a:lnSpc>
                <a:spcPct val="80000"/>
              </a:lnSpc>
            </a:pPr>
            <a:r>
              <a:rPr lang="en-GB" sz="800" smtClean="0"/>
              <a:t>They are in an environment that in some way rewards and amplifies the innovation (there are positive feedback loops) so that room for manoeuvre gets larger as the project progresses. As this happens others are attracted into it so the project develops a reputation or story which is told positively outside the immediate circle</a:t>
            </a:r>
          </a:p>
          <a:p>
            <a:pPr marL="228600" indent="-228600">
              <a:lnSpc>
                <a:spcPct val="80000"/>
              </a:lnSpc>
            </a:pPr>
            <a:r>
              <a:rPr lang="en-GB" sz="800" b="1" smtClean="0"/>
              <a:t>Tenacity </a:t>
            </a:r>
            <a:endParaRPr lang="en-GB" sz="800" smtClean="0"/>
          </a:p>
          <a:p>
            <a:pPr marL="228600" indent="-228600">
              <a:lnSpc>
                <a:spcPct val="80000"/>
              </a:lnSpc>
            </a:pPr>
            <a:r>
              <a:rPr lang="en-GB" sz="800" smtClean="0"/>
              <a:t>They are prepared and able to exert influence on the constraints that they encounter. They are willing where necessary to seek to change or challenge rules, standards and procedures that are potential barriers. They show tenacity in this.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b="1" i="0">
                <a:latin typeface="Arial"/>
                <a:cs typeface="Arial"/>
              </a:defRPr>
            </a:lvl1pPr>
          </a:lstStyle>
          <a:p>
            <a:r>
              <a:rPr lang="en-GB"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180379D-5C07-4605-9C57-791CABF2589B}" type="datetimeFigureOut">
              <a:rPr lang="en-US"/>
              <a:pPr>
                <a:defRPr/>
              </a:pPr>
              <a:t>6/24/2009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D29A648-67A3-4D07-8CC9-3313D6548D7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2D2D0D4D-5EEB-4218-8A67-9C6D8714F217}" type="datetimeFigureOut">
              <a:rPr lang="en-US"/>
              <a:pPr>
                <a:defRPr/>
              </a:pPr>
              <a:t>6/24/2009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2F3B93E4-C83B-46B1-A2FF-3F9ABF79784B}"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84238"/>
          </a:xfrm>
        </p:spPr>
        <p:txBody>
          <a:bodyPr/>
          <a:lstStyle/>
          <a:p>
            <a:r>
              <a:rPr lang="en-US"/>
              <a:t>Click to edit Master title style</a:t>
            </a:r>
          </a:p>
        </p:txBody>
      </p:sp>
      <p:sp>
        <p:nvSpPr>
          <p:cNvPr id="3" name="Content Placeholder 2"/>
          <p:cNvSpPr>
            <a:spLocks noGrp="1"/>
          </p:cNvSpPr>
          <p:nvPr>
            <p:ph idx="1"/>
          </p:nvPr>
        </p:nvSpPr>
        <p:spPr>
          <a:xfrm>
            <a:off x="457200" y="1600200"/>
            <a:ext cx="82296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21A2D49B-DF55-40B8-9F3A-37C4DA6AC838}" type="datetimeFigureOut">
              <a:rPr lang="en-US"/>
              <a:pPr>
                <a:defRPr/>
              </a:pPr>
              <a:t>6/24/2009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3DE6E08-3462-4059-A2C1-B79D5C4D89F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EBE1513-9DFB-4625-8F41-7632E1DCBB4F}" type="datetimeFigureOut">
              <a:rPr lang="en-US"/>
              <a:pPr>
                <a:defRPr/>
              </a:pPr>
              <a:t>6/24/2009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3538A24-23ED-4409-A501-C3B06CC32E4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9066383-BA8A-4C06-92EE-3468E4B4E82B}" type="datetimeFigureOut">
              <a:rPr lang="en-US"/>
              <a:pPr>
                <a:defRPr/>
              </a:pPr>
              <a:t>6/24/2009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3B595CA-3668-421F-A325-F4E9508B593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164352D-381C-4CD2-A32E-F4837AEB95A4}" type="datetimeFigureOut">
              <a:rPr lang="en-US"/>
              <a:pPr>
                <a:defRPr/>
              </a:pPr>
              <a:t>6/24/2009</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28F6066D-9553-45E1-A4F2-5827076F342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ounded Rectangle 5"/>
          <p:cNvSpPr>
            <a:spLocks noChangeAspect="1"/>
          </p:cNvSpPr>
          <p:nvPr userDrawn="1"/>
        </p:nvSpPr>
        <p:spPr>
          <a:xfrm>
            <a:off x="152400" y="161925"/>
            <a:ext cx="8807450" cy="6534150"/>
          </a:xfrm>
          <a:prstGeom prst="roundRect">
            <a:avLst>
              <a:gd name="adj" fmla="val 5722"/>
            </a:avLst>
          </a:prstGeom>
          <a:noFill/>
          <a:ln w="50800" cap="flat" cmpd="sng" algn="ctr">
            <a:solidFill>
              <a:srgbClr val="508727"/>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4" name="Picture 6" descr="lowcarbonworks_logo2.ai"/>
          <p:cNvPicPr>
            <a:picLocks noChangeAspect="1"/>
          </p:cNvPicPr>
          <p:nvPr userDrawn="1"/>
        </p:nvPicPr>
        <p:blipFill>
          <a:blip r:embed="rId2"/>
          <a:srcRect l="13837" t="47778" r="9119" b="34444"/>
          <a:stretch>
            <a:fillRect/>
          </a:stretch>
        </p:blipFill>
        <p:spPr bwMode="auto">
          <a:xfrm>
            <a:off x="6553200" y="5867400"/>
            <a:ext cx="2209800" cy="722313"/>
          </a:xfrm>
          <a:prstGeom prst="rect">
            <a:avLst/>
          </a:prstGeom>
          <a:noFill/>
          <a:ln w="9525">
            <a:noFill/>
            <a:miter lim="800000"/>
            <a:headEnd/>
            <a:tailEnd/>
          </a:ln>
        </p:spPr>
      </p:pic>
      <p:sp>
        <p:nvSpPr>
          <p:cNvPr id="2" name="Title 1"/>
          <p:cNvSpPr>
            <a:spLocks noGrp="1"/>
          </p:cNvSpPr>
          <p:nvPr>
            <p:ph type="title"/>
          </p:nvPr>
        </p:nvSpPr>
        <p:spPr>
          <a:xfrm>
            <a:off x="457200" y="457200"/>
            <a:ext cx="8229600" cy="1143000"/>
          </a:xfrm>
        </p:spPr>
        <p:txBody>
          <a:bodyPr>
            <a:normAutofit/>
          </a:bodyPr>
          <a:lstStyle>
            <a:lvl1pPr algn="l">
              <a:defRPr sz="3200">
                <a:solidFill>
                  <a:srgbClr val="508727"/>
                </a:solidFill>
                <a:latin typeface="Arial"/>
                <a:cs typeface="Arial"/>
              </a:defRPr>
            </a:lvl1pPr>
          </a:lstStyle>
          <a:p>
            <a:r>
              <a:rPr lang="en-GB" dirty="0"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D893672-6BC2-498A-A1CC-3E3352A808CA}" type="datetimeFigureOut">
              <a:rPr lang="en-US"/>
              <a:pPr>
                <a:defRPr/>
              </a:pPr>
              <a:t>6/24/2009</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824FC44-8E86-445B-9EFB-2B77B4697BA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547A819-6E25-4D13-92C2-094FF67E7591}" type="datetimeFigureOut">
              <a:rPr lang="en-US"/>
              <a:pPr>
                <a:defRPr/>
              </a:pPr>
              <a:t>6/24/2009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08765A3-A1A8-42F5-BECD-97CB93428BF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42B199E-A662-464B-BB6A-BA40BB6B0675}" type="datetimeFigureOut">
              <a:rPr lang="en-US"/>
              <a:pPr>
                <a:defRPr/>
              </a:pPr>
              <a:t>6/24/2009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B2319DA-56FD-48E5-BDB4-1D9868182C7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457200"/>
            <a:ext cx="8229600" cy="8842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title style</a:t>
            </a:r>
            <a:endParaRPr lang="en-US" smtClean="0"/>
          </a:p>
        </p:txBody>
      </p:sp>
      <p:sp>
        <p:nvSpPr>
          <p:cNvPr id="1027" name="Text Placeholder 2"/>
          <p:cNvSpPr>
            <a:spLocks noGrp="1"/>
          </p:cNvSpPr>
          <p:nvPr>
            <p:ph type="body" idx="1"/>
          </p:nvPr>
        </p:nvSpPr>
        <p:spPr bwMode="auto">
          <a:xfrm>
            <a:off x="457200" y="1600200"/>
            <a:ext cx="82296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smtClean="0"/>
          </a:p>
        </p:txBody>
      </p:sp>
      <p:sp>
        <p:nvSpPr>
          <p:cNvPr id="7" name="Rounded Rectangle 6"/>
          <p:cNvSpPr>
            <a:spLocks noChangeAspect="1"/>
          </p:cNvSpPr>
          <p:nvPr userDrawn="1"/>
        </p:nvSpPr>
        <p:spPr>
          <a:xfrm>
            <a:off x="152400" y="161925"/>
            <a:ext cx="8807450" cy="6534150"/>
          </a:xfrm>
          <a:prstGeom prst="roundRect">
            <a:avLst>
              <a:gd name="adj" fmla="val 5722"/>
            </a:avLst>
          </a:prstGeom>
          <a:noFill/>
          <a:ln w="50800" cap="flat" cmpd="sng" algn="ctr">
            <a:solidFill>
              <a:srgbClr val="508727"/>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029" name="Picture 7" descr="lowcarbonworks_logo2.ai"/>
          <p:cNvPicPr>
            <a:picLocks noChangeAspect="1"/>
          </p:cNvPicPr>
          <p:nvPr userDrawn="1"/>
        </p:nvPicPr>
        <p:blipFill>
          <a:blip r:embed="rId14"/>
          <a:srcRect l="13837" t="47778" r="9119" b="34444"/>
          <a:stretch>
            <a:fillRect/>
          </a:stretch>
        </p:blipFill>
        <p:spPr bwMode="auto">
          <a:xfrm>
            <a:off x="6553200" y="5867400"/>
            <a:ext cx="2209800" cy="72231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59" r:id="rId12"/>
  </p:sldLayoutIdLst>
  <p:txStyles>
    <p:titleStyle>
      <a:lvl1pPr algn="l" defTabSz="457200" rtl="0" eaLnBrk="0" fontAlgn="base" hangingPunct="0">
        <a:spcBef>
          <a:spcPct val="0"/>
        </a:spcBef>
        <a:spcAft>
          <a:spcPct val="0"/>
        </a:spcAft>
        <a:defRPr sz="3400" b="1" kern="1200">
          <a:solidFill>
            <a:srgbClr val="508727"/>
          </a:solidFill>
          <a:latin typeface="Arial"/>
          <a:ea typeface="+mj-ea"/>
          <a:cs typeface="Arial"/>
        </a:defRPr>
      </a:lvl1pPr>
      <a:lvl2pPr algn="l" defTabSz="457200" rtl="0" eaLnBrk="0" fontAlgn="base" hangingPunct="0">
        <a:spcBef>
          <a:spcPct val="0"/>
        </a:spcBef>
        <a:spcAft>
          <a:spcPct val="0"/>
        </a:spcAft>
        <a:defRPr sz="3400" b="1">
          <a:solidFill>
            <a:srgbClr val="508727"/>
          </a:solidFill>
          <a:latin typeface="Arial" charset="0"/>
          <a:cs typeface="Arial" charset="0"/>
        </a:defRPr>
      </a:lvl2pPr>
      <a:lvl3pPr algn="l" defTabSz="457200" rtl="0" eaLnBrk="0" fontAlgn="base" hangingPunct="0">
        <a:spcBef>
          <a:spcPct val="0"/>
        </a:spcBef>
        <a:spcAft>
          <a:spcPct val="0"/>
        </a:spcAft>
        <a:defRPr sz="3400" b="1">
          <a:solidFill>
            <a:srgbClr val="508727"/>
          </a:solidFill>
          <a:latin typeface="Arial" charset="0"/>
          <a:cs typeface="Arial" charset="0"/>
        </a:defRPr>
      </a:lvl3pPr>
      <a:lvl4pPr algn="l" defTabSz="457200" rtl="0" eaLnBrk="0" fontAlgn="base" hangingPunct="0">
        <a:spcBef>
          <a:spcPct val="0"/>
        </a:spcBef>
        <a:spcAft>
          <a:spcPct val="0"/>
        </a:spcAft>
        <a:defRPr sz="3400" b="1">
          <a:solidFill>
            <a:srgbClr val="508727"/>
          </a:solidFill>
          <a:latin typeface="Arial" charset="0"/>
          <a:cs typeface="Arial" charset="0"/>
        </a:defRPr>
      </a:lvl4pPr>
      <a:lvl5pPr algn="l" defTabSz="457200" rtl="0" eaLnBrk="0" fontAlgn="base" hangingPunct="0">
        <a:spcBef>
          <a:spcPct val="0"/>
        </a:spcBef>
        <a:spcAft>
          <a:spcPct val="0"/>
        </a:spcAft>
        <a:defRPr sz="3400" b="1">
          <a:solidFill>
            <a:srgbClr val="508727"/>
          </a:solidFill>
          <a:latin typeface="Arial" charset="0"/>
          <a:cs typeface="Arial" charset="0"/>
        </a:defRPr>
      </a:lvl5pPr>
      <a:lvl6pPr marL="457200" algn="l" defTabSz="457200" rtl="0" fontAlgn="base">
        <a:spcBef>
          <a:spcPct val="0"/>
        </a:spcBef>
        <a:spcAft>
          <a:spcPct val="0"/>
        </a:spcAft>
        <a:defRPr sz="3400" b="1">
          <a:solidFill>
            <a:srgbClr val="508727"/>
          </a:solidFill>
          <a:latin typeface="Arial" charset="0"/>
          <a:cs typeface="Arial" charset="0"/>
        </a:defRPr>
      </a:lvl6pPr>
      <a:lvl7pPr marL="914400" algn="l" defTabSz="457200" rtl="0" fontAlgn="base">
        <a:spcBef>
          <a:spcPct val="0"/>
        </a:spcBef>
        <a:spcAft>
          <a:spcPct val="0"/>
        </a:spcAft>
        <a:defRPr sz="3400" b="1">
          <a:solidFill>
            <a:srgbClr val="508727"/>
          </a:solidFill>
          <a:latin typeface="Arial" charset="0"/>
          <a:cs typeface="Arial" charset="0"/>
        </a:defRPr>
      </a:lvl7pPr>
      <a:lvl8pPr marL="1371600" algn="l" defTabSz="457200" rtl="0" fontAlgn="base">
        <a:spcBef>
          <a:spcPct val="0"/>
        </a:spcBef>
        <a:spcAft>
          <a:spcPct val="0"/>
        </a:spcAft>
        <a:defRPr sz="3400" b="1">
          <a:solidFill>
            <a:srgbClr val="508727"/>
          </a:solidFill>
          <a:latin typeface="Arial" charset="0"/>
          <a:cs typeface="Arial" charset="0"/>
        </a:defRPr>
      </a:lvl8pPr>
      <a:lvl9pPr marL="1828800" algn="l" defTabSz="457200" rtl="0" fontAlgn="base">
        <a:spcBef>
          <a:spcPct val="0"/>
        </a:spcBef>
        <a:spcAft>
          <a:spcPct val="0"/>
        </a:spcAft>
        <a:defRPr sz="3400" b="1">
          <a:solidFill>
            <a:srgbClr val="508727"/>
          </a:solidFill>
          <a:latin typeface="Arial" charset="0"/>
          <a:cs typeface="Arial" charset="0"/>
        </a:defRPr>
      </a:lvl9pPr>
    </p:titleStyle>
    <p:bodyStyle>
      <a:lvl1pPr marL="342900" indent="-342900" algn="l" defTabSz="457200" rtl="0" eaLnBrk="0" fontAlgn="base" hangingPunct="0">
        <a:spcBef>
          <a:spcPct val="20000"/>
        </a:spcBef>
        <a:spcAft>
          <a:spcPct val="0"/>
        </a:spcAft>
        <a:buFont typeface="Arial" charset="0"/>
        <a:buChar char="•"/>
        <a:defRPr sz="2800" kern="1200">
          <a:solidFill>
            <a:schemeClr val="tx1"/>
          </a:solidFill>
          <a:latin typeface="Arial"/>
          <a:ea typeface="+mn-ea"/>
          <a:cs typeface="Arial"/>
        </a:defRPr>
      </a:lvl1pPr>
      <a:lvl2pPr marL="742950" indent="-285750" algn="l" defTabSz="457200" rtl="0" eaLnBrk="0" fontAlgn="base" hangingPunct="0">
        <a:spcBef>
          <a:spcPct val="20000"/>
        </a:spcBef>
        <a:spcAft>
          <a:spcPct val="0"/>
        </a:spcAft>
        <a:buFont typeface="Arial" charset="0"/>
        <a:buChar char="–"/>
        <a:defRPr sz="2400" kern="1200">
          <a:solidFill>
            <a:schemeClr val="tx1"/>
          </a:solidFill>
          <a:latin typeface="Arial"/>
          <a:ea typeface="+mn-ea"/>
          <a:cs typeface="Arial"/>
        </a:defRPr>
      </a:lvl2pPr>
      <a:lvl3pPr marL="1143000" indent="-228600" algn="l" defTabSz="457200" rtl="0" eaLnBrk="0" fontAlgn="base" hangingPunct="0">
        <a:spcBef>
          <a:spcPct val="20000"/>
        </a:spcBef>
        <a:spcAft>
          <a:spcPct val="0"/>
        </a:spcAft>
        <a:buFont typeface="Arial" charset="0"/>
        <a:buChar char="•"/>
        <a:defRPr sz="2000" kern="1200">
          <a:solidFill>
            <a:schemeClr val="tx1"/>
          </a:solidFill>
          <a:latin typeface="Arial"/>
          <a:ea typeface="+mn-ea"/>
          <a:cs typeface="Arial"/>
        </a:defRPr>
      </a:lvl3pPr>
      <a:lvl4pPr marL="1600200" indent="-228600" algn="l" defTabSz="457200" rtl="0" eaLnBrk="0" fontAlgn="base" hangingPunct="0">
        <a:spcBef>
          <a:spcPct val="20000"/>
        </a:spcBef>
        <a:spcAft>
          <a:spcPct val="0"/>
        </a:spcAft>
        <a:buFont typeface="Arial" charset="0"/>
        <a:buChar char="–"/>
        <a:defRPr sz="1600" kern="1200">
          <a:solidFill>
            <a:schemeClr val="tx1"/>
          </a:solidFill>
          <a:latin typeface="Arial"/>
          <a:ea typeface="+mn-ea"/>
          <a:cs typeface="Arial"/>
        </a:defRPr>
      </a:lvl4pPr>
      <a:lvl5pPr marL="2057400" indent="-228600" algn="l" defTabSz="457200" rtl="0" eaLnBrk="0" fontAlgn="base" hangingPunct="0">
        <a:spcBef>
          <a:spcPct val="20000"/>
        </a:spcBef>
        <a:spcAft>
          <a:spcPct val="0"/>
        </a:spcAft>
        <a:buFont typeface="Arial" charset="0"/>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ctrTitle"/>
          </p:nvPr>
        </p:nvSpPr>
        <p:spPr/>
        <p:txBody>
          <a:bodyPr/>
          <a:lstStyle/>
          <a:p>
            <a:pPr eaLnBrk="1" hangingPunct="1"/>
            <a:r>
              <a:rPr lang="en-GB" sz="3000" smtClean="0">
                <a:latin typeface="Arial" charset="0"/>
                <a:cs typeface="Arial" charset="0"/>
              </a:rPr>
              <a:t>Ten ‘ingredients’ for a successful low carbon</a:t>
            </a:r>
            <a:br>
              <a:rPr lang="en-GB" sz="3000" smtClean="0">
                <a:latin typeface="Arial" charset="0"/>
                <a:cs typeface="Arial" charset="0"/>
              </a:rPr>
            </a:br>
            <a:r>
              <a:rPr lang="en-GB" sz="3000" smtClean="0">
                <a:latin typeface="Arial" charset="0"/>
                <a:cs typeface="Arial" charset="0"/>
              </a:rPr>
              <a:t>change recipe</a:t>
            </a:r>
          </a:p>
        </p:txBody>
      </p:sp>
      <p:sp>
        <p:nvSpPr>
          <p:cNvPr id="15362" name="Subtitle 2"/>
          <p:cNvSpPr>
            <a:spLocks noGrp="1"/>
          </p:cNvSpPr>
          <p:nvPr>
            <p:ph type="subTitle" idx="1"/>
          </p:nvPr>
        </p:nvSpPr>
        <p:spPr/>
        <p:txBody>
          <a:bodyPr/>
          <a:lstStyle/>
          <a:p>
            <a:pPr eaLnBrk="1" hangingPunct="1"/>
            <a:r>
              <a:rPr lang="en-GB" smtClean="0">
                <a:solidFill>
                  <a:srgbClr val="898989"/>
                </a:solidFill>
                <a:latin typeface="Arial" charset="0"/>
                <a:cs typeface="Arial" charset="0"/>
              </a:rPr>
              <a:t>Peter Reason</a:t>
            </a:r>
          </a:p>
          <a:p>
            <a:pPr eaLnBrk="1" hangingPunct="1"/>
            <a:r>
              <a:rPr lang="en-GB" smtClean="0">
                <a:solidFill>
                  <a:srgbClr val="898989"/>
                </a:solidFill>
                <a:latin typeface="Arial" charset="0"/>
                <a:cs typeface="Arial" charset="0"/>
              </a:rPr>
              <a:t>Lowcarbonworks</a:t>
            </a:r>
          </a:p>
          <a:p>
            <a:pPr eaLnBrk="1" hangingPunct="1"/>
            <a:r>
              <a:rPr lang="en-GB" smtClean="0">
                <a:solidFill>
                  <a:srgbClr val="898989"/>
                </a:solidFill>
                <a:latin typeface="Arial" charset="0"/>
                <a:cs typeface="Arial" charset="0"/>
              </a:rPr>
              <a:t>University of Bath</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p:cNvSpPr>
          <p:nvPr>
            <p:ph type="title" idx="4294967295"/>
          </p:nvPr>
        </p:nvSpPr>
        <p:spPr>
          <a:xfrm>
            <a:off x="457200" y="457200"/>
            <a:ext cx="8229600" cy="1143000"/>
          </a:xfrm>
        </p:spPr>
        <p:txBody>
          <a:bodyPr/>
          <a:lstStyle/>
          <a:p>
            <a:r>
              <a:rPr lang="en-GB" smtClean="0">
                <a:latin typeface="Arial" charset="0"/>
                <a:cs typeface="Arial" charset="0"/>
              </a:rPr>
              <a:t>We tell these as narrative because stories are</a:t>
            </a:r>
          </a:p>
        </p:txBody>
      </p:sp>
      <p:sp>
        <p:nvSpPr>
          <p:cNvPr id="29698" name="Rectangle 3"/>
          <p:cNvSpPr>
            <a:spLocks noGrp="1"/>
          </p:cNvSpPr>
          <p:nvPr>
            <p:ph type="body" idx="4294967295"/>
          </p:nvPr>
        </p:nvSpPr>
        <p:spPr>
          <a:xfrm>
            <a:off x="457200" y="1844675"/>
            <a:ext cx="8229600" cy="4267200"/>
          </a:xfrm>
        </p:spPr>
        <p:txBody>
          <a:bodyPr/>
          <a:lstStyle/>
          <a:p>
            <a:r>
              <a:rPr lang="en-GB" smtClean="0">
                <a:latin typeface="Arial" charset="0"/>
                <a:cs typeface="Arial" charset="0"/>
              </a:rPr>
              <a:t>The primary way we make sense of our experience, giving meaning and significance to our lives </a:t>
            </a:r>
          </a:p>
          <a:p>
            <a:r>
              <a:rPr lang="en-GB" smtClean="0">
                <a:latin typeface="Arial" charset="0"/>
                <a:cs typeface="Arial" charset="0"/>
              </a:rPr>
              <a:t>A vital means of building relationships, bringing groups and communities together</a:t>
            </a:r>
          </a:p>
          <a:p>
            <a:r>
              <a:rPr lang="en-GB" smtClean="0">
                <a:latin typeface="Arial" charset="0"/>
                <a:cs typeface="Arial" charset="0"/>
              </a:rPr>
              <a:t>A powerful force in the world, acting on our imaginations to shape, constrain and free our sense of what is desirable and possible.</a:t>
            </a:r>
          </a:p>
          <a:p>
            <a:endParaRPr lang="en-GB" smtClean="0">
              <a:latin typeface="Arial" charset="0"/>
              <a:cs typeface="Arial"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p:cNvSpPr>
          <p:nvPr>
            <p:ph type="title" idx="4294967295"/>
          </p:nvPr>
        </p:nvSpPr>
        <p:spPr/>
        <p:txBody>
          <a:bodyPr/>
          <a:lstStyle/>
          <a:p>
            <a:r>
              <a:rPr lang="en-GB" smtClean="0">
                <a:latin typeface="Arial" charset="0"/>
                <a:cs typeface="Arial" charset="0"/>
              </a:rPr>
              <a:t>Complementarities matrix</a:t>
            </a:r>
          </a:p>
        </p:txBody>
      </p:sp>
      <p:pic>
        <p:nvPicPr>
          <p:cNvPr id="31746" name="Picture 4"/>
          <p:cNvPicPr>
            <a:picLocks noChangeAspect="1" noChangeArrowheads="1"/>
          </p:cNvPicPr>
          <p:nvPr>
            <p:ph type="body" idx="4294967295"/>
          </p:nvPr>
        </p:nvPicPr>
        <p:blipFill>
          <a:blip r:embed="rId2"/>
          <a:srcRect/>
          <a:stretch>
            <a:fillRect/>
          </a:stretch>
        </p:blipFill>
        <p:spPr>
          <a:xfrm>
            <a:off x="1403350" y="1160463"/>
            <a:ext cx="5976938" cy="4800600"/>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p:cNvSpPr>
          <p:nvPr>
            <p:ph type="title" idx="4294967295"/>
          </p:nvPr>
        </p:nvSpPr>
        <p:spPr/>
        <p:txBody>
          <a:bodyPr/>
          <a:lstStyle/>
          <a:p>
            <a:pPr eaLnBrk="1" hangingPunct="1"/>
            <a:r>
              <a:rPr lang="en-GB" smtClean="0">
                <a:latin typeface="Arial" charset="0"/>
                <a:cs typeface="Arial" charset="0"/>
              </a:rPr>
              <a:t>Relational practice</a:t>
            </a:r>
          </a:p>
        </p:txBody>
      </p:sp>
      <p:sp>
        <p:nvSpPr>
          <p:cNvPr id="32770" name="Rectangle 3"/>
          <p:cNvSpPr>
            <a:spLocks noGrp="1"/>
          </p:cNvSpPr>
          <p:nvPr>
            <p:ph type="body" idx="4294967295"/>
          </p:nvPr>
        </p:nvSpPr>
        <p:spPr/>
        <p:txBody>
          <a:bodyPr/>
          <a:lstStyle/>
          <a:p>
            <a:pPr eaLnBrk="1" hangingPunct="1"/>
            <a:r>
              <a:rPr lang="en-GB" sz="2400" smtClean="0">
                <a:latin typeface="Arial" charset="0"/>
                <a:cs typeface="Arial" charset="0"/>
              </a:rPr>
              <a:t>Relationship is a key part of work getting done and helping innovation take place</a:t>
            </a:r>
          </a:p>
          <a:p>
            <a:pPr lvl="1" eaLnBrk="1" hangingPunct="1"/>
            <a:r>
              <a:rPr lang="en-GB" sz="2000" smtClean="0">
                <a:latin typeface="Arial" charset="0"/>
                <a:cs typeface="Arial" charset="0"/>
              </a:rPr>
              <a:t>the importance of the way people work together is noticeable in all our research</a:t>
            </a:r>
          </a:p>
          <a:p>
            <a:pPr eaLnBrk="1" hangingPunct="1"/>
            <a:r>
              <a:rPr lang="en-GB" sz="2400" smtClean="0">
                <a:latin typeface="Arial" charset="0"/>
                <a:cs typeface="Arial" charset="0"/>
              </a:rPr>
              <a:t>It involves a particular kind of </a:t>
            </a:r>
            <a:r>
              <a:rPr lang="en-GB" sz="2400" i="1" smtClean="0">
                <a:latin typeface="Arial" charset="0"/>
                <a:cs typeface="Arial" charset="0"/>
              </a:rPr>
              <a:t>work</a:t>
            </a:r>
            <a:r>
              <a:rPr lang="en-GB" sz="2400" smtClean="0">
                <a:latin typeface="Arial" charset="0"/>
                <a:cs typeface="Arial" charset="0"/>
              </a:rPr>
              <a:t> </a:t>
            </a:r>
          </a:p>
          <a:p>
            <a:pPr lvl="1" eaLnBrk="1" hangingPunct="1"/>
            <a:r>
              <a:rPr lang="en-GB" sz="2000" smtClean="0">
                <a:latin typeface="Arial" charset="0"/>
                <a:cs typeface="Arial" charset="0"/>
              </a:rPr>
              <a:t>the capacity to create and sustain relationships</a:t>
            </a:r>
          </a:p>
          <a:p>
            <a:pPr lvl="1" eaLnBrk="1" hangingPunct="1"/>
            <a:r>
              <a:rPr lang="en-GB" sz="2000" smtClean="0">
                <a:latin typeface="Arial" charset="0"/>
                <a:cs typeface="Arial" charset="0"/>
              </a:rPr>
              <a:t>crossing professional and/or organisational boundaries</a:t>
            </a:r>
          </a:p>
          <a:p>
            <a:pPr lvl="1" eaLnBrk="1" hangingPunct="1"/>
            <a:r>
              <a:rPr lang="en-GB" sz="2000" smtClean="0">
                <a:latin typeface="Arial" charset="0"/>
                <a:cs typeface="Arial" charset="0"/>
              </a:rPr>
              <a:t>sharing ownership of a task</a:t>
            </a:r>
          </a:p>
          <a:p>
            <a:pPr lvl="1" eaLnBrk="1" hangingPunct="1"/>
            <a:r>
              <a:rPr lang="en-GB" sz="2000" smtClean="0">
                <a:latin typeface="Arial" charset="0"/>
                <a:cs typeface="Arial" charset="0"/>
              </a:rPr>
              <a:t>communicating openly and directly</a:t>
            </a:r>
          </a:p>
          <a:p>
            <a:pPr lvl="1" eaLnBrk="1" hangingPunct="1"/>
            <a:r>
              <a:rPr lang="en-GB" sz="2000" smtClean="0">
                <a:latin typeface="Arial" charset="0"/>
                <a:cs typeface="Arial" charset="0"/>
              </a:rPr>
              <a:t>finding activities that are mutually rewarding and energizing</a:t>
            </a:r>
          </a:p>
          <a:p>
            <a:pPr lvl="1" eaLnBrk="1" hangingPunct="1"/>
            <a:r>
              <a:rPr lang="en-GB" sz="2000" smtClean="0">
                <a:latin typeface="Arial" charset="0"/>
                <a:cs typeface="Arial" charset="0"/>
              </a:rPr>
              <a:t>finding ways to learn deeply together. </a:t>
            </a:r>
          </a:p>
          <a:p>
            <a:pPr eaLnBrk="1" hangingPunct="1"/>
            <a:endParaRPr lang="en-GB" sz="2400" smtClean="0">
              <a:latin typeface="Arial" charset="0"/>
              <a:cs typeface="Arial"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p:cNvSpPr>
          <p:nvPr>
            <p:ph type="title" idx="4294967295"/>
          </p:nvPr>
        </p:nvSpPr>
        <p:spPr/>
        <p:txBody>
          <a:bodyPr/>
          <a:lstStyle/>
          <a:p>
            <a:pPr eaLnBrk="1" hangingPunct="1"/>
            <a:r>
              <a:rPr lang="en-GB" smtClean="0">
                <a:latin typeface="Arial" charset="0"/>
                <a:cs typeface="Arial" charset="0"/>
              </a:rPr>
              <a:t>Relational practice is expressed in..</a:t>
            </a:r>
          </a:p>
        </p:txBody>
      </p:sp>
      <p:sp>
        <p:nvSpPr>
          <p:cNvPr id="33794" name="Rectangle 3"/>
          <p:cNvSpPr>
            <a:spLocks noGrp="1"/>
          </p:cNvSpPr>
          <p:nvPr>
            <p:ph type="body" idx="4294967295"/>
          </p:nvPr>
        </p:nvSpPr>
        <p:spPr/>
        <p:txBody>
          <a:bodyPr/>
          <a:lstStyle/>
          <a:p>
            <a:pPr eaLnBrk="1" hangingPunct="1"/>
            <a:r>
              <a:rPr lang="en-GB" sz="2400" smtClean="0">
                <a:latin typeface="Arial" charset="0"/>
                <a:cs typeface="Arial" charset="0"/>
              </a:rPr>
              <a:t>Actions that are task-oriented, yet have qualities of reciprocity:</a:t>
            </a:r>
          </a:p>
          <a:p>
            <a:pPr lvl="1" eaLnBrk="1" hangingPunct="1"/>
            <a:r>
              <a:rPr lang="en-GB" sz="2000" smtClean="0">
                <a:latin typeface="Arial" charset="0"/>
                <a:cs typeface="Arial" charset="0"/>
              </a:rPr>
              <a:t>working with stakeholders</a:t>
            </a:r>
          </a:p>
          <a:p>
            <a:pPr lvl="1" eaLnBrk="1" hangingPunct="1"/>
            <a:r>
              <a:rPr lang="en-GB" sz="2000" smtClean="0">
                <a:latin typeface="Arial" charset="0"/>
                <a:cs typeface="Arial" charset="0"/>
              </a:rPr>
              <a:t>mobilizing teams</a:t>
            </a:r>
          </a:p>
          <a:p>
            <a:pPr lvl="1" eaLnBrk="1" hangingPunct="1"/>
            <a:r>
              <a:rPr lang="en-GB" sz="2000" smtClean="0">
                <a:latin typeface="Arial" charset="0"/>
                <a:cs typeface="Arial" charset="0"/>
              </a:rPr>
              <a:t>having dialogues with people who hold different views</a:t>
            </a:r>
          </a:p>
          <a:p>
            <a:pPr lvl="1" eaLnBrk="1" hangingPunct="1"/>
            <a:r>
              <a:rPr lang="en-GB" sz="2000" smtClean="0">
                <a:latin typeface="Arial" charset="0"/>
                <a:cs typeface="Arial" charset="0"/>
              </a:rPr>
              <a:t>getting people to commit to take action</a:t>
            </a:r>
          </a:p>
          <a:p>
            <a:pPr lvl="1" eaLnBrk="1" hangingPunct="1"/>
            <a:r>
              <a:rPr lang="en-GB" sz="2000" smtClean="0">
                <a:latin typeface="Arial" charset="0"/>
                <a:cs typeface="Arial" charset="0"/>
              </a:rPr>
              <a:t>negotiating roles and priorities</a:t>
            </a:r>
          </a:p>
          <a:p>
            <a:pPr lvl="1" eaLnBrk="1" hangingPunct="1"/>
            <a:r>
              <a:rPr lang="en-GB" sz="2000" smtClean="0">
                <a:latin typeface="Arial" charset="0"/>
                <a:cs typeface="Arial" charset="0"/>
              </a:rPr>
              <a:t>getting efforts aligned </a:t>
            </a:r>
          </a:p>
          <a:p>
            <a:pPr eaLnBrk="1" hangingPunct="1"/>
            <a:r>
              <a:rPr lang="en-GB" sz="2400" smtClean="0">
                <a:latin typeface="Arial" charset="0"/>
                <a:cs typeface="Arial" charset="0"/>
              </a:rPr>
              <a:t>Requires certain strengths of empathy, vulnerability, ability to experience and express emotion, ability to participate with others and learn together</a:t>
            </a:r>
          </a:p>
          <a:p>
            <a:pPr eaLnBrk="1" hangingPunct="1"/>
            <a:endParaRPr lang="en-GB" sz="2400" smtClean="0">
              <a:latin typeface="Arial" charset="0"/>
              <a:cs typeface="Arial" charset="0"/>
            </a:endParaRPr>
          </a:p>
          <a:p>
            <a:pPr eaLnBrk="1" hangingPunct="1"/>
            <a:endParaRPr lang="en-GB" sz="2400" smtClean="0">
              <a:latin typeface="Arial" charset="0"/>
              <a:cs typeface="Arial"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p:cNvSpPr>
          <p:nvPr>
            <p:ph type="title" idx="4294967295"/>
          </p:nvPr>
        </p:nvSpPr>
        <p:spPr/>
        <p:txBody>
          <a:bodyPr/>
          <a:lstStyle/>
          <a:p>
            <a:pPr eaLnBrk="1" hangingPunct="1"/>
            <a:r>
              <a:rPr lang="en-GB" smtClean="0">
                <a:latin typeface="Arial" charset="0"/>
                <a:cs typeface="Arial" charset="0"/>
              </a:rPr>
              <a:t>Relational work ‘gets disappeared’</a:t>
            </a:r>
          </a:p>
        </p:txBody>
      </p:sp>
      <p:sp>
        <p:nvSpPr>
          <p:cNvPr id="34818" name="Rectangle 3"/>
          <p:cNvSpPr>
            <a:spLocks noGrp="1"/>
          </p:cNvSpPr>
          <p:nvPr>
            <p:ph type="body" idx="4294967295"/>
          </p:nvPr>
        </p:nvSpPr>
        <p:spPr/>
        <p:txBody>
          <a:bodyPr/>
          <a:lstStyle/>
          <a:p>
            <a:pPr eaLnBrk="1" hangingPunct="1">
              <a:lnSpc>
                <a:spcPct val="90000"/>
              </a:lnSpc>
            </a:pPr>
            <a:r>
              <a:rPr lang="en-GB" smtClean="0">
                <a:latin typeface="Arial" charset="0"/>
                <a:cs typeface="Arial" charset="0"/>
              </a:rPr>
              <a:t>We may pay lip service to ‘good human relationships’ and ‘getting on with people’ </a:t>
            </a:r>
          </a:p>
          <a:p>
            <a:pPr eaLnBrk="1" hangingPunct="1">
              <a:lnSpc>
                <a:spcPct val="90000"/>
              </a:lnSpc>
            </a:pPr>
            <a:r>
              <a:rPr lang="en-GB" smtClean="0">
                <a:latin typeface="Arial" charset="0"/>
                <a:cs typeface="Arial" charset="0"/>
              </a:rPr>
              <a:t>But the public world of work is instrumental, rational and objectively task-focussed</a:t>
            </a:r>
          </a:p>
          <a:p>
            <a:pPr eaLnBrk="1" hangingPunct="1">
              <a:lnSpc>
                <a:spcPct val="90000"/>
              </a:lnSpc>
            </a:pPr>
            <a:r>
              <a:rPr lang="en-GB" smtClean="0">
                <a:latin typeface="Arial" charset="0"/>
                <a:cs typeface="Arial" charset="0"/>
              </a:rPr>
              <a:t>This relationship-oriented work takes place without people noticing or valuing it </a:t>
            </a:r>
          </a:p>
          <a:p>
            <a:pPr eaLnBrk="1" hangingPunct="1">
              <a:lnSpc>
                <a:spcPct val="90000"/>
              </a:lnSpc>
            </a:pPr>
            <a:r>
              <a:rPr lang="en-GB" smtClean="0">
                <a:latin typeface="Arial" charset="0"/>
                <a:cs typeface="Arial" charset="0"/>
              </a:rPr>
              <a:t>Is not generally rewarded as an organisational asset </a:t>
            </a:r>
          </a:p>
          <a:p>
            <a:pPr eaLnBrk="1" hangingPunct="1">
              <a:lnSpc>
                <a:spcPct val="90000"/>
              </a:lnSpc>
            </a:pPr>
            <a:r>
              <a:rPr lang="en-GB" smtClean="0">
                <a:latin typeface="Arial" charset="0"/>
                <a:cs typeface="Arial" charset="0"/>
              </a:rPr>
              <a:t>Becomes hidden and unacknowledged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p:cNvSpPr>
          <p:nvPr>
            <p:ph type="title" idx="4294967295"/>
          </p:nvPr>
        </p:nvSpPr>
        <p:spPr/>
        <p:txBody>
          <a:bodyPr/>
          <a:lstStyle/>
          <a:p>
            <a:pPr eaLnBrk="1" hangingPunct="1"/>
            <a:r>
              <a:rPr lang="en-GB" smtClean="0">
                <a:latin typeface="Arial" charset="0"/>
                <a:cs typeface="Arial" charset="0"/>
              </a:rPr>
              <a:t>Construction site manager</a:t>
            </a:r>
          </a:p>
        </p:txBody>
      </p:sp>
      <p:sp>
        <p:nvSpPr>
          <p:cNvPr id="35842" name="Rectangle 3"/>
          <p:cNvSpPr>
            <a:spLocks noGrp="1"/>
          </p:cNvSpPr>
          <p:nvPr>
            <p:ph type="body" idx="4294967295"/>
          </p:nvPr>
        </p:nvSpPr>
        <p:spPr/>
        <p:txBody>
          <a:bodyPr/>
          <a:lstStyle/>
          <a:p>
            <a:pPr eaLnBrk="1" hangingPunct="1">
              <a:lnSpc>
                <a:spcPct val="90000"/>
              </a:lnSpc>
            </a:pPr>
            <a:r>
              <a:rPr lang="en-GB" smtClean="0">
                <a:latin typeface="Arial" charset="0"/>
                <a:cs typeface="Arial" charset="0"/>
              </a:rPr>
              <a:t>“I don’t know, somehow we had this cohesiveness in the team. At the end of the day what struck me was… this is the first time I’m having site meetings of this nature. Its usually far more aggressive  - ‘You should have done this’, ‘Why didn’t you do that?’, that kind of thing. Here it’s not like that, here even if something is not done we sort it out in a reasonable way-- I thought that was a very good approach”</a:t>
            </a:r>
            <a:br>
              <a:rPr lang="en-GB" smtClean="0">
                <a:latin typeface="Arial" charset="0"/>
                <a:cs typeface="Arial" charset="0"/>
              </a:rPr>
            </a:br>
            <a:endParaRPr lang="en-GB" smtClean="0">
              <a:latin typeface="Arial" charset="0"/>
              <a:cs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p:cNvSpPr>
          <p:nvPr>
            <p:ph type="title" idx="4294967295"/>
          </p:nvPr>
        </p:nvSpPr>
        <p:spPr/>
        <p:txBody>
          <a:bodyPr/>
          <a:lstStyle/>
          <a:p>
            <a:pPr eaLnBrk="1" hangingPunct="1"/>
            <a:r>
              <a:rPr lang="en-GB" smtClean="0">
                <a:latin typeface="Arial" charset="0"/>
                <a:cs typeface="Arial" charset="0"/>
              </a:rPr>
              <a:t>What we have learned</a:t>
            </a:r>
          </a:p>
        </p:txBody>
      </p:sp>
      <p:sp>
        <p:nvSpPr>
          <p:cNvPr id="36866" name="Rectangle 3"/>
          <p:cNvSpPr>
            <a:spLocks noGrp="1"/>
          </p:cNvSpPr>
          <p:nvPr>
            <p:ph type="body" idx="4294967295"/>
          </p:nvPr>
        </p:nvSpPr>
        <p:spPr/>
        <p:txBody>
          <a:bodyPr/>
          <a:lstStyle/>
          <a:p>
            <a:pPr eaLnBrk="1" hangingPunct="1">
              <a:lnSpc>
                <a:spcPct val="90000"/>
              </a:lnSpc>
            </a:pPr>
            <a:r>
              <a:rPr lang="en-GB" sz="3200" smtClean="0">
                <a:latin typeface="Arial" charset="0"/>
                <a:cs typeface="Arial" charset="0"/>
              </a:rPr>
              <a:t>… far from being strategically, politically or technologically driven, innovative projects erupt dynamically when contextual factors meet capable coalitions that exhibit certain complex qualities, that include: actors’ attitudes to risk, the flow of knowledge and trust and the ability to build capacity against shifting agendas.</a:t>
            </a:r>
          </a:p>
          <a:p>
            <a:pPr lvl="2" eaLnBrk="1" hangingPunct="1">
              <a:lnSpc>
                <a:spcPct val="90000"/>
              </a:lnSpc>
            </a:pPr>
            <a:r>
              <a:rPr lang="en-GB" smtClean="0">
                <a:latin typeface="Arial" charset="0"/>
                <a:cs typeface="Arial" charset="0"/>
              </a:rPr>
              <a:t>Margaret Gearty, 2009</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p:cNvSpPr>
          <p:nvPr>
            <p:ph type="title" idx="4294967295"/>
          </p:nvPr>
        </p:nvSpPr>
        <p:spPr/>
        <p:txBody>
          <a:bodyPr/>
          <a:lstStyle/>
          <a:p>
            <a:pPr eaLnBrk="1" hangingPunct="1"/>
            <a:r>
              <a:rPr lang="en-GB" sz="3000" smtClean="0">
                <a:latin typeface="Arial" charset="0"/>
                <a:cs typeface="Arial" charset="0"/>
              </a:rPr>
              <a:t>Ten ‘ingredients’ for a low carbon initiative</a:t>
            </a:r>
          </a:p>
        </p:txBody>
      </p:sp>
      <p:sp>
        <p:nvSpPr>
          <p:cNvPr id="37890" name="Rectangle 3"/>
          <p:cNvSpPr>
            <a:spLocks noGrp="1"/>
          </p:cNvSpPr>
          <p:nvPr>
            <p:ph type="body" idx="4294967295"/>
          </p:nvPr>
        </p:nvSpPr>
        <p:spPr/>
        <p:txBody>
          <a:bodyPr/>
          <a:lstStyle/>
          <a:p>
            <a:pPr eaLnBrk="1" hangingPunct="1">
              <a:lnSpc>
                <a:spcPct val="90000"/>
              </a:lnSpc>
            </a:pPr>
            <a:r>
              <a:rPr lang="en-GB" sz="2400" smtClean="0">
                <a:latin typeface="Arial" charset="0"/>
                <a:cs typeface="Arial" charset="0"/>
              </a:rPr>
              <a:t>Diverse coalition</a:t>
            </a:r>
          </a:p>
          <a:p>
            <a:pPr eaLnBrk="1" hangingPunct="1">
              <a:lnSpc>
                <a:spcPct val="90000"/>
              </a:lnSpc>
            </a:pPr>
            <a:r>
              <a:rPr lang="en-GB" sz="2400" smtClean="0">
                <a:latin typeface="Arial" charset="0"/>
                <a:cs typeface="Arial" charset="0"/>
              </a:rPr>
              <a:t>Systemic understanding and timeliness</a:t>
            </a:r>
          </a:p>
          <a:p>
            <a:pPr eaLnBrk="1" hangingPunct="1">
              <a:lnSpc>
                <a:spcPct val="90000"/>
              </a:lnSpc>
            </a:pPr>
            <a:r>
              <a:rPr lang="en-GB" sz="2400" smtClean="0">
                <a:latin typeface="Arial" charset="0"/>
                <a:cs typeface="Arial" charset="0"/>
              </a:rPr>
              <a:t>Translator go-between</a:t>
            </a:r>
          </a:p>
          <a:p>
            <a:pPr eaLnBrk="1" hangingPunct="1">
              <a:lnSpc>
                <a:spcPct val="90000"/>
              </a:lnSpc>
            </a:pPr>
            <a:r>
              <a:rPr lang="en-GB" sz="2400" smtClean="0">
                <a:latin typeface="Arial" charset="0"/>
                <a:cs typeface="Arial" charset="0"/>
              </a:rPr>
              <a:t>Wide vision</a:t>
            </a:r>
          </a:p>
          <a:p>
            <a:pPr eaLnBrk="1" hangingPunct="1">
              <a:lnSpc>
                <a:spcPct val="90000"/>
              </a:lnSpc>
            </a:pPr>
            <a:r>
              <a:rPr lang="en-GB" sz="2400" smtClean="0">
                <a:latin typeface="Arial" charset="0"/>
                <a:cs typeface="Arial" charset="0"/>
              </a:rPr>
              <a:t>Agency</a:t>
            </a:r>
          </a:p>
          <a:p>
            <a:pPr eaLnBrk="1" hangingPunct="1">
              <a:lnSpc>
                <a:spcPct val="90000"/>
              </a:lnSpc>
            </a:pPr>
            <a:r>
              <a:rPr lang="en-GB" sz="2400" smtClean="0">
                <a:latin typeface="Arial" charset="0"/>
                <a:cs typeface="Arial" charset="0"/>
              </a:rPr>
              <a:t>Enabling Culture</a:t>
            </a:r>
          </a:p>
          <a:p>
            <a:pPr eaLnBrk="1" hangingPunct="1">
              <a:lnSpc>
                <a:spcPct val="90000"/>
              </a:lnSpc>
            </a:pPr>
            <a:r>
              <a:rPr lang="en-GB" sz="2400" smtClean="0">
                <a:latin typeface="Arial" charset="0"/>
                <a:cs typeface="Arial" charset="0"/>
              </a:rPr>
              <a:t>Daring not to know</a:t>
            </a:r>
          </a:p>
          <a:p>
            <a:pPr eaLnBrk="1" hangingPunct="1">
              <a:lnSpc>
                <a:spcPct val="90000"/>
              </a:lnSpc>
            </a:pPr>
            <a:r>
              <a:rPr lang="en-GB" sz="2400" smtClean="0">
                <a:latin typeface="Arial" charset="0"/>
                <a:cs typeface="Arial" charset="0"/>
              </a:rPr>
              <a:t>External networking</a:t>
            </a:r>
          </a:p>
          <a:p>
            <a:pPr eaLnBrk="1" hangingPunct="1">
              <a:lnSpc>
                <a:spcPct val="90000"/>
              </a:lnSpc>
            </a:pPr>
            <a:r>
              <a:rPr lang="en-GB" sz="2400" smtClean="0">
                <a:latin typeface="Arial" charset="0"/>
                <a:cs typeface="Arial" charset="0"/>
              </a:rPr>
              <a:t>Amplifying feedback</a:t>
            </a:r>
          </a:p>
          <a:p>
            <a:pPr eaLnBrk="1" hangingPunct="1">
              <a:lnSpc>
                <a:spcPct val="90000"/>
              </a:lnSpc>
            </a:pPr>
            <a:r>
              <a:rPr lang="en-GB" sz="2400" smtClean="0">
                <a:latin typeface="Arial" charset="0"/>
                <a:cs typeface="Arial" charset="0"/>
              </a:rPr>
              <a:t>Tenacity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p:cNvSpPr>
          <p:nvPr>
            <p:ph type="title" idx="4294967295"/>
          </p:nvPr>
        </p:nvSpPr>
        <p:spPr/>
        <p:txBody>
          <a:bodyPr/>
          <a:lstStyle/>
          <a:p>
            <a:pPr eaLnBrk="1" hangingPunct="1"/>
            <a:r>
              <a:rPr lang="en-GB" smtClean="0">
                <a:latin typeface="Arial" charset="0"/>
                <a:cs typeface="Arial" charset="0"/>
              </a:rPr>
              <a:t>The contribution of action research</a:t>
            </a:r>
          </a:p>
        </p:txBody>
      </p:sp>
      <p:sp>
        <p:nvSpPr>
          <p:cNvPr id="39938" name="Rectangle 3"/>
          <p:cNvSpPr>
            <a:spLocks noGrp="1"/>
          </p:cNvSpPr>
          <p:nvPr>
            <p:ph type="body" idx="4294967295"/>
          </p:nvPr>
        </p:nvSpPr>
        <p:spPr/>
        <p:txBody>
          <a:bodyPr/>
          <a:lstStyle/>
          <a:p>
            <a:pPr eaLnBrk="1" hangingPunct="1">
              <a:lnSpc>
                <a:spcPct val="90000"/>
              </a:lnSpc>
            </a:pPr>
            <a:r>
              <a:rPr lang="en-GB" sz="2400" smtClean="0">
                <a:latin typeface="Arial" charset="0"/>
                <a:cs typeface="Arial" charset="0"/>
              </a:rPr>
              <a:t>…is not future-oriented. It is not seeking a way to purposefully ‘manage a transition to a desired point (a decarbonised economy, a low carbon future etc)’. Instead it is present oriented and presuming some kind of transition is underway. It is seeking a way to ‘ride this ongoing unknowable transition’ in an elegant way. This implies a switch in orientation from theory to practice, from objective policy-making to participative learning and, lastly, crucially from the analytical to… a return to stories and themes and vignettes of practice that rehumanise and colour the world of system innovation</a:t>
            </a:r>
          </a:p>
          <a:p>
            <a:pPr lvl="2" eaLnBrk="1" hangingPunct="1">
              <a:lnSpc>
                <a:spcPct val="90000"/>
              </a:lnSpc>
            </a:pPr>
            <a:r>
              <a:rPr lang="en-GB" sz="1800" smtClean="0">
                <a:latin typeface="Arial" charset="0"/>
                <a:cs typeface="Arial" charset="0"/>
              </a:rPr>
              <a:t>Margaret Gearty, 2009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p:cNvSpPr>
          <p:nvPr>
            <p:ph type="title"/>
          </p:nvPr>
        </p:nvSpPr>
        <p:spPr/>
        <p:txBody>
          <a:bodyPr/>
          <a:lstStyle/>
          <a:p>
            <a:pPr eaLnBrk="1" hangingPunct="1"/>
            <a:r>
              <a:rPr lang="en-GB" smtClean="0">
                <a:latin typeface="Arial" charset="0"/>
                <a:cs typeface="Arial" charset="0"/>
              </a:rPr>
              <a:t>The Lowcarbonworks project</a:t>
            </a:r>
          </a:p>
        </p:txBody>
      </p:sp>
      <p:sp>
        <p:nvSpPr>
          <p:cNvPr id="17410" name="Rectangle 3"/>
          <p:cNvSpPr>
            <a:spLocks noGrp="1"/>
          </p:cNvSpPr>
          <p:nvPr>
            <p:ph type="body" idx="1"/>
          </p:nvPr>
        </p:nvSpPr>
        <p:spPr/>
        <p:txBody>
          <a:bodyPr/>
          <a:lstStyle/>
          <a:p>
            <a:pPr eaLnBrk="1" hangingPunct="1">
              <a:lnSpc>
                <a:spcPct val="80000"/>
              </a:lnSpc>
            </a:pPr>
            <a:r>
              <a:rPr lang="en-GB" sz="2400" smtClean="0">
                <a:latin typeface="Arial" charset="0"/>
                <a:cs typeface="Arial" charset="0"/>
              </a:rPr>
              <a:t>‘What is it that helps and hinders the adoption of low carbon technologies?’</a:t>
            </a:r>
          </a:p>
          <a:p>
            <a:pPr eaLnBrk="1" hangingPunct="1">
              <a:lnSpc>
                <a:spcPct val="80000"/>
              </a:lnSpc>
            </a:pPr>
            <a:r>
              <a:rPr lang="en-GB" sz="2400" smtClean="0">
                <a:latin typeface="Arial" charset="0"/>
                <a:cs typeface="Arial" charset="0"/>
              </a:rPr>
              <a:t>There are scientific and technical dimensions to this question and scientific and technical research will remain important. </a:t>
            </a:r>
          </a:p>
          <a:p>
            <a:pPr eaLnBrk="1" hangingPunct="1">
              <a:lnSpc>
                <a:spcPct val="80000"/>
              </a:lnSpc>
            </a:pPr>
            <a:r>
              <a:rPr lang="en-GB" sz="2400" smtClean="0">
                <a:latin typeface="Arial" charset="0"/>
                <a:cs typeface="Arial" charset="0"/>
              </a:rPr>
              <a:t>But this is also a question about </a:t>
            </a:r>
          </a:p>
          <a:p>
            <a:pPr lvl="1" eaLnBrk="1" hangingPunct="1">
              <a:lnSpc>
                <a:spcPct val="80000"/>
              </a:lnSpc>
            </a:pPr>
            <a:r>
              <a:rPr lang="en-GB" sz="2000" smtClean="0">
                <a:latin typeface="Arial" charset="0"/>
                <a:cs typeface="Arial" charset="0"/>
              </a:rPr>
              <a:t>human skills and motivations</a:t>
            </a:r>
          </a:p>
          <a:p>
            <a:pPr lvl="1" eaLnBrk="1" hangingPunct="1">
              <a:lnSpc>
                <a:spcPct val="80000"/>
              </a:lnSpc>
            </a:pPr>
            <a:r>
              <a:rPr lang="en-GB" sz="2000" smtClean="0">
                <a:latin typeface="Arial" charset="0"/>
                <a:cs typeface="Arial" charset="0"/>
              </a:rPr>
              <a:t>cultures and organisations</a:t>
            </a:r>
          </a:p>
          <a:p>
            <a:pPr lvl="1" eaLnBrk="1" hangingPunct="1">
              <a:lnSpc>
                <a:spcPct val="80000"/>
              </a:lnSpc>
            </a:pPr>
            <a:r>
              <a:rPr lang="en-GB" sz="2000" smtClean="0">
                <a:latin typeface="Arial" charset="0"/>
                <a:cs typeface="Arial" charset="0"/>
              </a:rPr>
              <a:t>professional and social conduct</a:t>
            </a:r>
          </a:p>
          <a:p>
            <a:pPr lvl="1" eaLnBrk="1" hangingPunct="1">
              <a:lnSpc>
                <a:spcPct val="80000"/>
              </a:lnSpc>
            </a:pPr>
            <a:r>
              <a:rPr lang="en-GB" sz="2000" smtClean="0">
                <a:latin typeface="Arial" charset="0"/>
                <a:cs typeface="Arial" charset="0"/>
              </a:rPr>
              <a:t>how we see and define the issues</a:t>
            </a:r>
          </a:p>
          <a:p>
            <a:pPr lvl="1" eaLnBrk="1" hangingPunct="1">
              <a:lnSpc>
                <a:spcPct val="80000"/>
              </a:lnSpc>
            </a:pPr>
            <a:r>
              <a:rPr lang="en-GB" sz="2000" smtClean="0">
                <a:latin typeface="Arial" charset="0"/>
                <a:cs typeface="Arial" charset="0"/>
              </a:rPr>
              <a:t>how we mobilise information, energy and resources</a:t>
            </a:r>
          </a:p>
          <a:p>
            <a:pPr lvl="1" eaLnBrk="1" hangingPunct="1">
              <a:lnSpc>
                <a:spcPct val="80000"/>
              </a:lnSpc>
            </a:pPr>
            <a:r>
              <a:rPr lang="en-GB" sz="2000" smtClean="0">
                <a:latin typeface="Arial" charset="0"/>
                <a:cs typeface="Arial" charset="0"/>
              </a:rPr>
              <a:t>institutional structures</a:t>
            </a:r>
          </a:p>
          <a:p>
            <a:pPr lvl="1" eaLnBrk="1" hangingPunct="1">
              <a:lnSpc>
                <a:spcPct val="80000"/>
              </a:lnSpc>
            </a:pPr>
            <a:r>
              <a:rPr lang="en-GB" sz="2000" smtClean="0">
                <a:latin typeface="Arial" charset="0"/>
                <a:cs typeface="Arial" charset="0"/>
              </a:rPr>
              <a:t>power, politics and vested interests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GB" smtClean="0">
                <a:latin typeface="Arial" charset="0"/>
                <a:cs typeface="Arial" charset="0"/>
              </a:rPr>
              <a:t>Assumptions of the project</a:t>
            </a:r>
          </a:p>
        </p:txBody>
      </p:sp>
      <p:sp>
        <p:nvSpPr>
          <p:cNvPr id="18434" name="Content Placeholder 2"/>
          <p:cNvSpPr>
            <a:spLocks noGrp="1"/>
          </p:cNvSpPr>
          <p:nvPr>
            <p:ph idx="1"/>
          </p:nvPr>
        </p:nvSpPr>
        <p:spPr/>
        <p:txBody>
          <a:bodyPr/>
          <a:lstStyle/>
          <a:p>
            <a:pPr eaLnBrk="1" hangingPunct="1"/>
            <a:r>
              <a:rPr lang="en-GB" sz="2400" smtClean="0">
                <a:latin typeface="Arial" charset="0"/>
                <a:cs typeface="Arial" charset="0"/>
              </a:rPr>
              <a:t>The barriers to low carbon economy are not primarily technological</a:t>
            </a:r>
          </a:p>
          <a:p>
            <a:pPr eaLnBrk="1" hangingPunct="1"/>
            <a:r>
              <a:rPr lang="en-GB" sz="2400" smtClean="0">
                <a:latin typeface="Arial" charset="0"/>
                <a:cs typeface="Arial" charset="0"/>
              </a:rPr>
              <a:t>Technological, economic and human factors are systemically interlinked and may be ‘locked in’ </a:t>
            </a:r>
          </a:p>
          <a:p>
            <a:pPr eaLnBrk="1" hangingPunct="1"/>
            <a:r>
              <a:rPr lang="en-GB" sz="2400" smtClean="0">
                <a:latin typeface="Arial" charset="0"/>
                <a:cs typeface="Arial" charset="0"/>
              </a:rPr>
              <a:t>Significant human factors in enabling change include awareness of the issues, membership of a community of practice, and a sense of agency </a:t>
            </a:r>
          </a:p>
          <a:p>
            <a:pPr eaLnBrk="1" hangingPunct="1"/>
            <a:r>
              <a:rPr lang="en-GB" sz="2400" smtClean="0">
                <a:latin typeface="Arial" charset="0"/>
                <a:cs typeface="Arial" charset="0"/>
              </a:rPr>
              <a:t>There are fleeting windows of opportunity for techno logical transformation</a:t>
            </a:r>
          </a:p>
          <a:p>
            <a:pPr eaLnBrk="1" hangingPunct="1"/>
            <a:r>
              <a:rPr lang="en-GB" sz="2400" smtClean="0">
                <a:latin typeface="Arial" charset="0"/>
                <a:cs typeface="Arial" charset="0"/>
              </a:rPr>
              <a:t>Individuals can only act when an opportunity arises in their actual environment</a:t>
            </a:r>
          </a:p>
          <a:p>
            <a:pPr eaLnBrk="1" hangingPunct="1"/>
            <a:endParaRPr lang="en-GB" sz="2400" smtClean="0">
              <a:latin typeface="Arial" charset="0"/>
              <a:cs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p:txBody>
          <a:bodyPr/>
          <a:lstStyle/>
          <a:p>
            <a:pPr eaLnBrk="1" hangingPunct="1"/>
            <a:r>
              <a:rPr lang="en-GB" smtClean="0">
                <a:latin typeface="Arial" charset="0"/>
                <a:cs typeface="Arial" charset="0"/>
              </a:rPr>
              <a:t>Action research projects with</a:t>
            </a:r>
          </a:p>
        </p:txBody>
      </p:sp>
      <p:sp>
        <p:nvSpPr>
          <p:cNvPr id="20482" name="Rectangle 3"/>
          <p:cNvSpPr>
            <a:spLocks noGrp="1"/>
          </p:cNvSpPr>
          <p:nvPr>
            <p:ph type="body" idx="4294967295"/>
          </p:nvPr>
        </p:nvSpPr>
        <p:spPr/>
        <p:txBody>
          <a:bodyPr/>
          <a:lstStyle/>
          <a:p>
            <a:pPr eaLnBrk="1" hangingPunct="1">
              <a:lnSpc>
                <a:spcPct val="90000"/>
              </a:lnSpc>
            </a:pPr>
            <a:r>
              <a:rPr lang="en-GB" sz="2000" b="1" smtClean="0">
                <a:latin typeface="Arial" charset="0"/>
                <a:cs typeface="Arial" charset="0"/>
              </a:rPr>
              <a:t>Ginsters</a:t>
            </a:r>
            <a:r>
              <a:rPr lang="en-GB" sz="2000" smtClean="0">
                <a:latin typeface="Arial" charset="0"/>
                <a:cs typeface="Arial" charset="0"/>
              </a:rPr>
              <a:t> </a:t>
            </a:r>
          </a:p>
          <a:p>
            <a:pPr lvl="2" eaLnBrk="1" hangingPunct="1">
              <a:lnSpc>
                <a:spcPct val="90000"/>
              </a:lnSpc>
            </a:pPr>
            <a:r>
              <a:rPr lang="en-GB" sz="1600" smtClean="0">
                <a:latin typeface="Arial" charset="0"/>
                <a:cs typeface="Arial" charset="0"/>
              </a:rPr>
              <a:t>from compliance to state of the art waste to power technology</a:t>
            </a:r>
          </a:p>
          <a:p>
            <a:pPr eaLnBrk="1" hangingPunct="1">
              <a:lnSpc>
                <a:spcPct val="90000"/>
              </a:lnSpc>
            </a:pPr>
            <a:r>
              <a:rPr lang="en-GB" sz="2000" b="1" smtClean="0">
                <a:latin typeface="Arial" charset="0"/>
                <a:cs typeface="Arial" charset="0"/>
              </a:rPr>
              <a:t>Holsworthy anaerobic digestion</a:t>
            </a:r>
            <a:r>
              <a:rPr lang="en-GB" sz="2000" smtClean="0">
                <a:latin typeface="Arial" charset="0"/>
                <a:cs typeface="Arial" charset="0"/>
              </a:rPr>
              <a:t> </a:t>
            </a:r>
          </a:p>
          <a:p>
            <a:pPr lvl="2" eaLnBrk="1" hangingPunct="1">
              <a:lnSpc>
                <a:spcPct val="90000"/>
              </a:lnSpc>
            </a:pPr>
            <a:r>
              <a:rPr lang="en-GB" sz="1600" smtClean="0">
                <a:latin typeface="Arial" charset="0"/>
                <a:cs typeface="Arial" charset="0"/>
              </a:rPr>
              <a:t>a pioneering biogas initiative in a UK farming community</a:t>
            </a:r>
          </a:p>
          <a:p>
            <a:pPr eaLnBrk="1" hangingPunct="1">
              <a:lnSpc>
                <a:spcPct val="90000"/>
              </a:lnSpc>
            </a:pPr>
            <a:r>
              <a:rPr lang="en-GB" sz="2000" b="1" smtClean="0">
                <a:latin typeface="Arial" charset="0"/>
                <a:cs typeface="Arial" charset="0"/>
              </a:rPr>
              <a:t>Compair Airworx</a:t>
            </a:r>
            <a:r>
              <a:rPr lang="en-GB" sz="2000" smtClean="0">
                <a:latin typeface="Arial" charset="0"/>
                <a:cs typeface="Arial" charset="0"/>
              </a:rPr>
              <a:t> </a:t>
            </a:r>
          </a:p>
          <a:p>
            <a:pPr lvl="2" eaLnBrk="1" hangingPunct="1">
              <a:lnSpc>
                <a:spcPct val="90000"/>
              </a:lnSpc>
            </a:pPr>
            <a:r>
              <a:rPr lang="en-GB" sz="1600" smtClean="0">
                <a:latin typeface="Arial" charset="0"/>
                <a:cs typeface="Arial" charset="0"/>
              </a:rPr>
              <a:t>the challenges developing a compressed air service business</a:t>
            </a:r>
          </a:p>
          <a:p>
            <a:pPr eaLnBrk="1" hangingPunct="1">
              <a:lnSpc>
                <a:spcPct val="90000"/>
              </a:lnSpc>
            </a:pPr>
            <a:r>
              <a:rPr lang="en-GB" sz="2000" b="1" smtClean="0">
                <a:latin typeface="Arial" charset="0"/>
                <a:cs typeface="Arial" charset="0"/>
              </a:rPr>
              <a:t>Air Cycle</a:t>
            </a:r>
            <a:endParaRPr lang="en-GB" sz="2000" smtClean="0">
              <a:latin typeface="Arial" charset="0"/>
              <a:cs typeface="Arial" charset="0"/>
            </a:endParaRPr>
          </a:p>
          <a:p>
            <a:pPr lvl="2" eaLnBrk="1" hangingPunct="1">
              <a:lnSpc>
                <a:spcPct val="90000"/>
              </a:lnSpc>
            </a:pPr>
            <a:r>
              <a:rPr lang="en-GB" sz="1600" smtClean="0">
                <a:latin typeface="Arial" charset="0"/>
                <a:cs typeface="Arial" charset="0"/>
              </a:rPr>
              <a:t>tracks the story of a ‘niche’ technology</a:t>
            </a:r>
          </a:p>
          <a:p>
            <a:pPr eaLnBrk="1" hangingPunct="1">
              <a:lnSpc>
                <a:spcPct val="90000"/>
              </a:lnSpc>
            </a:pPr>
            <a:r>
              <a:rPr lang="en-GB" sz="2000" b="1" smtClean="0">
                <a:latin typeface="Arial" charset="0"/>
                <a:cs typeface="Arial" charset="0"/>
              </a:rPr>
              <a:t>Thurulie </a:t>
            </a:r>
          </a:p>
          <a:p>
            <a:pPr lvl="2" eaLnBrk="1" hangingPunct="1">
              <a:lnSpc>
                <a:spcPct val="90000"/>
              </a:lnSpc>
            </a:pPr>
            <a:r>
              <a:rPr lang="en-GB" sz="1600" smtClean="0">
                <a:latin typeface="Arial" charset="0"/>
                <a:cs typeface="Arial" charset="0"/>
              </a:rPr>
              <a:t>design and build of an  eco-factory </a:t>
            </a:r>
          </a:p>
          <a:p>
            <a:pPr eaLnBrk="1" hangingPunct="1">
              <a:lnSpc>
                <a:spcPct val="90000"/>
              </a:lnSpc>
            </a:pPr>
            <a:r>
              <a:rPr lang="en-GB" sz="2000" b="1" smtClean="0">
                <a:latin typeface="Arial" charset="0"/>
                <a:cs typeface="Arial" charset="0"/>
              </a:rPr>
              <a:t>Southampton </a:t>
            </a:r>
          </a:p>
          <a:p>
            <a:pPr lvl="2" eaLnBrk="1" hangingPunct="1">
              <a:lnSpc>
                <a:spcPct val="90000"/>
              </a:lnSpc>
            </a:pPr>
            <a:r>
              <a:rPr lang="en-GB" sz="1600" smtClean="0">
                <a:latin typeface="Arial" charset="0"/>
                <a:cs typeface="Arial" charset="0"/>
              </a:rPr>
              <a:t>collaboration to build and operate a district energy scheme</a:t>
            </a:r>
          </a:p>
          <a:p>
            <a:pPr eaLnBrk="1" hangingPunct="1">
              <a:lnSpc>
                <a:spcPct val="90000"/>
              </a:lnSpc>
            </a:pPr>
            <a:r>
              <a:rPr lang="en-GB" sz="2000" b="1" smtClean="0">
                <a:latin typeface="Arial" charset="0"/>
                <a:cs typeface="Arial" charset="0"/>
              </a:rPr>
              <a:t>TDG</a:t>
            </a:r>
            <a:r>
              <a:rPr lang="en-GB" sz="2000" smtClean="0">
                <a:latin typeface="Arial" charset="0"/>
                <a:cs typeface="Arial" charset="0"/>
              </a:rPr>
              <a:t> </a:t>
            </a:r>
          </a:p>
          <a:p>
            <a:pPr lvl="2" eaLnBrk="1" hangingPunct="1">
              <a:lnSpc>
                <a:spcPct val="90000"/>
              </a:lnSpc>
            </a:pPr>
            <a:r>
              <a:rPr lang="en-GB" sz="1600" smtClean="0">
                <a:latin typeface="Arial" charset="0"/>
                <a:cs typeface="Arial" charset="0"/>
              </a:rPr>
              <a:t>decarbonising cold food storage and distribution</a:t>
            </a:r>
          </a:p>
          <a:p>
            <a:pPr eaLnBrk="1" hangingPunct="1">
              <a:lnSpc>
                <a:spcPct val="90000"/>
              </a:lnSpc>
              <a:buFont typeface="Arial" charset="0"/>
              <a:buNone/>
            </a:pPr>
            <a:endParaRPr lang="en-GB" sz="2000" smtClean="0">
              <a:latin typeface="Arial" charset="0"/>
              <a:cs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idx="4294967295"/>
          </p:nvPr>
        </p:nvSpPr>
        <p:spPr/>
        <p:txBody>
          <a:bodyPr/>
          <a:lstStyle/>
          <a:p>
            <a:pPr eaLnBrk="1" hangingPunct="1"/>
            <a:r>
              <a:rPr lang="en-GB" smtClean="0">
                <a:latin typeface="Arial" charset="0"/>
                <a:cs typeface="Arial" charset="0"/>
              </a:rPr>
              <a:t>The resulting picture…</a:t>
            </a:r>
          </a:p>
        </p:txBody>
      </p:sp>
      <p:sp>
        <p:nvSpPr>
          <p:cNvPr id="22530" name="Rectangle 3"/>
          <p:cNvSpPr>
            <a:spLocks noGrp="1"/>
          </p:cNvSpPr>
          <p:nvPr>
            <p:ph type="body" idx="4294967295"/>
          </p:nvPr>
        </p:nvSpPr>
        <p:spPr/>
        <p:txBody>
          <a:bodyPr/>
          <a:lstStyle/>
          <a:p>
            <a:pPr eaLnBrk="1" hangingPunct="1"/>
            <a:r>
              <a:rPr lang="en-GB" smtClean="0">
                <a:latin typeface="Arial" charset="0"/>
                <a:cs typeface="Arial" charset="0"/>
              </a:rPr>
              <a:t>… is that of fallible humans innovating together with tenacity and vision in the face of shifting agendas and changing fortunes. </a:t>
            </a:r>
          </a:p>
          <a:p>
            <a:pPr eaLnBrk="1" hangingPunct="1"/>
            <a:r>
              <a:rPr lang="en-GB" smtClean="0">
                <a:latin typeface="Arial" charset="0"/>
                <a:cs typeface="Arial" charset="0"/>
              </a:rPr>
              <a:t>… innovation occurs in the micro-practice of the mundane moment, in well-timed ‘different moves’ involving non-heroic actors embedded with each other and with technology</a:t>
            </a:r>
          </a:p>
          <a:p>
            <a:pPr lvl="2" eaLnBrk="1" hangingPunct="1"/>
            <a:r>
              <a:rPr lang="en-GB" smtClean="0">
                <a:latin typeface="Arial" charset="0"/>
                <a:cs typeface="Arial" charset="0"/>
              </a:rPr>
              <a:t>Margaret Gearty, 2009</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idx="4294967295"/>
          </p:nvPr>
        </p:nvSpPr>
        <p:spPr/>
        <p:txBody>
          <a:bodyPr/>
          <a:lstStyle/>
          <a:p>
            <a:pPr eaLnBrk="1" hangingPunct="1"/>
            <a:r>
              <a:rPr lang="en-GB" smtClean="0">
                <a:latin typeface="Arial" charset="0"/>
                <a:cs typeface="Arial" charset="0"/>
              </a:rPr>
              <a:t>MAS Intimates Thurulie Ecofactory</a:t>
            </a:r>
          </a:p>
        </p:txBody>
      </p:sp>
      <p:pic>
        <p:nvPicPr>
          <p:cNvPr id="23554" name="Picture 4"/>
          <p:cNvPicPr>
            <a:picLocks noGrp="1" noChangeAspect="1" noChangeArrowheads="1"/>
          </p:cNvPicPr>
          <p:nvPr>
            <p:ph type="body" idx="4294967295"/>
          </p:nvPr>
        </p:nvPicPr>
        <p:blipFill>
          <a:blip r:embed="rId2"/>
          <a:srcRect/>
          <a:stretch>
            <a:fillRect/>
          </a:stretch>
        </p:blipFill>
        <p:spPr>
          <a:xfrm>
            <a:off x="1368425" y="1600200"/>
            <a:ext cx="6405563" cy="4267200"/>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p:cNvSpPr>
          <p:nvPr>
            <p:ph type="title" idx="4294967295"/>
          </p:nvPr>
        </p:nvSpPr>
        <p:spPr/>
        <p:txBody>
          <a:bodyPr/>
          <a:lstStyle/>
          <a:p>
            <a:pPr eaLnBrk="1" hangingPunct="1"/>
            <a:r>
              <a:rPr lang="en-GB" smtClean="0">
                <a:latin typeface="Arial" charset="0"/>
                <a:cs typeface="Arial" charset="0"/>
              </a:rPr>
              <a:t>I could tell you about the technology</a:t>
            </a:r>
          </a:p>
        </p:txBody>
      </p:sp>
      <p:sp>
        <p:nvSpPr>
          <p:cNvPr id="24578" name="Rectangle 3"/>
          <p:cNvSpPr>
            <a:spLocks noGrp="1"/>
          </p:cNvSpPr>
          <p:nvPr>
            <p:ph type="body" idx="4294967295"/>
          </p:nvPr>
        </p:nvSpPr>
        <p:spPr/>
        <p:txBody>
          <a:bodyPr/>
          <a:lstStyle/>
          <a:p>
            <a:pPr eaLnBrk="1" hangingPunct="1">
              <a:lnSpc>
                <a:spcPct val="80000"/>
              </a:lnSpc>
            </a:pPr>
            <a:r>
              <a:rPr lang="en-GB" sz="2000" smtClean="0">
                <a:latin typeface="Arial" charset="0"/>
                <a:cs typeface="Arial" charset="0"/>
              </a:rPr>
              <a:t>A low carbon factory</a:t>
            </a:r>
          </a:p>
          <a:p>
            <a:pPr eaLnBrk="1" hangingPunct="1">
              <a:lnSpc>
                <a:spcPct val="80000"/>
              </a:lnSpc>
            </a:pPr>
            <a:r>
              <a:rPr lang="en-GB" sz="2000" smtClean="0">
                <a:latin typeface="Arial" charset="0"/>
                <a:cs typeface="Arial" charset="0"/>
              </a:rPr>
              <a:t>Sitting lightly on the site, with minimal disturbance to the ecology, on two floors to minimize footprint </a:t>
            </a:r>
          </a:p>
          <a:p>
            <a:pPr eaLnBrk="1" hangingPunct="1">
              <a:lnSpc>
                <a:spcPct val="80000"/>
              </a:lnSpc>
            </a:pPr>
            <a:r>
              <a:rPr lang="en-GB" sz="2000" smtClean="0">
                <a:latin typeface="Arial" charset="0"/>
                <a:cs typeface="Arial" charset="0"/>
              </a:rPr>
              <a:t>Set in a microclimate of lake &amp; native plants to minimize “heat island” effect and maximize comfort and air quality</a:t>
            </a:r>
          </a:p>
          <a:p>
            <a:pPr eaLnBrk="1" hangingPunct="1">
              <a:lnSpc>
                <a:spcPct val="80000"/>
              </a:lnSpc>
            </a:pPr>
            <a:r>
              <a:rPr lang="en-GB" sz="2000" smtClean="0">
                <a:latin typeface="Arial" charset="0"/>
                <a:cs typeface="Arial" charset="0"/>
              </a:rPr>
              <a:t>Reflective roof and partial green roof to minimize heat absorption</a:t>
            </a:r>
          </a:p>
          <a:p>
            <a:pPr eaLnBrk="1" hangingPunct="1">
              <a:lnSpc>
                <a:spcPct val="80000"/>
              </a:lnSpc>
            </a:pPr>
            <a:r>
              <a:rPr lang="en-GB" sz="2000" smtClean="0">
                <a:latin typeface="Arial" charset="0"/>
                <a:cs typeface="Arial" charset="0"/>
              </a:rPr>
              <a:t>Roof overhangs provide shade, allow natural light and open windows</a:t>
            </a:r>
          </a:p>
          <a:p>
            <a:pPr eaLnBrk="1" hangingPunct="1">
              <a:lnSpc>
                <a:spcPct val="80000"/>
              </a:lnSpc>
            </a:pPr>
            <a:r>
              <a:rPr lang="en-GB" sz="2000" smtClean="0">
                <a:latin typeface="Arial" charset="0"/>
                <a:cs typeface="Arial" charset="0"/>
              </a:rPr>
              <a:t>Evaporative cooling and low energy lighting</a:t>
            </a:r>
          </a:p>
          <a:p>
            <a:pPr eaLnBrk="1" hangingPunct="1">
              <a:lnSpc>
                <a:spcPct val="80000"/>
              </a:lnSpc>
            </a:pPr>
            <a:r>
              <a:rPr lang="en-GB" sz="2000" smtClean="0">
                <a:latin typeface="Arial" charset="0"/>
                <a:cs typeface="Arial" charset="0"/>
              </a:rPr>
              <a:t>Consuming some 40% less power than an equivalent factory</a:t>
            </a:r>
          </a:p>
          <a:p>
            <a:pPr eaLnBrk="1" hangingPunct="1">
              <a:lnSpc>
                <a:spcPct val="80000"/>
              </a:lnSpc>
            </a:pPr>
            <a:r>
              <a:rPr lang="en-GB" sz="2000" smtClean="0">
                <a:latin typeface="Arial" charset="0"/>
                <a:cs typeface="Arial" charset="0"/>
              </a:rPr>
              <a:t>The remaining power requirements are met by renewables: small hydro and solar panels</a:t>
            </a:r>
          </a:p>
          <a:p>
            <a:pPr eaLnBrk="1" hangingPunct="1">
              <a:lnSpc>
                <a:spcPct val="80000"/>
              </a:lnSpc>
            </a:pPr>
            <a:r>
              <a:rPr lang="en-GB" sz="2000" smtClean="0">
                <a:latin typeface="Arial" charset="0"/>
                <a:cs typeface="Arial" charset="0"/>
              </a:rPr>
              <a:t>Structure of re-usable steel framework and timber to upper floors </a:t>
            </a:r>
          </a:p>
          <a:p>
            <a:pPr eaLnBrk="1" hangingPunct="1">
              <a:lnSpc>
                <a:spcPct val="80000"/>
              </a:lnSpc>
            </a:pPr>
            <a:r>
              <a:rPr lang="en-GB" sz="2000" smtClean="0">
                <a:latin typeface="Arial" charset="0"/>
                <a:cs typeface="Arial" charset="0"/>
              </a:rPr>
              <a:t>Walls and roadways made of cement stabilized soil with low embodied energy and high heat coefficients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type="title" idx="4294967295"/>
          </p:nvPr>
        </p:nvSpPr>
        <p:spPr/>
        <p:txBody>
          <a:bodyPr/>
          <a:lstStyle/>
          <a:p>
            <a:pPr eaLnBrk="1" hangingPunct="1"/>
            <a:r>
              <a:rPr lang="en-GB" sz="3000" smtClean="0">
                <a:latin typeface="Arial" charset="0"/>
                <a:cs typeface="Arial" charset="0"/>
              </a:rPr>
              <a:t>And I can also tell you the story of “a wonderful experience”:</a:t>
            </a:r>
          </a:p>
        </p:txBody>
      </p:sp>
      <p:sp>
        <p:nvSpPr>
          <p:cNvPr id="25602" name="Rectangle 3"/>
          <p:cNvSpPr>
            <a:spLocks noGrp="1"/>
          </p:cNvSpPr>
          <p:nvPr>
            <p:ph type="body" idx="4294967295"/>
          </p:nvPr>
        </p:nvSpPr>
        <p:spPr/>
        <p:txBody>
          <a:bodyPr/>
          <a:lstStyle/>
          <a:p>
            <a:pPr eaLnBrk="1" hangingPunct="1"/>
            <a:r>
              <a:rPr lang="en-GB" sz="2400" smtClean="0">
                <a:latin typeface="Arial" charset="0"/>
                <a:cs typeface="Arial" charset="0"/>
              </a:rPr>
              <a:t>MAS decided to try to create an iconic factory</a:t>
            </a:r>
          </a:p>
          <a:p>
            <a:pPr lvl="1" eaLnBrk="1" hangingPunct="1"/>
            <a:r>
              <a:rPr lang="en-GB" sz="2000" smtClean="0">
                <a:latin typeface="Arial" charset="0"/>
                <a:cs typeface="Arial" charset="0"/>
              </a:rPr>
              <a:t>in that others would want to copy</a:t>
            </a:r>
          </a:p>
          <a:p>
            <a:pPr lvl="1" eaLnBrk="1" hangingPunct="1"/>
            <a:r>
              <a:rPr lang="en-GB" sz="2000" smtClean="0">
                <a:latin typeface="Arial" charset="0"/>
                <a:cs typeface="Arial" charset="0"/>
              </a:rPr>
              <a:t>that would be ahead of the game for 2-3 years</a:t>
            </a:r>
          </a:p>
          <a:p>
            <a:pPr eaLnBrk="1" hangingPunct="1"/>
            <a:r>
              <a:rPr lang="en-GB" sz="2400" smtClean="0">
                <a:latin typeface="Arial" charset="0"/>
                <a:cs typeface="Arial" charset="0"/>
              </a:rPr>
              <a:t>Worked with local expertise</a:t>
            </a:r>
          </a:p>
          <a:p>
            <a:pPr eaLnBrk="1" hangingPunct="1"/>
            <a:r>
              <a:rPr lang="en-GB" sz="2400" smtClean="0">
                <a:latin typeface="Arial" charset="0"/>
                <a:cs typeface="Arial" charset="0"/>
              </a:rPr>
              <a:t>Built coalition within and outside the organization</a:t>
            </a:r>
          </a:p>
          <a:p>
            <a:pPr eaLnBrk="1" hangingPunct="1"/>
            <a:r>
              <a:rPr lang="en-GB" sz="2400" smtClean="0">
                <a:latin typeface="Arial" charset="0"/>
                <a:cs typeface="Arial" charset="0"/>
              </a:rPr>
              <a:t>Very creative response to challenging market conditions, despite tight supply chain ‘lock-in’ </a:t>
            </a:r>
          </a:p>
          <a:p>
            <a:pPr eaLnBrk="1" hangingPunct="1"/>
            <a:r>
              <a:rPr lang="en-GB" sz="2400" smtClean="0">
                <a:latin typeface="Arial" charset="0"/>
                <a:cs typeface="Arial" charset="0"/>
              </a:rPr>
              <a:t>Went from first concepts to working factory in a year</a:t>
            </a:r>
          </a:p>
          <a:p>
            <a:pPr eaLnBrk="1" hangingPunct="1"/>
            <a:r>
              <a:rPr lang="en-GB" sz="2400" smtClean="0">
                <a:latin typeface="Arial" charset="0"/>
                <a:cs typeface="Arial" charset="0"/>
              </a:rPr>
              <a:t>Featured on M&amp;S website, aiming for highest (platinum) LEED accreditation</a:t>
            </a:r>
          </a:p>
          <a:p>
            <a:pPr eaLnBrk="1" hangingPunct="1"/>
            <a:endParaRPr lang="en-GB" sz="2400" smtClean="0">
              <a:latin typeface="Arial" charset="0"/>
              <a:cs typeface="Arial"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p:cNvSpPr>
          <p:nvPr>
            <p:ph type="title" idx="4294967295"/>
          </p:nvPr>
        </p:nvSpPr>
        <p:spPr/>
        <p:txBody>
          <a:bodyPr/>
          <a:lstStyle/>
          <a:p>
            <a:pPr eaLnBrk="1" hangingPunct="1"/>
            <a:r>
              <a:rPr lang="en-GB" smtClean="0">
                <a:latin typeface="Arial" charset="0"/>
                <a:cs typeface="Arial" charset="0"/>
              </a:rPr>
              <a:t>And also…</a:t>
            </a:r>
          </a:p>
        </p:txBody>
      </p:sp>
      <p:sp>
        <p:nvSpPr>
          <p:cNvPr id="27650" name="Rectangle 3"/>
          <p:cNvSpPr>
            <a:spLocks noGrp="1"/>
          </p:cNvSpPr>
          <p:nvPr>
            <p:ph type="body" idx="4294967295"/>
          </p:nvPr>
        </p:nvSpPr>
        <p:spPr/>
        <p:txBody>
          <a:bodyPr/>
          <a:lstStyle/>
          <a:p>
            <a:pPr eaLnBrk="1" hangingPunct="1">
              <a:lnSpc>
                <a:spcPct val="90000"/>
              </a:lnSpc>
            </a:pPr>
            <a:r>
              <a:rPr lang="en-GB" smtClean="0">
                <a:latin typeface="Arial" charset="0"/>
                <a:cs typeface="Arial" charset="0"/>
              </a:rPr>
              <a:t>Learning History uncovered the personal passions of two key figures in the team</a:t>
            </a:r>
          </a:p>
          <a:p>
            <a:pPr eaLnBrk="1" hangingPunct="1">
              <a:lnSpc>
                <a:spcPct val="90000"/>
              </a:lnSpc>
            </a:pPr>
            <a:r>
              <a:rPr lang="en-GB" smtClean="0">
                <a:latin typeface="Arial" charset="0"/>
                <a:cs typeface="Arial" charset="0"/>
              </a:rPr>
              <a:t>They all remarked on the unprecedented goodwill and excitement – “attractor”</a:t>
            </a:r>
          </a:p>
          <a:p>
            <a:pPr eaLnBrk="1" hangingPunct="1">
              <a:lnSpc>
                <a:spcPct val="90000"/>
              </a:lnSpc>
            </a:pPr>
            <a:r>
              <a:rPr lang="en-GB" smtClean="0">
                <a:latin typeface="Arial" charset="0"/>
                <a:cs typeface="Arial" charset="0"/>
              </a:rPr>
              <a:t>Experimental, problem-solving, learn-by-doing approach: experts prepared to ‘not know’</a:t>
            </a:r>
          </a:p>
          <a:p>
            <a:pPr eaLnBrk="1" hangingPunct="1">
              <a:lnSpc>
                <a:spcPct val="90000"/>
              </a:lnSpc>
            </a:pPr>
            <a:r>
              <a:rPr lang="en-GB" smtClean="0">
                <a:latin typeface="Arial" charset="0"/>
                <a:cs typeface="Arial" charset="0"/>
              </a:rPr>
              <a:t>Key role of the translator, boundary-spanner</a:t>
            </a:r>
          </a:p>
          <a:p>
            <a:pPr eaLnBrk="1" hangingPunct="1">
              <a:lnSpc>
                <a:spcPct val="90000"/>
              </a:lnSpc>
            </a:pPr>
            <a:r>
              <a:rPr lang="en-GB" smtClean="0">
                <a:latin typeface="Arial" charset="0"/>
                <a:cs typeface="Arial" charset="0"/>
              </a:rPr>
              <a:t>Significant relational work (which is normally ‘disappeared’ by the sociotechnical system)</a:t>
            </a:r>
          </a:p>
          <a:p>
            <a:pPr eaLnBrk="1" hangingPunct="1">
              <a:lnSpc>
                <a:spcPct val="90000"/>
              </a:lnSpc>
            </a:pPr>
            <a:endParaRPr lang="en-GB" smtClean="0">
              <a:latin typeface="Arial" charset="0"/>
              <a:cs typeface="Arial"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Revolution.thmx</Template>
  <TotalTime>467</TotalTime>
  <Words>1872</Words>
  <Application>Microsoft Office PowerPoint</Application>
  <PresentationFormat>On-screen Show (4:3)</PresentationFormat>
  <Paragraphs>162</Paragraphs>
  <Slides>18</Slides>
  <Notes>7</Notes>
  <HiddenSlides>0</HiddenSlides>
  <MMClips>0</MMClips>
  <ScaleCrop>false</ScaleCrop>
  <HeadingPairs>
    <vt:vector size="6" baseType="variant">
      <vt:variant>
        <vt:lpstr>Fonts Used</vt:lpstr>
      </vt:variant>
      <vt:variant>
        <vt:i4>2</vt:i4>
      </vt:variant>
      <vt:variant>
        <vt:lpstr>Design Template</vt:lpstr>
      </vt:variant>
      <vt:variant>
        <vt:i4>11</vt:i4>
      </vt:variant>
      <vt:variant>
        <vt:lpstr>Slide Titles</vt:lpstr>
      </vt:variant>
      <vt:variant>
        <vt:i4>18</vt:i4>
      </vt:variant>
    </vt:vector>
  </HeadingPairs>
  <TitlesOfParts>
    <vt:vector size="31" baseType="lpstr">
      <vt:lpstr>Arial</vt:lpstr>
      <vt:lpstr>Calibri</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Ten ‘ingredients’ for a successful low carbon change recipe</vt:lpstr>
      <vt:lpstr>The Lowcarbonworks project</vt:lpstr>
      <vt:lpstr>Assumptions of the project</vt:lpstr>
      <vt:lpstr>Action research projects with</vt:lpstr>
      <vt:lpstr>The resulting picture…</vt:lpstr>
      <vt:lpstr>MAS Intimates Thurulie Ecofactory</vt:lpstr>
      <vt:lpstr>I could tell you about the technology</vt:lpstr>
      <vt:lpstr>And I can also tell you the story of “a wonderful experience”:</vt:lpstr>
      <vt:lpstr>And also…</vt:lpstr>
      <vt:lpstr>We tell these as narrative because stories are</vt:lpstr>
      <vt:lpstr>Complementarities matrix</vt:lpstr>
      <vt:lpstr>Relational practice</vt:lpstr>
      <vt:lpstr>Relational practice is expressed in..</vt:lpstr>
      <vt:lpstr>Relational work ‘gets disappeared’</vt:lpstr>
      <vt:lpstr>Construction site manager</vt:lpstr>
      <vt:lpstr>What we have learned</vt:lpstr>
      <vt:lpstr>Ten ‘ingredients’ for a low carbon initiative</vt:lpstr>
      <vt:lpstr>The contribution of action research</vt:lpstr>
    </vt:vector>
  </TitlesOfParts>
  <Company>Positive2</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Will Beaven</dc:creator>
  <cp:lastModifiedBy>mnscas</cp:lastModifiedBy>
  <cp:revision>22</cp:revision>
  <dcterms:created xsi:type="dcterms:W3CDTF">2009-05-28T09:04:17Z</dcterms:created>
  <dcterms:modified xsi:type="dcterms:W3CDTF">2009-06-24T14:25:50Z</dcterms:modified>
</cp:coreProperties>
</file>