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9" r:id="rId4"/>
    <p:sldId id="260" r:id="rId5"/>
    <p:sldId id="258" r:id="rId6"/>
    <p:sldId id="261" r:id="rId7"/>
    <p:sldId id="262" r:id="rId8"/>
    <p:sldId id="264" r:id="rId9"/>
    <p:sldId id="263" r:id="rId10"/>
    <p:sldId id="276" r:id="rId11"/>
    <p:sldId id="266" r:id="rId12"/>
    <p:sldId id="270" r:id="rId13"/>
    <p:sldId id="271" r:id="rId14"/>
    <p:sldId id="278" r:id="rId15"/>
    <p:sldId id="277" r:id="rId16"/>
    <p:sldId id="274"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0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1"/>
  </p:normalViewPr>
  <p:slideViewPr>
    <p:cSldViewPr snapToGrid="0" snapToObjects="1">
      <p:cViewPr varScale="1">
        <p:scale>
          <a:sx n="102" d="100"/>
          <a:sy n="102" d="100"/>
        </p:scale>
        <p:origin x="7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50A62-EDD7-9248-877F-D9FB419C58EE}"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24EC6-EE60-0445-8C2D-03E5A53FC7C9}" type="slidenum">
              <a:rPr lang="en-US" smtClean="0"/>
              <a:t>‹#›</a:t>
            </a:fld>
            <a:endParaRPr lang="en-US"/>
          </a:p>
        </p:txBody>
      </p:sp>
    </p:spTree>
    <p:extLst>
      <p:ext uri="{BB962C8B-B14F-4D97-AF65-F5344CB8AC3E}">
        <p14:creationId xmlns:p14="http://schemas.microsoft.com/office/powerpoint/2010/main" val="214064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E24EC6-EE60-0445-8C2D-03E5A53FC7C9}" type="slidenum">
              <a:rPr lang="en-US" smtClean="0"/>
              <a:t>2</a:t>
            </a:fld>
            <a:endParaRPr lang="en-US"/>
          </a:p>
        </p:txBody>
      </p:sp>
    </p:spTree>
    <p:extLst>
      <p:ext uri="{BB962C8B-B14F-4D97-AF65-F5344CB8AC3E}">
        <p14:creationId xmlns:p14="http://schemas.microsoft.com/office/powerpoint/2010/main" val="167546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Contagion 2011 Clip #</a:t>
            </a:r>
            <a:r>
              <a:rPr lang="en-US" sz="1200" kern="1200" dirty="0" err="1">
                <a:solidFill>
                  <a:schemeClr val="tx1"/>
                </a:solidFill>
                <a:latin typeface="+mn-lt"/>
                <a:ea typeface="+mn-ea"/>
                <a:cs typeface="+mn-cs"/>
              </a:rPr>
              <a:t>StandFor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PhrasalVerb</a:t>
            </a:r>
            <a:endParaRPr lang="en-US" dirty="0"/>
          </a:p>
        </p:txBody>
      </p:sp>
      <p:sp>
        <p:nvSpPr>
          <p:cNvPr id="4" name="Slide Number Placeholder 3"/>
          <p:cNvSpPr>
            <a:spLocks noGrp="1"/>
          </p:cNvSpPr>
          <p:nvPr>
            <p:ph type="sldNum" sz="quarter" idx="10"/>
          </p:nvPr>
        </p:nvSpPr>
        <p:spPr/>
        <p:txBody>
          <a:bodyPr/>
          <a:lstStyle/>
          <a:p>
            <a:fld id="{B3E24EC6-EE60-0445-8C2D-03E5A53FC7C9}" type="slidenum">
              <a:rPr lang="en-US" smtClean="0"/>
              <a:t>14</a:t>
            </a:fld>
            <a:endParaRPr lang="en-US"/>
          </a:p>
        </p:txBody>
      </p:sp>
    </p:spTree>
    <p:extLst>
      <p:ext uri="{BB962C8B-B14F-4D97-AF65-F5344CB8AC3E}">
        <p14:creationId xmlns:p14="http://schemas.microsoft.com/office/powerpoint/2010/main" val="108691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it should go ahead: </a:t>
            </a:r>
          </a:p>
          <a:p>
            <a:r>
              <a:rPr lang="en-US" b="0" dirty="0"/>
              <a:t>With</a:t>
            </a:r>
            <a:r>
              <a:rPr lang="en-US" b="0" baseline="0" dirty="0"/>
              <a:t> the exception of pregnant women, Zika is a relatively mild disease.</a:t>
            </a:r>
          </a:p>
          <a:p>
            <a:r>
              <a:rPr lang="en-US" b="0" baseline="0" dirty="0"/>
              <a:t>Symptoms are mild and disease usually clears within about a week.</a:t>
            </a:r>
          </a:p>
          <a:p>
            <a:r>
              <a:rPr lang="en-US" b="0" baseline="0" dirty="0"/>
              <a:t>It is transmitted mainly via mosquito bite (sexual transmission has been reported) so measures can be taken to reduce chance of mosquito bites.</a:t>
            </a:r>
          </a:p>
          <a:p>
            <a:r>
              <a:rPr lang="en-US" b="0" baseline="0" dirty="0"/>
              <a:t>People know the risk, they can choose not to visit.</a:t>
            </a:r>
            <a:endParaRPr lang="en-US" b="0" dirty="0"/>
          </a:p>
          <a:p>
            <a:r>
              <a:rPr lang="en-US" dirty="0"/>
              <a:t>Economy</a:t>
            </a:r>
            <a:r>
              <a:rPr lang="en-US" baseline="0" dirty="0"/>
              <a:t> boosted in Brazil</a:t>
            </a:r>
          </a:p>
          <a:p>
            <a:r>
              <a:rPr lang="en-US" baseline="0" dirty="0"/>
              <a:t>Encourages investment in transport and infrastructure in the country</a:t>
            </a:r>
          </a:p>
          <a:p>
            <a:r>
              <a:rPr lang="en-US" baseline="0" dirty="0"/>
              <a:t>Job creation</a:t>
            </a:r>
          </a:p>
          <a:p>
            <a:r>
              <a:rPr lang="en-US" baseline="0" dirty="0"/>
              <a:t>Tourist attraction now and in future (</a:t>
            </a:r>
            <a:r>
              <a:rPr lang="en-US" baseline="0" dirty="0" err="1"/>
              <a:t>olympic</a:t>
            </a:r>
            <a:r>
              <a:rPr lang="en-US" baseline="0" dirty="0"/>
              <a:t> village)</a:t>
            </a:r>
          </a:p>
          <a:p>
            <a:r>
              <a:rPr lang="en-US" baseline="0" dirty="0"/>
              <a:t>Seasonal weather changes – could be fewer mosquitoes in their winter which is when the </a:t>
            </a:r>
            <a:r>
              <a:rPr lang="en-US" baseline="0" dirty="0" err="1"/>
              <a:t>olympics</a:t>
            </a:r>
            <a:r>
              <a:rPr lang="en-US" baseline="0" dirty="0"/>
              <a:t> will be held.</a:t>
            </a:r>
          </a:p>
          <a:p>
            <a:endParaRPr lang="en-US" baseline="0" dirty="0"/>
          </a:p>
          <a:p>
            <a:r>
              <a:rPr lang="en-US" b="1" baseline="0" dirty="0"/>
              <a:t>Why it should be cancelled:</a:t>
            </a:r>
          </a:p>
          <a:p>
            <a:r>
              <a:rPr lang="en-US" b="0" baseline="0" dirty="0"/>
              <a:t>Zika has serious effects on babies and it is not fair to put athletes and spectators at that risk.</a:t>
            </a:r>
          </a:p>
          <a:p>
            <a:r>
              <a:rPr lang="en-US" b="0" baseline="0" dirty="0"/>
              <a:t>No treatment available against Zika which means the side effects </a:t>
            </a:r>
          </a:p>
          <a:p>
            <a:r>
              <a:rPr lang="en-US" b="0" baseline="0" dirty="0"/>
              <a:t>If the disease can be transmitted sexually then thousands of people will be at risk, regardless of whether or not they travel to Rio. The men and women who contract the disease in Rio will potentially infect partners in their home countries. This means the virus could spread internationally and become a global pandemic.</a:t>
            </a:r>
          </a:p>
          <a:p>
            <a:r>
              <a:rPr lang="en-US" b="0" baseline="0" dirty="0"/>
              <a:t>There are high costs associated with the Olympics and there is a possibility this investment may not be returned.</a:t>
            </a:r>
          </a:p>
          <a:p>
            <a:r>
              <a:rPr lang="en-US" baseline="0" dirty="0"/>
              <a:t>Infrastructure built specifically for Olympics may not be used after the games.</a:t>
            </a:r>
          </a:p>
          <a:p>
            <a:r>
              <a:rPr lang="en-US" baseline="0" dirty="0" err="1"/>
              <a:t>Aedes</a:t>
            </a:r>
            <a:r>
              <a:rPr lang="en-US" baseline="0" dirty="0"/>
              <a:t> mosquito are daytime active and are highly prevalent in densely populated areas – this is a large risk for the daytime-running </a:t>
            </a:r>
            <a:r>
              <a:rPr lang="en-US" baseline="0" dirty="0" err="1"/>
              <a:t>olympic</a:t>
            </a:r>
            <a:r>
              <a:rPr lang="en-US" baseline="0" dirty="0"/>
              <a:t> games which bring in large crowds.</a:t>
            </a:r>
          </a:p>
          <a:p>
            <a:endParaRPr lang="en-US" dirty="0"/>
          </a:p>
        </p:txBody>
      </p:sp>
      <p:sp>
        <p:nvSpPr>
          <p:cNvPr id="4" name="Slide Number Placeholder 3"/>
          <p:cNvSpPr>
            <a:spLocks noGrp="1"/>
          </p:cNvSpPr>
          <p:nvPr>
            <p:ph type="sldNum" sz="quarter" idx="10"/>
          </p:nvPr>
        </p:nvSpPr>
        <p:spPr/>
        <p:txBody>
          <a:bodyPr/>
          <a:lstStyle/>
          <a:p>
            <a:fld id="{B3E24EC6-EE60-0445-8C2D-03E5A53FC7C9}" type="slidenum">
              <a:rPr lang="en-US" smtClean="0"/>
              <a:t>15</a:t>
            </a:fld>
            <a:endParaRPr lang="en-US"/>
          </a:p>
        </p:txBody>
      </p:sp>
    </p:spTree>
    <p:extLst>
      <p:ext uri="{BB962C8B-B14F-4D97-AF65-F5344CB8AC3E}">
        <p14:creationId xmlns:p14="http://schemas.microsoft.com/office/powerpoint/2010/main" val="713132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6A05B0B-459F-6F45-9675-1B742C0830F6}"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49054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05B0B-459F-6F45-9675-1B742C0830F6}"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84741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05B0B-459F-6F45-9675-1B742C0830F6}"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423014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6A05B0B-459F-6F45-9675-1B742C0830F6}"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105538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A05B0B-459F-6F45-9675-1B742C0830F6}" type="datetimeFigureOut">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185602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6A05B0B-459F-6F45-9675-1B742C0830F6}"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193238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6A05B0B-459F-6F45-9675-1B742C0830F6}" type="datetimeFigureOut">
              <a:rPr lang="en-US" smtClean="0"/>
              <a:t>4/21/2020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121432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6A05B0B-459F-6F45-9675-1B742C0830F6}" type="datetimeFigureOut">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1626421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A05B0B-459F-6F45-9675-1B742C0830F6}" type="datetimeFigureOut">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209109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05B0B-459F-6F45-9675-1B742C0830F6}"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151679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6A05B0B-459F-6F45-9675-1B742C0830F6}" type="datetimeFigureOut">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383EFB-C305-5649-8A53-23CEE7465124}" type="slidenum">
              <a:rPr lang="en-US" smtClean="0"/>
              <a:t>‹#›</a:t>
            </a:fld>
            <a:endParaRPr lang="en-US"/>
          </a:p>
        </p:txBody>
      </p:sp>
    </p:spTree>
    <p:extLst>
      <p:ext uri="{BB962C8B-B14F-4D97-AF65-F5344CB8AC3E}">
        <p14:creationId xmlns:p14="http://schemas.microsoft.com/office/powerpoint/2010/main" val="207751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05B0B-459F-6F45-9675-1B742C0830F6}" type="datetimeFigureOut">
              <a:rPr lang="en-US" smtClean="0"/>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383EFB-C305-5649-8A53-23CEE7465124}" type="slidenum">
              <a:rPr lang="en-US" smtClean="0"/>
              <a:t>‹#›</a:t>
            </a:fld>
            <a:endParaRPr lang="en-US"/>
          </a:p>
        </p:txBody>
      </p:sp>
    </p:spTree>
    <p:extLst>
      <p:ext uri="{BB962C8B-B14F-4D97-AF65-F5344CB8AC3E}">
        <p14:creationId xmlns:p14="http://schemas.microsoft.com/office/powerpoint/2010/main" val="850998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VrATMF_FB9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t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tif"/><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tif"/></Relationships>
</file>

<file path=ppt/slides/_rels/slide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ti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19100"/>
            <a:ext cx="9144000" cy="1295400"/>
          </a:xfrm>
        </p:spPr>
        <p:txBody>
          <a:bodyPr>
            <a:normAutofit/>
          </a:bodyPr>
          <a:lstStyle/>
          <a:p>
            <a:r>
              <a:rPr lang="en-US" sz="7200" b="1" dirty="0"/>
              <a:t>Rio Olympics 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3550" y="1905000"/>
            <a:ext cx="3644900" cy="4483100"/>
          </a:xfrm>
          <a:prstGeom prst="rect">
            <a:avLst/>
          </a:prstGeom>
        </p:spPr>
      </p:pic>
      <p:pic>
        <p:nvPicPr>
          <p:cNvPr id="5" name="Picture 4" descr="A close up of a logo&#10;&#10;Description automatically generated">
            <a:extLst>
              <a:ext uri="{FF2B5EF4-FFF2-40B4-BE49-F238E27FC236}">
                <a16:creationId xmlns:a16="http://schemas.microsoft.com/office/drawing/2014/main" id="{D1FFBEB4-CF9F-4657-B84C-8F7D4BBF6D10}"/>
              </a:ext>
            </a:extLst>
          </p:cNvPr>
          <p:cNvPicPr>
            <a:picLocks noChangeAspect="1"/>
          </p:cNvPicPr>
          <p:nvPr/>
        </p:nvPicPr>
        <p:blipFill>
          <a:blip r:embed="rId3"/>
          <a:stretch>
            <a:fillRect/>
          </a:stretch>
        </p:blipFill>
        <p:spPr>
          <a:xfrm>
            <a:off x="9166459" y="5536634"/>
            <a:ext cx="2843572" cy="1166960"/>
          </a:xfrm>
          <a:prstGeom prst="rect">
            <a:avLst/>
          </a:prstGeom>
        </p:spPr>
      </p:pic>
    </p:spTree>
    <p:extLst>
      <p:ext uri="{BB962C8B-B14F-4D97-AF65-F5344CB8AC3E}">
        <p14:creationId xmlns:p14="http://schemas.microsoft.com/office/powerpoint/2010/main" val="47096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907"/>
          </a:xfrm>
        </p:spPr>
        <p:txBody>
          <a:bodyPr/>
          <a:lstStyle/>
          <a:p>
            <a:r>
              <a:rPr lang="en-US" b="1" dirty="0"/>
              <a:t>Vaccines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5968" y="4061198"/>
            <a:ext cx="5736032" cy="2796802"/>
          </a:xfrm>
          <a:prstGeom prst="rect">
            <a:avLst/>
          </a:prstGeom>
        </p:spPr>
      </p:pic>
      <p:sp>
        <p:nvSpPr>
          <p:cNvPr id="5" name="TextBox 4"/>
          <p:cNvSpPr txBox="1"/>
          <p:nvPr/>
        </p:nvSpPr>
        <p:spPr>
          <a:xfrm>
            <a:off x="838200" y="4105646"/>
            <a:ext cx="5658853" cy="2260106"/>
          </a:xfrm>
          <a:prstGeom prst="rect">
            <a:avLst/>
          </a:prstGeom>
          <a:noFill/>
        </p:spPr>
        <p:txBody>
          <a:bodyPr wrap="square" rtlCol="0">
            <a:spAutoFit/>
          </a:bodyPr>
          <a:lstStyle/>
          <a:p>
            <a:pPr marL="274638" indent="-274638">
              <a:lnSpc>
                <a:spcPct val="90000"/>
              </a:lnSpc>
              <a:spcBef>
                <a:spcPts val="1000"/>
              </a:spcBef>
              <a:buFont typeface="Arial"/>
              <a:buChar char="•"/>
            </a:pPr>
            <a:r>
              <a:rPr lang="en-US" sz="2600" dirty="0"/>
              <a:t>Therefore, the person develops white blood cells against the pathogen. </a:t>
            </a:r>
          </a:p>
          <a:p>
            <a:pPr marL="274638" indent="-274638">
              <a:lnSpc>
                <a:spcPct val="90000"/>
              </a:lnSpc>
              <a:spcBef>
                <a:spcPts val="1000"/>
              </a:spcBef>
              <a:buFont typeface="Arial"/>
              <a:buChar char="•"/>
            </a:pPr>
            <a:endParaRPr lang="en-US" sz="800" dirty="0"/>
          </a:p>
          <a:p>
            <a:pPr marL="274638" indent="-274638">
              <a:lnSpc>
                <a:spcPct val="90000"/>
              </a:lnSpc>
              <a:spcBef>
                <a:spcPts val="1000"/>
              </a:spcBef>
              <a:buFont typeface="Arial"/>
              <a:buChar char="•"/>
            </a:pPr>
            <a:r>
              <a:rPr lang="en-US" sz="2600" dirty="0"/>
              <a:t>These cells remain in their body and fight off the pathogen if they become infected in the future.</a:t>
            </a:r>
          </a:p>
        </p:txBody>
      </p:sp>
      <p:sp>
        <p:nvSpPr>
          <p:cNvPr id="7" name="TextBox 6"/>
          <p:cNvSpPr txBox="1"/>
          <p:nvPr/>
        </p:nvSpPr>
        <p:spPr>
          <a:xfrm>
            <a:off x="838200" y="1315453"/>
            <a:ext cx="10920663" cy="2585323"/>
          </a:xfrm>
          <a:prstGeom prst="rect">
            <a:avLst/>
          </a:prstGeom>
          <a:noFill/>
        </p:spPr>
        <p:txBody>
          <a:bodyPr wrap="square" rtlCol="0">
            <a:spAutoFit/>
          </a:bodyPr>
          <a:lstStyle/>
          <a:p>
            <a:pPr marL="285750" indent="-285750" algn="just">
              <a:lnSpc>
                <a:spcPct val="100000"/>
              </a:lnSpc>
              <a:buFont typeface="Arial" charset="0"/>
              <a:buChar char="•"/>
            </a:pPr>
            <a:r>
              <a:rPr lang="en-US" sz="2600" dirty="0"/>
              <a:t>Work by creating a mild immune response to a particular disease in a patient. </a:t>
            </a:r>
          </a:p>
          <a:p>
            <a:pPr algn="just">
              <a:lnSpc>
                <a:spcPct val="100000"/>
              </a:lnSpc>
            </a:pPr>
            <a:endParaRPr lang="en-US" sz="1600" dirty="0"/>
          </a:p>
          <a:p>
            <a:pPr marL="285750" indent="-285750" algn="just">
              <a:lnSpc>
                <a:spcPct val="100000"/>
              </a:lnSpc>
              <a:buFont typeface="Arial" charset="0"/>
              <a:buChar char="•"/>
            </a:pPr>
            <a:r>
              <a:rPr lang="en-US" sz="2600" dirty="0"/>
              <a:t>This happens because a vaccine typically contains a weakened or harmless version of the pathogen. </a:t>
            </a:r>
          </a:p>
          <a:p>
            <a:pPr algn="just">
              <a:lnSpc>
                <a:spcPct val="100000"/>
              </a:lnSpc>
            </a:pPr>
            <a:endParaRPr lang="en-US" sz="1600" dirty="0"/>
          </a:p>
          <a:p>
            <a:pPr marL="285750" indent="-285750" algn="just">
              <a:lnSpc>
                <a:spcPct val="100000"/>
              </a:lnSpc>
              <a:buFont typeface="Arial" charset="0"/>
              <a:buChar char="•"/>
            </a:pPr>
            <a:r>
              <a:rPr lang="en-US" sz="2600" dirty="0"/>
              <a:t>Enough of this weakened pathogen is introduced to cause an immune response but not so much that the person becomes ill.</a:t>
            </a:r>
          </a:p>
        </p:txBody>
      </p:sp>
      <p:pic>
        <p:nvPicPr>
          <p:cNvPr id="6" name="Picture 5" descr="A close up of a logo&#10;&#10;Description automatically generated">
            <a:extLst>
              <a:ext uri="{FF2B5EF4-FFF2-40B4-BE49-F238E27FC236}">
                <a16:creationId xmlns:a16="http://schemas.microsoft.com/office/drawing/2014/main" id="{41688D74-F342-4D47-A6D8-DD21284506BE}"/>
              </a:ext>
            </a:extLst>
          </p:cNvPr>
          <p:cNvPicPr>
            <a:picLocks noChangeAspect="1"/>
          </p:cNvPicPr>
          <p:nvPr/>
        </p:nvPicPr>
        <p:blipFill>
          <a:blip r:embed="rId3"/>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46889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8243"/>
          </a:xfrm>
        </p:spPr>
        <p:txBody>
          <a:bodyPr/>
          <a:lstStyle/>
          <a:p>
            <a:r>
              <a:rPr lang="en-US" b="1" dirty="0"/>
              <a:t>Zika Vaccine Development</a:t>
            </a:r>
          </a:p>
        </p:txBody>
      </p:sp>
      <p:sp>
        <p:nvSpPr>
          <p:cNvPr id="3" name="Content Placeholder 2"/>
          <p:cNvSpPr>
            <a:spLocks noGrp="1"/>
          </p:cNvSpPr>
          <p:nvPr>
            <p:ph idx="1"/>
          </p:nvPr>
        </p:nvSpPr>
        <p:spPr>
          <a:xfrm>
            <a:off x="838200" y="1475874"/>
            <a:ext cx="10515600" cy="4701089"/>
          </a:xfrm>
        </p:spPr>
        <p:txBody>
          <a:bodyPr>
            <a:normAutofit/>
          </a:bodyPr>
          <a:lstStyle/>
          <a:p>
            <a:pPr marL="0" indent="0">
              <a:buNone/>
            </a:pPr>
            <a:r>
              <a:rPr lang="en-US" dirty="0"/>
              <a:t>Bharat Biotech has two vaccine candidates in development:</a:t>
            </a:r>
          </a:p>
          <a:p>
            <a:pPr marL="0" indent="0">
              <a:buNone/>
            </a:pPr>
            <a:endParaRPr lang="en-US" dirty="0"/>
          </a:p>
          <a:p>
            <a:r>
              <a:rPr lang="en-US" dirty="0"/>
              <a:t>The first is based on using strands of DNA from the Zika virus.</a:t>
            </a:r>
          </a:p>
          <a:p>
            <a:pPr lvl="1">
              <a:buFont typeface="AppleSymbols" charset="0"/>
              <a:buChar char="☑"/>
            </a:pPr>
            <a:r>
              <a:rPr lang="en-US" dirty="0"/>
              <a:t> This type of vaccine is easier to create.</a:t>
            </a:r>
          </a:p>
          <a:p>
            <a:pPr lvl="1">
              <a:buFont typeface="AppleSymbols" charset="0"/>
              <a:buChar char="☒"/>
            </a:pPr>
            <a:r>
              <a:rPr lang="en-US" dirty="0"/>
              <a:t> However, they don’t always produce a strong enough immune response.</a:t>
            </a:r>
          </a:p>
          <a:p>
            <a:endParaRPr lang="en-US" dirty="0"/>
          </a:p>
          <a:p>
            <a:r>
              <a:rPr lang="en-US" dirty="0"/>
              <a:t>The second uses an inactivated version of the Zika virus.</a:t>
            </a:r>
          </a:p>
          <a:p>
            <a:pPr lvl="1">
              <a:buFont typeface="AppleSymbols" charset="0"/>
              <a:buChar char="☑"/>
            </a:pPr>
            <a:r>
              <a:rPr lang="en-US" dirty="0"/>
              <a:t> This produces a more specific, stronger immune response.</a:t>
            </a:r>
          </a:p>
          <a:p>
            <a:pPr marL="714375" lvl="1" indent="-257175">
              <a:buFont typeface="AppleSymbols" charset="0"/>
              <a:buChar char="☒"/>
            </a:pPr>
            <a:r>
              <a:rPr lang="en-US" dirty="0"/>
              <a:t> However, it cannot be used in babies or those with already weakened  immune systems, as they are unable to fight the pathogen.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8273"/>
          <a:stretch/>
        </p:blipFill>
        <p:spPr>
          <a:xfrm rot="977798">
            <a:off x="10756693" y="1550138"/>
            <a:ext cx="771377" cy="1690717"/>
          </a:xfrm>
          <a:prstGeom prst="rect">
            <a:avLst/>
          </a:prstGeom>
        </p:spPr>
      </p:pic>
      <p:sp>
        <p:nvSpPr>
          <p:cNvPr id="5" name="TextBox 4"/>
          <p:cNvSpPr txBox="1"/>
          <p:nvPr/>
        </p:nvSpPr>
        <p:spPr>
          <a:xfrm>
            <a:off x="0" y="6581001"/>
            <a:ext cx="6047874" cy="276999"/>
          </a:xfrm>
          <a:prstGeom prst="rect">
            <a:avLst/>
          </a:prstGeom>
          <a:noFill/>
        </p:spPr>
        <p:txBody>
          <a:bodyPr wrap="square" rtlCol="0">
            <a:spAutoFit/>
          </a:bodyPr>
          <a:lstStyle/>
          <a:p>
            <a:r>
              <a:rPr lang="en-US" sz="1200" dirty="0" err="1"/>
              <a:t>Karnik</a:t>
            </a:r>
            <a:r>
              <a:rPr lang="en-US" sz="1200" dirty="0"/>
              <a:t>, M (2016). </a:t>
            </a:r>
            <a:r>
              <a:rPr lang="en-US" sz="1200" i="1" dirty="0"/>
              <a:t>An Indian biotech company has been developing Zika vaccines for over a year.</a:t>
            </a:r>
            <a:endParaRPr lang="en-US" sz="1200" dirty="0"/>
          </a:p>
        </p:txBody>
      </p:sp>
      <p:pic>
        <p:nvPicPr>
          <p:cNvPr id="6" name="Picture 5" descr="A close up of a logo&#10;&#10;Description automatically generated">
            <a:extLst>
              <a:ext uri="{FF2B5EF4-FFF2-40B4-BE49-F238E27FC236}">
                <a16:creationId xmlns:a16="http://schemas.microsoft.com/office/drawing/2014/main" id="{8914528B-2704-478C-BA69-151A6D24D7C2}"/>
              </a:ext>
            </a:extLst>
          </p:cNvPr>
          <p:cNvPicPr>
            <a:picLocks noChangeAspect="1"/>
          </p:cNvPicPr>
          <p:nvPr/>
        </p:nvPicPr>
        <p:blipFill>
          <a:blip r:embed="rId3"/>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90827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6159"/>
          </a:xfrm>
        </p:spPr>
        <p:txBody>
          <a:bodyPr/>
          <a:lstStyle/>
          <a:p>
            <a:r>
              <a:rPr lang="en-US" b="1" dirty="0"/>
              <a:t>Herd Immunity</a:t>
            </a:r>
          </a:p>
        </p:txBody>
      </p:sp>
      <p:sp>
        <p:nvSpPr>
          <p:cNvPr id="10" name="TextBox 9"/>
          <p:cNvSpPr txBox="1"/>
          <p:nvPr/>
        </p:nvSpPr>
        <p:spPr>
          <a:xfrm>
            <a:off x="838200" y="1407763"/>
            <a:ext cx="10515600" cy="4832092"/>
          </a:xfrm>
          <a:prstGeom prst="rect">
            <a:avLst/>
          </a:prstGeom>
          <a:noFill/>
        </p:spPr>
        <p:txBody>
          <a:bodyPr wrap="square" rtlCol="0">
            <a:spAutoFit/>
          </a:bodyPr>
          <a:lstStyle/>
          <a:p>
            <a:r>
              <a:rPr lang="en-US" sz="2200" dirty="0"/>
              <a:t>Some individuals cannot receive vaccinations and are left unprotected against diseases: </a:t>
            </a:r>
          </a:p>
          <a:p>
            <a:pPr marL="742950" lvl="1" indent="-285750">
              <a:buFont typeface="Wingdings" charset="2"/>
              <a:buChar char="v"/>
            </a:pPr>
            <a:r>
              <a:rPr lang="en-US" sz="2200" dirty="0"/>
              <a:t>Newborn babies and elderly people</a:t>
            </a:r>
          </a:p>
          <a:p>
            <a:pPr marL="742950" lvl="1" indent="-285750">
              <a:buFont typeface="Wingdings" charset="2"/>
              <a:buChar char="v"/>
            </a:pPr>
            <a:r>
              <a:rPr lang="en-US" sz="2200" dirty="0"/>
              <a:t>Those without a properly functioning immune system </a:t>
            </a:r>
          </a:p>
          <a:p>
            <a:pPr marL="742950" lvl="1" indent="-285750">
              <a:buFont typeface="Wingdings" charset="2"/>
              <a:buChar char="v"/>
            </a:pPr>
            <a:r>
              <a:rPr lang="en-US" sz="2200" dirty="0"/>
              <a:t>Those with autoimmune diseases (e.g. HIV)</a:t>
            </a:r>
          </a:p>
          <a:p>
            <a:pPr marL="742950" lvl="1" indent="-285750">
              <a:buFont typeface="Wingdings" charset="2"/>
              <a:buChar char="v"/>
            </a:pPr>
            <a:r>
              <a:rPr lang="en-US" sz="2200" dirty="0"/>
              <a:t>Those undergoing a medical treatment which affects their immune system </a:t>
            </a:r>
          </a:p>
          <a:p>
            <a:pPr marL="742950" lvl="1" indent="-285750">
              <a:buFont typeface="Wingdings" charset="2"/>
              <a:buChar char="v"/>
            </a:pPr>
            <a:endParaRPr lang="en-US" sz="2200" dirty="0"/>
          </a:p>
          <a:p>
            <a:pPr marL="285750" indent="-285750">
              <a:buFont typeface="Arial" charset="0"/>
              <a:buChar char="•"/>
            </a:pPr>
            <a:r>
              <a:rPr lang="en-US" sz="2200" b="1" dirty="0"/>
              <a:t>Herd immunity </a:t>
            </a:r>
            <a:r>
              <a:rPr lang="en-US" sz="2200" dirty="0"/>
              <a:t>can protect these individuals.</a:t>
            </a:r>
          </a:p>
          <a:p>
            <a:pPr marL="285750" indent="-285750">
              <a:buFont typeface="Arial" charset="0"/>
              <a:buChar char="•"/>
            </a:pPr>
            <a:r>
              <a:rPr lang="en-US" sz="2200" dirty="0"/>
              <a:t>It works on the principle that if you vaccinate enough of the population, the disease will not be able to spread easily and will therefore be contained.</a:t>
            </a:r>
          </a:p>
          <a:p>
            <a:pPr marL="285750" indent="-285750">
              <a:buFont typeface="Arial" charset="0"/>
              <a:buChar char="•"/>
            </a:pPr>
            <a:r>
              <a:rPr lang="en-US" sz="2200" dirty="0"/>
              <a:t>E.g. if someone with measles is surrounded by people who are vaccinated against measles, it will not be able to spread.</a:t>
            </a:r>
          </a:p>
          <a:p>
            <a:pPr marL="742950" lvl="1" indent="-285750">
              <a:buFont typeface="Wingdings" charset="2"/>
              <a:buChar char="v"/>
            </a:pPr>
            <a:endParaRPr lang="en-US" sz="2200" dirty="0"/>
          </a:p>
          <a:p>
            <a:r>
              <a:rPr lang="en-US" sz="2200" dirty="0"/>
              <a:t>NB. Herd immunity only works for diseases that are spread from person to person. It does not work for diseases like tetanus, which are caused by bacteria from the environment.</a:t>
            </a:r>
          </a:p>
        </p:txBody>
      </p:sp>
      <p:sp>
        <p:nvSpPr>
          <p:cNvPr id="11" name="TextBox 10"/>
          <p:cNvSpPr txBox="1"/>
          <p:nvPr/>
        </p:nvSpPr>
        <p:spPr>
          <a:xfrm>
            <a:off x="0" y="6581001"/>
            <a:ext cx="4235116" cy="276999"/>
          </a:xfrm>
          <a:prstGeom prst="rect">
            <a:avLst/>
          </a:prstGeom>
          <a:noFill/>
        </p:spPr>
        <p:txBody>
          <a:bodyPr wrap="square" rtlCol="0">
            <a:spAutoFit/>
          </a:bodyPr>
          <a:lstStyle/>
          <a:p>
            <a:r>
              <a:rPr lang="en-US" sz="1200" dirty="0" err="1"/>
              <a:t>Vaccines.gov</a:t>
            </a:r>
            <a:r>
              <a:rPr lang="en-US" sz="1200" dirty="0"/>
              <a:t>. (2015). </a:t>
            </a:r>
            <a:r>
              <a:rPr lang="en-US" sz="1200" i="1" dirty="0"/>
              <a:t>Community Immunity ("Herd Immunity")</a:t>
            </a:r>
            <a:endParaRPr lang="en-US" sz="1200" dirty="0"/>
          </a:p>
        </p:txBody>
      </p:sp>
      <p:pic>
        <p:nvPicPr>
          <p:cNvPr id="5" name="Picture 4" descr="A close up of a logo&#10;&#10;Description automatically generated">
            <a:extLst>
              <a:ext uri="{FF2B5EF4-FFF2-40B4-BE49-F238E27FC236}">
                <a16:creationId xmlns:a16="http://schemas.microsoft.com/office/drawing/2014/main" id="{5EBA91A6-CCE2-4839-B1F6-94ECB927E42D}"/>
              </a:ext>
            </a:extLst>
          </p:cNvPr>
          <p:cNvPicPr>
            <a:picLocks noChangeAspect="1"/>
          </p:cNvPicPr>
          <p:nvPr/>
        </p:nvPicPr>
        <p:blipFill>
          <a:blip r:embed="rId2"/>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67724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06" r="724" b="367"/>
          <a:stretch/>
        </p:blipFill>
        <p:spPr>
          <a:xfrm>
            <a:off x="6921500" y="0"/>
            <a:ext cx="5027614" cy="6808395"/>
          </a:xfrm>
          <a:prstGeom prst="rect">
            <a:avLst/>
          </a:prstGeom>
        </p:spPr>
      </p:pic>
      <p:sp>
        <p:nvSpPr>
          <p:cNvPr id="6" name="TextBox 5"/>
          <p:cNvSpPr txBox="1"/>
          <p:nvPr/>
        </p:nvSpPr>
        <p:spPr>
          <a:xfrm>
            <a:off x="2148482" y="5372100"/>
            <a:ext cx="3571875" cy="646331"/>
          </a:xfrm>
          <a:prstGeom prst="rect">
            <a:avLst/>
          </a:prstGeom>
          <a:noFill/>
        </p:spPr>
        <p:txBody>
          <a:bodyPr wrap="square" rtlCol="0">
            <a:spAutoFit/>
          </a:bodyPr>
          <a:lstStyle/>
          <a:p>
            <a:pPr algn="ctr"/>
            <a:r>
              <a:rPr lang="en-US" dirty="0"/>
              <a:t>Most individuals are vaccinated and herd immunity is achieved.</a:t>
            </a:r>
          </a:p>
        </p:txBody>
      </p:sp>
      <p:sp>
        <p:nvSpPr>
          <p:cNvPr id="7" name="TextBox 6"/>
          <p:cNvSpPr txBox="1"/>
          <p:nvPr/>
        </p:nvSpPr>
        <p:spPr>
          <a:xfrm>
            <a:off x="1057275" y="1113125"/>
            <a:ext cx="5729288" cy="646331"/>
          </a:xfrm>
          <a:prstGeom prst="rect">
            <a:avLst/>
          </a:prstGeom>
          <a:noFill/>
        </p:spPr>
        <p:txBody>
          <a:bodyPr wrap="square" rtlCol="0">
            <a:spAutoFit/>
          </a:bodyPr>
          <a:lstStyle/>
          <a:p>
            <a:pPr algn="ctr"/>
            <a:r>
              <a:rPr lang="en-US" dirty="0"/>
              <a:t>Few individuals vaccinated so a small number of unhealthy individuals can spread the disease to many others.</a:t>
            </a:r>
          </a:p>
        </p:txBody>
      </p:sp>
      <p:sp>
        <p:nvSpPr>
          <p:cNvPr id="8" name="TextBox 7"/>
          <p:cNvSpPr txBox="1"/>
          <p:nvPr/>
        </p:nvSpPr>
        <p:spPr>
          <a:xfrm>
            <a:off x="1439464" y="3195310"/>
            <a:ext cx="4989909" cy="646331"/>
          </a:xfrm>
          <a:prstGeom prst="rect">
            <a:avLst/>
          </a:prstGeom>
          <a:noFill/>
        </p:spPr>
        <p:txBody>
          <a:bodyPr wrap="square" rtlCol="0">
            <a:spAutoFit/>
          </a:bodyPr>
          <a:lstStyle/>
          <a:p>
            <a:pPr algn="ctr"/>
            <a:r>
              <a:rPr lang="en-US" dirty="0"/>
              <a:t>Before the vaccination has become widespread, the disease is still able to spread rapidly.</a:t>
            </a:r>
          </a:p>
        </p:txBody>
      </p:sp>
      <p:cxnSp>
        <p:nvCxnSpPr>
          <p:cNvPr id="10" name="Straight Arrow Connector 9"/>
          <p:cNvCxnSpPr/>
          <p:nvPr/>
        </p:nvCxnSpPr>
        <p:spPr>
          <a:xfrm flipH="1">
            <a:off x="3800475" y="1871663"/>
            <a:ext cx="14288" cy="108585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86187" y="4079438"/>
            <a:ext cx="14288" cy="108585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0076" y="245391"/>
            <a:ext cx="6543675" cy="701731"/>
          </a:xfrm>
          <a:prstGeom prst="rect">
            <a:avLst/>
          </a:prstGeom>
          <a:noFill/>
        </p:spPr>
        <p:txBody>
          <a:bodyPr wrap="square" rtlCol="0">
            <a:spAutoFit/>
          </a:bodyPr>
          <a:lstStyle/>
          <a:p>
            <a:pPr>
              <a:lnSpc>
                <a:spcPct val="90000"/>
              </a:lnSpc>
              <a:spcBef>
                <a:spcPct val="0"/>
              </a:spcBef>
            </a:pPr>
            <a:r>
              <a:rPr lang="en-US" sz="4400" b="1" dirty="0">
                <a:latin typeface="+mj-lt"/>
                <a:ea typeface="+mj-ea"/>
                <a:cs typeface="+mj-cs"/>
              </a:rPr>
              <a:t>Herd Immunity</a:t>
            </a:r>
          </a:p>
        </p:txBody>
      </p:sp>
      <p:sp>
        <p:nvSpPr>
          <p:cNvPr id="13" name="TextBox 12"/>
          <p:cNvSpPr txBox="1"/>
          <p:nvPr/>
        </p:nvSpPr>
        <p:spPr>
          <a:xfrm>
            <a:off x="0" y="6581001"/>
            <a:ext cx="4427621" cy="276999"/>
          </a:xfrm>
          <a:prstGeom prst="rect">
            <a:avLst/>
          </a:prstGeom>
          <a:noFill/>
        </p:spPr>
        <p:txBody>
          <a:bodyPr wrap="square" rtlCol="0">
            <a:spAutoFit/>
          </a:bodyPr>
          <a:lstStyle/>
          <a:p>
            <a:r>
              <a:rPr lang="en-US" sz="1200" dirty="0"/>
              <a:t>Loving, S. (2015). </a:t>
            </a:r>
            <a:r>
              <a:rPr lang="en-US" sz="1200" i="1" dirty="0"/>
              <a:t>Herd Immunity (Community Immunity)</a:t>
            </a:r>
            <a:endParaRPr lang="en-US" sz="1200" dirty="0"/>
          </a:p>
        </p:txBody>
      </p:sp>
    </p:spTree>
    <p:extLst>
      <p:ext uri="{BB962C8B-B14F-4D97-AF65-F5344CB8AC3E}">
        <p14:creationId xmlns:p14="http://schemas.microsoft.com/office/powerpoint/2010/main" val="94976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0328"/>
          </a:xfrm>
        </p:spPr>
        <p:txBody>
          <a:bodyPr/>
          <a:lstStyle/>
          <a:p>
            <a:r>
              <a:rPr lang="en-US" b="1" dirty="0"/>
              <a:t>Contagion Movie Clip</a:t>
            </a:r>
          </a:p>
        </p:txBody>
      </p:sp>
      <p:pic>
        <p:nvPicPr>
          <p:cNvPr id="4" name="Picture 3">
            <a:hlinkClick r:id="rId3" tooltip="CLI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762" y="1705140"/>
            <a:ext cx="7400476" cy="4182311"/>
          </a:xfrm>
          <a:prstGeom prst="rect">
            <a:avLst/>
          </a:prstGeom>
        </p:spPr>
      </p:pic>
      <p:pic>
        <p:nvPicPr>
          <p:cNvPr id="5" name="Picture 4" descr="A close up of a logo&#10;&#10;Description automatically generated">
            <a:extLst>
              <a:ext uri="{FF2B5EF4-FFF2-40B4-BE49-F238E27FC236}">
                <a16:creationId xmlns:a16="http://schemas.microsoft.com/office/drawing/2014/main" id="{2DFDC6FA-C61E-424F-9457-0769A9DB15C3}"/>
              </a:ext>
            </a:extLst>
          </p:cNvPr>
          <p:cNvPicPr>
            <a:picLocks noChangeAspect="1"/>
          </p:cNvPicPr>
          <p:nvPr/>
        </p:nvPicPr>
        <p:blipFill>
          <a:blip r:embed="rId5"/>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585923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1780"/>
          </a:xfrm>
        </p:spPr>
        <p:txBody>
          <a:bodyPr/>
          <a:lstStyle/>
          <a:p>
            <a:r>
              <a:rPr lang="en-US" b="1" dirty="0"/>
              <a:t>Exercise</a:t>
            </a:r>
          </a:p>
        </p:txBody>
      </p:sp>
      <p:sp>
        <p:nvSpPr>
          <p:cNvPr id="3" name="Content Placeholder 2"/>
          <p:cNvSpPr>
            <a:spLocks noGrp="1"/>
          </p:cNvSpPr>
          <p:nvPr>
            <p:ph idx="1"/>
          </p:nvPr>
        </p:nvSpPr>
        <p:spPr>
          <a:xfrm>
            <a:off x="838200" y="1427747"/>
            <a:ext cx="9428747" cy="5277854"/>
          </a:xfrm>
        </p:spPr>
        <p:txBody>
          <a:bodyPr>
            <a:normAutofit/>
          </a:bodyPr>
          <a:lstStyle/>
          <a:p>
            <a:r>
              <a:rPr lang="en-US" dirty="0"/>
              <a:t>Get into four groups. Thinking about what we have covered today…</a:t>
            </a:r>
          </a:p>
          <a:p>
            <a:endParaRPr lang="en-US" sz="1400" dirty="0"/>
          </a:p>
          <a:p>
            <a:r>
              <a:rPr lang="en-US" dirty="0"/>
              <a:t>Two of the groups should write down the reasons why they think the 2016 Olympics should go ahead as planned.</a:t>
            </a:r>
          </a:p>
          <a:p>
            <a:endParaRPr lang="en-US" sz="1400" dirty="0"/>
          </a:p>
          <a:p>
            <a:r>
              <a:rPr lang="en-US" dirty="0"/>
              <a:t>The other two groups should write down the reasons why they think the 2016 Olympics should be cancelled.</a:t>
            </a:r>
          </a:p>
          <a:p>
            <a:endParaRPr lang="en-US" sz="1400" dirty="0"/>
          </a:p>
          <a:p>
            <a:r>
              <a:rPr lang="en-US" dirty="0"/>
              <a:t>In ten minutes we will discuss the reasons you have come up with and vote on what we would do!</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562" y="4135090"/>
            <a:ext cx="2213811" cy="2722910"/>
          </a:xfrm>
          <a:prstGeom prst="rect">
            <a:avLst/>
          </a:prstGeom>
        </p:spPr>
      </p:pic>
      <p:pic>
        <p:nvPicPr>
          <p:cNvPr id="6" name="Picture 5" descr="A close up of a logo&#10;&#10;Description automatically generated">
            <a:extLst>
              <a:ext uri="{FF2B5EF4-FFF2-40B4-BE49-F238E27FC236}">
                <a16:creationId xmlns:a16="http://schemas.microsoft.com/office/drawing/2014/main" id="{1FB07C6D-BC05-4FE4-BC22-72301B8EF973}"/>
              </a:ext>
            </a:extLst>
          </p:cNvPr>
          <p:cNvPicPr>
            <a:picLocks noChangeAspect="1"/>
          </p:cNvPicPr>
          <p:nvPr/>
        </p:nvPicPr>
        <p:blipFill>
          <a:blip r:embed="rId4"/>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179681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lstStyle/>
          <a:p>
            <a:r>
              <a:rPr lang="en-US" b="1" dirty="0"/>
              <a:t>Homework</a:t>
            </a:r>
          </a:p>
        </p:txBody>
      </p:sp>
      <p:sp>
        <p:nvSpPr>
          <p:cNvPr id="3" name="Content Placeholder 2"/>
          <p:cNvSpPr>
            <a:spLocks noGrp="1"/>
          </p:cNvSpPr>
          <p:nvPr>
            <p:ph idx="1"/>
          </p:nvPr>
        </p:nvSpPr>
        <p:spPr>
          <a:xfrm>
            <a:off x="838200" y="1427747"/>
            <a:ext cx="10515600" cy="4749216"/>
          </a:xfrm>
        </p:spPr>
        <p:txBody>
          <a:bodyPr>
            <a:normAutofit fontScale="92500" lnSpcReduction="20000"/>
          </a:bodyPr>
          <a:lstStyle/>
          <a:p>
            <a:r>
              <a:rPr lang="en-US" dirty="0"/>
              <a:t>We will split you into three groups and assign you a disease to research. Please find at least two facts about your given disease.</a:t>
            </a:r>
          </a:p>
          <a:p>
            <a:endParaRPr lang="en-US" dirty="0"/>
          </a:p>
          <a:p>
            <a:pPr marL="514350" indent="-514350">
              <a:buFont typeface="+mj-lt"/>
              <a:buAutoNum type="arabicPeriod"/>
            </a:pPr>
            <a:r>
              <a:rPr lang="en-US" dirty="0"/>
              <a:t>Ebola</a:t>
            </a:r>
          </a:p>
          <a:p>
            <a:pPr marL="514350" indent="-514350">
              <a:buFont typeface="+mj-lt"/>
              <a:buAutoNum type="arabicPeriod"/>
            </a:pPr>
            <a:r>
              <a:rPr lang="en-US" dirty="0"/>
              <a:t>Malaria</a:t>
            </a:r>
          </a:p>
          <a:p>
            <a:pPr marL="514350" indent="-514350">
              <a:buFont typeface="+mj-lt"/>
              <a:buAutoNum type="arabicPeriod"/>
            </a:pPr>
            <a:r>
              <a:rPr lang="en-US" dirty="0"/>
              <a:t>HIV</a:t>
            </a:r>
          </a:p>
          <a:p>
            <a:pPr marL="514350" indent="-514350">
              <a:buFont typeface="+mj-lt"/>
              <a:buAutoNum type="arabicPeriod"/>
            </a:pPr>
            <a:endParaRPr lang="en-US" dirty="0"/>
          </a:p>
          <a:p>
            <a:r>
              <a:rPr lang="en-US" dirty="0"/>
              <a:t>E.g. What causes it? How is it transmitted? What are the outcomes of disease? Is it a virus? Are there available treatments or vaccines? Etc.</a:t>
            </a:r>
          </a:p>
          <a:p>
            <a:pPr marL="0" indent="0">
              <a:buNone/>
            </a:pPr>
            <a:endParaRPr lang="en-US" dirty="0"/>
          </a:p>
          <a:p>
            <a:r>
              <a:rPr lang="en-US" dirty="0"/>
              <a:t>We will be covering these three diseases in our next lesson and will have a discussion about the facts you find.</a:t>
            </a:r>
          </a:p>
        </p:txBody>
      </p:sp>
    </p:spTree>
    <p:extLst>
      <p:ext uri="{BB962C8B-B14F-4D97-AF65-F5344CB8AC3E}">
        <p14:creationId xmlns:p14="http://schemas.microsoft.com/office/powerpoint/2010/main" val="43903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8033"/>
          </a:xfrm>
        </p:spPr>
        <p:txBody>
          <a:bodyPr/>
          <a:lstStyle/>
          <a:p>
            <a:r>
              <a:rPr lang="en-US" b="1" dirty="0"/>
              <a:t>References</a:t>
            </a:r>
          </a:p>
        </p:txBody>
      </p:sp>
      <p:sp>
        <p:nvSpPr>
          <p:cNvPr id="3" name="Content Placeholder 2"/>
          <p:cNvSpPr>
            <a:spLocks noGrp="1"/>
          </p:cNvSpPr>
          <p:nvPr>
            <p:ph idx="1"/>
          </p:nvPr>
        </p:nvSpPr>
        <p:spPr>
          <a:xfrm>
            <a:off x="838200" y="1459832"/>
            <a:ext cx="10515600" cy="4717131"/>
          </a:xfrm>
        </p:spPr>
        <p:txBody>
          <a:bodyPr>
            <a:normAutofit/>
          </a:bodyPr>
          <a:lstStyle/>
          <a:p>
            <a:r>
              <a:rPr lang="en-US" sz="1600" dirty="0"/>
              <a:t>Oster, A et al. (2016). Interim Guidelines for Prevention of Sexual Transmission of Zika Virus — United States, 2016. </a:t>
            </a:r>
            <a:r>
              <a:rPr lang="en-US" sz="1600" i="1" dirty="0"/>
              <a:t>Morbidity and Mortality Weekly Report (MMWR)</a:t>
            </a:r>
            <a:r>
              <a:rPr lang="en-US" sz="1600" dirty="0"/>
              <a:t>. 65 (5), 1-2.</a:t>
            </a:r>
          </a:p>
          <a:p>
            <a:r>
              <a:rPr lang="en-US" sz="1600" dirty="0"/>
              <a:t>Centers for Disease Control and Prevention. (2016). </a:t>
            </a:r>
            <a:r>
              <a:rPr lang="en-US" sz="1600" i="1" dirty="0"/>
              <a:t>Symptoms, Diagnosis, &amp; Treatment.</a:t>
            </a:r>
            <a:r>
              <a:rPr lang="en-US" sz="1600" dirty="0"/>
              <a:t> Available: http://</a:t>
            </a:r>
            <a:r>
              <a:rPr lang="en-US" sz="1600" dirty="0" err="1"/>
              <a:t>www.cdc.gov</a:t>
            </a:r>
            <a:r>
              <a:rPr lang="en-US" sz="1600" dirty="0"/>
              <a:t>/</a:t>
            </a:r>
            <a:r>
              <a:rPr lang="en-US" sz="1600" dirty="0" err="1"/>
              <a:t>zika</a:t>
            </a:r>
            <a:r>
              <a:rPr lang="en-US" sz="1600" dirty="0"/>
              <a:t>/symptoms/</a:t>
            </a:r>
            <a:r>
              <a:rPr lang="en-US" sz="1600" dirty="0" err="1"/>
              <a:t>index.html</a:t>
            </a:r>
            <a:r>
              <a:rPr lang="en-US" sz="1600" dirty="0"/>
              <a:t>. Last accessed 8th Feb 2016.</a:t>
            </a:r>
          </a:p>
          <a:p>
            <a:r>
              <a:rPr lang="en-US" sz="1600" dirty="0"/>
              <a:t>Centers for Disease Control and Prevention. (2016). </a:t>
            </a:r>
            <a:r>
              <a:rPr lang="en-US" sz="1600" i="1" dirty="0"/>
              <a:t>For Pregnant Women.</a:t>
            </a:r>
            <a:r>
              <a:rPr lang="en-US" sz="1600" dirty="0"/>
              <a:t> Available: http://</a:t>
            </a:r>
            <a:r>
              <a:rPr lang="en-US" sz="1600" dirty="0" err="1"/>
              <a:t>www.cdc.gov</a:t>
            </a:r>
            <a:r>
              <a:rPr lang="en-US" sz="1600" dirty="0"/>
              <a:t>/</a:t>
            </a:r>
            <a:r>
              <a:rPr lang="en-US" sz="1600" dirty="0" err="1"/>
              <a:t>zika</a:t>
            </a:r>
            <a:r>
              <a:rPr lang="en-US" sz="1600" dirty="0"/>
              <a:t>/pregnancy/</a:t>
            </a:r>
            <a:r>
              <a:rPr lang="en-US" sz="1600" dirty="0" err="1"/>
              <a:t>index.html</a:t>
            </a:r>
            <a:r>
              <a:rPr lang="en-US" sz="1600" dirty="0"/>
              <a:t>. Last accessed 8th Feb 2016.</a:t>
            </a:r>
          </a:p>
          <a:p>
            <a:r>
              <a:rPr lang="en-US" sz="1600" dirty="0" err="1"/>
              <a:t>Karnik</a:t>
            </a:r>
            <a:r>
              <a:rPr lang="en-US" sz="1600" dirty="0"/>
              <a:t>, M. (2016). </a:t>
            </a:r>
            <a:r>
              <a:rPr lang="en-US" sz="1600" i="1" dirty="0"/>
              <a:t>An Indian biotech company has been developing Zika vaccines for over a year.</a:t>
            </a:r>
            <a:r>
              <a:rPr lang="en-US" sz="1600" dirty="0"/>
              <a:t> Available: http://</a:t>
            </a:r>
            <a:r>
              <a:rPr lang="en-US" sz="1600" dirty="0" err="1"/>
              <a:t>qz.com</a:t>
            </a:r>
            <a:r>
              <a:rPr lang="en-US" sz="1600" dirty="0"/>
              <a:t>/609291/this-indian-biotech-firm-is-the-worlds-first-to-ready-a-zika-vaccine-for-testing/. Last accessed 7th Feb 2016.</a:t>
            </a:r>
          </a:p>
          <a:p>
            <a:r>
              <a:rPr lang="en-US" sz="1600" dirty="0" err="1"/>
              <a:t>Vaccines.gov</a:t>
            </a:r>
            <a:r>
              <a:rPr lang="en-US" sz="1600" dirty="0"/>
              <a:t>. (2015). </a:t>
            </a:r>
            <a:r>
              <a:rPr lang="en-US" sz="1600" i="1" dirty="0"/>
              <a:t>Community Immunity ("Herd Immunity").</a:t>
            </a:r>
            <a:r>
              <a:rPr lang="en-US" sz="1600" dirty="0"/>
              <a:t> Available: http://</a:t>
            </a:r>
            <a:r>
              <a:rPr lang="en-US" sz="1600" dirty="0" err="1"/>
              <a:t>www.vaccines.gov</a:t>
            </a:r>
            <a:r>
              <a:rPr lang="en-US" sz="1600" dirty="0"/>
              <a:t>/basics/protection/. Last accessed 7th Feb 2016.</a:t>
            </a:r>
          </a:p>
          <a:p>
            <a:r>
              <a:rPr lang="en-US" sz="1600" dirty="0"/>
              <a:t>Loving, S. (2015). </a:t>
            </a:r>
            <a:r>
              <a:rPr lang="en-US" sz="1600" i="1" dirty="0"/>
              <a:t>Herd Immunity (Community Immunity).</a:t>
            </a:r>
            <a:r>
              <a:rPr lang="en-US" sz="1600" dirty="0"/>
              <a:t> Available: http://</a:t>
            </a:r>
            <a:r>
              <a:rPr lang="en-US" sz="1600" dirty="0" err="1"/>
              <a:t>www.ovg.ox.ac.uk</a:t>
            </a:r>
            <a:r>
              <a:rPr lang="en-US" sz="1600" dirty="0"/>
              <a:t>/herd-immunity. Last accessed 7th Feb 2016.</a:t>
            </a:r>
          </a:p>
        </p:txBody>
      </p:sp>
    </p:spTree>
    <p:extLst>
      <p:ext uri="{BB962C8B-B14F-4D97-AF65-F5344CB8AC3E}">
        <p14:creationId xmlns:p14="http://schemas.microsoft.com/office/powerpoint/2010/main" val="5246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48640"/>
          </a:xfrm>
        </p:spPr>
        <p:txBody>
          <a:bodyPr/>
          <a:lstStyle/>
          <a:p>
            <a:r>
              <a:rPr lang="en-US" b="1" dirty="0"/>
              <a:t>What we’ll Cover:</a:t>
            </a:r>
          </a:p>
        </p:txBody>
      </p:sp>
      <p:sp>
        <p:nvSpPr>
          <p:cNvPr id="3" name="Content Placeholder 2"/>
          <p:cNvSpPr>
            <a:spLocks noGrp="1"/>
          </p:cNvSpPr>
          <p:nvPr>
            <p:ph idx="1"/>
          </p:nvPr>
        </p:nvSpPr>
        <p:spPr>
          <a:xfrm>
            <a:off x="838200" y="1315453"/>
            <a:ext cx="10515600" cy="4861510"/>
          </a:xfrm>
        </p:spPr>
        <p:txBody>
          <a:bodyPr>
            <a:normAutofit lnSpcReduction="10000"/>
          </a:bodyPr>
          <a:lstStyle/>
          <a:p>
            <a:pPr marL="0" indent="0">
              <a:buNone/>
            </a:pPr>
            <a:r>
              <a:rPr lang="en-US" sz="3200" b="1" dirty="0"/>
              <a:t>Biological Interests Surrounding the Olympics</a:t>
            </a:r>
            <a:endParaRPr lang="en-US" sz="3200" dirty="0"/>
          </a:p>
          <a:p>
            <a:endParaRPr lang="en-US" dirty="0"/>
          </a:p>
          <a:p>
            <a:r>
              <a:rPr lang="en-US" dirty="0"/>
              <a:t>Zika Virus</a:t>
            </a:r>
          </a:p>
          <a:p>
            <a:endParaRPr lang="en-US" dirty="0"/>
          </a:p>
          <a:p>
            <a:endParaRPr lang="en-US" dirty="0"/>
          </a:p>
          <a:p>
            <a:r>
              <a:rPr lang="en-US" dirty="0"/>
              <a:t>The use of performance enhancing drugs in sport</a:t>
            </a:r>
          </a:p>
          <a:p>
            <a:endParaRPr lang="en-US" dirty="0"/>
          </a:p>
          <a:p>
            <a:endParaRPr lang="en-US" dirty="0"/>
          </a:p>
          <a:p>
            <a:r>
              <a:rPr lang="en-US" dirty="0"/>
              <a:t>TBC - either issues surrounding gender or the environmental impacts of the Olympic games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42" y="2050234"/>
            <a:ext cx="2560053" cy="13827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115" y="2547540"/>
            <a:ext cx="2836111" cy="2147508"/>
          </a:xfrm>
          <a:prstGeom prst="rect">
            <a:avLst/>
          </a:prstGeom>
        </p:spPr>
      </p:pic>
      <p:pic>
        <p:nvPicPr>
          <p:cNvPr id="7" name="Picture 6" descr="A close up of a logo&#10;&#10;Description automatically generated">
            <a:extLst>
              <a:ext uri="{FF2B5EF4-FFF2-40B4-BE49-F238E27FC236}">
                <a16:creationId xmlns:a16="http://schemas.microsoft.com/office/drawing/2014/main" id="{82A327A0-68C1-48CE-9EAE-2EFC42321620}"/>
              </a:ext>
            </a:extLst>
          </p:cNvPr>
          <p:cNvPicPr>
            <a:picLocks noChangeAspect="1"/>
          </p:cNvPicPr>
          <p:nvPr/>
        </p:nvPicPr>
        <p:blipFill>
          <a:blip r:embed="rId5"/>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21938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425"/>
          </a:xfrm>
        </p:spPr>
        <p:txBody>
          <a:bodyPr/>
          <a:lstStyle/>
          <a:p>
            <a:r>
              <a:rPr lang="en-US" b="1" dirty="0"/>
              <a:t>What is a Virus?</a:t>
            </a:r>
          </a:p>
        </p:txBody>
      </p:sp>
      <p:sp>
        <p:nvSpPr>
          <p:cNvPr id="3" name="Content Placeholder 2"/>
          <p:cNvSpPr>
            <a:spLocks noGrp="1"/>
          </p:cNvSpPr>
          <p:nvPr>
            <p:ph idx="1"/>
          </p:nvPr>
        </p:nvSpPr>
        <p:spPr>
          <a:xfrm>
            <a:off x="838200" y="1524000"/>
            <a:ext cx="10515600" cy="4652963"/>
          </a:xfrm>
        </p:spPr>
        <p:txBody>
          <a:bodyPr/>
          <a:lstStyle/>
          <a:p>
            <a:r>
              <a:rPr lang="en-US" dirty="0"/>
              <a:t>A virus is a small, infectious agent that can only replicate inside the living cells of other organisms.</a:t>
            </a:r>
          </a:p>
          <a:p>
            <a:endParaRPr lang="en-US" dirty="0"/>
          </a:p>
          <a:p>
            <a:r>
              <a:rPr lang="en-US" dirty="0"/>
              <a:t>It is made up of a core of genetic material, either DNA or RNA.</a:t>
            </a:r>
          </a:p>
          <a:p>
            <a:endParaRPr lang="en-US" dirty="0"/>
          </a:p>
          <a:p>
            <a:r>
              <a:rPr lang="en-US" dirty="0"/>
              <a:t>The virus is protected by a protein coat called a capsid.</a:t>
            </a:r>
          </a:p>
          <a:p>
            <a:endParaRPr lang="en-US" dirty="0"/>
          </a:p>
          <a:p>
            <a:r>
              <a:rPr lang="en-US" dirty="0"/>
              <a:t>Viruses can infect all types of organisms, including animals and plants as well as bacteria.</a:t>
            </a:r>
          </a:p>
        </p:txBody>
      </p:sp>
      <p:pic>
        <p:nvPicPr>
          <p:cNvPr id="4" name="Picture 3" descr="A close up of a logo&#10;&#10;Description automatically generated">
            <a:extLst>
              <a:ext uri="{FF2B5EF4-FFF2-40B4-BE49-F238E27FC236}">
                <a16:creationId xmlns:a16="http://schemas.microsoft.com/office/drawing/2014/main" id="{0FF4D1E9-D51F-4C6F-84A1-C4E950C32E5B}"/>
              </a:ext>
            </a:extLst>
          </p:cNvPr>
          <p:cNvPicPr>
            <a:picLocks noChangeAspect="1"/>
          </p:cNvPicPr>
          <p:nvPr/>
        </p:nvPicPr>
        <p:blipFill>
          <a:blip r:embed="rId2"/>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227451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26" y="365125"/>
            <a:ext cx="7181850" cy="949325"/>
          </a:xfrm>
        </p:spPr>
        <p:txBody>
          <a:bodyPr/>
          <a:lstStyle/>
          <a:p>
            <a:r>
              <a:rPr lang="en-US" b="1" dirty="0"/>
              <a:t>Life Cycle of a Basic Virus</a:t>
            </a:r>
          </a:p>
        </p:txBody>
      </p:sp>
      <p:sp>
        <p:nvSpPr>
          <p:cNvPr id="4" name="Content Placeholder 3"/>
          <p:cNvSpPr>
            <a:spLocks noGrp="1"/>
          </p:cNvSpPr>
          <p:nvPr>
            <p:ph idx="1"/>
          </p:nvPr>
        </p:nvSpPr>
        <p:spPr>
          <a:xfrm>
            <a:off x="378372" y="1394613"/>
            <a:ext cx="4384128" cy="2171700"/>
          </a:xfrm>
        </p:spPr>
        <p:txBody>
          <a:bodyPr>
            <a:normAutofit/>
          </a:bodyPr>
          <a:lstStyle/>
          <a:p>
            <a:pPr marL="0" indent="0">
              <a:buNone/>
            </a:pPr>
            <a:r>
              <a:rPr lang="en-US" dirty="0"/>
              <a:t>First, the virus enters the body from the environment or another organism via the nose, mouth or breaks in the skin.</a:t>
            </a:r>
          </a:p>
          <a:p>
            <a:endParaRPr lang="en-US" sz="20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26" y="3646476"/>
            <a:ext cx="3897610" cy="292133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7300" y="1529211"/>
            <a:ext cx="6723806" cy="4513604"/>
          </a:xfrm>
          <a:prstGeom prst="rect">
            <a:avLst/>
          </a:prstGeom>
        </p:spPr>
      </p:pic>
      <p:sp>
        <p:nvSpPr>
          <p:cNvPr id="9" name="Rectangle 8"/>
          <p:cNvSpPr/>
          <p:nvPr/>
        </p:nvSpPr>
        <p:spPr>
          <a:xfrm>
            <a:off x="378372" y="1314450"/>
            <a:ext cx="4384128" cy="5314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id="{0CB89485-5ED0-4082-B063-181D9FF3D2D1}"/>
              </a:ext>
            </a:extLst>
          </p:cNvPr>
          <p:cNvPicPr>
            <a:picLocks noChangeAspect="1"/>
          </p:cNvPicPr>
          <p:nvPr/>
        </p:nvPicPr>
        <p:blipFill>
          <a:blip r:embed="rId4"/>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214207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68" y="293797"/>
            <a:ext cx="5410782" cy="949325"/>
          </a:xfrm>
        </p:spPr>
        <p:txBody>
          <a:bodyPr>
            <a:normAutofit/>
          </a:bodyPr>
          <a:lstStyle/>
          <a:p>
            <a:r>
              <a:rPr lang="en-US" b="1" dirty="0"/>
              <a:t>Zika Virus - The Facts</a:t>
            </a:r>
          </a:p>
        </p:txBody>
      </p:sp>
      <p:sp>
        <p:nvSpPr>
          <p:cNvPr id="3" name="Content Placeholder 2"/>
          <p:cNvSpPr>
            <a:spLocks noGrp="1"/>
          </p:cNvSpPr>
          <p:nvPr>
            <p:ph idx="1"/>
          </p:nvPr>
        </p:nvSpPr>
        <p:spPr>
          <a:xfrm>
            <a:off x="589969" y="1419225"/>
            <a:ext cx="10515600" cy="2457450"/>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1.</a:t>
            </a:r>
            <a:r>
              <a:rPr lang="en-US" b="1" dirty="0"/>
              <a:t> </a:t>
            </a:r>
            <a:r>
              <a:rPr lang="en-US" dirty="0"/>
              <a:t>Caused by a virus transmitted by </a:t>
            </a:r>
            <a:r>
              <a:rPr lang="en-US" i="1" dirty="0" err="1"/>
              <a:t>Aedes</a:t>
            </a:r>
            <a:r>
              <a:rPr lang="en-US" dirty="0"/>
              <a:t> mosquitoes.</a:t>
            </a:r>
          </a:p>
          <a:p>
            <a:pPr marL="514350" lvl="0" indent="-514350">
              <a:lnSpc>
                <a:spcPct val="100000"/>
              </a:lnSpc>
              <a:spcBef>
                <a:spcPts val="0"/>
              </a:spcBef>
              <a:buAutoNum type="arabicPeriod"/>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2. No specific treatment or vaccine currently available.</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3. Originated in Africa but spread to the Americas, Asia and the Pacific.</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202" y="1097908"/>
            <a:ext cx="2731563" cy="19125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69" y="4095750"/>
            <a:ext cx="2648531" cy="2258220"/>
          </a:xfrm>
          <a:prstGeom prst="rect">
            <a:avLst/>
          </a:prstGeom>
        </p:spPr>
      </p:pic>
      <p:sp>
        <p:nvSpPr>
          <p:cNvPr id="6" name="TextBox 5"/>
          <p:cNvSpPr txBox="1"/>
          <p:nvPr/>
        </p:nvSpPr>
        <p:spPr>
          <a:xfrm>
            <a:off x="3486731" y="4095750"/>
            <a:ext cx="8382000" cy="1815882"/>
          </a:xfrm>
          <a:prstGeom prst="rect">
            <a:avLst/>
          </a:prstGeom>
          <a:noFill/>
        </p:spPr>
        <p:txBody>
          <a:bodyPr wrap="square" rtlCol="0">
            <a:spAutoFit/>
          </a:bodyPr>
          <a:lstStyle/>
          <a:p>
            <a:pPr lvl="0">
              <a:defRPr/>
            </a:pPr>
            <a:r>
              <a:rPr lang="en-US" sz="2800" dirty="0">
                <a:solidFill>
                  <a:prstClr val="black"/>
                </a:solidFill>
              </a:rPr>
              <a:t>4. First identified in Uganda in 1947 in rhesus monkeys.</a:t>
            </a:r>
          </a:p>
          <a:p>
            <a:pPr lvl="0">
              <a:defRPr/>
            </a:pPr>
            <a:endParaRPr lang="en-US" sz="2800" dirty="0">
              <a:solidFill>
                <a:prstClr val="black"/>
              </a:solidFill>
            </a:endParaRPr>
          </a:p>
          <a:p>
            <a:pPr marL="358775" lvl="0" indent="-358775">
              <a:defRPr/>
            </a:pPr>
            <a:r>
              <a:rPr lang="en-US" sz="2800" dirty="0">
                <a:solidFill>
                  <a:prstClr val="black"/>
                </a:solidFill>
              </a:rPr>
              <a:t>5. Large outbreak (epidemic) recently in Brazil as it can spread rapidly in densely populated areas.</a:t>
            </a:r>
          </a:p>
        </p:txBody>
      </p:sp>
      <p:pic>
        <p:nvPicPr>
          <p:cNvPr id="7" name="Picture 6" descr="A close up of a logo&#10;&#10;Description automatically generated">
            <a:extLst>
              <a:ext uri="{FF2B5EF4-FFF2-40B4-BE49-F238E27FC236}">
                <a16:creationId xmlns:a16="http://schemas.microsoft.com/office/drawing/2014/main" id="{5AD919D3-A7ED-494E-B983-514CD34B07C8}"/>
              </a:ext>
            </a:extLst>
          </p:cNvPr>
          <p:cNvPicPr>
            <a:picLocks noChangeAspect="1"/>
          </p:cNvPicPr>
          <p:nvPr/>
        </p:nvPicPr>
        <p:blipFill>
          <a:blip r:embed="rId4"/>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72196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Zika Virus Transmission</a:t>
            </a:r>
          </a:p>
        </p:txBody>
      </p:sp>
      <p:sp>
        <p:nvSpPr>
          <p:cNvPr id="5" name="TextBox 4"/>
          <p:cNvSpPr txBox="1"/>
          <p:nvPr/>
        </p:nvSpPr>
        <p:spPr>
          <a:xfrm>
            <a:off x="7600950" y="792040"/>
            <a:ext cx="3962400" cy="5632311"/>
          </a:xfrm>
          <a:prstGeom prst="rect">
            <a:avLst/>
          </a:prstGeom>
          <a:noFill/>
        </p:spPr>
        <p:txBody>
          <a:bodyPr wrap="square" rtlCol="0">
            <a:spAutoFit/>
          </a:bodyPr>
          <a:lstStyle/>
          <a:p>
            <a:r>
              <a:rPr lang="en-US" sz="2400" dirty="0"/>
              <a:t>It should also be noted that sexual transmission of the virus has been reported. </a:t>
            </a:r>
          </a:p>
          <a:p>
            <a:r>
              <a:rPr lang="en-US" sz="2400" i="1" dirty="0"/>
              <a:t>“Interim Guidelines for Prevention of Sexual Transmission of Zika Virus — United States, 2016” (CDC).</a:t>
            </a:r>
          </a:p>
          <a:p>
            <a:endParaRPr lang="en-US" sz="2400" dirty="0"/>
          </a:p>
          <a:p>
            <a:r>
              <a:rPr lang="en-US" sz="2400" dirty="0"/>
              <a:t>The most recent case occurred in February 2016, which involved a patient in Texas, who became infected via sexual contact after their partner returned from Venezuela.</a:t>
            </a:r>
          </a:p>
        </p:txBody>
      </p:sp>
      <p:sp>
        <p:nvSpPr>
          <p:cNvPr id="6" name="Rectangle 5"/>
          <p:cNvSpPr/>
          <p:nvPr/>
        </p:nvSpPr>
        <p:spPr>
          <a:xfrm>
            <a:off x="628650" y="2247900"/>
            <a:ext cx="1847850" cy="1866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265"/>
          <a:stretch/>
        </p:blipFill>
        <p:spPr>
          <a:xfrm>
            <a:off x="838200" y="1685926"/>
            <a:ext cx="5182666" cy="4324350"/>
          </a:xfrm>
          <a:prstGeom prst="rect">
            <a:avLst/>
          </a:prstGeom>
        </p:spPr>
      </p:pic>
      <p:sp>
        <p:nvSpPr>
          <p:cNvPr id="3" name="TextBox 2"/>
          <p:cNvSpPr txBox="1"/>
          <p:nvPr/>
        </p:nvSpPr>
        <p:spPr>
          <a:xfrm>
            <a:off x="0" y="6567488"/>
            <a:ext cx="7600950" cy="276999"/>
          </a:xfrm>
          <a:prstGeom prst="rect">
            <a:avLst/>
          </a:prstGeom>
          <a:noFill/>
        </p:spPr>
        <p:txBody>
          <a:bodyPr wrap="square" rtlCol="0">
            <a:spAutoFit/>
          </a:bodyPr>
          <a:lstStyle/>
          <a:p>
            <a:r>
              <a:rPr lang="en-US" sz="1200" dirty="0"/>
              <a:t>Oster, A et al. (2016). Interim Guidelines for Prevention of Sexual Transmission of Zika Virus — United States, 2016.</a:t>
            </a:r>
          </a:p>
        </p:txBody>
      </p:sp>
      <p:pic>
        <p:nvPicPr>
          <p:cNvPr id="8" name="Picture 7" descr="A close up of a logo&#10;&#10;Description automatically generated">
            <a:extLst>
              <a:ext uri="{FF2B5EF4-FFF2-40B4-BE49-F238E27FC236}">
                <a16:creationId xmlns:a16="http://schemas.microsoft.com/office/drawing/2014/main" id="{21B53E58-0494-4B95-A516-58CEC0DCD16D}"/>
              </a:ext>
            </a:extLst>
          </p:cNvPr>
          <p:cNvPicPr>
            <a:picLocks noChangeAspect="1"/>
          </p:cNvPicPr>
          <p:nvPr/>
        </p:nvPicPr>
        <p:blipFill>
          <a:blip r:embed="rId3"/>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203435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b="1" dirty="0"/>
              <a:t>Effects of Zika</a:t>
            </a:r>
          </a:p>
        </p:txBody>
      </p:sp>
      <p:sp>
        <p:nvSpPr>
          <p:cNvPr id="3" name="Content Placeholder 2"/>
          <p:cNvSpPr>
            <a:spLocks noGrp="1"/>
          </p:cNvSpPr>
          <p:nvPr>
            <p:ph idx="1"/>
          </p:nvPr>
        </p:nvSpPr>
        <p:spPr>
          <a:xfrm>
            <a:off x="838200" y="1619250"/>
            <a:ext cx="10515600" cy="4895850"/>
          </a:xfrm>
        </p:spPr>
        <p:txBody>
          <a:bodyPr>
            <a:normAutofit fontScale="92500" lnSpcReduction="10000"/>
          </a:bodyPr>
          <a:lstStyle/>
          <a:p>
            <a:r>
              <a:rPr lang="en-US" dirty="0"/>
              <a:t>The illness is usually mild and symptoms last around a week.</a:t>
            </a:r>
          </a:p>
          <a:p>
            <a:r>
              <a:rPr lang="en-US" dirty="0"/>
              <a:t>Common symptoms include: </a:t>
            </a:r>
          </a:p>
          <a:p>
            <a:endParaRPr lang="en-US" dirty="0"/>
          </a:p>
          <a:p>
            <a:pPr lvl="1"/>
            <a:r>
              <a:rPr lang="en-US" dirty="0"/>
              <a:t>Fever</a:t>
            </a:r>
          </a:p>
          <a:p>
            <a:pPr lvl="1"/>
            <a:r>
              <a:rPr lang="en-US" dirty="0"/>
              <a:t>Rash</a:t>
            </a:r>
          </a:p>
          <a:p>
            <a:pPr lvl="1"/>
            <a:r>
              <a:rPr lang="en-US" dirty="0"/>
              <a:t>Joint pain</a:t>
            </a:r>
          </a:p>
          <a:p>
            <a:pPr lvl="1"/>
            <a:r>
              <a:rPr lang="en-US" dirty="0"/>
              <a:t>Conjunctivitis</a:t>
            </a:r>
          </a:p>
          <a:p>
            <a:pPr lvl="1"/>
            <a:endParaRPr lang="en-US" dirty="0"/>
          </a:p>
          <a:p>
            <a:pPr lvl="1"/>
            <a:endParaRPr lang="en-US" dirty="0"/>
          </a:p>
          <a:p>
            <a:pPr lvl="1"/>
            <a:endParaRPr lang="en-US" dirty="0"/>
          </a:p>
          <a:p>
            <a:r>
              <a:rPr lang="en-US" dirty="0"/>
              <a:t>The most dangerous effect of Zika occurs in pregnant women. Zika can result in birth defects, including microcephaly (abnormal smallness of the head).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9250" y="2144393"/>
            <a:ext cx="1815450" cy="23735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7451" y="3177502"/>
            <a:ext cx="977900" cy="1816720"/>
          </a:xfrm>
          <a:prstGeom prst="rect">
            <a:avLst/>
          </a:prstGeom>
        </p:spPr>
      </p:pic>
      <p:sp>
        <p:nvSpPr>
          <p:cNvPr id="7" name="TextBox 6"/>
          <p:cNvSpPr txBox="1"/>
          <p:nvPr/>
        </p:nvSpPr>
        <p:spPr>
          <a:xfrm>
            <a:off x="-44645" y="6454991"/>
            <a:ext cx="9192126" cy="461665"/>
          </a:xfrm>
          <a:prstGeom prst="rect">
            <a:avLst/>
          </a:prstGeom>
          <a:noFill/>
        </p:spPr>
        <p:txBody>
          <a:bodyPr wrap="square" rtlCol="0">
            <a:spAutoFit/>
          </a:bodyPr>
          <a:lstStyle/>
          <a:p>
            <a:r>
              <a:rPr lang="en-US" sz="1200" dirty="0"/>
              <a:t>Centers for Disease Control and Prevention. (2016). </a:t>
            </a:r>
            <a:r>
              <a:rPr lang="en-US" sz="1200" i="1" dirty="0"/>
              <a:t>Symptoms, Diagnosis, &amp; Treatment.</a:t>
            </a:r>
          </a:p>
          <a:p>
            <a:r>
              <a:rPr lang="en-US" sz="1200" dirty="0"/>
              <a:t>Centers for Disease Control and Prevention. (2016). </a:t>
            </a:r>
            <a:r>
              <a:rPr lang="en-US" sz="1200" i="1" dirty="0"/>
              <a:t>For Pregnant Women.</a:t>
            </a:r>
            <a:endParaRPr lang="en-US"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406" y="2288772"/>
            <a:ext cx="4620293" cy="2876786"/>
          </a:xfrm>
          <a:prstGeom prst="rect">
            <a:avLst/>
          </a:prstGeom>
        </p:spPr>
      </p:pic>
      <p:pic>
        <p:nvPicPr>
          <p:cNvPr id="9" name="Picture 8" descr="A close up of a logo&#10;&#10;Description automatically generated">
            <a:extLst>
              <a:ext uri="{FF2B5EF4-FFF2-40B4-BE49-F238E27FC236}">
                <a16:creationId xmlns:a16="http://schemas.microsoft.com/office/drawing/2014/main" id="{4F448DC1-1BCA-4D32-A01A-FD12E1B5ED6B}"/>
              </a:ext>
            </a:extLst>
          </p:cNvPr>
          <p:cNvPicPr>
            <a:picLocks noChangeAspect="1"/>
          </p:cNvPicPr>
          <p:nvPr/>
        </p:nvPicPr>
        <p:blipFill>
          <a:blip r:embed="rId5"/>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19910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30275"/>
          </a:xfrm>
        </p:spPr>
        <p:txBody>
          <a:bodyPr/>
          <a:lstStyle/>
          <a:p>
            <a:r>
              <a:rPr lang="en-US" b="1" dirty="0"/>
              <a:t>Concerns Over the Olympics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683"/>
          <a:stretch/>
        </p:blipFill>
        <p:spPr>
          <a:xfrm>
            <a:off x="9560293" y="5122862"/>
            <a:ext cx="2362200" cy="1370013"/>
          </a:xfrm>
          <a:prstGeom prst="rect">
            <a:avLst/>
          </a:prstGeom>
        </p:spPr>
      </p:pic>
      <p:sp>
        <p:nvSpPr>
          <p:cNvPr id="6" name="Content Placeholder 5"/>
          <p:cNvSpPr>
            <a:spLocks noGrp="1"/>
          </p:cNvSpPr>
          <p:nvPr>
            <p:ph idx="1"/>
          </p:nvPr>
        </p:nvSpPr>
        <p:spPr>
          <a:xfrm>
            <a:off x="838200" y="1572420"/>
            <a:ext cx="10515600" cy="4961730"/>
          </a:xfrm>
        </p:spPr>
        <p:txBody>
          <a:bodyPr>
            <a:normAutofit fontScale="92500" lnSpcReduction="20000"/>
          </a:bodyPr>
          <a:lstStyle/>
          <a:p>
            <a:pPr>
              <a:lnSpc>
                <a:spcPct val="100000"/>
              </a:lnSpc>
              <a:spcBef>
                <a:spcPts val="0"/>
              </a:spcBef>
            </a:pPr>
            <a:r>
              <a:rPr lang="en-US" b="1" dirty="0"/>
              <a:t>BBC Sport </a:t>
            </a:r>
            <a:r>
              <a:rPr lang="en-US" dirty="0"/>
              <a:t>- Zika virus: Olympic venues to be inspected daily before and during Games </a:t>
            </a:r>
            <a:r>
              <a:rPr lang="en-US" sz="2000" dirty="0"/>
              <a:t>(29/01/2016)</a:t>
            </a:r>
          </a:p>
          <a:p>
            <a:pPr>
              <a:lnSpc>
                <a:spcPct val="100000"/>
              </a:lnSpc>
              <a:spcBef>
                <a:spcPts val="0"/>
              </a:spcBef>
            </a:pPr>
            <a:endParaRPr lang="en-US" dirty="0"/>
          </a:p>
          <a:p>
            <a:pPr>
              <a:lnSpc>
                <a:spcPct val="100000"/>
              </a:lnSpc>
              <a:spcBef>
                <a:spcPts val="0"/>
              </a:spcBef>
            </a:pPr>
            <a:r>
              <a:rPr lang="en-US" b="1" dirty="0"/>
              <a:t>Forbes</a:t>
            </a:r>
            <a:r>
              <a:rPr lang="en-US" dirty="0"/>
              <a:t> - Zika outbreak means it is now time to cancel the Rio Olympics </a:t>
            </a:r>
            <a:r>
              <a:rPr lang="en-US" sz="2000" dirty="0"/>
              <a:t>(03/02/2016)</a:t>
            </a:r>
            <a:endParaRPr lang="en-US" dirty="0"/>
          </a:p>
          <a:p>
            <a:pPr>
              <a:lnSpc>
                <a:spcPct val="100000"/>
              </a:lnSpc>
              <a:spcBef>
                <a:spcPts val="0"/>
              </a:spcBef>
            </a:pPr>
            <a:endParaRPr lang="en-US" dirty="0"/>
          </a:p>
          <a:p>
            <a:pPr>
              <a:lnSpc>
                <a:spcPct val="100000"/>
              </a:lnSpc>
              <a:spcBef>
                <a:spcPts val="0"/>
              </a:spcBef>
            </a:pPr>
            <a:r>
              <a:rPr lang="en-US" b="1" dirty="0"/>
              <a:t>BBC News </a:t>
            </a:r>
            <a:r>
              <a:rPr lang="en-US" dirty="0"/>
              <a:t>- Zika outbreak: Will Rio 2016 Olympics be affected? </a:t>
            </a:r>
            <a:r>
              <a:rPr lang="en-US" sz="2000" dirty="0"/>
              <a:t>(05/02/2016)</a:t>
            </a:r>
          </a:p>
          <a:p>
            <a:pPr>
              <a:lnSpc>
                <a:spcPct val="100000"/>
              </a:lnSpc>
              <a:spcBef>
                <a:spcPts val="0"/>
              </a:spcBef>
            </a:pPr>
            <a:endParaRPr lang="en-US" dirty="0"/>
          </a:p>
          <a:p>
            <a:pPr>
              <a:lnSpc>
                <a:spcPct val="100000"/>
              </a:lnSpc>
              <a:spcBef>
                <a:spcPts val="0"/>
              </a:spcBef>
            </a:pPr>
            <a:r>
              <a:rPr lang="en-US" b="1" dirty="0"/>
              <a:t>Kenya’s Olympic Committee </a:t>
            </a:r>
            <a:r>
              <a:rPr lang="en-US" dirty="0"/>
              <a:t>- Kenya could pull out of this summer's Rio Olympics if the Zika virus in Brazil reaches "epidemic levels" </a:t>
            </a:r>
            <a:r>
              <a:rPr lang="en-US" sz="1900" dirty="0"/>
              <a:t>(09/02/2016)</a:t>
            </a:r>
          </a:p>
          <a:p>
            <a:pPr>
              <a:lnSpc>
                <a:spcPct val="100000"/>
              </a:lnSpc>
              <a:spcBef>
                <a:spcPts val="0"/>
              </a:spcBef>
            </a:pPr>
            <a:endParaRPr lang="en-US" dirty="0"/>
          </a:p>
          <a:p>
            <a:pPr>
              <a:lnSpc>
                <a:spcPct val="100000"/>
              </a:lnSpc>
              <a:spcBef>
                <a:spcPts val="0"/>
              </a:spcBef>
            </a:pPr>
            <a:r>
              <a:rPr lang="en-US" dirty="0"/>
              <a:t>But, the </a:t>
            </a:r>
            <a:r>
              <a:rPr lang="en-US" b="1" dirty="0"/>
              <a:t>International Olympic Committee </a:t>
            </a:r>
            <a:r>
              <a:rPr lang="en-US" dirty="0"/>
              <a:t>says: </a:t>
            </a:r>
          </a:p>
          <a:p>
            <a:pPr>
              <a:lnSpc>
                <a:spcPct val="100000"/>
              </a:lnSpc>
              <a:spcBef>
                <a:spcPts val="0"/>
              </a:spcBef>
            </a:pPr>
            <a:endParaRPr lang="en-US" dirty="0"/>
          </a:p>
          <a:p>
            <a:pPr marL="373063" indent="-373063">
              <a:lnSpc>
                <a:spcPct val="100000"/>
              </a:lnSpc>
              <a:spcBef>
                <a:spcPts val="0"/>
              </a:spcBef>
              <a:buNone/>
            </a:pPr>
            <a:r>
              <a:rPr lang="en-US" b="1" dirty="0"/>
              <a:t>   </a:t>
            </a:r>
            <a:r>
              <a:rPr lang="en-US" i="1" dirty="0"/>
              <a:t>“Olympics will be safe despite Zika outbreak”</a:t>
            </a:r>
          </a:p>
          <a:p>
            <a:pPr>
              <a:lnSpc>
                <a:spcPct val="100000"/>
              </a:lnSpc>
              <a:spcBef>
                <a:spcPts val="0"/>
              </a:spcBef>
            </a:pPr>
            <a:endParaRPr lang="en-US" dirty="0"/>
          </a:p>
        </p:txBody>
      </p:sp>
      <p:pic>
        <p:nvPicPr>
          <p:cNvPr id="7" name="Picture 6" descr="A close up of a logo&#10;&#10;Description automatically generated">
            <a:extLst>
              <a:ext uri="{FF2B5EF4-FFF2-40B4-BE49-F238E27FC236}">
                <a16:creationId xmlns:a16="http://schemas.microsoft.com/office/drawing/2014/main" id="{965BAF4B-5812-49C2-B688-C1FD4D149212}"/>
              </a:ext>
            </a:extLst>
          </p:cNvPr>
          <p:cNvPicPr>
            <a:picLocks noChangeAspect="1"/>
          </p:cNvPicPr>
          <p:nvPr/>
        </p:nvPicPr>
        <p:blipFill>
          <a:blip r:embed="rId3"/>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167054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3625"/>
          </a:xfrm>
        </p:spPr>
        <p:txBody>
          <a:bodyPr/>
          <a:lstStyle/>
          <a:p>
            <a:r>
              <a:rPr lang="en-US" b="1" dirty="0"/>
              <a:t>Treatment Options</a:t>
            </a:r>
          </a:p>
        </p:txBody>
      </p:sp>
      <p:sp>
        <p:nvSpPr>
          <p:cNvPr id="3" name="Content Placeholder 2"/>
          <p:cNvSpPr>
            <a:spLocks noGrp="1"/>
          </p:cNvSpPr>
          <p:nvPr>
            <p:ph idx="1"/>
          </p:nvPr>
        </p:nvSpPr>
        <p:spPr>
          <a:xfrm>
            <a:off x="838200" y="1716505"/>
            <a:ext cx="10515600" cy="4460458"/>
          </a:xfrm>
        </p:spPr>
        <p:txBody>
          <a:bodyPr/>
          <a:lstStyle/>
          <a:p>
            <a:r>
              <a:rPr lang="en-US" dirty="0"/>
              <a:t>No vaccine or medications are currently available to treat Zika.</a:t>
            </a:r>
          </a:p>
          <a:p>
            <a:endParaRPr lang="en-US" dirty="0"/>
          </a:p>
          <a:p>
            <a:r>
              <a:rPr lang="en-US" dirty="0"/>
              <a:t>Rest and preventing dehydration are useful for reducing symptoms.</a:t>
            </a:r>
          </a:p>
          <a:p>
            <a:endParaRPr lang="en-US" dirty="0"/>
          </a:p>
          <a:p>
            <a:r>
              <a:rPr lang="en-US" dirty="0"/>
              <a:t>However, vaccines for Zika are in development.</a:t>
            </a:r>
          </a:p>
          <a:p>
            <a:endParaRPr lang="en-US" sz="800" dirty="0"/>
          </a:p>
          <a:p>
            <a:pPr lvl="1"/>
            <a:r>
              <a:rPr lang="en-US" dirty="0"/>
              <a:t>Bharat Biotech has two vaccine candidates in development; </a:t>
            </a:r>
          </a:p>
          <a:p>
            <a:pPr marL="682625" lvl="1" indent="0">
              <a:buNone/>
            </a:pPr>
            <a:r>
              <a:rPr lang="en-US" dirty="0"/>
              <a:t>though they may take a number of years to reach the market.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505" y="5147185"/>
            <a:ext cx="2689037" cy="1462163"/>
          </a:xfrm>
          <a:prstGeom prst="rect">
            <a:avLst/>
          </a:prstGeom>
        </p:spPr>
      </p:pic>
      <p:pic>
        <p:nvPicPr>
          <p:cNvPr id="5" name="Picture 4" descr="A close up of a logo&#10;&#10;Description automatically generated">
            <a:extLst>
              <a:ext uri="{FF2B5EF4-FFF2-40B4-BE49-F238E27FC236}">
                <a16:creationId xmlns:a16="http://schemas.microsoft.com/office/drawing/2014/main" id="{5265A55B-13BB-4465-9890-AB7F596ACC66}"/>
              </a:ext>
            </a:extLst>
          </p:cNvPr>
          <p:cNvPicPr>
            <a:picLocks noChangeAspect="1"/>
          </p:cNvPicPr>
          <p:nvPr/>
        </p:nvPicPr>
        <p:blipFill>
          <a:blip r:embed="rId3"/>
          <a:stretch>
            <a:fillRect/>
          </a:stretch>
        </p:blipFill>
        <p:spPr>
          <a:xfrm>
            <a:off x="10162095" y="163439"/>
            <a:ext cx="1847936" cy="758366"/>
          </a:xfrm>
          <a:prstGeom prst="rect">
            <a:avLst/>
          </a:prstGeom>
        </p:spPr>
      </p:pic>
    </p:spTree>
    <p:extLst>
      <p:ext uri="{BB962C8B-B14F-4D97-AF65-F5344CB8AC3E}">
        <p14:creationId xmlns:p14="http://schemas.microsoft.com/office/powerpoint/2010/main" val="266444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3484</TotalTime>
  <Words>1628</Words>
  <Application>Microsoft Office PowerPoint</Application>
  <PresentationFormat>Widescreen</PresentationFormat>
  <Paragraphs>157</Paragraphs>
  <Slides>17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AppleSymbols</vt:lpstr>
      <vt:lpstr>Arial</vt:lpstr>
      <vt:lpstr>Calibri</vt:lpstr>
      <vt:lpstr>Calibri Light</vt:lpstr>
      <vt:lpstr>Wingdings</vt:lpstr>
      <vt:lpstr>Office Theme</vt:lpstr>
      <vt:lpstr>Rio Olympics 2016</vt:lpstr>
      <vt:lpstr>What we’ll Cover:</vt:lpstr>
      <vt:lpstr>What is a Virus?</vt:lpstr>
      <vt:lpstr>Life Cycle of a Basic Virus</vt:lpstr>
      <vt:lpstr>Zika Virus - The Facts</vt:lpstr>
      <vt:lpstr>Zika Virus Transmission</vt:lpstr>
      <vt:lpstr>Effects of Zika</vt:lpstr>
      <vt:lpstr>Concerns Over the Olympics</vt:lpstr>
      <vt:lpstr>Treatment Options</vt:lpstr>
      <vt:lpstr>Vaccines</vt:lpstr>
      <vt:lpstr>Zika Vaccine Development</vt:lpstr>
      <vt:lpstr>Herd Immunity</vt:lpstr>
      <vt:lpstr>PowerPoint Presentation</vt:lpstr>
      <vt:lpstr>Contagion Movie Clip</vt:lpstr>
      <vt:lpstr>Exercise</vt:lpstr>
      <vt:lpstr>Homework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Rio Olympics 2016</dc:title>
  <dc:creator>matthew Pluckrose</dc:creator>
  <cp:lastModifiedBy>Andrew Ross</cp:lastModifiedBy>
  <cp:revision>189</cp:revision>
  <dcterms:created xsi:type="dcterms:W3CDTF">2016-02-04T12:07:57Z</dcterms:created>
  <dcterms:modified xsi:type="dcterms:W3CDTF">2020-04-21T10:46:54Z</dcterms:modified>
</cp:coreProperties>
</file>