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60" r:id="rId2"/>
    <p:sldId id="257" r:id="rId3"/>
    <p:sldId id="273" r:id="rId4"/>
    <p:sldId id="258" r:id="rId5"/>
    <p:sldId id="259" r:id="rId6"/>
    <p:sldId id="262" r:id="rId7"/>
    <p:sldId id="267" r:id="rId8"/>
    <p:sldId id="271" r:id="rId9"/>
    <p:sldId id="274" r:id="rId10"/>
    <p:sldId id="270" r:id="rId11"/>
    <p:sldId id="268" r:id="rId12"/>
    <p:sldId id="269" r:id="rId13"/>
    <p:sldId id="263" r:id="rId14"/>
    <p:sldId id="266" r:id="rId15"/>
    <p:sldId id="264" r:id="rId16"/>
    <p:sldId id="261" r:id="rId17"/>
    <p:sldId id="272" r:id="rId18"/>
    <p:sldId id="275" r:id="rId19"/>
    <p:sldId id="26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F3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2"/>
    <p:restoredTop sz="87588" autoAdjust="0"/>
  </p:normalViewPr>
  <p:slideViewPr>
    <p:cSldViewPr snapToGrid="0" snapToObjects="1">
      <p:cViewPr varScale="1">
        <p:scale>
          <a:sx n="104" d="100"/>
          <a:sy n="104" d="100"/>
        </p:scale>
        <p:origin x="918"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8676A1-09D7-E349-82C7-C6B7B7953B2D}" type="datetimeFigureOut">
              <a:rPr lang="en-US" smtClean="0"/>
              <a:t>4/21/2020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17B055-BEB6-8F49-82B0-85599D8376E0}" type="slidenum">
              <a:rPr lang="en-US" smtClean="0"/>
              <a:t>‹#›</a:t>
            </a:fld>
            <a:endParaRPr lang="en-US"/>
          </a:p>
        </p:txBody>
      </p:sp>
    </p:spTree>
    <p:extLst>
      <p:ext uri="{BB962C8B-B14F-4D97-AF65-F5344CB8AC3E}">
        <p14:creationId xmlns:p14="http://schemas.microsoft.com/office/powerpoint/2010/main" val="20416416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17B055-BEB6-8F49-82B0-85599D8376E0}" type="slidenum">
              <a:rPr lang="en-US" smtClean="0"/>
              <a:t>2</a:t>
            </a:fld>
            <a:endParaRPr lang="en-US"/>
          </a:p>
        </p:txBody>
      </p:sp>
    </p:spTree>
    <p:extLst>
      <p:ext uri="{BB962C8B-B14F-4D97-AF65-F5344CB8AC3E}">
        <p14:creationId xmlns:p14="http://schemas.microsoft.com/office/powerpoint/2010/main" val="3097853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an RNA virus, this allows it to adapt to changing</a:t>
            </a:r>
            <a:r>
              <a:rPr lang="en-US" baseline="0" dirty="0"/>
              <a:t> environments more quickly than a DNA virus can. This is because RNA is easier to alter more quickly. This is vital for a virus with zoonotic origin because it must move between species and therefore adapt rapidly in order to survive.</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t>Zaire is the most dangerous. Reston has never caused disease in humans.</a:t>
            </a:r>
            <a:endParaRPr lang="en-US" baseline="0" dirty="0"/>
          </a:p>
          <a:p>
            <a:endParaRPr lang="en-US" dirty="0"/>
          </a:p>
          <a:p>
            <a:r>
              <a:rPr lang="en-US" dirty="0" err="1"/>
              <a:t>Rossettus</a:t>
            </a:r>
            <a:r>
              <a:rPr lang="en-US" dirty="0"/>
              <a:t> </a:t>
            </a:r>
            <a:r>
              <a:rPr lang="en-US" dirty="0" err="1"/>
              <a:t>Aegypticus</a:t>
            </a:r>
            <a:r>
              <a:rPr lang="en-US" dirty="0"/>
              <a:t> – fruit bat.</a:t>
            </a:r>
            <a:r>
              <a:rPr lang="en-US" baseline="0" dirty="0"/>
              <a:t> Ebolavirus has not yet been isolated in bats – cannot say for sure that ebolavirus comes from bats. But a risk factor is the consumption of </a:t>
            </a:r>
            <a:r>
              <a:rPr lang="en-US" baseline="0" dirty="0" err="1"/>
              <a:t>bushmeat</a:t>
            </a:r>
            <a:r>
              <a:rPr lang="en-US" baseline="0" dirty="0"/>
              <a:t> which does include bats so it could be the case.</a:t>
            </a:r>
          </a:p>
          <a:p>
            <a:endParaRPr lang="en-US" baseline="0" dirty="0"/>
          </a:p>
          <a:p>
            <a:r>
              <a:rPr lang="en-US" baseline="0" dirty="0" err="1"/>
              <a:t>Haematemesis</a:t>
            </a:r>
            <a:r>
              <a:rPr lang="en-US" baseline="0" dirty="0"/>
              <a:t> = bloody </a:t>
            </a:r>
            <a:r>
              <a:rPr lang="en-US" baseline="0" dirty="0" err="1"/>
              <a:t>diarrhoea</a:t>
            </a:r>
            <a:r>
              <a:rPr lang="en-US" baseline="0" dirty="0"/>
              <a:t> and vomit.</a:t>
            </a:r>
          </a:p>
          <a:p>
            <a:endParaRPr lang="en-US" baseline="0" dirty="0"/>
          </a:p>
          <a:p>
            <a:r>
              <a:rPr lang="en-US" baseline="0" dirty="0"/>
              <a:t>Ebolavirus spreads more effectively in social animals exhibiting care behaviour as they often engage in close contact with ill relatives. </a:t>
            </a:r>
          </a:p>
          <a:p>
            <a:endParaRPr lang="en-US" baseline="0" dirty="0"/>
          </a:p>
          <a:p>
            <a:r>
              <a:rPr lang="en-US" baseline="0" dirty="0"/>
              <a:t>Even after death the body is still highly infectious - this is highly problematic in cultures where they have intimate funeral ceremonies.</a:t>
            </a:r>
            <a:endParaRPr lang="en-US" dirty="0"/>
          </a:p>
        </p:txBody>
      </p:sp>
      <p:sp>
        <p:nvSpPr>
          <p:cNvPr id="4" name="Slide Number Placeholder 3"/>
          <p:cNvSpPr>
            <a:spLocks noGrp="1"/>
          </p:cNvSpPr>
          <p:nvPr>
            <p:ph type="sldNum" sz="quarter" idx="10"/>
          </p:nvPr>
        </p:nvSpPr>
        <p:spPr/>
        <p:txBody>
          <a:bodyPr/>
          <a:lstStyle/>
          <a:p>
            <a:fld id="{7D17B055-BEB6-8F49-82B0-85599D8376E0}" type="slidenum">
              <a:rPr lang="en-US" smtClean="0"/>
              <a:t>6</a:t>
            </a:fld>
            <a:endParaRPr lang="en-US"/>
          </a:p>
        </p:txBody>
      </p:sp>
    </p:spTree>
    <p:extLst>
      <p:ext uri="{BB962C8B-B14F-4D97-AF65-F5344CB8AC3E}">
        <p14:creationId xmlns:p14="http://schemas.microsoft.com/office/powerpoint/2010/main" val="2463044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17B055-BEB6-8F49-82B0-85599D8376E0}" type="slidenum">
              <a:rPr lang="en-US" smtClean="0"/>
              <a:t>7</a:t>
            </a:fld>
            <a:endParaRPr lang="en-US"/>
          </a:p>
        </p:txBody>
      </p:sp>
    </p:spTree>
    <p:extLst>
      <p:ext uri="{BB962C8B-B14F-4D97-AF65-F5344CB8AC3E}">
        <p14:creationId xmlns:p14="http://schemas.microsoft.com/office/powerpoint/2010/main" val="993726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Doctors</a:t>
            </a:r>
            <a:r>
              <a:rPr lang="en-US" baseline="0" dirty="0"/>
              <a:t> without borders</a:t>
            </a:r>
            <a:endParaRPr lang="en-US" dirty="0"/>
          </a:p>
        </p:txBody>
      </p:sp>
      <p:sp>
        <p:nvSpPr>
          <p:cNvPr id="4" name="Slide Number Placeholder 3"/>
          <p:cNvSpPr>
            <a:spLocks noGrp="1"/>
          </p:cNvSpPr>
          <p:nvPr>
            <p:ph type="sldNum" sz="quarter" idx="10"/>
          </p:nvPr>
        </p:nvSpPr>
        <p:spPr/>
        <p:txBody>
          <a:bodyPr/>
          <a:lstStyle/>
          <a:p>
            <a:fld id="{7D17B055-BEB6-8F49-82B0-85599D8376E0}" type="slidenum">
              <a:rPr lang="en-US" smtClean="0"/>
              <a:t>8</a:t>
            </a:fld>
            <a:endParaRPr lang="en-US"/>
          </a:p>
        </p:txBody>
      </p:sp>
    </p:spTree>
    <p:extLst>
      <p:ext uri="{BB962C8B-B14F-4D97-AF65-F5344CB8AC3E}">
        <p14:creationId xmlns:p14="http://schemas.microsoft.com/office/powerpoint/2010/main" val="1447401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17B055-BEB6-8F49-82B0-85599D8376E0}" type="slidenum">
              <a:rPr lang="en-US" smtClean="0"/>
              <a:t>9</a:t>
            </a:fld>
            <a:endParaRPr lang="en-US"/>
          </a:p>
        </p:txBody>
      </p:sp>
    </p:spTree>
    <p:extLst>
      <p:ext uri="{BB962C8B-B14F-4D97-AF65-F5344CB8AC3E}">
        <p14:creationId xmlns:p14="http://schemas.microsoft.com/office/powerpoint/2010/main" val="2931644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Fever in the form of paroxysms:</a:t>
            </a:r>
            <a:r>
              <a:rPr lang="en-GB" baseline="0" dirty="0"/>
              <a:t> paroxysms are periods of intense fever followed by periods of recovery. The fever occurs in line with the cyclic release of immature malaria into the blood stream. This usually happens once every 24-72hrs. In between fever the temperature is normal and patient generally feels well.</a:t>
            </a:r>
            <a:endParaRPr lang="en-GB" dirty="0"/>
          </a:p>
        </p:txBody>
      </p:sp>
      <p:sp>
        <p:nvSpPr>
          <p:cNvPr id="4" name="Slide Number Placeholder 3"/>
          <p:cNvSpPr>
            <a:spLocks noGrp="1"/>
          </p:cNvSpPr>
          <p:nvPr>
            <p:ph type="sldNum" sz="quarter" idx="10"/>
          </p:nvPr>
        </p:nvSpPr>
        <p:spPr/>
        <p:txBody>
          <a:bodyPr/>
          <a:lstStyle/>
          <a:p>
            <a:fld id="{7D17B055-BEB6-8F49-82B0-85599D8376E0}" type="slidenum">
              <a:rPr lang="en-US" smtClean="0"/>
              <a:t>10</a:t>
            </a:fld>
            <a:endParaRPr lang="en-US"/>
          </a:p>
        </p:txBody>
      </p:sp>
    </p:spTree>
    <p:extLst>
      <p:ext uri="{BB962C8B-B14F-4D97-AF65-F5344CB8AC3E}">
        <p14:creationId xmlns:p14="http://schemas.microsoft.com/office/powerpoint/2010/main" val="73162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sz="1200" dirty="0">
                <a:latin typeface="Arial" charset="0"/>
                <a:ea typeface="ＭＳ Ｐゴシック" charset="0"/>
                <a:cs typeface="ＭＳ Ｐゴシック" charset="0"/>
              </a:rPr>
              <a:t>During a blood meal, injects </a:t>
            </a:r>
            <a:r>
              <a:rPr lang="en-US" sz="1200" dirty="0" err="1">
                <a:latin typeface="Arial" charset="0"/>
                <a:ea typeface="ＭＳ Ｐゴシック" charset="0"/>
                <a:cs typeface="ＭＳ Ｐゴシック" charset="0"/>
              </a:rPr>
              <a:t>sporozoites</a:t>
            </a:r>
            <a:r>
              <a:rPr lang="en-US" sz="1200" dirty="0">
                <a:latin typeface="Arial" charset="0"/>
                <a:ea typeface="ＭＳ Ｐゴシック" charset="0"/>
                <a:cs typeface="ＭＳ Ｐゴシック" charset="0"/>
              </a:rPr>
              <a:t> into the human host in her saliva.</a:t>
            </a:r>
          </a:p>
          <a:p>
            <a:pPr eaLnBrk="1" hangingPunct="1">
              <a:lnSpc>
                <a:spcPct val="80000"/>
              </a:lnSpc>
            </a:pPr>
            <a:r>
              <a:rPr lang="en-US" sz="1200" dirty="0" err="1">
                <a:latin typeface="Arial" charset="0"/>
                <a:ea typeface="ＭＳ Ｐゴシック" charset="0"/>
                <a:cs typeface="ＭＳ Ｐゴシック" charset="0"/>
              </a:rPr>
              <a:t>Sporozoites</a:t>
            </a:r>
            <a:r>
              <a:rPr lang="en-US" sz="1200" dirty="0">
                <a:latin typeface="Arial" charset="0"/>
                <a:ea typeface="ＭＳ Ｐゴシック" charset="0"/>
                <a:cs typeface="ＭＳ Ｐゴシック" charset="0"/>
              </a:rPr>
              <a:t> migrate</a:t>
            </a:r>
            <a:r>
              <a:rPr lang="en-US" sz="1200" baseline="0" dirty="0">
                <a:latin typeface="Arial" charset="0"/>
                <a:ea typeface="ＭＳ Ｐゴシック" charset="0"/>
                <a:cs typeface="ＭＳ Ｐゴシック" charset="0"/>
              </a:rPr>
              <a:t> to liver and infect liver cells. They replicate in liver and then burst out as </a:t>
            </a:r>
            <a:r>
              <a:rPr lang="en-US" sz="1200" baseline="0" dirty="0" err="1">
                <a:latin typeface="Arial" charset="0"/>
                <a:ea typeface="ＭＳ Ｐゴシック" charset="0"/>
                <a:cs typeface="ＭＳ Ｐゴシック" charset="0"/>
              </a:rPr>
              <a:t>schizonts</a:t>
            </a:r>
            <a:r>
              <a:rPr lang="en-US" sz="1200" baseline="0" dirty="0">
                <a:latin typeface="Arial" charset="0"/>
                <a:ea typeface="ＭＳ Ｐゴシック" charset="0"/>
                <a:cs typeface="ＭＳ Ｐゴシック" charset="0"/>
              </a:rPr>
              <a:t>. </a:t>
            </a:r>
          </a:p>
          <a:p>
            <a:pPr eaLnBrk="1" hangingPunct="1">
              <a:lnSpc>
                <a:spcPct val="80000"/>
              </a:lnSpc>
            </a:pPr>
            <a:r>
              <a:rPr lang="en-US" sz="1200" baseline="0" dirty="0" err="1">
                <a:latin typeface="Arial" charset="0"/>
                <a:ea typeface="ＭＳ Ｐゴシック" charset="0"/>
                <a:cs typeface="ＭＳ Ｐゴシック" charset="0"/>
              </a:rPr>
              <a:t>Schizonts</a:t>
            </a:r>
            <a:r>
              <a:rPr lang="en-US" sz="1200" baseline="0" dirty="0">
                <a:latin typeface="Arial" charset="0"/>
                <a:ea typeface="ＭＳ Ｐゴシック" charset="0"/>
                <a:cs typeface="ＭＳ Ｐゴシック" charset="0"/>
              </a:rPr>
              <a:t> enter the </a:t>
            </a:r>
            <a:r>
              <a:rPr lang="en-US" sz="1200" baseline="0" dirty="0" err="1">
                <a:latin typeface="Arial" charset="0"/>
                <a:ea typeface="ＭＳ Ｐゴシック" charset="0"/>
                <a:cs typeface="ＭＳ Ｐゴシック" charset="0"/>
              </a:rPr>
              <a:t>erythrocytic</a:t>
            </a:r>
            <a:r>
              <a:rPr lang="en-US" sz="1200" baseline="0" dirty="0">
                <a:latin typeface="Arial" charset="0"/>
                <a:ea typeface="ＭＳ Ｐゴシック" charset="0"/>
                <a:cs typeface="ＭＳ Ｐゴシック" charset="0"/>
              </a:rPr>
              <a:t> cycle and infect the blood. </a:t>
            </a:r>
          </a:p>
          <a:p>
            <a:pPr eaLnBrk="1" hangingPunct="1">
              <a:lnSpc>
                <a:spcPct val="80000"/>
              </a:lnSpc>
            </a:pPr>
            <a:r>
              <a:rPr lang="en-US" sz="1200" baseline="0" dirty="0">
                <a:latin typeface="Arial" charset="0"/>
                <a:ea typeface="ＭＳ Ｐゴシック" charset="0"/>
                <a:cs typeface="ＭＳ Ｐゴシック" charset="0"/>
              </a:rPr>
              <a:t>In the blood cells they mature into </a:t>
            </a:r>
            <a:r>
              <a:rPr lang="en-US" sz="1200" baseline="0" dirty="0" err="1">
                <a:latin typeface="Arial" charset="0"/>
                <a:ea typeface="ＭＳ Ｐゴシック" charset="0"/>
                <a:cs typeface="ＭＳ Ｐゴシック" charset="0"/>
              </a:rPr>
              <a:t>trophozoites</a:t>
            </a:r>
            <a:r>
              <a:rPr lang="en-US" sz="1200" baseline="0" dirty="0">
                <a:latin typeface="Arial" charset="0"/>
                <a:ea typeface="ＭＳ Ｐゴシック" charset="0"/>
                <a:cs typeface="ＭＳ Ｐゴシック" charset="0"/>
              </a:rPr>
              <a:t>, again replicate into </a:t>
            </a:r>
            <a:r>
              <a:rPr lang="en-US" sz="1200" baseline="0" dirty="0" err="1">
                <a:latin typeface="Arial" charset="0"/>
                <a:ea typeface="ＭＳ Ｐゴシック" charset="0"/>
                <a:cs typeface="ＭＳ Ｐゴシック" charset="0"/>
              </a:rPr>
              <a:t>schizonts</a:t>
            </a:r>
            <a:r>
              <a:rPr lang="en-US" sz="1200" baseline="0" dirty="0">
                <a:latin typeface="Arial" charset="0"/>
                <a:ea typeface="ＭＳ Ｐゴシック" charset="0"/>
                <a:cs typeface="ＭＳ Ｐゴシック" charset="0"/>
              </a:rPr>
              <a:t> and then rupture again.</a:t>
            </a:r>
          </a:p>
          <a:p>
            <a:pPr eaLnBrk="1" hangingPunct="1">
              <a:lnSpc>
                <a:spcPct val="80000"/>
              </a:lnSpc>
            </a:pPr>
            <a:r>
              <a:rPr lang="en-US" sz="1200" baseline="0" dirty="0">
                <a:latin typeface="Arial" charset="0"/>
                <a:ea typeface="ＭＳ Ｐゴシック" charset="0"/>
                <a:cs typeface="ＭＳ Ｐゴシック" charset="0"/>
              </a:rPr>
              <a:t>Every infected RBC ruptures at the same time which leads to the massive spike in fever we mentioned earlier.</a:t>
            </a:r>
          </a:p>
          <a:p>
            <a:pPr eaLnBrk="1" hangingPunct="1">
              <a:lnSpc>
                <a:spcPct val="80000"/>
              </a:lnSpc>
            </a:pPr>
            <a:r>
              <a:rPr lang="en-US" sz="1200" dirty="0">
                <a:latin typeface="Arial" charset="0"/>
                <a:ea typeface="ＭＳ Ｐゴシック" charset="0"/>
                <a:cs typeface="ＭＳ Ｐゴシック" charset="0"/>
              </a:rPr>
              <a:t>Sexual stage of the parasite</a:t>
            </a:r>
            <a:r>
              <a:rPr lang="en-US" sz="1200" baseline="0" dirty="0">
                <a:latin typeface="Arial" charset="0"/>
                <a:ea typeface="ＭＳ Ｐゴシック" charset="0"/>
                <a:cs typeface="ＭＳ Ｐゴシック" charset="0"/>
              </a:rPr>
              <a:t> results in the production of male and female gametes. These gametes are ingested by a new mosquito during a blood meal.</a:t>
            </a:r>
          </a:p>
          <a:p>
            <a:pPr eaLnBrk="1" hangingPunct="1">
              <a:lnSpc>
                <a:spcPct val="80000"/>
              </a:lnSpc>
            </a:pPr>
            <a:r>
              <a:rPr lang="en-US" sz="1200" baseline="0" dirty="0">
                <a:latin typeface="Arial" charset="0"/>
                <a:ea typeface="ＭＳ Ｐゴシック" charset="0"/>
                <a:cs typeface="ＭＳ Ｐゴシック" charset="0"/>
              </a:rPr>
              <a:t>Male gamete enters the female gamete and the gametocyte develops into an </a:t>
            </a:r>
            <a:r>
              <a:rPr lang="en-US" sz="1200" baseline="0" dirty="0" err="1">
                <a:latin typeface="Arial" charset="0"/>
                <a:ea typeface="ＭＳ Ｐゴシック" charset="0"/>
                <a:cs typeface="ＭＳ Ｐゴシック" charset="0"/>
              </a:rPr>
              <a:t>ookinete</a:t>
            </a:r>
            <a:r>
              <a:rPr lang="en-US" sz="1200" baseline="0" dirty="0">
                <a:latin typeface="Arial" charset="0"/>
                <a:ea typeface="ＭＳ Ｐゴシック" charset="0"/>
                <a:cs typeface="ＭＳ Ｐゴシック" charset="0"/>
              </a:rPr>
              <a:t>, then an oocyst. </a:t>
            </a:r>
          </a:p>
          <a:p>
            <a:pPr eaLnBrk="1" hangingPunct="1">
              <a:lnSpc>
                <a:spcPct val="80000"/>
              </a:lnSpc>
            </a:pPr>
            <a:r>
              <a:rPr lang="en-US" sz="1200" baseline="0" dirty="0">
                <a:latin typeface="Arial" charset="0"/>
                <a:ea typeface="ＭＳ Ｐゴシック" charset="0"/>
                <a:cs typeface="ＭＳ Ｐゴシック" charset="0"/>
              </a:rPr>
              <a:t>Oocysts </a:t>
            </a:r>
            <a:r>
              <a:rPr lang="en-US" sz="1200" dirty="0">
                <a:latin typeface="Arial" charset="0"/>
                <a:ea typeface="ＭＳ Ｐゴシック" charset="0"/>
                <a:cs typeface="ＭＳ Ｐゴシック" charset="0"/>
              </a:rPr>
              <a:t>grow, rupture, and release </a:t>
            </a:r>
            <a:r>
              <a:rPr lang="en-US" sz="1200" dirty="0" err="1">
                <a:latin typeface="Arial" charset="0"/>
                <a:ea typeface="ＭＳ Ｐゴシック" charset="0"/>
                <a:cs typeface="ＭＳ Ｐゴシック" charset="0"/>
              </a:rPr>
              <a:t>sporozoites</a:t>
            </a:r>
            <a:r>
              <a:rPr lang="en-US" sz="1200" dirty="0">
                <a:latin typeface="Arial" charset="0"/>
                <a:ea typeface="ＭＳ Ｐゴシック" charset="0"/>
                <a:cs typeface="ＭＳ Ｐゴシック" charset="0"/>
              </a:rPr>
              <a:t>, which make their way to the mosquito's salivary glands.</a:t>
            </a:r>
          </a:p>
          <a:p>
            <a:pPr eaLnBrk="1" hangingPunct="1">
              <a:lnSpc>
                <a:spcPct val="80000"/>
              </a:lnSpc>
            </a:pPr>
            <a:r>
              <a:rPr lang="en-US" sz="1200" dirty="0">
                <a:latin typeface="Arial" charset="0"/>
                <a:ea typeface="ＭＳ Ｐゴシック" charset="0"/>
                <a:cs typeface="ＭＳ Ｐゴシック" charset="0"/>
              </a:rPr>
              <a:t>These are then injected into new human host during the mosquito’s next blood meal.</a:t>
            </a:r>
          </a:p>
          <a:p>
            <a:pPr eaLnBrk="1" hangingPunct="1">
              <a:lnSpc>
                <a:spcPct val="80000"/>
              </a:lnSpc>
            </a:pPr>
            <a:endParaRPr lang="en-US" sz="1200" dirty="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7D17B055-BEB6-8F49-82B0-85599D8376E0}" type="slidenum">
              <a:rPr lang="en-US" smtClean="0"/>
              <a:t>11</a:t>
            </a:fld>
            <a:endParaRPr lang="en-US"/>
          </a:p>
        </p:txBody>
      </p:sp>
    </p:spTree>
    <p:extLst>
      <p:ext uri="{BB962C8B-B14F-4D97-AF65-F5344CB8AC3E}">
        <p14:creationId xmlns:p14="http://schemas.microsoft.com/office/powerpoint/2010/main" val="1441740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AIDS</a:t>
            </a:r>
            <a:r>
              <a:rPr lang="en-GB" baseline="0" dirty="0"/>
              <a:t> = acquired immunodeficiency virus.</a:t>
            </a:r>
          </a:p>
        </p:txBody>
      </p:sp>
      <p:sp>
        <p:nvSpPr>
          <p:cNvPr id="4" name="Slide Number Placeholder 3"/>
          <p:cNvSpPr>
            <a:spLocks noGrp="1"/>
          </p:cNvSpPr>
          <p:nvPr>
            <p:ph type="sldNum" sz="quarter" idx="10"/>
          </p:nvPr>
        </p:nvSpPr>
        <p:spPr/>
        <p:txBody>
          <a:bodyPr/>
          <a:lstStyle/>
          <a:p>
            <a:fld id="{7D17B055-BEB6-8F49-82B0-85599D8376E0}" type="slidenum">
              <a:rPr lang="en-US" smtClean="0"/>
              <a:t>13</a:t>
            </a:fld>
            <a:endParaRPr lang="en-US"/>
          </a:p>
        </p:txBody>
      </p:sp>
    </p:spTree>
    <p:extLst>
      <p:ext uri="{BB962C8B-B14F-4D97-AF65-F5344CB8AC3E}">
        <p14:creationId xmlns:p14="http://schemas.microsoft.com/office/powerpoint/2010/main" val="1964504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HIV-1</a:t>
            </a:r>
            <a:r>
              <a:rPr lang="en-GB" baseline="0" dirty="0"/>
              <a:t> and HIV-2. HIV-2 is closely related to simian immunodeficiency virus which is transferred from monkeys.</a:t>
            </a:r>
            <a:endParaRPr lang="en-GB" dirty="0"/>
          </a:p>
          <a:p>
            <a:endParaRPr lang="en-GB" dirty="0"/>
          </a:p>
          <a:p>
            <a:r>
              <a:rPr lang="en-GB" dirty="0"/>
              <a:t>Vaccine development hard because: </a:t>
            </a:r>
          </a:p>
          <a:p>
            <a:pPr marL="171450" indent="-171450">
              <a:buFont typeface="Arial" charset="0"/>
              <a:buChar char="•"/>
            </a:pPr>
            <a:r>
              <a:rPr lang="en-GB" dirty="0"/>
              <a:t>There</a:t>
            </a:r>
            <a:r>
              <a:rPr lang="en-GB" baseline="0" dirty="0"/>
              <a:t> are no animal models</a:t>
            </a:r>
          </a:p>
          <a:p>
            <a:pPr marL="171450" indent="-171450">
              <a:buFont typeface="Arial" charset="0"/>
              <a:buChar char="•"/>
            </a:pPr>
            <a:r>
              <a:rPr lang="en-GB" baseline="0" dirty="0"/>
              <a:t>The virus proteins can vary massively so we can’t make a “one vaccine fits all”</a:t>
            </a:r>
          </a:p>
          <a:p>
            <a:pPr marL="171450" indent="-171450">
              <a:buFont typeface="Arial" charset="0"/>
              <a:buChar char="•"/>
            </a:pPr>
            <a:r>
              <a:rPr lang="en-GB" baseline="0" dirty="0"/>
              <a:t>As it is not cleared by the immune system, we have no natural examples of how to defeat it</a:t>
            </a:r>
          </a:p>
          <a:p>
            <a:pPr marL="171450" indent="-171450">
              <a:buFont typeface="Arial" charset="0"/>
              <a:buChar char="•"/>
            </a:pPr>
            <a:r>
              <a:rPr lang="en-GB" baseline="0" dirty="0"/>
              <a:t>HIV attacks the CD4 cells of our immune system which leaves us vulnerable.</a:t>
            </a:r>
            <a:endParaRPr lang="en-GB" dirty="0"/>
          </a:p>
        </p:txBody>
      </p:sp>
      <p:sp>
        <p:nvSpPr>
          <p:cNvPr id="4" name="Slide Number Placeholder 3"/>
          <p:cNvSpPr>
            <a:spLocks noGrp="1"/>
          </p:cNvSpPr>
          <p:nvPr>
            <p:ph type="sldNum" sz="quarter" idx="10"/>
          </p:nvPr>
        </p:nvSpPr>
        <p:spPr/>
        <p:txBody>
          <a:bodyPr/>
          <a:lstStyle/>
          <a:p>
            <a:fld id="{7D17B055-BEB6-8F49-82B0-85599D8376E0}" type="slidenum">
              <a:rPr lang="en-US" smtClean="0"/>
              <a:t>14</a:t>
            </a:fld>
            <a:endParaRPr lang="en-US"/>
          </a:p>
        </p:txBody>
      </p:sp>
    </p:spTree>
    <p:extLst>
      <p:ext uri="{BB962C8B-B14F-4D97-AF65-F5344CB8AC3E}">
        <p14:creationId xmlns:p14="http://schemas.microsoft.com/office/powerpoint/2010/main" val="629467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2535F0F8-A1C3-494A-9AAB-9152C0D3512F}"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CAEFB-9E9E-254B-B93E-E6325AF0A0EF}" type="slidenum">
              <a:rPr lang="en-US" smtClean="0"/>
              <a:t>‹#›</a:t>
            </a:fld>
            <a:endParaRPr lang="en-US"/>
          </a:p>
        </p:txBody>
      </p:sp>
    </p:spTree>
    <p:extLst>
      <p:ext uri="{BB962C8B-B14F-4D97-AF65-F5344CB8AC3E}">
        <p14:creationId xmlns:p14="http://schemas.microsoft.com/office/powerpoint/2010/main" val="2434530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535F0F8-A1C3-494A-9AAB-9152C0D3512F}"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CAEFB-9E9E-254B-B93E-E6325AF0A0EF}" type="slidenum">
              <a:rPr lang="en-US" smtClean="0"/>
              <a:t>‹#›</a:t>
            </a:fld>
            <a:endParaRPr lang="en-US"/>
          </a:p>
        </p:txBody>
      </p:sp>
    </p:spTree>
    <p:extLst>
      <p:ext uri="{BB962C8B-B14F-4D97-AF65-F5344CB8AC3E}">
        <p14:creationId xmlns:p14="http://schemas.microsoft.com/office/powerpoint/2010/main" val="3724057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535F0F8-A1C3-494A-9AAB-9152C0D3512F}"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CAEFB-9E9E-254B-B93E-E6325AF0A0EF}" type="slidenum">
              <a:rPr lang="en-US" smtClean="0"/>
              <a:t>‹#›</a:t>
            </a:fld>
            <a:endParaRPr lang="en-US"/>
          </a:p>
        </p:txBody>
      </p:sp>
    </p:spTree>
    <p:extLst>
      <p:ext uri="{BB962C8B-B14F-4D97-AF65-F5344CB8AC3E}">
        <p14:creationId xmlns:p14="http://schemas.microsoft.com/office/powerpoint/2010/main" val="1307296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535F0F8-A1C3-494A-9AAB-9152C0D3512F}"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CAEFB-9E9E-254B-B93E-E6325AF0A0EF}" type="slidenum">
              <a:rPr lang="en-US" smtClean="0"/>
              <a:t>‹#›</a:t>
            </a:fld>
            <a:endParaRPr lang="en-US"/>
          </a:p>
        </p:txBody>
      </p:sp>
    </p:spTree>
    <p:extLst>
      <p:ext uri="{BB962C8B-B14F-4D97-AF65-F5344CB8AC3E}">
        <p14:creationId xmlns:p14="http://schemas.microsoft.com/office/powerpoint/2010/main" val="1234040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535F0F8-A1C3-494A-9AAB-9152C0D3512F}"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CAEFB-9E9E-254B-B93E-E6325AF0A0EF}" type="slidenum">
              <a:rPr lang="en-US" smtClean="0"/>
              <a:t>‹#›</a:t>
            </a:fld>
            <a:endParaRPr lang="en-US"/>
          </a:p>
        </p:txBody>
      </p:sp>
    </p:spTree>
    <p:extLst>
      <p:ext uri="{BB962C8B-B14F-4D97-AF65-F5344CB8AC3E}">
        <p14:creationId xmlns:p14="http://schemas.microsoft.com/office/powerpoint/2010/main" val="1468795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2535F0F8-A1C3-494A-9AAB-9152C0D3512F}"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8CAEFB-9E9E-254B-B93E-E6325AF0A0EF}" type="slidenum">
              <a:rPr lang="en-US" smtClean="0"/>
              <a:t>‹#›</a:t>
            </a:fld>
            <a:endParaRPr lang="en-US"/>
          </a:p>
        </p:txBody>
      </p:sp>
    </p:spTree>
    <p:extLst>
      <p:ext uri="{BB962C8B-B14F-4D97-AF65-F5344CB8AC3E}">
        <p14:creationId xmlns:p14="http://schemas.microsoft.com/office/powerpoint/2010/main" val="725231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2535F0F8-A1C3-494A-9AAB-9152C0D3512F}" type="datetimeFigureOut">
              <a:rPr lang="en-US" smtClean="0"/>
              <a:t>4/21/2020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8CAEFB-9E9E-254B-B93E-E6325AF0A0EF}" type="slidenum">
              <a:rPr lang="en-US" smtClean="0"/>
              <a:t>‹#›</a:t>
            </a:fld>
            <a:endParaRPr lang="en-US"/>
          </a:p>
        </p:txBody>
      </p:sp>
    </p:spTree>
    <p:extLst>
      <p:ext uri="{BB962C8B-B14F-4D97-AF65-F5344CB8AC3E}">
        <p14:creationId xmlns:p14="http://schemas.microsoft.com/office/powerpoint/2010/main" val="2943764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2535F0F8-A1C3-494A-9AAB-9152C0D3512F}" type="datetimeFigureOut">
              <a:rPr lang="en-US" smtClean="0"/>
              <a:t>4/21/2020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8CAEFB-9E9E-254B-B93E-E6325AF0A0EF}" type="slidenum">
              <a:rPr lang="en-US" smtClean="0"/>
              <a:t>‹#›</a:t>
            </a:fld>
            <a:endParaRPr lang="en-US"/>
          </a:p>
        </p:txBody>
      </p:sp>
    </p:spTree>
    <p:extLst>
      <p:ext uri="{BB962C8B-B14F-4D97-AF65-F5344CB8AC3E}">
        <p14:creationId xmlns:p14="http://schemas.microsoft.com/office/powerpoint/2010/main" val="794060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5F0F8-A1C3-494A-9AAB-9152C0D3512F}" type="datetimeFigureOut">
              <a:rPr lang="en-US" smtClean="0"/>
              <a:t>4/21/2020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8CAEFB-9E9E-254B-B93E-E6325AF0A0EF}" type="slidenum">
              <a:rPr lang="en-US" smtClean="0"/>
              <a:t>‹#›</a:t>
            </a:fld>
            <a:endParaRPr lang="en-US"/>
          </a:p>
        </p:txBody>
      </p:sp>
    </p:spTree>
    <p:extLst>
      <p:ext uri="{BB962C8B-B14F-4D97-AF65-F5344CB8AC3E}">
        <p14:creationId xmlns:p14="http://schemas.microsoft.com/office/powerpoint/2010/main" val="4182482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535F0F8-A1C3-494A-9AAB-9152C0D3512F}"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8CAEFB-9E9E-254B-B93E-E6325AF0A0EF}" type="slidenum">
              <a:rPr lang="en-US" smtClean="0"/>
              <a:t>‹#›</a:t>
            </a:fld>
            <a:endParaRPr lang="en-US"/>
          </a:p>
        </p:txBody>
      </p:sp>
    </p:spTree>
    <p:extLst>
      <p:ext uri="{BB962C8B-B14F-4D97-AF65-F5344CB8AC3E}">
        <p14:creationId xmlns:p14="http://schemas.microsoft.com/office/powerpoint/2010/main" val="4050806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535F0F8-A1C3-494A-9AAB-9152C0D3512F}"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8CAEFB-9E9E-254B-B93E-E6325AF0A0EF}" type="slidenum">
              <a:rPr lang="en-US" smtClean="0"/>
              <a:t>‹#›</a:t>
            </a:fld>
            <a:endParaRPr lang="en-US"/>
          </a:p>
        </p:txBody>
      </p:sp>
    </p:spTree>
    <p:extLst>
      <p:ext uri="{BB962C8B-B14F-4D97-AF65-F5344CB8AC3E}">
        <p14:creationId xmlns:p14="http://schemas.microsoft.com/office/powerpoint/2010/main" val="1435443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5F0F8-A1C3-494A-9AAB-9152C0D3512F}" type="datetimeFigureOut">
              <a:rPr lang="en-US" smtClean="0"/>
              <a:t>4/21/2020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8CAEFB-9E9E-254B-B93E-E6325AF0A0EF}" type="slidenum">
              <a:rPr lang="en-US" smtClean="0"/>
              <a:t>‹#›</a:t>
            </a:fld>
            <a:endParaRPr lang="en-US"/>
          </a:p>
        </p:txBody>
      </p:sp>
    </p:spTree>
    <p:extLst>
      <p:ext uri="{BB962C8B-B14F-4D97-AF65-F5344CB8AC3E}">
        <p14:creationId xmlns:p14="http://schemas.microsoft.com/office/powerpoint/2010/main" val="3104083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tif"/><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tif"/></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tif"/></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tif"/></Relationships>
</file>

<file path=ppt/slides/_rels/slide15.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tif"/></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hyperlink" Target="http://www.bbc.co.uk/news/uk-scotland-glasgow-west-34592132" TargetMode="External"/><Relationship Id="rId3" Type="http://schemas.openxmlformats.org/officeDocument/2006/relationships/image" Target="../media/image11.png"/><Relationship Id="rId7" Type="http://schemas.openxmlformats.org/officeDocument/2006/relationships/hyperlink" Target="http://www.bbc.co.uk/news/uk-scotland-34495250"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www.bbc.co.uk/news/uk-30967337" TargetMode="External"/><Relationship Id="rId5" Type="http://schemas.openxmlformats.org/officeDocument/2006/relationships/hyperlink" Target="http://www.bbc.co.uk/news/uk-30644986" TargetMode="External"/><Relationship Id="rId10" Type="http://schemas.openxmlformats.org/officeDocument/2006/relationships/image" Target="../media/image12.png"/><Relationship Id="rId4" Type="http://schemas.openxmlformats.org/officeDocument/2006/relationships/hyperlink" Target="http://www.bbc.co.uk/news/uk-scotland-30629397" TargetMode="External"/><Relationship Id="rId9" Type="http://schemas.openxmlformats.org/officeDocument/2006/relationships/hyperlink" Target="http://www.bbc.co.uk/news/uk-scotland-3479169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4678" t="12069" r="19516" b="7535"/>
          <a:stretch/>
        </p:blipFill>
        <p:spPr>
          <a:xfrm>
            <a:off x="833506" y="476483"/>
            <a:ext cx="4394275" cy="3328017"/>
          </a:xfrm>
          <a:prstGeom prst="rect">
            <a:avLst/>
          </a:prstGeom>
        </p:spPr>
      </p:pic>
      <p:pic>
        <p:nvPicPr>
          <p:cNvPr id="3" name="Picture 2" descr="A close up of a logo&#10;&#10;Description automatically generated">
            <a:extLst>
              <a:ext uri="{FF2B5EF4-FFF2-40B4-BE49-F238E27FC236}">
                <a16:creationId xmlns:a16="http://schemas.microsoft.com/office/drawing/2014/main" id="{F79357E9-8A08-4323-BD1F-4144739EA9D5}"/>
              </a:ext>
            </a:extLst>
          </p:cNvPr>
          <p:cNvPicPr>
            <a:picLocks noChangeAspect="1"/>
          </p:cNvPicPr>
          <p:nvPr/>
        </p:nvPicPr>
        <p:blipFill>
          <a:blip r:embed="rId3"/>
          <a:stretch>
            <a:fillRect/>
          </a:stretch>
        </p:blipFill>
        <p:spPr>
          <a:xfrm>
            <a:off x="7125608" y="97300"/>
            <a:ext cx="1847936" cy="758366"/>
          </a:xfrm>
          <a:prstGeom prst="rect">
            <a:avLst/>
          </a:prstGeom>
        </p:spPr>
      </p:pic>
      <p:sp>
        <p:nvSpPr>
          <p:cNvPr id="4" name="TextBox 3">
            <a:extLst>
              <a:ext uri="{FF2B5EF4-FFF2-40B4-BE49-F238E27FC236}">
                <a16:creationId xmlns:a16="http://schemas.microsoft.com/office/drawing/2014/main" id="{D033E305-5B8A-4990-B36E-DBBC830FE7F9}"/>
              </a:ext>
            </a:extLst>
          </p:cNvPr>
          <p:cNvSpPr txBox="1"/>
          <p:nvPr/>
        </p:nvSpPr>
        <p:spPr>
          <a:xfrm>
            <a:off x="1713611" y="4744178"/>
            <a:ext cx="6335965" cy="707886"/>
          </a:xfrm>
          <a:prstGeom prst="rect">
            <a:avLst/>
          </a:prstGeom>
          <a:noFill/>
        </p:spPr>
        <p:txBody>
          <a:bodyPr wrap="none" rtlCol="0">
            <a:spAutoFit/>
          </a:bodyPr>
          <a:lstStyle/>
          <a:p>
            <a:r>
              <a:rPr lang="en-GB" sz="4000" b="1" dirty="0"/>
              <a:t>Pathogens and the Olympics </a:t>
            </a:r>
          </a:p>
        </p:txBody>
      </p:sp>
    </p:spTree>
    <p:extLst>
      <p:ext uri="{BB962C8B-B14F-4D97-AF65-F5344CB8AC3E}">
        <p14:creationId xmlns:p14="http://schemas.microsoft.com/office/powerpoint/2010/main" val="2445059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05"/>
            <a:ext cx="8229600" cy="1143000"/>
          </a:xfrm>
        </p:spPr>
        <p:txBody>
          <a:bodyPr/>
          <a:lstStyle/>
          <a:p>
            <a:r>
              <a:rPr lang="en-US" b="1" dirty="0"/>
              <a:t>Malaria</a:t>
            </a:r>
          </a:p>
        </p:txBody>
      </p:sp>
      <p:pic>
        <p:nvPicPr>
          <p:cNvPr id="7" name="Picture 6"/>
          <p:cNvPicPr>
            <a:picLocks noChangeAspect="1"/>
          </p:cNvPicPr>
          <p:nvPr/>
        </p:nvPicPr>
        <p:blipFill>
          <a:blip r:embed="rId3"/>
          <a:stretch>
            <a:fillRect/>
          </a:stretch>
        </p:blipFill>
        <p:spPr>
          <a:xfrm>
            <a:off x="6238514" y="4642143"/>
            <a:ext cx="2905486" cy="2215857"/>
          </a:xfrm>
          <a:prstGeom prst="rect">
            <a:avLst/>
          </a:prstGeom>
        </p:spPr>
      </p:pic>
      <p:pic>
        <p:nvPicPr>
          <p:cNvPr id="8" name="Picture 7"/>
          <p:cNvPicPr>
            <a:picLocks noChangeAspect="1"/>
          </p:cNvPicPr>
          <p:nvPr/>
        </p:nvPicPr>
        <p:blipFill rotWithShape="1">
          <a:blip r:embed="rId4"/>
          <a:srcRect l="16083"/>
          <a:stretch/>
        </p:blipFill>
        <p:spPr>
          <a:xfrm>
            <a:off x="3742660" y="4642143"/>
            <a:ext cx="2495854" cy="2215857"/>
          </a:xfrm>
          <a:prstGeom prst="rect">
            <a:avLst/>
          </a:prstGeom>
        </p:spPr>
      </p:pic>
      <p:pic>
        <p:nvPicPr>
          <p:cNvPr id="9" name="Picture 8"/>
          <p:cNvPicPr>
            <a:picLocks noChangeAspect="1"/>
          </p:cNvPicPr>
          <p:nvPr/>
        </p:nvPicPr>
        <p:blipFill>
          <a:blip r:embed="rId5"/>
          <a:stretch>
            <a:fillRect/>
          </a:stretch>
        </p:blipFill>
        <p:spPr>
          <a:xfrm>
            <a:off x="0" y="4648200"/>
            <a:ext cx="3683000" cy="2209800"/>
          </a:xfrm>
          <a:prstGeom prst="rect">
            <a:avLst/>
          </a:prstGeom>
        </p:spPr>
      </p:pic>
      <p:sp>
        <p:nvSpPr>
          <p:cNvPr id="10" name="TextBox 9"/>
          <p:cNvSpPr txBox="1"/>
          <p:nvPr/>
        </p:nvSpPr>
        <p:spPr>
          <a:xfrm>
            <a:off x="626533" y="1125010"/>
            <a:ext cx="7874000" cy="3194721"/>
          </a:xfrm>
          <a:prstGeom prst="rect">
            <a:avLst/>
          </a:prstGeom>
          <a:noFill/>
        </p:spPr>
        <p:txBody>
          <a:bodyPr wrap="square" rtlCol="0">
            <a:spAutoFit/>
          </a:bodyPr>
          <a:lstStyle/>
          <a:p>
            <a:pPr marL="285750" indent="-285750">
              <a:lnSpc>
                <a:spcPct val="80000"/>
              </a:lnSpc>
              <a:buFont typeface="Arial"/>
              <a:buChar char="•"/>
            </a:pPr>
            <a:r>
              <a:rPr lang="en-US" dirty="0">
                <a:ea typeface="ＭＳ Ｐゴシック" charset="0"/>
                <a:cs typeface="ＭＳ Ｐゴシック" charset="0"/>
              </a:rPr>
              <a:t>In 2015, there were 214 million cases of malaria worldwide. This resulted in an estimated 438,000 deaths </a:t>
            </a:r>
            <a:r>
              <a:rPr lang="en-US" dirty="0">
                <a:solidFill>
                  <a:srgbClr val="3366FF"/>
                </a:solidFill>
                <a:ea typeface="ＭＳ Ｐゴシック" charset="0"/>
                <a:cs typeface="ＭＳ Ｐゴシック" charset="0"/>
              </a:rPr>
              <a:t>(90% in Africa).</a:t>
            </a:r>
          </a:p>
          <a:p>
            <a:pPr marL="285750" indent="-285750">
              <a:lnSpc>
                <a:spcPct val="80000"/>
              </a:lnSpc>
              <a:buFont typeface="Arial"/>
              <a:buChar char="•"/>
            </a:pPr>
            <a:endParaRPr lang="en-US" dirty="0">
              <a:ea typeface="ＭＳ Ｐゴシック" charset="0"/>
              <a:cs typeface="ＭＳ Ｐゴシック" charset="0"/>
            </a:endParaRPr>
          </a:p>
          <a:p>
            <a:pPr marL="285750" indent="-285750">
              <a:lnSpc>
                <a:spcPct val="80000"/>
              </a:lnSpc>
              <a:buFont typeface="Arial"/>
              <a:buChar char="•"/>
            </a:pPr>
            <a:r>
              <a:rPr lang="en-US" dirty="0">
                <a:ea typeface="ＭＳ Ｐゴシック" charset="0"/>
                <a:cs typeface="ＭＳ Ｐゴシック" charset="0"/>
              </a:rPr>
              <a:t>It is caused by the </a:t>
            </a:r>
            <a:r>
              <a:rPr lang="en-US" dirty="0" err="1">
                <a:ea typeface="ＭＳ Ｐゴシック" charset="0"/>
                <a:cs typeface="ＭＳ Ｐゴシック" charset="0"/>
              </a:rPr>
              <a:t>Protist</a:t>
            </a:r>
            <a:r>
              <a:rPr lang="en-US" dirty="0">
                <a:ea typeface="ＭＳ Ｐゴシック" charset="0"/>
                <a:cs typeface="ＭＳ Ｐゴシック" charset="0"/>
              </a:rPr>
              <a:t> </a:t>
            </a:r>
            <a:r>
              <a:rPr lang="en-US" i="1" dirty="0">
                <a:solidFill>
                  <a:srgbClr val="3366FF"/>
                </a:solidFill>
                <a:ea typeface="ＭＳ Ｐゴシック" charset="0"/>
                <a:cs typeface="ＭＳ Ｐゴシック" charset="0"/>
              </a:rPr>
              <a:t>Plasmodium</a:t>
            </a:r>
            <a:r>
              <a:rPr lang="en-US" dirty="0">
                <a:ea typeface="ＭＳ Ｐゴシック" charset="0"/>
                <a:cs typeface="ＭＳ Ｐゴシック" charset="0"/>
              </a:rPr>
              <a:t> of which there are 5 species infecting humans:</a:t>
            </a:r>
            <a:r>
              <a:rPr lang="en-US" dirty="0">
                <a:solidFill>
                  <a:srgbClr val="3366FF"/>
                </a:solidFill>
                <a:ea typeface="ＭＳ Ｐゴシック" charset="0"/>
                <a:cs typeface="ＭＳ Ｐゴシック" charset="0"/>
              </a:rPr>
              <a:t> </a:t>
            </a:r>
            <a:r>
              <a:rPr lang="en-US" i="1" dirty="0">
                <a:solidFill>
                  <a:srgbClr val="3366FF"/>
                </a:solidFill>
                <a:ea typeface="ＭＳ Ｐゴシック" charset="0"/>
                <a:cs typeface="ＭＳ Ｐゴシック" charset="0"/>
              </a:rPr>
              <a:t>falciparum, </a:t>
            </a:r>
            <a:r>
              <a:rPr lang="en-US" i="1" dirty="0" err="1">
                <a:solidFill>
                  <a:srgbClr val="3366FF"/>
                </a:solidFill>
                <a:ea typeface="ＭＳ Ｐゴシック" charset="0"/>
                <a:cs typeface="ＭＳ Ｐゴシック" charset="0"/>
              </a:rPr>
              <a:t>vivax</a:t>
            </a:r>
            <a:r>
              <a:rPr lang="en-US" i="1" dirty="0">
                <a:solidFill>
                  <a:srgbClr val="3366FF"/>
                </a:solidFill>
                <a:ea typeface="ＭＳ Ｐゴシック" charset="0"/>
                <a:cs typeface="ＭＳ Ｐゴシック" charset="0"/>
              </a:rPr>
              <a:t>, </a:t>
            </a:r>
            <a:r>
              <a:rPr lang="en-US" i="1" dirty="0" err="1">
                <a:solidFill>
                  <a:srgbClr val="3366FF"/>
                </a:solidFill>
                <a:ea typeface="ＭＳ Ｐゴシック" charset="0"/>
                <a:cs typeface="ＭＳ Ｐゴシック" charset="0"/>
              </a:rPr>
              <a:t>malariae</a:t>
            </a:r>
            <a:r>
              <a:rPr lang="en-US" i="1" dirty="0">
                <a:solidFill>
                  <a:srgbClr val="008000"/>
                </a:solidFill>
                <a:ea typeface="ＭＳ Ｐゴシック" charset="0"/>
                <a:cs typeface="ＭＳ Ｐゴシック" charset="0"/>
              </a:rPr>
              <a:t>, </a:t>
            </a:r>
            <a:r>
              <a:rPr lang="en-US" i="1" dirty="0" err="1">
                <a:solidFill>
                  <a:srgbClr val="3366FF"/>
                </a:solidFill>
                <a:ea typeface="ＭＳ Ｐゴシック" charset="0"/>
                <a:cs typeface="ＭＳ Ｐゴシック" charset="0"/>
              </a:rPr>
              <a:t>knowlesi</a:t>
            </a:r>
            <a:r>
              <a:rPr lang="en-US" i="1" dirty="0">
                <a:solidFill>
                  <a:srgbClr val="008000"/>
                </a:solidFill>
                <a:ea typeface="ＭＳ Ｐゴシック" charset="0"/>
                <a:cs typeface="ＭＳ Ｐゴシック" charset="0"/>
              </a:rPr>
              <a:t> </a:t>
            </a:r>
            <a:r>
              <a:rPr lang="en-US" dirty="0">
                <a:ea typeface="ＭＳ Ｐゴシック" charset="0"/>
                <a:cs typeface="ＭＳ Ｐゴシック" charset="0"/>
              </a:rPr>
              <a:t>and</a:t>
            </a:r>
            <a:r>
              <a:rPr lang="en-US" dirty="0">
                <a:solidFill>
                  <a:srgbClr val="008000"/>
                </a:solidFill>
                <a:ea typeface="ＭＳ Ｐゴシック" charset="0"/>
                <a:cs typeface="ＭＳ Ｐゴシック" charset="0"/>
              </a:rPr>
              <a:t> </a:t>
            </a:r>
            <a:r>
              <a:rPr lang="en-US" i="1" dirty="0" err="1">
                <a:solidFill>
                  <a:srgbClr val="3366FF"/>
                </a:solidFill>
                <a:ea typeface="ＭＳ Ｐゴシック" charset="0"/>
                <a:cs typeface="ＭＳ Ｐゴシック" charset="0"/>
              </a:rPr>
              <a:t>ovale</a:t>
            </a:r>
            <a:r>
              <a:rPr lang="en-US" i="1" dirty="0">
                <a:ea typeface="ＭＳ Ｐゴシック" charset="0"/>
                <a:cs typeface="ＭＳ Ｐゴシック" charset="0"/>
              </a:rPr>
              <a:t>. </a:t>
            </a:r>
            <a:endParaRPr lang="en-US" dirty="0">
              <a:ea typeface="ＭＳ Ｐゴシック" charset="0"/>
              <a:cs typeface="ＭＳ Ｐゴシック" charset="0"/>
            </a:endParaRPr>
          </a:p>
          <a:p>
            <a:pPr marL="285750" indent="-285750">
              <a:lnSpc>
                <a:spcPct val="80000"/>
              </a:lnSpc>
              <a:buFont typeface="Arial"/>
              <a:buChar char="•"/>
            </a:pPr>
            <a:endParaRPr lang="en-US" dirty="0">
              <a:ea typeface="ＭＳ Ｐゴシック" charset="0"/>
              <a:cs typeface="ＭＳ Ｐゴシック" charset="0"/>
            </a:endParaRPr>
          </a:p>
          <a:p>
            <a:pPr marL="285750" indent="-285750">
              <a:lnSpc>
                <a:spcPct val="80000"/>
              </a:lnSpc>
              <a:buFont typeface="Arial"/>
              <a:buChar char="•"/>
            </a:pPr>
            <a:r>
              <a:rPr lang="en-US" dirty="0">
                <a:ea typeface="ＭＳ Ｐゴシック" charset="0"/>
                <a:cs typeface="ＭＳ Ｐゴシック" charset="0"/>
              </a:rPr>
              <a:t>It is transmitted via contact with </a:t>
            </a:r>
            <a:r>
              <a:rPr lang="en-US" dirty="0">
                <a:solidFill>
                  <a:srgbClr val="3366FF"/>
                </a:solidFill>
                <a:ea typeface="ＭＳ Ｐゴシック" charset="0"/>
                <a:cs typeface="ＭＳ Ｐゴシック" charset="0"/>
              </a:rPr>
              <a:t>a female </a:t>
            </a:r>
            <a:r>
              <a:rPr lang="en-US" i="1" dirty="0">
                <a:solidFill>
                  <a:srgbClr val="3366FF"/>
                </a:solidFill>
                <a:ea typeface="ＭＳ Ｐゴシック" charset="0"/>
                <a:cs typeface="ＭＳ Ｐゴシック" charset="0"/>
              </a:rPr>
              <a:t>Anopheles</a:t>
            </a:r>
            <a:r>
              <a:rPr lang="en-US" dirty="0">
                <a:ea typeface="ＭＳ Ｐゴシック" charset="0"/>
                <a:cs typeface="ＭＳ Ｐゴシック" charset="0"/>
              </a:rPr>
              <a:t> mosquito which are nighttime active. </a:t>
            </a:r>
          </a:p>
          <a:p>
            <a:pPr marL="285750" indent="-285750">
              <a:lnSpc>
                <a:spcPct val="80000"/>
              </a:lnSpc>
              <a:buFont typeface="Arial"/>
              <a:buChar char="•"/>
            </a:pPr>
            <a:endParaRPr lang="en-US" dirty="0">
              <a:ea typeface="ＭＳ Ｐゴシック" charset="0"/>
              <a:cs typeface="ＭＳ Ｐゴシック" charset="0"/>
            </a:endParaRPr>
          </a:p>
          <a:p>
            <a:pPr marL="285750" indent="-285750">
              <a:lnSpc>
                <a:spcPct val="80000"/>
              </a:lnSpc>
              <a:buFont typeface="Arial"/>
              <a:buChar char="•"/>
            </a:pPr>
            <a:r>
              <a:rPr lang="en-US" dirty="0">
                <a:ea typeface="ＭＳ Ｐゴシック" charset="0"/>
                <a:cs typeface="ＭＳ Ｐゴシック" charset="0"/>
              </a:rPr>
              <a:t>Symptoms include: fever, chills, sweating, nausea and vomiting, headaches and fatigue.  Severe disease results in </a:t>
            </a:r>
            <a:r>
              <a:rPr lang="en-US" dirty="0">
                <a:solidFill>
                  <a:srgbClr val="3366FF"/>
                </a:solidFill>
                <a:ea typeface="ＭＳ Ｐゴシック" charset="0"/>
                <a:cs typeface="ＭＳ Ｐゴシック" charset="0"/>
              </a:rPr>
              <a:t>cerebral</a:t>
            </a:r>
            <a:r>
              <a:rPr lang="en-US" dirty="0">
                <a:ea typeface="ＭＳ Ｐゴシック" charset="0"/>
                <a:cs typeface="ＭＳ Ｐゴシック" charset="0"/>
              </a:rPr>
              <a:t> </a:t>
            </a:r>
            <a:r>
              <a:rPr lang="en-US" dirty="0">
                <a:solidFill>
                  <a:srgbClr val="3366FF"/>
                </a:solidFill>
                <a:ea typeface="ＭＳ Ｐゴシック" charset="0"/>
                <a:cs typeface="ＭＳ Ｐゴシック" charset="0"/>
              </a:rPr>
              <a:t>malaria</a:t>
            </a:r>
            <a:r>
              <a:rPr lang="en-US" dirty="0">
                <a:ea typeface="ＭＳ Ｐゴシック" charset="0"/>
                <a:cs typeface="ＭＳ Ｐゴシック" charset="0"/>
              </a:rPr>
              <a:t> and </a:t>
            </a:r>
            <a:r>
              <a:rPr lang="en-US" dirty="0">
                <a:solidFill>
                  <a:srgbClr val="3366FF"/>
                </a:solidFill>
                <a:ea typeface="ＭＳ Ｐゴシック" charset="0"/>
                <a:cs typeface="ＭＳ Ｐゴシック" charset="0"/>
              </a:rPr>
              <a:t>cardiovascular</a:t>
            </a:r>
            <a:r>
              <a:rPr lang="en-US" dirty="0">
                <a:ea typeface="ＭＳ Ｐゴシック" charset="0"/>
                <a:cs typeface="ＭＳ Ｐゴシック" charset="0"/>
              </a:rPr>
              <a:t> </a:t>
            </a:r>
            <a:r>
              <a:rPr lang="en-US" dirty="0">
                <a:solidFill>
                  <a:srgbClr val="3366FF"/>
                </a:solidFill>
                <a:ea typeface="ＭＳ Ｐゴシック" charset="0"/>
                <a:cs typeface="ＭＳ Ｐゴシック" charset="0"/>
              </a:rPr>
              <a:t>collapse</a:t>
            </a:r>
            <a:r>
              <a:rPr lang="en-US" dirty="0">
                <a:ea typeface="ＭＳ Ｐゴシック" charset="0"/>
                <a:cs typeface="ＭＳ Ｐゴシック" charset="0"/>
              </a:rPr>
              <a:t>.</a:t>
            </a:r>
          </a:p>
          <a:p>
            <a:pPr marL="285750" indent="-285750">
              <a:lnSpc>
                <a:spcPct val="80000"/>
              </a:lnSpc>
              <a:buFont typeface="Arial"/>
              <a:buChar char="•"/>
            </a:pPr>
            <a:endParaRPr lang="en-US" dirty="0">
              <a:ea typeface="ＭＳ Ｐゴシック" charset="0"/>
              <a:cs typeface="ＭＳ Ｐゴシック" charset="0"/>
            </a:endParaRPr>
          </a:p>
          <a:p>
            <a:pPr marL="285750" indent="-285750">
              <a:lnSpc>
                <a:spcPct val="80000"/>
              </a:lnSpc>
              <a:buFont typeface="Arial"/>
              <a:buChar char="•"/>
            </a:pPr>
            <a:r>
              <a:rPr lang="en-US" dirty="0">
                <a:ea typeface="ＭＳ Ｐゴシック" charset="0"/>
                <a:cs typeface="ＭＳ Ｐゴシック" charset="0"/>
              </a:rPr>
              <a:t>The life cycle of the parasite involves 3 stages; the </a:t>
            </a:r>
            <a:r>
              <a:rPr lang="en-US" dirty="0" err="1">
                <a:solidFill>
                  <a:srgbClr val="3366FF"/>
                </a:solidFill>
                <a:ea typeface="ＭＳ Ｐゴシック" charset="0"/>
                <a:cs typeface="ＭＳ Ｐゴシック" charset="0"/>
              </a:rPr>
              <a:t>exo-erythrocytic</a:t>
            </a:r>
            <a:r>
              <a:rPr lang="en-US" dirty="0">
                <a:solidFill>
                  <a:srgbClr val="3366FF"/>
                </a:solidFill>
                <a:ea typeface="ＭＳ Ｐゴシック" charset="0"/>
                <a:cs typeface="ＭＳ Ｐゴシック" charset="0"/>
              </a:rPr>
              <a:t> </a:t>
            </a:r>
            <a:r>
              <a:rPr lang="en-US" dirty="0">
                <a:ea typeface="ＭＳ Ｐゴシック" charset="0"/>
                <a:cs typeface="ＭＳ Ｐゴシック" charset="0"/>
              </a:rPr>
              <a:t>cycle, the </a:t>
            </a:r>
            <a:r>
              <a:rPr lang="en-US" dirty="0" err="1">
                <a:solidFill>
                  <a:srgbClr val="3366FF"/>
                </a:solidFill>
                <a:ea typeface="ＭＳ Ｐゴシック" charset="0"/>
                <a:cs typeface="ＭＳ Ｐゴシック" charset="0"/>
              </a:rPr>
              <a:t>erythrocytic</a:t>
            </a:r>
            <a:r>
              <a:rPr lang="en-US" dirty="0">
                <a:ea typeface="ＭＳ Ｐゴシック" charset="0"/>
                <a:cs typeface="ＭＳ Ｐゴシック" charset="0"/>
              </a:rPr>
              <a:t> cycle and the </a:t>
            </a:r>
            <a:r>
              <a:rPr lang="en-US" dirty="0" err="1">
                <a:solidFill>
                  <a:srgbClr val="3366FF"/>
                </a:solidFill>
                <a:ea typeface="ＭＳ Ｐゴシック" charset="0"/>
                <a:cs typeface="ＭＳ Ｐゴシック" charset="0"/>
              </a:rPr>
              <a:t>sporogonic</a:t>
            </a:r>
            <a:r>
              <a:rPr lang="en-US" dirty="0">
                <a:solidFill>
                  <a:srgbClr val="3366FF"/>
                </a:solidFill>
                <a:ea typeface="ＭＳ Ｐゴシック" charset="0"/>
                <a:cs typeface="ＭＳ Ｐゴシック" charset="0"/>
              </a:rPr>
              <a:t>  </a:t>
            </a:r>
            <a:r>
              <a:rPr lang="en-US" dirty="0">
                <a:solidFill>
                  <a:srgbClr val="000000"/>
                </a:solidFill>
                <a:ea typeface="ＭＳ Ｐゴシック" charset="0"/>
                <a:cs typeface="ＭＳ Ｐゴシック" charset="0"/>
              </a:rPr>
              <a:t>cycle</a:t>
            </a:r>
            <a:r>
              <a:rPr lang="en-US" dirty="0">
                <a:ea typeface="ＭＳ Ｐゴシック" charset="0"/>
                <a:cs typeface="ＭＳ Ｐゴシック" charset="0"/>
              </a:rPr>
              <a:t>.</a:t>
            </a:r>
          </a:p>
        </p:txBody>
      </p:sp>
      <p:pic>
        <p:nvPicPr>
          <p:cNvPr id="11" name="Picture 10" descr="A close up of a logo&#10;&#10;Description automatically generated">
            <a:extLst>
              <a:ext uri="{FF2B5EF4-FFF2-40B4-BE49-F238E27FC236}">
                <a16:creationId xmlns:a16="http://schemas.microsoft.com/office/drawing/2014/main" id="{E2778044-C206-4CF8-B99D-4A94DCE4BEE2}"/>
              </a:ext>
            </a:extLst>
          </p:cNvPr>
          <p:cNvPicPr>
            <a:picLocks noChangeAspect="1"/>
          </p:cNvPicPr>
          <p:nvPr/>
        </p:nvPicPr>
        <p:blipFill>
          <a:blip r:embed="rId6"/>
          <a:stretch>
            <a:fillRect/>
          </a:stretch>
        </p:blipFill>
        <p:spPr>
          <a:xfrm>
            <a:off x="7125608" y="97300"/>
            <a:ext cx="1847936" cy="758366"/>
          </a:xfrm>
          <a:prstGeom prst="rect">
            <a:avLst/>
          </a:prstGeom>
        </p:spPr>
      </p:pic>
    </p:spTree>
    <p:extLst>
      <p:ext uri="{BB962C8B-B14F-4D97-AF65-F5344CB8AC3E}">
        <p14:creationId xmlns:p14="http://schemas.microsoft.com/office/powerpoint/2010/main" val="249368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67608" y="0"/>
            <a:ext cx="6858000" cy="6858000"/>
          </a:xfrm>
          <a:prstGeom prst="rect">
            <a:avLst/>
          </a:prstGeom>
        </p:spPr>
      </p:pic>
      <p:pic>
        <p:nvPicPr>
          <p:cNvPr id="3" name="Picture 2" descr="A close up of a logo&#10;&#10;Description automatically generated">
            <a:extLst>
              <a:ext uri="{FF2B5EF4-FFF2-40B4-BE49-F238E27FC236}">
                <a16:creationId xmlns:a16="http://schemas.microsoft.com/office/drawing/2014/main" id="{41C909A8-3139-4984-8879-CAAABC370A3E}"/>
              </a:ext>
            </a:extLst>
          </p:cNvPr>
          <p:cNvPicPr>
            <a:picLocks noChangeAspect="1"/>
          </p:cNvPicPr>
          <p:nvPr/>
        </p:nvPicPr>
        <p:blipFill>
          <a:blip r:embed="rId4"/>
          <a:stretch>
            <a:fillRect/>
          </a:stretch>
        </p:blipFill>
        <p:spPr>
          <a:xfrm>
            <a:off x="7125608" y="97300"/>
            <a:ext cx="1847936" cy="758366"/>
          </a:xfrm>
          <a:prstGeom prst="rect">
            <a:avLst/>
          </a:prstGeom>
        </p:spPr>
      </p:pic>
    </p:spTree>
    <p:extLst>
      <p:ext uri="{BB962C8B-B14F-4D97-AF65-F5344CB8AC3E}">
        <p14:creationId xmlns:p14="http://schemas.microsoft.com/office/powerpoint/2010/main" val="785742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266700"/>
            <a:ext cx="9144000" cy="6305678"/>
          </a:xfrm>
          <a:prstGeom prst="rect">
            <a:avLst/>
          </a:prstGeom>
        </p:spPr>
      </p:pic>
    </p:spTree>
    <p:extLst>
      <p:ext uri="{BB962C8B-B14F-4D97-AF65-F5344CB8AC3E}">
        <p14:creationId xmlns:p14="http://schemas.microsoft.com/office/powerpoint/2010/main" val="1673727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6479" y="1529487"/>
            <a:ext cx="6489289" cy="923330"/>
          </a:xfrm>
          <a:prstGeom prst="rect">
            <a:avLst/>
          </a:prstGeom>
          <a:noFill/>
        </p:spPr>
        <p:txBody>
          <a:bodyPr wrap="square" rtlCol="0">
            <a:spAutoFit/>
          </a:bodyPr>
          <a:lstStyle/>
          <a:p>
            <a:pPr marL="285750" indent="-285750">
              <a:buFont typeface="Arial" charset="0"/>
              <a:buChar char="•"/>
            </a:pPr>
            <a:r>
              <a:rPr lang="en-GB" dirty="0"/>
              <a:t>A retrovirus that is spread through bodily fluids.</a:t>
            </a:r>
          </a:p>
          <a:p>
            <a:pPr marL="285750" indent="-285750">
              <a:buFont typeface="Arial" charset="0"/>
              <a:buChar char="•"/>
            </a:pPr>
            <a:endParaRPr lang="en-GB" dirty="0"/>
          </a:p>
          <a:p>
            <a:pPr marL="285750" indent="-285750">
              <a:buFont typeface="Arial" charset="0"/>
              <a:buChar char="•"/>
            </a:pPr>
            <a:r>
              <a:rPr lang="en-GB" dirty="0"/>
              <a:t>It attacks the immune system, specifically your CD4 T cells.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6154" y="2825370"/>
            <a:ext cx="5987845" cy="4032630"/>
          </a:xfrm>
          <a:prstGeom prst="rect">
            <a:avLst/>
          </a:prstGeom>
          <a:ln>
            <a:solidFill>
              <a:schemeClr val="tx1"/>
            </a:solidFill>
          </a:ln>
        </p:spPr>
      </p:pic>
      <p:sp>
        <p:nvSpPr>
          <p:cNvPr id="9" name="TextBox 8"/>
          <p:cNvSpPr txBox="1"/>
          <p:nvPr/>
        </p:nvSpPr>
        <p:spPr>
          <a:xfrm>
            <a:off x="206479" y="2825370"/>
            <a:ext cx="2949675" cy="3693319"/>
          </a:xfrm>
          <a:prstGeom prst="rect">
            <a:avLst/>
          </a:prstGeom>
          <a:noFill/>
        </p:spPr>
        <p:txBody>
          <a:bodyPr wrap="square" rtlCol="0">
            <a:spAutoFit/>
          </a:bodyPr>
          <a:lstStyle/>
          <a:p>
            <a:pPr marL="285750" indent="-285750">
              <a:buFont typeface="Arial" charset="0"/>
              <a:buChar char="•"/>
            </a:pPr>
            <a:r>
              <a:rPr lang="en-GB" dirty="0"/>
              <a:t>Under normal conditions, these CD4 T cells help the immune system to fight infections.</a:t>
            </a:r>
          </a:p>
          <a:p>
            <a:pPr marL="285750" indent="-285750">
              <a:buFont typeface="Arial" charset="0"/>
              <a:buChar char="•"/>
            </a:pPr>
            <a:endParaRPr lang="en-GB" dirty="0"/>
          </a:p>
          <a:p>
            <a:pPr marL="285750" indent="-285750">
              <a:buFont typeface="Arial" charset="0"/>
              <a:buChar char="•"/>
            </a:pPr>
            <a:r>
              <a:rPr lang="en-GB" dirty="0"/>
              <a:t>Over time, if left untreated HIV can destroy so many CD4 cells that the body can’t fight off infections and disease. </a:t>
            </a:r>
          </a:p>
          <a:p>
            <a:pPr marL="285750" indent="-285750">
              <a:buFont typeface="Arial" charset="0"/>
              <a:buChar char="•"/>
            </a:pPr>
            <a:endParaRPr lang="en-GB" dirty="0"/>
          </a:p>
          <a:p>
            <a:pPr marL="285750" indent="-285750">
              <a:buFont typeface="Arial" charset="0"/>
              <a:buChar char="•"/>
            </a:pPr>
            <a:r>
              <a:rPr lang="en-GB" dirty="0"/>
              <a:t>When this happens, HIV infection leads to AIDS.</a:t>
            </a:r>
          </a:p>
        </p:txBody>
      </p:sp>
      <p:sp>
        <p:nvSpPr>
          <p:cNvPr id="10" name="TextBox 9"/>
          <p:cNvSpPr txBox="1"/>
          <p:nvPr/>
        </p:nvSpPr>
        <p:spPr>
          <a:xfrm>
            <a:off x="-47297" y="6614243"/>
            <a:ext cx="1008993" cy="276999"/>
          </a:xfrm>
          <a:prstGeom prst="rect">
            <a:avLst/>
          </a:prstGeom>
          <a:noFill/>
        </p:spPr>
        <p:txBody>
          <a:bodyPr wrap="square" rtlCol="0">
            <a:spAutoFit/>
          </a:bodyPr>
          <a:lstStyle/>
          <a:p>
            <a:r>
              <a:rPr lang="en-GB" sz="1200" dirty="0"/>
              <a:t>CDC (2015)</a:t>
            </a:r>
          </a:p>
        </p:txBody>
      </p:sp>
      <p:pic>
        <p:nvPicPr>
          <p:cNvPr id="11" name="Picture 10" descr="A close up of a logo&#10;&#10;Description automatically generated">
            <a:extLst>
              <a:ext uri="{FF2B5EF4-FFF2-40B4-BE49-F238E27FC236}">
                <a16:creationId xmlns:a16="http://schemas.microsoft.com/office/drawing/2014/main" id="{80F42BD3-042E-4CE3-AC16-8AF8E1D56A41}"/>
              </a:ext>
            </a:extLst>
          </p:cNvPr>
          <p:cNvPicPr>
            <a:picLocks noChangeAspect="1"/>
          </p:cNvPicPr>
          <p:nvPr/>
        </p:nvPicPr>
        <p:blipFill>
          <a:blip r:embed="rId4"/>
          <a:stretch>
            <a:fillRect/>
          </a:stretch>
        </p:blipFill>
        <p:spPr>
          <a:xfrm>
            <a:off x="7125608" y="97300"/>
            <a:ext cx="1847936" cy="758366"/>
          </a:xfrm>
          <a:prstGeom prst="rect">
            <a:avLst/>
          </a:prstGeom>
        </p:spPr>
      </p:pic>
      <p:sp>
        <p:nvSpPr>
          <p:cNvPr id="2" name="Title 1"/>
          <p:cNvSpPr>
            <a:spLocks noGrp="1"/>
          </p:cNvSpPr>
          <p:nvPr>
            <p:ph type="title"/>
          </p:nvPr>
        </p:nvSpPr>
        <p:spPr>
          <a:xfrm>
            <a:off x="457199" y="691435"/>
            <a:ext cx="8229600" cy="860988"/>
          </a:xfrm>
        </p:spPr>
        <p:txBody>
          <a:bodyPr>
            <a:normAutofit fontScale="90000"/>
          </a:bodyPr>
          <a:lstStyle/>
          <a:p>
            <a:r>
              <a:rPr lang="en-GB" b="1" dirty="0"/>
              <a:t>Human Immunodeficiency Virus (HIV)</a:t>
            </a:r>
          </a:p>
        </p:txBody>
      </p:sp>
    </p:spTree>
    <p:extLst>
      <p:ext uri="{BB962C8B-B14F-4D97-AF65-F5344CB8AC3E}">
        <p14:creationId xmlns:p14="http://schemas.microsoft.com/office/powerpoint/2010/main" val="113353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483"/>
            <a:ext cx="8229600" cy="892010"/>
          </a:xfrm>
        </p:spPr>
        <p:txBody>
          <a:bodyPr/>
          <a:lstStyle/>
          <a:p>
            <a:r>
              <a:rPr lang="en-GB" b="1" dirty="0"/>
              <a:t>Progression of HIV Disease</a:t>
            </a:r>
          </a:p>
        </p:txBody>
      </p:sp>
      <p:sp>
        <p:nvSpPr>
          <p:cNvPr id="3" name="Content Placeholder 2"/>
          <p:cNvSpPr>
            <a:spLocks noGrp="1"/>
          </p:cNvSpPr>
          <p:nvPr>
            <p:ph sz="half" idx="1"/>
          </p:nvPr>
        </p:nvSpPr>
        <p:spPr>
          <a:xfrm>
            <a:off x="457200" y="1345019"/>
            <a:ext cx="8389088" cy="1762606"/>
          </a:xfrm>
        </p:spPr>
        <p:txBody>
          <a:bodyPr>
            <a:noAutofit/>
          </a:bodyPr>
          <a:lstStyle/>
          <a:p>
            <a:r>
              <a:rPr lang="en-GB" sz="2400" dirty="0"/>
              <a:t>HIV-1 is the most common form of the disease. It crossed over from the great apes on more than one occasion.</a:t>
            </a:r>
          </a:p>
          <a:p>
            <a:endParaRPr lang="en-GB" sz="900" dirty="0"/>
          </a:p>
          <a:p>
            <a:r>
              <a:rPr lang="en-GB" sz="2400" dirty="0"/>
              <a:t>The virus contains two identical RNA strands and various outer membrane proteins that improve its ability to infect.</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1637" y="3242574"/>
            <a:ext cx="4975816" cy="350852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Box 5"/>
          <p:cNvSpPr txBox="1"/>
          <p:nvPr/>
        </p:nvSpPr>
        <p:spPr>
          <a:xfrm>
            <a:off x="457200" y="3409547"/>
            <a:ext cx="3200400" cy="3046988"/>
          </a:xfrm>
          <a:prstGeom prst="rect">
            <a:avLst/>
          </a:prstGeom>
          <a:noFill/>
        </p:spPr>
        <p:txBody>
          <a:bodyPr wrap="square" rtlCol="0">
            <a:spAutoFit/>
          </a:bodyPr>
          <a:lstStyle/>
          <a:p>
            <a:pPr marL="285750" indent="-285750">
              <a:buFont typeface="Arial" charset="0"/>
              <a:buChar char="•"/>
            </a:pPr>
            <a:r>
              <a:rPr lang="en-GB" sz="2400" dirty="0"/>
              <a:t>Once infected, you are infected for life – there is no cure and it cannot be cleared by our immune system.</a:t>
            </a:r>
          </a:p>
          <a:p>
            <a:pPr marL="285750" indent="-285750">
              <a:buFont typeface="Arial" charset="0"/>
              <a:buChar char="•"/>
            </a:pPr>
            <a:endParaRPr lang="en-GB" sz="2400" dirty="0"/>
          </a:p>
          <a:p>
            <a:pPr marL="285750" indent="-285750">
              <a:buFont typeface="Arial" charset="0"/>
              <a:buChar char="•"/>
            </a:pPr>
            <a:r>
              <a:rPr lang="en-GB" sz="2400" dirty="0"/>
              <a:t>Vaccine development is very difficult. </a:t>
            </a:r>
            <a:endParaRPr lang="en-GB" sz="2000" dirty="0"/>
          </a:p>
        </p:txBody>
      </p:sp>
      <p:pic>
        <p:nvPicPr>
          <p:cNvPr id="7" name="Picture 6" descr="A close up of a logo&#10;&#10;Description automatically generated">
            <a:extLst>
              <a:ext uri="{FF2B5EF4-FFF2-40B4-BE49-F238E27FC236}">
                <a16:creationId xmlns:a16="http://schemas.microsoft.com/office/drawing/2014/main" id="{DEB173BF-6304-40EA-B6E7-6EFBB8F43D89}"/>
              </a:ext>
            </a:extLst>
          </p:cNvPr>
          <p:cNvPicPr>
            <a:picLocks noChangeAspect="1"/>
          </p:cNvPicPr>
          <p:nvPr/>
        </p:nvPicPr>
        <p:blipFill>
          <a:blip r:embed="rId4"/>
          <a:stretch>
            <a:fillRect/>
          </a:stretch>
        </p:blipFill>
        <p:spPr>
          <a:xfrm>
            <a:off x="7407564" y="97300"/>
            <a:ext cx="1565980" cy="642655"/>
          </a:xfrm>
          <a:prstGeom prst="rect">
            <a:avLst/>
          </a:prstGeom>
        </p:spPr>
      </p:pic>
    </p:spTree>
    <p:extLst>
      <p:ext uri="{BB962C8B-B14F-4D97-AF65-F5344CB8AC3E}">
        <p14:creationId xmlns:p14="http://schemas.microsoft.com/office/powerpoint/2010/main" val="105931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HIV Transmission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645" y="1696884"/>
            <a:ext cx="8546883" cy="4359253"/>
          </a:xfrm>
          <a:prstGeom prst="rect">
            <a:avLst/>
          </a:prstGeom>
        </p:spPr>
      </p:pic>
      <p:sp>
        <p:nvSpPr>
          <p:cNvPr id="3" name="Rectangle 2"/>
          <p:cNvSpPr/>
          <p:nvPr/>
        </p:nvSpPr>
        <p:spPr>
          <a:xfrm flipH="1">
            <a:off x="8878526" y="2339163"/>
            <a:ext cx="45719" cy="371697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 name="Picture 5" descr="A close up of a logo&#10;&#10;Description automatically generated">
            <a:extLst>
              <a:ext uri="{FF2B5EF4-FFF2-40B4-BE49-F238E27FC236}">
                <a16:creationId xmlns:a16="http://schemas.microsoft.com/office/drawing/2014/main" id="{8F2560BE-C047-470F-9CCB-0103D607A3E8}"/>
              </a:ext>
            </a:extLst>
          </p:cNvPr>
          <p:cNvPicPr>
            <a:picLocks noChangeAspect="1"/>
          </p:cNvPicPr>
          <p:nvPr/>
        </p:nvPicPr>
        <p:blipFill>
          <a:blip r:embed="rId3"/>
          <a:stretch>
            <a:fillRect/>
          </a:stretch>
        </p:blipFill>
        <p:spPr>
          <a:xfrm>
            <a:off x="7407564" y="97300"/>
            <a:ext cx="1565980" cy="642655"/>
          </a:xfrm>
          <a:prstGeom prst="rect">
            <a:avLst/>
          </a:prstGeom>
        </p:spPr>
      </p:pic>
    </p:spTree>
    <p:extLst>
      <p:ext uri="{BB962C8B-B14F-4D97-AF65-F5344CB8AC3E}">
        <p14:creationId xmlns:p14="http://schemas.microsoft.com/office/powerpoint/2010/main" val="143744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Transmission Match Game</a:t>
            </a:r>
          </a:p>
        </p:txBody>
      </p:sp>
      <p:sp>
        <p:nvSpPr>
          <p:cNvPr id="3" name="Content Placeholder 2"/>
          <p:cNvSpPr>
            <a:spLocks noGrp="1"/>
          </p:cNvSpPr>
          <p:nvPr>
            <p:ph idx="1"/>
          </p:nvPr>
        </p:nvSpPr>
        <p:spPr/>
        <p:txBody>
          <a:bodyPr>
            <a:normAutofit/>
          </a:bodyPr>
          <a:lstStyle/>
          <a:p>
            <a:pPr>
              <a:lnSpc>
                <a:spcPct val="150000"/>
              </a:lnSpc>
            </a:pPr>
            <a:r>
              <a:rPr lang="en-US" dirty="0"/>
              <a:t>Get into groups of 5</a:t>
            </a:r>
          </a:p>
          <a:p>
            <a:pPr>
              <a:lnSpc>
                <a:spcPct val="150000"/>
              </a:lnSpc>
            </a:pPr>
            <a:r>
              <a:rPr lang="en-US" dirty="0"/>
              <a:t>In each pack you have a list of diseases, pathogen types, and transmission methods</a:t>
            </a:r>
          </a:p>
          <a:p>
            <a:pPr>
              <a:lnSpc>
                <a:spcPct val="150000"/>
              </a:lnSpc>
            </a:pPr>
            <a:r>
              <a:rPr lang="en-US" dirty="0"/>
              <a:t>Match them up</a:t>
            </a:r>
          </a:p>
          <a:p>
            <a:pPr>
              <a:lnSpc>
                <a:spcPct val="150000"/>
              </a:lnSpc>
            </a:pPr>
            <a:r>
              <a:rPr lang="en-US" dirty="0"/>
              <a:t>The first team to finish correctly gets a prize</a:t>
            </a:r>
          </a:p>
        </p:txBody>
      </p:sp>
      <p:pic>
        <p:nvPicPr>
          <p:cNvPr id="4" name="Picture 3" descr="A close up of a logo&#10;&#10;Description automatically generated">
            <a:extLst>
              <a:ext uri="{FF2B5EF4-FFF2-40B4-BE49-F238E27FC236}">
                <a16:creationId xmlns:a16="http://schemas.microsoft.com/office/drawing/2014/main" id="{F0DAD12A-E307-47C8-8EC1-DF563E69A8B0}"/>
              </a:ext>
            </a:extLst>
          </p:cNvPr>
          <p:cNvPicPr>
            <a:picLocks noChangeAspect="1"/>
          </p:cNvPicPr>
          <p:nvPr/>
        </p:nvPicPr>
        <p:blipFill>
          <a:blip r:embed="rId2"/>
          <a:stretch>
            <a:fillRect/>
          </a:stretch>
        </p:blipFill>
        <p:spPr>
          <a:xfrm>
            <a:off x="7407564" y="97300"/>
            <a:ext cx="1565980" cy="642655"/>
          </a:xfrm>
          <a:prstGeom prst="rect">
            <a:avLst/>
          </a:prstGeom>
        </p:spPr>
      </p:pic>
    </p:spTree>
    <p:extLst>
      <p:ext uri="{BB962C8B-B14F-4D97-AF65-F5344CB8AC3E}">
        <p14:creationId xmlns:p14="http://schemas.microsoft.com/office/powerpoint/2010/main" val="2785957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1885" y="217409"/>
            <a:ext cx="8229600" cy="1143000"/>
          </a:xfrm>
        </p:spPr>
        <p:txBody>
          <a:bodyPr/>
          <a:lstStyle/>
          <a:p>
            <a:r>
              <a:rPr lang="en-US" b="1" dirty="0"/>
              <a:t>Summary</a:t>
            </a:r>
          </a:p>
        </p:txBody>
      </p:sp>
      <p:sp>
        <p:nvSpPr>
          <p:cNvPr id="3" name="Content Placeholder 2"/>
          <p:cNvSpPr>
            <a:spLocks noGrp="1"/>
          </p:cNvSpPr>
          <p:nvPr>
            <p:ph idx="1"/>
          </p:nvPr>
        </p:nvSpPr>
        <p:spPr>
          <a:xfrm>
            <a:off x="457200" y="1417638"/>
            <a:ext cx="8229600" cy="5335859"/>
          </a:xfrm>
        </p:spPr>
        <p:txBody>
          <a:bodyPr>
            <a:normAutofit/>
          </a:bodyPr>
          <a:lstStyle/>
          <a:p>
            <a:pPr algn="just"/>
            <a:r>
              <a:rPr lang="en-US" sz="2400" dirty="0"/>
              <a:t>Pathogenesis refers to the development of a disease; from the initial infection to its final stages.</a:t>
            </a:r>
          </a:p>
          <a:p>
            <a:pPr algn="just"/>
            <a:endParaRPr lang="en-US" sz="800" dirty="0"/>
          </a:p>
          <a:p>
            <a:pPr algn="just"/>
            <a:r>
              <a:rPr lang="en-US" sz="2400" dirty="0"/>
              <a:t>A pathogen can have more than one transmission method and there are a number of different methods.</a:t>
            </a:r>
          </a:p>
          <a:p>
            <a:pPr algn="just"/>
            <a:endParaRPr lang="en-US" sz="800" dirty="0"/>
          </a:p>
          <a:p>
            <a:pPr algn="just"/>
            <a:r>
              <a:rPr lang="en-US" sz="2400" dirty="0"/>
              <a:t>Ebola, HIV and Malaria are all highly prevalent diseases in many African countries.</a:t>
            </a:r>
          </a:p>
          <a:p>
            <a:pPr algn="just"/>
            <a:endParaRPr lang="en-US" sz="800" dirty="0"/>
          </a:p>
          <a:p>
            <a:pPr algn="just"/>
            <a:r>
              <a:rPr lang="en-US" sz="2400" dirty="0"/>
              <a:t>Ebola is spread through contact with bodily fluids of infected individuals.</a:t>
            </a:r>
          </a:p>
          <a:p>
            <a:pPr algn="just"/>
            <a:endParaRPr lang="en-US" sz="800" dirty="0"/>
          </a:p>
          <a:p>
            <a:pPr algn="just"/>
            <a:r>
              <a:rPr lang="en-US" sz="2400" dirty="0"/>
              <a:t>Malaria is carried by a mosquito vector and spread via bites.</a:t>
            </a:r>
          </a:p>
          <a:p>
            <a:pPr algn="just"/>
            <a:endParaRPr lang="en-US" sz="800" dirty="0"/>
          </a:p>
          <a:p>
            <a:pPr algn="just"/>
            <a:r>
              <a:rPr lang="en-US" sz="2400" dirty="0"/>
              <a:t>HIV can be transmitted in a number of ways, though the most common is sexually.</a:t>
            </a:r>
          </a:p>
          <a:p>
            <a:endParaRPr lang="en-US" sz="2400" dirty="0"/>
          </a:p>
          <a:p>
            <a:endParaRPr lang="en-US" dirty="0"/>
          </a:p>
        </p:txBody>
      </p:sp>
      <p:pic>
        <p:nvPicPr>
          <p:cNvPr id="5" name="Picture 4"/>
          <p:cNvPicPr>
            <a:picLocks noChangeAspect="1"/>
          </p:cNvPicPr>
          <p:nvPr/>
        </p:nvPicPr>
        <p:blipFill rotWithShape="1">
          <a:blip r:embed="rId2"/>
          <a:srcRect l="16083"/>
          <a:stretch/>
        </p:blipFill>
        <p:spPr>
          <a:xfrm>
            <a:off x="333255" y="130629"/>
            <a:ext cx="1191792" cy="1058091"/>
          </a:xfrm>
          <a:prstGeom prst="rect">
            <a:avLst/>
          </a:prstGeom>
        </p:spPr>
      </p:pic>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1954" y="150541"/>
            <a:ext cx="1502229" cy="1211663"/>
          </a:xfrm>
          <a:prstGeom prst="rect">
            <a:avLst/>
          </a:prstGeom>
          <a:ln>
            <a:noFill/>
          </a:ln>
        </p:spPr>
      </p:pic>
      <p:pic>
        <p:nvPicPr>
          <p:cNvPr id="7" name="Picture 6"/>
          <p:cNvPicPr>
            <a:picLocks noChangeAspect="1"/>
          </p:cNvPicPr>
          <p:nvPr/>
        </p:nvPicPr>
        <p:blipFill rotWithShape="1">
          <a:blip r:embed="rId4"/>
          <a:srcRect l="18367" r="12987"/>
          <a:stretch/>
        </p:blipFill>
        <p:spPr>
          <a:xfrm>
            <a:off x="5447086" y="130629"/>
            <a:ext cx="1717440" cy="1232263"/>
          </a:xfrm>
          <a:prstGeom prst="rect">
            <a:avLst/>
          </a:prstGeom>
        </p:spPr>
      </p:pic>
    </p:spTree>
    <p:extLst>
      <p:ext uri="{BB962C8B-B14F-4D97-AF65-F5344CB8AC3E}">
        <p14:creationId xmlns:p14="http://schemas.microsoft.com/office/powerpoint/2010/main" val="385669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85662480"/>
              </p:ext>
            </p:extLst>
          </p:nvPr>
        </p:nvGraphicFramePr>
        <p:xfrm>
          <a:off x="649971" y="989238"/>
          <a:ext cx="8028808" cy="5491772"/>
        </p:xfrm>
        <a:graphic>
          <a:graphicData uri="http://schemas.openxmlformats.org/drawingml/2006/table">
            <a:tbl>
              <a:tblPr firstRow="1" firstCol="1" bandRow="1"/>
              <a:tblGrid>
                <a:gridCol w="1393171">
                  <a:extLst>
                    <a:ext uri="{9D8B030D-6E8A-4147-A177-3AD203B41FA5}">
                      <a16:colId xmlns:a16="http://schemas.microsoft.com/office/drawing/2014/main" val="20000"/>
                    </a:ext>
                  </a:extLst>
                </a:gridCol>
                <a:gridCol w="2792915">
                  <a:extLst>
                    <a:ext uri="{9D8B030D-6E8A-4147-A177-3AD203B41FA5}">
                      <a16:colId xmlns:a16="http://schemas.microsoft.com/office/drawing/2014/main" val="20001"/>
                    </a:ext>
                  </a:extLst>
                </a:gridCol>
                <a:gridCol w="3842722">
                  <a:extLst>
                    <a:ext uri="{9D8B030D-6E8A-4147-A177-3AD203B41FA5}">
                      <a16:colId xmlns:a16="http://schemas.microsoft.com/office/drawing/2014/main" val="20002"/>
                    </a:ext>
                  </a:extLst>
                </a:gridCol>
              </a:tblGrid>
              <a:tr h="422444">
                <a:tc>
                  <a:txBody>
                    <a:bodyPr/>
                    <a:lstStyle/>
                    <a:p>
                      <a:pPr algn="ctr">
                        <a:spcAft>
                          <a:spcPts val="0"/>
                        </a:spcAft>
                      </a:pPr>
                      <a:r>
                        <a:rPr lang="en-US" sz="1800" b="1" dirty="0">
                          <a:solidFill>
                            <a:srgbClr val="7030A0"/>
                          </a:solidFill>
                          <a:effectLst/>
                          <a:latin typeface="Calibri" charset="0"/>
                          <a:ea typeface="Calibri" charset="0"/>
                          <a:cs typeface="Times New Roman" charset="0"/>
                        </a:rPr>
                        <a:t>Virus</a:t>
                      </a:r>
                      <a:endParaRPr lang="en-US" sz="1200" b="1" dirty="0">
                        <a:solidFill>
                          <a:srgbClr val="7030A0"/>
                        </a:solidFill>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b="1">
                          <a:solidFill>
                            <a:srgbClr val="7030A0"/>
                          </a:solidFill>
                          <a:effectLst/>
                          <a:latin typeface="Calibri" charset="0"/>
                          <a:ea typeface="Calibri" charset="0"/>
                          <a:cs typeface="Times New Roman" charset="0"/>
                        </a:rPr>
                        <a:t>HIV</a:t>
                      </a:r>
                      <a:endParaRPr lang="en-US" sz="1200" b="1">
                        <a:solidFill>
                          <a:srgbClr val="7030A0"/>
                        </a:solidFill>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b="1" dirty="0">
                          <a:solidFill>
                            <a:srgbClr val="7030A0"/>
                          </a:solidFill>
                          <a:effectLst/>
                          <a:latin typeface="Calibri" charset="0"/>
                          <a:ea typeface="Calibri" charset="0"/>
                          <a:cs typeface="Times New Roman" charset="0"/>
                        </a:rPr>
                        <a:t>Sexual Transmission</a:t>
                      </a:r>
                      <a:endParaRPr lang="en-US" sz="1200" b="1" dirty="0">
                        <a:solidFill>
                          <a:srgbClr val="7030A0"/>
                        </a:solidFill>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422444">
                <a:tc>
                  <a:txBody>
                    <a:bodyPr/>
                    <a:lstStyle/>
                    <a:p>
                      <a:pPr algn="ctr">
                        <a:spcAft>
                          <a:spcPts val="0"/>
                        </a:spcAft>
                      </a:pPr>
                      <a:r>
                        <a:rPr lang="en-US" sz="1800" b="1">
                          <a:solidFill>
                            <a:srgbClr val="7030A0"/>
                          </a:solidFill>
                          <a:effectLst/>
                          <a:latin typeface="Calibri" charset="0"/>
                          <a:ea typeface="Calibri" charset="0"/>
                          <a:cs typeface="Times New Roman" charset="0"/>
                        </a:rPr>
                        <a:t>Virus</a:t>
                      </a:r>
                      <a:endParaRPr lang="en-US" sz="1200" b="1">
                        <a:solidFill>
                          <a:srgbClr val="7030A0"/>
                        </a:solidFill>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b="1">
                          <a:solidFill>
                            <a:srgbClr val="7030A0"/>
                          </a:solidFill>
                          <a:effectLst/>
                          <a:latin typeface="Calibri" charset="0"/>
                          <a:ea typeface="Calibri" charset="0"/>
                          <a:cs typeface="Times New Roman" charset="0"/>
                        </a:rPr>
                        <a:t>Influenza</a:t>
                      </a:r>
                      <a:endParaRPr lang="en-US" sz="1200" b="1">
                        <a:solidFill>
                          <a:srgbClr val="7030A0"/>
                        </a:solidFill>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b="1" dirty="0">
                          <a:solidFill>
                            <a:srgbClr val="7030A0"/>
                          </a:solidFill>
                          <a:effectLst/>
                          <a:latin typeface="Calibri" charset="0"/>
                          <a:ea typeface="Calibri" charset="0"/>
                          <a:cs typeface="Times New Roman" charset="0"/>
                        </a:rPr>
                        <a:t>Airborne Transmission</a:t>
                      </a:r>
                      <a:endParaRPr lang="en-US" sz="1200" b="1" dirty="0">
                        <a:solidFill>
                          <a:srgbClr val="7030A0"/>
                        </a:solidFill>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22444">
                <a:tc>
                  <a:txBody>
                    <a:bodyPr/>
                    <a:lstStyle/>
                    <a:p>
                      <a:pPr algn="ctr">
                        <a:spcAft>
                          <a:spcPts val="0"/>
                        </a:spcAft>
                      </a:pPr>
                      <a:r>
                        <a:rPr lang="en-US" sz="1800" b="1">
                          <a:solidFill>
                            <a:srgbClr val="7030A0"/>
                          </a:solidFill>
                          <a:effectLst/>
                          <a:latin typeface="Calibri" charset="0"/>
                          <a:ea typeface="Calibri" charset="0"/>
                          <a:cs typeface="Times New Roman" charset="0"/>
                        </a:rPr>
                        <a:t>Virus</a:t>
                      </a:r>
                      <a:endParaRPr lang="en-US" sz="1200" b="1">
                        <a:solidFill>
                          <a:srgbClr val="7030A0"/>
                        </a:solidFill>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b="1">
                          <a:solidFill>
                            <a:srgbClr val="7030A0"/>
                          </a:solidFill>
                          <a:effectLst/>
                          <a:latin typeface="Calibri" charset="0"/>
                          <a:ea typeface="Calibri" charset="0"/>
                          <a:cs typeface="Times New Roman" charset="0"/>
                        </a:rPr>
                        <a:t>Zika</a:t>
                      </a:r>
                      <a:endParaRPr lang="en-US" sz="1200" b="1">
                        <a:solidFill>
                          <a:srgbClr val="7030A0"/>
                        </a:solidFill>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b="1" dirty="0">
                          <a:solidFill>
                            <a:srgbClr val="7030A0"/>
                          </a:solidFill>
                          <a:effectLst/>
                          <a:latin typeface="Calibri" charset="0"/>
                          <a:ea typeface="Calibri" charset="0"/>
                          <a:cs typeface="Times New Roman" charset="0"/>
                        </a:rPr>
                        <a:t>Mosquito Vector</a:t>
                      </a:r>
                      <a:endParaRPr lang="en-US" sz="1200" b="1" dirty="0">
                        <a:solidFill>
                          <a:srgbClr val="7030A0"/>
                        </a:solidFill>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22444">
                <a:tc>
                  <a:txBody>
                    <a:bodyPr/>
                    <a:lstStyle/>
                    <a:p>
                      <a:pPr algn="ctr">
                        <a:spcAft>
                          <a:spcPts val="0"/>
                        </a:spcAft>
                      </a:pPr>
                      <a:r>
                        <a:rPr lang="en-US" sz="1800" b="1">
                          <a:solidFill>
                            <a:srgbClr val="7030A0"/>
                          </a:solidFill>
                          <a:effectLst/>
                          <a:latin typeface="Calibri" charset="0"/>
                          <a:ea typeface="Calibri" charset="0"/>
                          <a:cs typeface="Times New Roman" charset="0"/>
                        </a:rPr>
                        <a:t>Virus</a:t>
                      </a:r>
                      <a:endParaRPr lang="en-US" sz="1200" b="1">
                        <a:solidFill>
                          <a:srgbClr val="7030A0"/>
                        </a:solidFill>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b="1">
                          <a:solidFill>
                            <a:srgbClr val="7030A0"/>
                          </a:solidFill>
                          <a:effectLst/>
                          <a:latin typeface="Calibri" charset="0"/>
                          <a:ea typeface="Calibri" charset="0"/>
                          <a:cs typeface="Times New Roman" charset="0"/>
                        </a:rPr>
                        <a:t>Ebola</a:t>
                      </a:r>
                      <a:endParaRPr lang="en-US" sz="1200" b="1">
                        <a:solidFill>
                          <a:srgbClr val="7030A0"/>
                        </a:solidFill>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b="1" dirty="0">
                          <a:solidFill>
                            <a:srgbClr val="7030A0"/>
                          </a:solidFill>
                          <a:effectLst/>
                          <a:latin typeface="Calibri" charset="0"/>
                          <a:ea typeface="Calibri" charset="0"/>
                          <a:cs typeface="Times New Roman" charset="0"/>
                        </a:rPr>
                        <a:t>Contaminated Bodily Fluids</a:t>
                      </a:r>
                      <a:endParaRPr lang="en-US" sz="1200" b="1" dirty="0">
                        <a:solidFill>
                          <a:srgbClr val="7030A0"/>
                        </a:solidFill>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22444">
                <a:tc>
                  <a:txBody>
                    <a:bodyPr/>
                    <a:lstStyle/>
                    <a:p>
                      <a:pPr algn="ctr">
                        <a:spcAft>
                          <a:spcPts val="0"/>
                        </a:spcAft>
                      </a:pPr>
                      <a:r>
                        <a:rPr lang="en-US" sz="1800" b="1">
                          <a:solidFill>
                            <a:srgbClr val="7030A0"/>
                          </a:solidFill>
                          <a:effectLst/>
                          <a:latin typeface="Calibri" charset="0"/>
                          <a:ea typeface="Calibri" charset="0"/>
                          <a:cs typeface="Times New Roman" charset="0"/>
                        </a:rPr>
                        <a:t>Virus</a:t>
                      </a:r>
                      <a:endParaRPr lang="en-US" sz="1200" b="1">
                        <a:solidFill>
                          <a:srgbClr val="7030A0"/>
                        </a:solidFill>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b="1">
                          <a:solidFill>
                            <a:srgbClr val="7030A0"/>
                          </a:solidFill>
                          <a:effectLst/>
                          <a:latin typeface="Calibri" charset="0"/>
                          <a:ea typeface="Calibri" charset="0"/>
                          <a:cs typeface="Times New Roman" charset="0"/>
                        </a:rPr>
                        <a:t>HPV (Verruca/Warts)</a:t>
                      </a:r>
                      <a:endParaRPr lang="en-US" sz="1200" b="1">
                        <a:solidFill>
                          <a:srgbClr val="7030A0"/>
                        </a:solidFill>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b="1" dirty="0" err="1">
                          <a:solidFill>
                            <a:srgbClr val="7030A0"/>
                          </a:solidFill>
                          <a:effectLst/>
                          <a:latin typeface="Calibri" charset="0"/>
                          <a:ea typeface="Calibri" charset="0"/>
                          <a:cs typeface="Times New Roman" charset="0"/>
                        </a:rPr>
                        <a:t>Surace</a:t>
                      </a:r>
                      <a:r>
                        <a:rPr lang="en-US" sz="1800" b="1" dirty="0">
                          <a:solidFill>
                            <a:srgbClr val="7030A0"/>
                          </a:solidFill>
                          <a:effectLst/>
                          <a:latin typeface="Calibri" charset="0"/>
                          <a:ea typeface="Calibri" charset="0"/>
                          <a:cs typeface="Times New Roman" charset="0"/>
                        </a:rPr>
                        <a:t> Contact (Fomites)</a:t>
                      </a:r>
                      <a:endParaRPr lang="en-US" sz="1200" b="1" dirty="0">
                        <a:solidFill>
                          <a:srgbClr val="7030A0"/>
                        </a:solidFill>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22444">
                <a:tc>
                  <a:txBody>
                    <a:bodyPr/>
                    <a:lstStyle/>
                    <a:p>
                      <a:pPr algn="ctr">
                        <a:spcAft>
                          <a:spcPts val="0"/>
                        </a:spcAft>
                      </a:pPr>
                      <a:r>
                        <a:rPr lang="en-US" sz="1800" b="1">
                          <a:solidFill>
                            <a:srgbClr val="7030A0"/>
                          </a:solidFill>
                          <a:effectLst/>
                          <a:latin typeface="Calibri" charset="0"/>
                          <a:ea typeface="Calibri" charset="0"/>
                          <a:cs typeface="Times New Roman" charset="0"/>
                        </a:rPr>
                        <a:t>Virus</a:t>
                      </a:r>
                      <a:endParaRPr lang="en-US" sz="1200" b="1">
                        <a:solidFill>
                          <a:srgbClr val="7030A0"/>
                        </a:solidFill>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b="1">
                          <a:solidFill>
                            <a:srgbClr val="7030A0"/>
                          </a:solidFill>
                          <a:effectLst/>
                          <a:latin typeface="Calibri" charset="0"/>
                          <a:ea typeface="Calibri" charset="0"/>
                          <a:cs typeface="Times New Roman" charset="0"/>
                        </a:rPr>
                        <a:t>Glandular Fever</a:t>
                      </a:r>
                      <a:endParaRPr lang="en-US" sz="1200" b="1">
                        <a:solidFill>
                          <a:srgbClr val="7030A0"/>
                        </a:solidFill>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b="1" dirty="0">
                          <a:solidFill>
                            <a:srgbClr val="7030A0"/>
                          </a:solidFill>
                          <a:effectLst/>
                          <a:latin typeface="Calibri" charset="0"/>
                          <a:ea typeface="Calibri" charset="0"/>
                          <a:cs typeface="Times New Roman" charset="0"/>
                        </a:rPr>
                        <a:t>Saliva</a:t>
                      </a:r>
                      <a:endParaRPr lang="en-US" sz="1200" b="1" dirty="0">
                        <a:solidFill>
                          <a:srgbClr val="7030A0"/>
                        </a:solidFill>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22444">
                <a:tc>
                  <a:txBody>
                    <a:bodyPr/>
                    <a:lstStyle/>
                    <a:p>
                      <a:pPr algn="ctr">
                        <a:spcAft>
                          <a:spcPts val="0"/>
                        </a:spcAft>
                      </a:pPr>
                      <a:r>
                        <a:rPr lang="en-US" sz="1800" b="1">
                          <a:solidFill>
                            <a:srgbClr val="00B050"/>
                          </a:solidFill>
                          <a:effectLst/>
                          <a:latin typeface="Calibri" charset="0"/>
                          <a:ea typeface="Calibri" charset="0"/>
                          <a:cs typeface="Times New Roman" charset="0"/>
                        </a:rPr>
                        <a:t>Bacteria</a:t>
                      </a:r>
                      <a:endParaRPr lang="en-US" sz="1200" b="1">
                        <a:solidFill>
                          <a:srgbClr val="00B050"/>
                        </a:solidFill>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b="1">
                          <a:solidFill>
                            <a:srgbClr val="00B050"/>
                          </a:solidFill>
                          <a:effectLst/>
                          <a:latin typeface="Calibri" charset="0"/>
                          <a:ea typeface="Calibri" charset="0"/>
                          <a:cs typeface="Times New Roman" charset="0"/>
                        </a:rPr>
                        <a:t>Salmonella</a:t>
                      </a:r>
                      <a:endParaRPr lang="en-US" sz="1200" b="1">
                        <a:solidFill>
                          <a:srgbClr val="00B050"/>
                        </a:solidFill>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b="1" dirty="0">
                          <a:solidFill>
                            <a:srgbClr val="00B050"/>
                          </a:solidFill>
                          <a:effectLst/>
                          <a:latin typeface="Calibri" charset="0"/>
                          <a:ea typeface="Calibri" charset="0"/>
                          <a:cs typeface="Times New Roman" charset="0"/>
                        </a:rPr>
                        <a:t>Oral/</a:t>
                      </a:r>
                      <a:r>
                        <a:rPr lang="en-US" sz="1800" b="1" dirty="0" err="1">
                          <a:solidFill>
                            <a:srgbClr val="00B050"/>
                          </a:solidFill>
                          <a:effectLst/>
                          <a:latin typeface="Calibri" charset="0"/>
                          <a:ea typeface="Calibri" charset="0"/>
                          <a:cs typeface="Times New Roman" charset="0"/>
                        </a:rPr>
                        <a:t>Faecal</a:t>
                      </a:r>
                      <a:r>
                        <a:rPr lang="en-US" sz="1800" b="1" dirty="0">
                          <a:solidFill>
                            <a:srgbClr val="00B050"/>
                          </a:solidFill>
                          <a:effectLst/>
                          <a:latin typeface="Calibri" charset="0"/>
                          <a:ea typeface="Calibri" charset="0"/>
                          <a:cs typeface="Times New Roman" charset="0"/>
                        </a:rPr>
                        <a:t> Route</a:t>
                      </a:r>
                      <a:endParaRPr lang="en-US" sz="1200" b="1" dirty="0">
                        <a:solidFill>
                          <a:srgbClr val="00B050"/>
                        </a:solidFill>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22444">
                <a:tc>
                  <a:txBody>
                    <a:bodyPr/>
                    <a:lstStyle/>
                    <a:p>
                      <a:pPr algn="ctr">
                        <a:spcAft>
                          <a:spcPts val="0"/>
                        </a:spcAft>
                      </a:pPr>
                      <a:r>
                        <a:rPr lang="en-US" sz="1800" b="1">
                          <a:solidFill>
                            <a:srgbClr val="00B050"/>
                          </a:solidFill>
                          <a:effectLst/>
                          <a:latin typeface="Calibri" charset="0"/>
                          <a:ea typeface="Calibri" charset="0"/>
                          <a:cs typeface="Times New Roman" charset="0"/>
                        </a:rPr>
                        <a:t>Bacteria</a:t>
                      </a:r>
                      <a:endParaRPr lang="en-US" sz="1200" b="1">
                        <a:solidFill>
                          <a:srgbClr val="00B050"/>
                        </a:solidFill>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b="1">
                          <a:solidFill>
                            <a:srgbClr val="00B050"/>
                          </a:solidFill>
                          <a:effectLst/>
                          <a:latin typeface="Calibri" charset="0"/>
                          <a:ea typeface="Calibri" charset="0"/>
                          <a:cs typeface="Times New Roman" charset="0"/>
                        </a:rPr>
                        <a:t>Cholera</a:t>
                      </a:r>
                      <a:endParaRPr lang="en-US" sz="1200" b="1">
                        <a:solidFill>
                          <a:srgbClr val="00B050"/>
                        </a:solidFill>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b="1" dirty="0">
                          <a:solidFill>
                            <a:srgbClr val="00B050"/>
                          </a:solidFill>
                          <a:effectLst/>
                          <a:latin typeface="Calibri" charset="0"/>
                          <a:ea typeface="Calibri" charset="0"/>
                          <a:cs typeface="Times New Roman" charset="0"/>
                        </a:rPr>
                        <a:t>Oral/</a:t>
                      </a:r>
                      <a:r>
                        <a:rPr lang="en-US" sz="1800" b="1" dirty="0" err="1">
                          <a:solidFill>
                            <a:srgbClr val="00B050"/>
                          </a:solidFill>
                          <a:effectLst/>
                          <a:latin typeface="Calibri" charset="0"/>
                          <a:ea typeface="Calibri" charset="0"/>
                          <a:cs typeface="Times New Roman" charset="0"/>
                        </a:rPr>
                        <a:t>Faecal</a:t>
                      </a:r>
                      <a:r>
                        <a:rPr lang="en-US" sz="1800" b="1" dirty="0">
                          <a:solidFill>
                            <a:srgbClr val="00B050"/>
                          </a:solidFill>
                          <a:effectLst/>
                          <a:latin typeface="Calibri" charset="0"/>
                          <a:ea typeface="Calibri" charset="0"/>
                          <a:cs typeface="Times New Roman" charset="0"/>
                        </a:rPr>
                        <a:t> Route</a:t>
                      </a:r>
                      <a:endParaRPr lang="en-US" sz="1200" b="1" dirty="0">
                        <a:solidFill>
                          <a:srgbClr val="00B050"/>
                        </a:solidFill>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22444">
                <a:tc>
                  <a:txBody>
                    <a:bodyPr/>
                    <a:lstStyle/>
                    <a:p>
                      <a:pPr algn="ctr">
                        <a:spcAft>
                          <a:spcPts val="0"/>
                        </a:spcAft>
                      </a:pPr>
                      <a:r>
                        <a:rPr lang="en-US" sz="1800" b="1">
                          <a:solidFill>
                            <a:srgbClr val="00B050"/>
                          </a:solidFill>
                          <a:effectLst/>
                          <a:latin typeface="Calibri" charset="0"/>
                          <a:ea typeface="Calibri" charset="0"/>
                          <a:cs typeface="Times New Roman" charset="0"/>
                        </a:rPr>
                        <a:t>Bacteria</a:t>
                      </a:r>
                      <a:endParaRPr lang="en-US" sz="1200" b="1">
                        <a:solidFill>
                          <a:srgbClr val="00B050"/>
                        </a:solidFill>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b="1">
                          <a:solidFill>
                            <a:srgbClr val="00B050"/>
                          </a:solidFill>
                          <a:effectLst/>
                          <a:latin typeface="Calibri" charset="0"/>
                          <a:ea typeface="Calibri" charset="0"/>
                          <a:cs typeface="Times New Roman" charset="0"/>
                        </a:rPr>
                        <a:t>Bubonic Plague</a:t>
                      </a:r>
                      <a:endParaRPr lang="en-US" sz="1200" b="1">
                        <a:solidFill>
                          <a:srgbClr val="00B050"/>
                        </a:solidFill>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b="1" dirty="0">
                          <a:solidFill>
                            <a:srgbClr val="00B050"/>
                          </a:solidFill>
                          <a:effectLst/>
                          <a:latin typeface="Calibri" charset="0"/>
                          <a:ea typeface="Calibri" charset="0"/>
                          <a:cs typeface="Times New Roman" charset="0"/>
                        </a:rPr>
                        <a:t>Flea and Rat Vector</a:t>
                      </a:r>
                      <a:endParaRPr lang="en-US" sz="1200" b="1" dirty="0">
                        <a:solidFill>
                          <a:srgbClr val="00B050"/>
                        </a:solidFill>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22444">
                <a:tc>
                  <a:txBody>
                    <a:bodyPr/>
                    <a:lstStyle/>
                    <a:p>
                      <a:pPr algn="ctr">
                        <a:spcAft>
                          <a:spcPts val="0"/>
                        </a:spcAft>
                      </a:pPr>
                      <a:r>
                        <a:rPr lang="en-US" sz="1800" b="1">
                          <a:solidFill>
                            <a:srgbClr val="00B050"/>
                          </a:solidFill>
                          <a:effectLst/>
                          <a:latin typeface="Calibri" charset="0"/>
                          <a:ea typeface="Calibri" charset="0"/>
                          <a:cs typeface="Times New Roman" charset="0"/>
                        </a:rPr>
                        <a:t>Bacteria</a:t>
                      </a:r>
                      <a:endParaRPr lang="en-US" sz="1200" b="1">
                        <a:solidFill>
                          <a:srgbClr val="00B050"/>
                        </a:solidFill>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b="1">
                          <a:solidFill>
                            <a:srgbClr val="00B050"/>
                          </a:solidFill>
                          <a:effectLst/>
                          <a:latin typeface="Calibri" charset="0"/>
                          <a:ea typeface="Calibri" charset="0"/>
                          <a:cs typeface="Times New Roman" charset="0"/>
                        </a:rPr>
                        <a:t>Lyme Disease</a:t>
                      </a:r>
                      <a:endParaRPr lang="en-US" sz="1200" b="1">
                        <a:solidFill>
                          <a:srgbClr val="00B050"/>
                        </a:solidFill>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b="1" dirty="0">
                          <a:solidFill>
                            <a:srgbClr val="00B050"/>
                          </a:solidFill>
                          <a:effectLst/>
                          <a:latin typeface="Calibri" charset="0"/>
                          <a:ea typeface="Calibri" charset="0"/>
                          <a:cs typeface="Times New Roman" charset="0"/>
                        </a:rPr>
                        <a:t>Tic Vector</a:t>
                      </a:r>
                      <a:endParaRPr lang="en-US" sz="1200" b="1" dirty="0">
                        <a:solidFill>
                          <a:srgbClr val="00B050"/>
                        </a:solidFill>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22444">
                <a:tc>
                  <a:txBody>
                    <a:bodyPr/>
                    <a:lstStyle/>
                    <a:p>
                      <a:pPr algn="ctr">
                        <a:spcAft>
                          <a:spcPts val="0"/>
                        </a:spcAft>
                      </a:pPr>
                      <a:r>
                        <a:rPr lang="en-US" sz="1800" b="1">
                          <a:solidFill>
                            <a:srgbClr val="00B050"/>
                          </a:solidFill>
                          <a:effectLst/>
                          <a:latin typeface="Calibri" charset="0"/>
                          <a:ea typeface="Calibri" charset="0"/>
                          <a:cs typeface="Times New Roman" charset="0"/>
                        </a:rPr>
                        <a:t>Bacteria</a:t>
                      </a:r>
                      <a:endParaRPr lang="en-US" sz="1200" b="1">
                        <a:solidFill>
                          <a:srgbClr val="00B050"/>
                        </a:solidFill>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b="1">
                          <a:solidFill>
                            <a:srgbClr val="00B050"/>
                          </a:solidFill>
                          <a:effectLst/>
                          <a:latin typeface="Calibri" charset="0"/>
                          <a:ea typeface="Calibri" charset="0"/>
                          <a:cs typeface="Times New Roman" charset="0"/>
                        </a:rPr>
                        <a:t>Chlamydia</a:t>
                      </a:r>
                      <a:endParaRPr lang="en-US" sz="1200" b="1">
                        <a:solidFill>
                          <a:srgbClr val="00B050"/>
                        </a:solidFill>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b="1" dirty="0">
                          <a:solidFill>
                            <a:srgbClr val="00B050"/>
                          </a:solidFill>
                          <a:effectLst/>
                          <a:latin typeface="Calibri" charset="0"/>
                          <a:ea typeface="Calibri" charset="0"/>
                          <a:cs typeface="Times New Roman" charset="0"/>
                        </a:rPr>
                        <a:t>Sexual Transmission</a:t>
                      </a:r>
                      <a:endParaRPr lang="en-US" sz="1200" b="1" dirty="0">
                        <a:solidFill>
                          <a:srgbClr val="00B050"/>
                        </a:solidFill>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22444">
                <a:tc>
                  <a:txBody>
                    <a:bodyPr/>
                    <a:lstStyle/>
                    <a:p>
                      <a:pPr algn="ctr">
                        <a:spcAft>
                          <a:spcPts val="0"/>
                        </a:spcAft>
                      </a:pPr>
                      <a:r>
                        <a:rPr lang="en-US" sz="1800" b="1">
                          <a:solidFill>
                            <a:srgbClr val="FFC000"/>
                          </a:solidFill>
                          <a:effectLst/>
                          <a:latin typeface="Calibri" charset="0"/>
                          <a:ea typeface="Calibri" charset="0"/>
                          <a:cs typeface="Times New Roman" charset="0"/>
                        </a:rPr>
                        <a:t>Fungal</a:t>
                      </a:r>
                      <a:endParaRPr lang="en-US" sz="1200" b="1">
                        <a:solidFill>
                          <a:srgbClr val="FFC000"/>
                        </a:solidFill>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b="1">
                          <a:solidFill>
                            <a:srgbClr val="FFC000"/>
                          </a:solidFill>
                          <a:effectLst/>
                          <a:latin typeface="Calibri" charset="0"/>
                          <a:ea typeface="Calibri" charset="0"/>
                          <a:cs typeface="Times New Roman" charset="0"/>
                        </a:rPr>
                        <a:t>Athletes Foot</a:t>
                      </a:r>
                      <a:endParaRPr lang="en-US" sz="1200" b="1">
                        <a:solidFill>
                          <a:srgbClr val="FFC000"/>
                        </a:solidFill>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b="1" dirty="0">
                          <a:solidFill>
                            <a:srgbClr val="FFC000"/>
                          </a:solidFill>
                          <a:effectLst/>
                          <a:latin typeface="Calibri" charset="0"/>
                          <a:ea typeface="Calibri" charset="0"/>
                          <a:cs typeface="Times New Roman" charset="0"/>
                        </a:rPr>
                        <a:t>Surface Contact (Fomites)</a:t>
                      </a:r>
                      <a:endParaRPr lang="en-US" sz="1200" b="1" dirty="0">
                        <a:solidFill>
                          <a:srgbClr val="FFC000"/>
                        </a:solidFill>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422444">
                <a:tc>
                  <a:txBody>
                    <a:bodyPr/>
                    <a:lstStyle/>
                    <a:p>
                      <a:pPr algn="ctr">
                        <a:spcAft>
                          <a:spcPts val="0"/>
                        </a:spcAft>
                      </a:pPr>
                      <a:r>
                        <a:rPr lang="en-US" sz="1800" b="1">
                          <a:solidFill>
                            <a:srgbClr val="FF0000"/>
                          </a:solidFill>
                          <a:effectLst/>
                          <a:latin typeface="Calibri" charset="0"/>
                          <a:ea typeface="Calibri" charset="0"/>
                          <a:cs typeface="Times New Roman" charset="0"/>
                        </a:rPr>
                        <a:t>Protist</a:t>
                      </a:r>
                      <a:endParaRPr lang="en-US" sz="1200" b="1">
                        <a:solidFill>
                          <a:srgbClr val="FF0000"/>
                        </a:solidFill>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b="1">
                          <a:solidFill>
                            <a:srgbClr val="FF0000"/>
                          </a:solidFill>
                          <a:effectLst/>
                          <a:latin typeface="Calibri" charset="0"/>
                          <a:ea typeface="Calibri" charset="0"/>
                          <a:cs typeface="Times New Roman" charset="0"/>
                        </a:rPr>
                        <a:t>Malaria</a:t>
                      </a:r>
                      <a:endParaRPr lang="en-US" sz="1200" b="1">
                        <a:solidFill>
                          <a:srgbClr val="FF0000"/>
                        </a:solidFill>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b="1" dirty="0">
                          <a:solidFill>
                            <a:srgbClr val="FF0000"/>
                          </a:solidFill>
                          <a:effectLst/>
                          <a:latin typeface="Calibri" charset="0"/>
                          <a:ea typeface="Calibri" charset="0"/>
                          <a:cs typeface="Times New Roman" charset="0"/>
                        </a:rPr>
                        <a:t>Mosquito Vector</a:t>
                      </a:r>
                      <a:endParaRPr lang="en-US" sz="1200" b="1" dirty="0">
                        <a:solidFill>
                          <a:srgbClr val="FF0000"/>
                        </a:solidFill>
                        <a:effectLst/>
                        <a:latin typeface="Calibri" charset="0"/>
                        <a:ea typeface="Calibri" charset="0"/>
                        <a:cs typeface="Times New Roman"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bl>
          </a:graphicData>
        </a:graphic>
      </p:graphicFrame>
      <p:sp>
        <p:nvSpPr>
          <p:cNvPr id="5" name="TextBox 4"/>
          <p:cNvSpPr txBox="1"/>
          <p:nvPr/>
        </p:nvSpPr>
        <p:spPr>
          <a:xfrm>
            <a:off x="577515" y="192505"/>
            <a:ext cx="8101263" cy="523220"/>
          </a:xfrm>
          <a:prstGeom prst="rect">
            <a:avLst/>
          </a:prstGeom>
          <a:noFill/>
        </p:spPr>
        <p:txBody>
          <a:bodyPr wrap="square" rtlCol="0">
            <a:spAutoFit/>
          </a:bodyPr>
          <a:lstStyle/>
          <a:p>
            <a:pPr algn="ctr"/>
            <a:r>
              <a:rPr lang="en-GB" sz="2800" b="1" dirty="0"/>
              <a:t>Transmission Game Answers</a:t>
            </a:r>
          </a:p>
        </p:txBody>
      </p:sp>
    </p:spTree>
    <p:extLst>
      <p:ext uri="{BB962C8B-B14F-4D97-AF65-F5344CB8AC3E}">
        <p14:creationId xmlns:p14="http://schemas.microsoft.com/office/powerpoint/2010/main" val="1307514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a:t>
            </a:r>
          </a:p>
        </p:txBody>
      </p:sp>
      <p:sp>
        <p:nvSpPr>
          <p:cNvPr id="3" name="Content Placeholder 2"/>
          <p:cNvSpPr>
            <a:spLocks noGrp="1"/>
          </p:cNvSpPr>
          <p:nvPr>
            <p:ph idx="1"/>
          </p:nvPr>
        </p:nvSpPr>
        <p:spPr/>
        <p:txBody>
          <a:bodyPr>
            <a:normAutofit/>
          </a:bodyPr>
          <a:lstStyle/>
          <a:p>
            <a:r>
              <a:rPr lang="en-GB" sz="1600" dirty="0" err="1"/>
              <a:t>Centers</a:t>
            </a:r>
            <a:r>
              <a:rPr lang="en-GB" sz="1600" dirty="0"/>
              <a:t> for Disease Control and Prevention. (2015). </a:t>
            </a:r>
            <a:r>
              <a:rPr lang="en-GB" sz="1600" i="1" dirty="0"/>
              <a:t>About HIV/AIDS.</a:t>
            </a:r>
            <a:r>
              <a:rPr lang="en-GB" sz="1600" dirty="0"/>
              <a:t> Available: http://</a:t>
            </a:r>
            <a:r>
              <a:rPr lang="en-GB" sz="1600" dirty="0" err="1"/>
              <a:t>www.cdc.gov</a:t>
            </a:r>
            <a:r>
              <a:rPr lang="en-GB" sz="1600" dirty="0"/>
              <a:t>/</a:t>
            </a:r>
            <a:r>
              <a:rPr lang="en-GB" sz="1600" dirty="0" err="1"/>
              <a:t>hiv</a:t>
            </a:r>
            <a:r>
              <a:rPr lang="en-GB" sz="1600" dirty="0"/>
              <a:t>/basics/</a:t>
            </a:r>
            <a:r>
              <a:rPr lang="en-GB" sz="1600" dirty="0" err="1"/>
              <a:t>whatishiv.html</a:t>
            </a:r>
            <a:r>
              <a:rPr lang="en-GB" sz="1600" dirty="0"/>
              <a:t>. Last accessed 20th Feb 2016.</a:t>
            </a:r>
          </a:p>
          <a:p>
            <a:endParaRPr lang="en-GB" sz="1600" dirty="0"/>
          </a:p>
          <a:p>
            <a:r>
              <a:rPr lang="en-US" sz="1600" dirty="0" err="1"/>
              <a:t>Medecins</a:t>
            </a:r>
            <a:r>
              <a:rPr lang="en-US" sz="1600" dirty="0"/>
              <a:t> Sans </a:t>
            </a:r>
            <a:r>
              <a:rPr lang="en-US" sz="1600" dirty="0" err="1"/>
              <a:t>Frontiere</a:t>
            </a:r>
            <a:r>
              <a:rPr lang="en-US" sz="1600" dirty="0"/>
              <a:t>. (2016). </a:t>
            </a:r>
            <a:r>
              <a:rPr lang="en-US" sz="1600" i="1" dirty="0"/>
              <a:t>Ebola Emergency.</a:t>
            </a:r>
            <a:r>
              <a:rPr lang="en-US" sz="1600" dirty="0"/>
              <a:t> Available: http://</a:t>
            </a:r>
            <a:r>
              <a:rPr lang="en-US" sz="1600" dirty="0" err="1"/>
              <a:t>www.msf.org.uk</a:t>
            </a:r>
            <a:r>
              <a:rPr lang="en-US" sz="1600" dirty="0"/>
              <a:t>/</a:t>
            </a:r>
            <a:r>
              <a:rPr lang="en-US" sz="1600" dirty="0" err="1"/>
              <a:t>ebola</a:t>
            </a:r>
            <a:r>
              <a:rPr lang="en-US" sz="1600" dirty="0"/>
              <a:t>. Last accessed 20 Feb 2016.	</a:t>
            </a:r>
          </a:p>
          <a:p>
            <a:endParaRPr lang="en-US" sz="1600" dirty="0"/>
          </a:p>
          <a:p>
            <a:r>
              <a:rPr lang="en-US" sz="1600" dirty="0"/>
              <a:t>World Health Organisation. (2016). </a:t>
            </a:r>
            <a:r>
              <a:rPr lang="en-US" sz="1600" i="1" dirty="0"/>
              <a:t>Malaria.</a:t>
            </a:r>
            <a:r>
              <a:rPr lang="en-US" sz="1600" dirty="0"/>
              <a:t> Available: http://</a:t>
            </a:r>
            <a:r>
              <a:rPr lang="en-US" sz="1600" dirty="0" err="1"/>
              <a:t>www.who.int</a:t>
            </a:r>
            <a:r>
              <a:rPr lang="en-US" sz="1600" dirty="0"/>
              <a:t>/entity/malaria/en/. </a:t>
            </a:r>
            <a:r>
              <a:rPr lang="en-US" sz="1600"/>
              <a:t>Last accessed 21 Feb 2016.	</a:t>
            </a:r>
          </a:p>
          <a:p>
            <a:endParaRPr lang="en-US" sz="1600" dirty="0"/>
          </a:p>
          <a:p>
            <a:endParaRPr lang="en-GB" sz="1600" dirty="0"/>
          </a:p>
        </p:txBody>
      </p:sp>
      <p:pic>
        <p:nvPicPr>
          <p:cNvPr id="4" name="Picture 3" descr="A close up of a logo&#10;&#10;Description automatically generated">
            <a:extLst>
              <a:ext uri="{FF2B5EF4-FFF2-40B4-BE49-F238E27FC236}">
                <a16:creationId xmlns:a16="http://schemas.microsoft.com/office/drawing/2014/main" id="{D2B5036A-BEFB-460D-A0CC-927D9F012383}"/>
              </a:ext>
            </a:extLst>
          </p:cNvPr>
          <p:cNvPicPr>
            <a:picLocks noChangeAspect="1"/>
          </p:cNvPicPr>
          <p:nvPr/>
        </p:nvPicPr>
        <p:blipFill>
          <a:blip r:embed="rId2"/>
          <a:stretch>
            <a:fillRect/>
          </a:stretch>
        </p:blipFill>
        <p:spPr>
          <a:xfrm>
            <a:off x="7407564" y="97300"/>
            <a:ext cx="1565980" cy="642655"/>
          </a:xfrm>
          <a:prstGeom prst="rect">
            <a:avLst/>
          </a:prstGeom>
        </p:spPr>
      </p:pic>
    </p:spTree>
    <p:extLst>
      <p:ext uri="{BB962C8B-B14F-4D97-AF65-F5344CB8AC3E}">
        <p14:creationId xmlns:p14="http://schemas.microsoft.com/office/powerpoint/2010/main" val="1152023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55666"/>
            <a:ext cx="8229600" cy="5789917"/>
          </a:xfrm>
        </p:spPr>
        <p:txBody>
          <a:bodyPr>
            <a:normAutofit fontScale="85000" lnSpcReduction="10000"/>
          </a:bodyPr>
          <a:lstStyle/>
          <a:p>
            <a:pPr>
              <a:buSzPct val="100000"/>
              <a:buBlip>
                <a:blip r:embed="rId3"/>
              </a:buBlip>
            </a:pPr>
            <a:r>
              <a:rPr lang="en-US" sz="2400" dirty="0"/>
              <a:t>A </a:t>
            </a:r>
            <a:r>
              <a:rPr lang="en-US" sz="2400" b="1" dirty="0">
                <a:solidFill>
                  <a:srgbClr val="FF0000"/>
                </a:solidFill>
              </a:rPr>
              <a:t>virus</a:t>
            </a:r>
            <a:r>
              <a:rPr lang="en-US" sz="2400" dirty="0">
                <a:solidFill>
                  <a:srgbClr val="FF0000"/>
                </a:solidFill>
              </a:rPr>
              <a:t> </a:t>
            </a:r>
            <a:r>
              <a:rPr lang="en-US" sz="2400" dirty="0"/>
              <a:t>is a small infectious agent replicating </a:t>
            </a:r>
            <a:r>
              <a:rPr lang="en-US" sz="2400" b="1" dirty="0">
                <a:solidFill>
                  <a:srgbClr val="FF0000"/>
                </a:solidFill>
              </a:rPr>
              <a:t>inside</a:t>
            </a:r>
            <a:r>
              <a:rPr lang="en-US" sz="2400" dirty="0"/>
              <a:t> the </a:t>
            </a:r>
            <a:r>
              <a:rPr lang="en-US" sz="2400" b="1" dirty="0">
                <a:solidFill>
                  <a:srgbClr val="FF0000"/>
                </a:solidFill>
              </a:rPr>
              <a:t>living</a:t>
            </a:r>
            <a:r>
              <a:rPr lang="en-US" sz="2400" dirty="0"/>
              <a:t> cells of the </a:t>
            </a:r>
            <a:r>
              <a:rPr lang="en-US" sz="2400" b="1" dirty="0">
                <a:solidFill>
                  <a:srgbClr val="FF0000"/>
                </a:solidFill>
              </a:rPr>
              <a:t>host</a:t>
            </a:r>
            <a:r>
              <a:rPr lang="en-US" sz="2400" dirty="0">
                <a:solidFill>
                  <a:srgbClr val="FF0000"/>
                </a:solidFill>
              </a:rPr>
              <a:t> </a:t>
            </a:r>
            <a:r>
              <a:rPr lang="en-US" sz="2400" dirty="0"/>
              <a:t>organism</a:t>
            </a:r>
          </a:p>
          <a:p>
            <a:pPr>
              <a:buSzPct val="100000"/>
              <a:buBlip>
                <a:blip r:embed="rId3"/>
              </a:buBlip>
            </a:pPr>
            <a:endParaRPr lang="en-US" sz="2400" dirty="0"/>
          </a:p>
          <a:p>
            <a:pPr>
              <a:buSzPct val="100000"/>
              <a:buBlip>
                <a:blip r:embed="rId3"/>
              </a:buBlip>
            </a:pPr>
            <a:r>
              <a:rPr lang="en-US" sz="2400" dirty="0"/>
              <a:t>Life cycle: Attachment &gt; Insertion &gt; Replication &gt; Assembly &gt; Lysis and Release</a:t>
            </a:r>
          </a:p>
          <a:p>
            <a:pPr>
              <a:buSzPct val="100000"/>
              <a:buBlip>
                <a:blip r:embed="rId3"/>
              </a:buBlip>
            </a:pPr>
            <a:endParaRPr lang="en-US" sz="2400" dirty="0"/>
          </a:p>
          <a:p>
            <a:pPr>
              <a:buSzPct val="100000"/>
              <a:buBlip>
                <a:blip r:embed="rId3"/>
              </a:buBlip>
            </a:pPr>
            <a:r>
              <a:rPr lang="en-US" sz="2400" dirty="0" err="1"/>
              <a:t>Zika</a:t>
            </a:r>
            <a:r>
              <a:rPr lang="en-US" sz="2400" dirty="0"/>
              <a:t> virus is causing a huge concern for the 2016 Rio Olympics</a:t>
            </a:r>
          </a:p>
          <a:p>
            <a:pPr>
              <a:buSzPct val="100000"/>
              <a:buBlip>
                <a:blip r:embed="rId3"/>
              </a:buBlip>
            </a:pPr>
            <a:endParaRPr lang="en-US" sz="2400" dirty="0"/>
          </a:p>
          <a:p>
            <a:pPr>
              <a:buSzPct val="100000"/>
              <a:buBlip>
                <a:blip r:embed="rId3"/>
              </a:buBlip>
            </a:pPr>
            <a:r>
              <a:rPr lang="en-US" sz="2400" dirty="0"/>
              <a:t>Mild disease but can cause </a:t>
            </a:r>
            <a:r>
              <a:rPr lang="en-US" sz="2400" b="1" dirty="0">
                <a:solidFill>
                  <a:srgbClr val="FF0000"/>
                </a:solidFill>
              </a:rPr>
              <a:t>microcephaly</a:t>
            </a:r>
            <a:r>
              <a:rPr lang="en-US" sz="2400" dirty="0">
                <a:solidFill>
                  <a:srgbClr val="FF0000"/>
                </a:solidFill>
              </a:rPr>
              <a:t> </a:t>
            </a:r>
            <a:r>
              <a:rPr lang="en-US" sz="2400" dirty="0"/>
              <a:t>of babies in pregnant women</a:t>
            </a:r>
          </a:p>
          <a:p>
            <a:pPr>
              <a:buSzPct val="100000"/>
              <a:buBlip>
                <a:blip r:embed="rId3"/>
              </a:buBlip>
            </a:pPr>
            <a:endParaRPr lang="en-US" sz="2400" dirty="0"/>
          </a:p>
          <a:p>
            <a:pPr>
              <a:buSzPct val="100000"/>
              <a:buBlip>
                <a:blip r:embed="rId3"/>
              </a:buBlip>
            </a:pPr>
            <a:r>
              <a:rPr lang="en-US" sz="2400" b="1" dirty="0">
                <a:solidFill>
                  <a:srgbClr val="FF0000"/>
                </a:solidFill>
              </a:rPr>
              <a:t>Transmitted</a:t>
            </a:r>
            <a:r>
              <a:rPr lang="en-US" sz="2400" dirty="0">
                <a:solidFill>
                  <a:srgbClr val="FF0000"/>
                </a:solidFill>
              </a:rPr>
              <a:t> </a:t>
            </a:r>
            <a:r>
              <a:rPr lang="en-US" sz="2400" dirty="0"/>
              <a:t>by daytime active </a:t>
            </a:r>
            <a:r>
              <a:rPr lang="en-US" sz="2400" b="1" i="1" dirty="0" err="1">
                <a:solidFill>
                  <a:srgbClr val="FF0000"/>
                </a:solidFill>
              </a:rPr>
              <a:t>Aedes</a:t>
            </a:r>
            <a:r>
              <a:rPr lang="en-US" sz="2400" i="1" dirty="0"/>
              <a:t> </a:t>
            </a:r>
            <a:r>
              <a:rPr lang="en-US" sz="2400" b="1" dirty="0">
                <a:solidFill>
                  <a:srgbClr val="FF0000"/>
                </a:solidFill>
              </a:rPr>
              <a:t>mosquito</a:t>
            </a:r>
            <a:r>
              <a:rPr lang="en-US" sz="2400" dirty="0">
                <a:solidFill>
                  <a:srgbClr val="FF0000"/>
                </a:solidFill>
              </a:rPr>
              <a:t> </a:t>
            </a:r>
            <a:r>
              <a:rPr lang="en-US" sz="2400" dirty="0"/>
              <a:t>in densely populated areas. </a:t>
            </a:r>
          </a:p>
          <a:p>
            <a:pPr>
              <a:buSzPct val="100000"/>
              <a:buBlip>
                <a:blip r:embed="rId3"/>
              </a:buBlip>
            </a:pPr>
            <a:endParaRPr lang="en-US" sz="2400" dirty="0"/>
          </a:p>
          <a:p>
            <a:pPr>
              <a:buSzPct val="100000"/>
              <a:buBlip>
                <a:blip r:embed="rId3"/>
              </a:buBlip>
            </a:pPr>
            <a:r>
              <a:rPr lang="en-US" sz="2400" dirty="0"/>
              <a:t>No </a:t>
            </a:r>
            <a:r>
              <a:rPr lang="en-US" sz="2400" b="1" dirty="0">
                <a:solidFill>
                  <a:srgbClr val="FF0000"/>
                </a:solidFill>
              </a:rPr>
              <a:t>vaccine</a:t>
            </a:r>
            <a:r>
              <a:rPr lang="en-US" sz="2400" dirty="0">
                <a:solidFill>
                  <a:srgbClr val="FF0000"/>
                </a:solidFill>
              </a:rPr>
              <a:t> </a:t>
            </a:r>
            <a:r>
              <a:rPr lang="en-US" sz="2400" dirty="0"/>
              <a:t>for </a:t>
            </a:r>
            <a:r>
              <a:rPr lang="en-US" sz="2400" dirty="0" err="1"/>
              <a:t>Zika</a:t>
            </a:r>
            <a:r>
              <a:rPr lang="en-US" sz="2400" dirty="0"/>
              <a:t> virus. A vaccine works by creating a mild immune response to a weakened or harmless pathogen. </a:t>
            </a:r>
          </a:p>
          <a:p>
            <a:pPr marL="0" indent="0">
              <a:buSzPct val="100000"/>
              <a:buNone/>
            </a:pPr>
            <a:endParaRPr lang="en-US" sz="2400" dirty="0"/>
          </a:p>
          <a:p>
            <a:pPr>
              <a:buSzPct val="100000"/>
              <a:buBlip>
                <a:blip r:embed="rId3"/>
              </a:buBlip>
            </a:pPr>
            <a:r>
              <a:rPr lang="en-US" sz="2400" dirty="0"/>
              <a:t>If enough of a population are vaccinated, </a:t>
            </a:r>
            <a:r>
              <a:rPr lang="en-US" sz="2400" b="1" dirty="0">
                <a:solidFill>
                  <a:srgbClr val="FF0000"/>
                </a:solidFill>
              </a:rPr>
              <a:t>herd immunity </a:t>
            </a:r>
            <a:r>
              <a:rPr lang="en-US" sz="2400" dirty="0"/>
              <a:t>occurs as the disease cannot be transmitted between people. </a:t>
            </a:r>
          </a:p>
        </p:txBody>
      </p:sp>
      <p:pic>
        <p:nvPicPr>
          <p:cNvPr id="4" name="Picture 3" descr="A close up of a logo&#10;&#10;Description automatically generated">
            <a:extLst>
              <a:ext uri="{FF2B5EF4-FFF2-40B4-BE49-F238E27FC236}">
                <a16:creationId xmlns:a16="http://schemas.microsoft.com/office/drawing/2014/main" id="{2CCE4B73-899D-4FDC-A45D-C295422B35DB}"/>
              </a:ext>
            </a:extLst>
          </p:cNvPr>
          <p:cNvPicPr>
            <a:picLocks noChangeAspect="1"/>
          </p:cNvPicPr>
          <p:nvPr/>
        </p:nvPicPr>
        <p:blipFill>
          <a:blip r:embed="rId4"/>
          <a:stretch>
            <a:fillRect/>
          </a:stretch>
        </p:blipFill>
        <p:spPr>
          <a:xfrm>
            <a:off x="7125608" y="97300"/>
            <a:ext cx="1847936" cy="758366"/>
          </a:xfrm>
          <a:prstGeom prst="rect">
            <a:avLst/>
          </a:prstGeom>
        </p:spPr>
      </p:pic>
    </p:spTree>
    <p:extLst>
      <p:ext uri="{BB962C8B-B14F-4D97-AF65-F5344CB8AC3E}">
        <p14:creationId xmlns:p14="http://schemas.microsoft.com/office/powerpoint/2010/main" val="286020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7000" y="254000"/>
            <a:ext cx="8890000" cy="6350000"/>
          </a:xfrm>
          <a:prstGeom prst="rect">
            <a:avLst/>
          </a:prstGeom>
        </p:spPr>
      </p:pic>
    </p:spTree>
    <p:extLst>
      <p:ext uri="{BB962C8B-B14F-4D97-AF65-F5344CB8AC3E}">
        <p14:creationId xmlns:p14="http://schemas.microsoft.com/office/powerpoint/2010/main" val="3023958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2980"/>
            <a:ext cx="8229600" cy="1143000"/>
          </a:xfrm>
        </p:spPr>
        <p:txBody>
          <a:bodyPr>
            <a:normAutofit fontScale="90000"/>
          </a:bodyPr>
          <a:lstStyle/>
          <a:p>
            <a:r>
              <a:rPr lang="en-US" sz="7200" b="1" dirty="0"/>
              <a:t>Pathogenesis</a:t>
            </a:r>
          </a:p>
        </p:txBody>
      </p:sp>
      <p:sp>
        <p:nvSpPr>
          <p:cNvPr id="9" name="Cloud Callout 8"/>
          <p:cNvSpPr/>
          <p:nvPr/>
        </p:nvSpPr>
        <p:spPr>
          <a:xfrm>
            <a:off x="4978810" y="890524"/>
            <a:ext cx="3070766" cy="1641301"/>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Transmission Method?</a:t>
            </a:r>
          </a:p>
          <a:p>
            <a:pPr algn="ctr"/>
            <a:r>
              <a:rPr lang="en-US" b="1" dirty="0"/>
              <a:t>Prevalence?</a:t>
            </a:r>
          </a:p>
        </p:txBody>
      </p:sp>
      <p:sp>
        <p:nvSpPr>
          <p:cNvPr id="10" name="Cloud Callout 9"/>
          <p:cNvSpPr/>
          <p:nvPr/>
        </p:nvSpPr>
        <p:spPr>
          <a:xfrm>
            <a:off x="975997" y="4602242"/>
            <a:ext cx="2721551" cy="1336135"/>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Symptoms?</a:t>
            </a:r>
          </a:p>
        </p:txBody>
      </p:sp>
      <p:sp>
        <p:nvSpPr>
          <p:cNvPr id="11" name="Cloud Callout 10"/>
          <p:cNvSpPr/>
          <p:nvPr/>
        </p:nvSpPr>
        <p:spPr>
          <a:xfrm>
            <a:off x="5113217" y="4338314"/>
            <a:ext cx="2902988" cy="1600063"/>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Vaccine or available treatment?</a:t>
            </a:r>
          </a:p>
        </p:txBody>
      </p:sp>
      <p:sp>
        <p:nvSpPr>
          <p:cNvPr id="12" name="Cloud Callout 11"/>
          <p:cNvSpPr/>
          <p:nvPr/>
        </p:nvSpPr>
        <p:spPr>
          <a:xfrm>
            <a:off x="975997" y="527855"/>
            <a:ext cx="2900152" cy="1385622"/>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Disease causing pathogen?</a:t>
            </a:r>
          </a:p>
        </p:txBody>
      </p:sp>
      <p:pic>
        <p:nvPicPr>
          <p:cNvPr id="7" name="Picture 6" descr="A close up of a logo&#10;&#10;Description automatically generated">
            <a:extLst>
              <a:ext uri="{FF2B5EF4-FFF2-40B4-BE49-F238E27FC236}">
                <a16:creationId xmlns:a16="http://schemas.microsoft.com/office/drawing/2014/main" id="{0D418994-7B29-457D-83CC-2E3B0E4A3712}"/>
              </a:ext>
            </a:extLst>
          </p:cNvPr>
          <p:cNvPicPr>
            <a:picLocks noChangeAspect="1"/>
          </p:cNvPicPr>
          <p:nvPr/>
        </p:nvPicPr>
        <p:blipFill>
          <a:blip r:embed="rId2"/>
          <a:stretch>
            <a:fillRect/>
          </a:stretch>
        </p:blipFill>
        <p:spPr>
          <a:xfrm>
            <a:off x="7125608" y="97300"/>
            <a:ext cx="1847936" cy="758366"/>
          </a:xfrm>
          <a:prstGeom prst="rect">
            <a:avLst/>
          </a:prstGeom>
        </p:spPr>
      </p:pic>
    </p:spTree>
    <p:extLst>
      <p:ext uri="{BB962C8B-B14F-4D97-AF65-F5344CB8AC3E}">
        <p14:creationId xmlns:p14="http://schemas.microsoft.com/office/powerpoint/2010/main" val="408887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483"/>
            <a:ext cx="8229600" cy="1143000"/>
          </a:xfrm>
        </p:spPr>
        <p:txBody>
          <a:bodyPr>
            <a:normAutofit/>
          </a:bodyPr>
          <a:lstStyle/>
          <a:p>
            <a:r>
              <a:rPr lang="en-US" b="1" dirty="0"/>
              <a:t>Name 3 major diseases of Africa?</a:t>
            </a:r>
          </a:p>
        </p:txBody>
      </p:sp>
      <p:pic>
        <p:nvPicPr>
          <p:cNvPr id="5" name="Picture 4"/>
          <p:cNvPicPr>
            <a:picLocks noChangeAspect="1"/>
          </p:cNvPicPr>
          <p:nvPr/>
        </p:nvPicPr>
        <p:blipFill>
          <a:blip r:embed="rId2"/>
          <a:stretch>
            <a:fillRect/>
          </a:stretch>
        </p:blipFill>
        <p:spPr>
          <a:xfrm>
            <a:off x="2540091" y="1417638"/>
            <a:ext cx="4189563" cy="5076764"/>
          </a:xfrm>
          <a:prstGeom prst="rect">
            <a:avLst/>
          </a:prstGeom>
        </p:spPr>
      </p:pic>
      <p:pic>
        <p:nvPicPr>
          <p:cNvPr id="4" name="Picture 3" descr="A close up of a logo&#10;&#10;Description automatically generated">
            <a:extLst>
              <a:ext uri="{FF2B5EF4-FFF2-40B4-BE49-F238E27FC236}">
                <a16:creationId xmlns:a16="http://schemas.microsoft.com/office/drawing/2014/main" id="{91C027D6-2906-4C75-BC1A-39B5D16ADC7B}"/>
              </a:ext>
            </a:extLst>
          </p:cNvPr>
          <p:cNvPicPr>
            <a:picLocks noChangeAspect="1"/>
          </p:cNvPicPr>
          <p:nvPr/>
        </p:nvPicPr>
        <p:blipFill>
          <a:blip r:embed="rId3"/>
          <a:stretch>
            <a:fillRect/>
          </a:stretch>
        </p:blipFill>
        <p:spPr>
          <a:xfrm>
            <a:off x="7125608" y="97300"/>
            <a:ext cx="1847936" cy="758366"/>
          </a:xfrm>
          <a:prstGeom prst="rect">
            <a:avLst/>
          </a:prstGeom>
        </p:spPr>
      </p:pic>
    </p:spTree>
    <p:extLst>
      <p:ext uri="{BB962C8B-B14F-4D97-AF65-F5344CB8AC3E}">
        <p14:creationId xmlns:p14="http://schemas.microsoft.com/office/powerpoint/2010/main" val="14888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59076"/>
          </a:xfrm>
        </p:spPr>
        <p:txBody>
          <a:bodyPr/>
          <a:lstStyle/>
          <a:p>
            <a:pPr algn="l"/>
            <a:r>
              <a:rPr lang="en-GB" b="1" dirty="0"/>
              <a:t>					Ebola</a:t>
            </a:r>
          </a:p>
        </p:txBody>
      </p:sp>
      <p:pic>
        <p:nvPicPr>
          <p:cNvPr id="6" name="Picture 2" descr="Ebola virus (Credit: SPL)"/>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7010400" y="274638"/>
            <a:ext cx="1837001" cy="2636597"/>
          </a:xfrm>
          <a:prstGeom prst="rect">
            <a:avLst/>
          </a:prstGeom>
          <a:ln>
            <a:noFill/>
          </a:ln>
          <a:effectLst>
            <a:softEdge rad="112500"/>
          </a:effectLst>
        </p:spPr>
      </p:pic>
      <p:pic>
        <p:nvPicPr>
          <p:cNvPr id="9" name="Picture 8"/>
          <p:cNvPicPr>
            <a:picLocks noChangeAspect="1"/>
          </p:cNvPicPr>
          <p:nvPr/>
        </p:nvPicPr>
        <p:blipFill>
          <a:blip r:embed="rId4"/>
          <a:stretch>
            <a:fillRect/>
          </a:stretch>
        </p:blipFill>
        <p:spPr>
          <a:xfrm>
            <a:off x="7010400" y="3529878"/>
            <a:ext cx="1837000" cy="2564467"/>
          </a:xfrm>
          <a:prstGeom prst="rect">
            <a:avLst/>
          </a:prstGeom>
        </p:spPr>
      </p:pic>
      <p:sp>
        <p:nvSpPr>
          <p:cNvPr id="10" name="TextBox 9"/>
          <p:cNvSpPr txBox="1"/>
          <p:nvPr/>
        </p:nvSpPr>
        <p:spPr>
          <a:xfrm>
            <a:off x="296599" y="1220190"/>
            <a:ext cx="6713801" cy="5632311"/>
          </a:xfrm>
          <a:prstGeom prst="rect">
            <a:avLst/>
          </a:prstGeom>
          <a:noFill/>
        </p:spPr>
        <p:txBody>
          <a:bodyPr wrap="square" rtlCol="0">
            <a:spAutoFit/>
          </a:bodyPr>
          <a:lstStyle/>
          <a:p>
            <a:pPr marL="342900" indent="-342900">
              <a:buFont typeface="Arial" charset="0"/>
              <a:buChar char="•"/>
            </a:pPr>
            <a:r>
              <a:rPr lang="en-US" sz="2000" dirty="0"/>
              <a:t>Ebola is an RNA virus with a zoonotic origin.</a:t>
            </a:r>
          </a:p>
          <a:p>
            <a:pPr marL="342900" indent="-342900">
              <a:buFont typeface="Arial" charset="0"/>
              <a:buChar char="•"/>
            </a:pPr>
            <a:endParaRPr lang="en-US" sz="2000" dirty="0"/>
          </a:p>
          <a:p>
            <a:pPr marL="342900" indent="-342900">
              <a:buFont typeface="Arial" charset="0"/>
              <a:buChar char="•"/>
            </a:pPr>
            <a:r>
              <a:rPr lang="en-US" sz="2000" dirty="0"/>
              <a:t>First cases emerged in 1976 in Africa, near Ebola river.</a:t>
            </a:r>
          </a:p>
          <a:p>
            <a:pPr marL="342900" indent="-342900">
              <a:buFont typeface="Arial" charset="0"/>
              <a:buChar char="•"/>
            </a:pPr>
            <a:endParaRPr lang="en-US" sz="2000" dirty="0"/>
          </a:p>
          <a:p>
            <a:pPr marL="342900" indent="-342900">
              <a:buFont typeface="Arial" charset="0"/>
              <a:buChar char="•"/>
            </a:pPr>
            <a:r>
              <a:rPr lang="en-US" sz="2000" dirty="0"/>
              <a:t>Five species of ebolavirus: Zaire, Sudan, </a:t>
            </a:r>
            <a:r>
              <a:rPr lang="en-US" sz="2000" dirty="0" err="1"/>
              <a:t>Bundibugyo</a:t>
            </a:r>
            <a:r>
              <a:rPr lang="en-US" sz="2000" dirty="0"/>
              <a:t>, Tai Forest and Reston. </a:t>
            </a:r>
          </a:p>
          <a:p>
            <a:pPr marL="342900" indent="-342900">
              <a:buFont typeface="Arial" charset="0"/>
              <a:buChar char="•"/>
            </a:pPr>
            <a:endParaRPr lang="en-US" sz="2000" dirty="0"/>
          </a:p>
          <a:p>
            <a:pPr marL="342900" indent="-342900">
              <a:buFont typeface="Arial" charset="0"/>
              <a:buChar char="•"/>
            </a:pPr>
            <a:r>
              <a:rPr lang="en-US" sz="2000" dirty="0"/>
              <a:t>Close relative of the Marburg virus, found in fruit bats. </a:t>
            </a:r>
          </a:p>
          <a:p>
            <a:pPr marL="342900" indent="-342900">
              <a:buFont typeface="Arial" charset="0"/>
              <a:buChar char="•"/>
            </a:pPr>
            <a:endParaRPr lang="en-US" sz="2000" dirty="0"/>
          </a:p>
          <a:p>
            <a:pPr marL="342900" indent="-342900">
              <a:buFont typeface="Arial" charset="0"/>
              <a:buChar char="•"/>
            </a:pPr>
            <a:r>
              <a:rPr lang="en-GB" sz="2000" dirty="0"/>
              <a:t>Initial symptoms: Fever, sore throat, and weakness. </a:t>
            </a:r>
          </a:p>
          <a:p>
            <a:pPr marL="342900" indent="-342900">
              <a:buFont typeface="Arial" charset="0"/>
              <a:buChar char="•"/>
            </a:pPr>
            <a:endParaRPr lang="en-GB" sz="2000" dirty="0"/>
          </a:p>
          <a:p>
            <a:pPr marL="342900" indent="-342900">
              <a:buFont typeface="Arial" charset="0"/>
              <a:buChar char="•"/>
            </a:pPr>
            <a:r>
              <a:rPr lang="en-GB" sz="2000" dirty="0"/>
              <a:t>Later: Diarrhoea, vomiting, dysentery and </a:t>
            </a:r>
            <a:r>
              <a:rPr lang="en-GB" sz="2000" dirty="0" err="1"/>
              <a:t>haematemesis</a:t>
            </a:r>
            <a:r>
              <a:rPr lang="en-GB" sz="2000" i="1" dirty="0"/>
              <a:t>.</a:t>
            </a:r>
            <a:r>
              <a:rPr lang="en-GB" sz="2000" dirty="0"/>
              <a:t> It can then cause</a:t>
            </a:r>
            <a:r>
              <a:rPr lang="en-GB" sz="2000" i="1" dirty="0"/>
              <a:t> </a:t>
            </a:r>
            <a:r>
              <a:rPr lang="en-GB" sz="2000" dirty="0"/>
              <a:t>acute haemorrhaging, sudden organ failures and death</a:t>
            </a:r>
            <a:endParaRPr lang="en-GB" sz="2000" i="1" dirty="0"/>
          </a:p>
          <a:p>
            <a:pPr marL="342900" indent="-342900">
              <a:buFont typeface="Arial" charset="0"/>
              <a:buChar char="•"/>
            </a:pPr>
            <a:endParaRPr lang="en-US" sz="2000" dirty="0"/>
          </a:p>
          <a:p>
            <a:pPr marL="342900" indent="-342900">
              <a:buFont typeface="Arial" charset="0"/>
              <a:buChar char="•"/>
            </a:pPr>
            <a:r>
              <a:rPr lang="en-US" sz="2000" dirty="0"/>
              <a:t>Virus spreads through close contact with bodily fluids of infected people e.g. blood, sweat, urine, semen, saliva, faeces. </a:t>
            </a:r>
          </a:p>
        </p:txBody>
      </p:sp>
    </p:spTree>
    <p:extLst>
      <p:ext uri="{BB962C8B-B14F-4D97-AF65-F5344CB8AC3E}">
        <p14:creationId xmlns:p14="http://schemas.microsoft.com/office/powerpoint/2010/main" val="117734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7286" y="1502143"/>
            <a:ext cx="8490857" cy="4893647"/>
          </a:xfrm>
          <a:prstGeom prst="rect">
            <a:avLst/>
          </a:prstGeom>
          <a:noFill/>
        </p:spPr>
        <p:txBody>
          <a:bodyPr wrap="square" rtlCol="0">
            <a:spAutoFit/>
          </a:bodyPr>
          <a:lstStyle/>
          <a:p>
            <a:pPr marL="285750" indent="-285750">
              <a:buFont typeface="Arial"/>
              <a:buChar char="•"/>
            </a:pPr>
            <a:r>
              <a:rPr lang="en-GB" sz="2400" b="1" dirty="0">
                <a:solidFill>
                  <a:srgbClr val="3366FF"/>
                </a:solidFill>
              </a:rPr>
              <a:t>Entry and Adherence – </a:t>
            </a:r>
            <a:r>
              <a:rPr lang="en-GB" sz="2400" dirty="0"/>
              <a:t>Ebolaviruses enter the body through exposed wounds, mucosal routes or ingestion. Poor hygiene dramatically increases risk of infection.</a:t>
            </a:r>
          </a:p>
          <a:p>
            <a:endParaRPr lang="en-GB" sz="2400" b="1" dirty="0"/>
          </a:p>
          <a:p>
            <a:pPr marL="285750" indent="-285750">
              <a:buFont typeface="Arial"/>
              <a:buChar char="•"/>
            </a:pPr>
            <a:r>
              <a:rPr lang="en-GB" sz="2400" b="1" dirty="0">
                <a:solidFill>
                  <a:srgbClr val="3366FF"/>
                </a:solidFill>
              </a:rPr>
              <a:t>Invasion – </a:t>
            </a:r>
            <a:r>
              <a:rPr lang="en-GB" sz="2400" dirty="0"/>
              <a:t>Ebolaviruses enter white blood cells and hijack their replication machinery.</a:t>
            </a:r>
          </a:p>
          <a:p>
            <a:pPr marL="285750" indent="-285750">
              <a:buFont typeface="Arial"/>
              <a:buChar char="•"/>
            </a:pPr>
            <a:endParaRPr lang="en-GB" sz="2400" b="1" dirty="0"/>
          </a:p>
          <a:p>
            <a:pPr marL="285750" indent="-285750">
              <a:buFont typeface="Arial"/>
              <a:buChar char="•"/>
            </a:pPr>
            <a:r>
              <a:rPr lang="en-GB" sz="2400" b="1" dirty="0">
                <a:solidFill>
                  <a:srgbClr val="3366FF"/>
                </a:solidFill>
              </a:rPr>
              <a:t>Establishment of Infection - </a:t>
            </a:r>
            <a:r>
              <a:rPr lang="en-GB" sz="2400" dirty="0"/>
              <a:t>These infected white blood cells produce chemicals that promote inflammation which then attracts other types of white blood cells to the area.</a:t>
            </a:r>
          </a:p>
          <a:p>
            <a:pPr marL="285750" indent="-285750">
              <a:buFont typeface="Arial"/>
              <a:buChar char="•"/>
            </a:pPr>
            <a:endParaRPr lang="en-GB" sz="2400" b="1" dirty="0"/>
          </a:p>
          <a:p>
            <a:pPr marL="285750" indent="-285750">
              <a:buFont typeface="Arial"/>
              <a:buChar char="•"/>
            </a:pPr>
            <a:r>
              <a:rPr lang="en-GB" sz="2400" b="1" dirty="0">
                <a:solidFill>
                  <a:srgbClr val="3366FF"/>
                </a:solidFill>
              </a:rPr>
              <a:t>Dissemination – </a:t>
            </a:r>
            <a:r>
              <a:rPr lang="en-GB" sz="2400" dirty="0"/>
              <a:t>Spread by all body fluids and tissues from infected people. </a:t>
            </a:r>
            <a:endParaRPr lang="en-US" b="1" dirty="0"/>
          </a:p>
        </p:txBody>
      </p:sp>
      <p:sp>
        <p:nvSpPr>
          <p:cNvPr id="6" name="TextBox 5"/>
          <p:cNvSpPr txBox="1"/>
          <p:nvPr/>
        </p:nvSpPr>
        <p:spPr>
          <a:xfrm>
            <a:off x="417286" y="720766"/>
            <a:ext cx="8037285" cy="707886"/>
          </a:xfrm>
          <a:prstGeom prst="rect">
            <a:avLst/>
          </a:prstGeom>
          <a:noFill/>
        </p:spPr>
        <p:txBody>
          <a:bodyPr wrap="square" rtlCol="0">
            <a:spAutoFit/>
          </a:bodyPr>
          <a:lstStyle/>
          <a:p>
            <a:pPr algn="ctr"/>
            <a:r>
              <a:rPr lang="en-US" sz="4000" b="1" dirty="0"/>
              <a:t>Characteristics of the </a:t>
            </a:r>
            <a:r>
              <a:rPr lang="en-US" sz="4000" b="1" i="1" dirty="0"/>
              <a:t>Ebolavirus </a:t>
            </a:r>
          </a:p>
        </p:txBody>
      </p:sp>
      <p:pic>
        <p:nvPicPr>
          <p:cNvPr id="4" name="Picture 3" descr="A close up of a logo&#10;&#10;Description automatically generated">
            <a:extLst>
              <a:ext uri="{FF2B5EF4-FFF2-40B4-BE49-F238E27FC236}">
                <a16:creationId xmlns:a16="http://schemas.microsoft.com/office/drawing/2014/main" id="{95E53347-577B-4790-B85D-D791142FC9CE}"/>
              </a:ext>
            </a:extLst>
          </p:cNvPr>
          <p:cNvPicPr>
            <a:picLocks noChangeAspect="1"/>
          </p:cNvPicPr>
          <p:nvPr/>
        </p:nvPicPr>
        <p:blipFill>
          <a:blip r:embed="rId3"/>
          <a:stretch>
            <a:fillRect/>
          </a:stretch>
        </p:blipFill>
        <p:spPr>
          <a:xfrm>
            <a:off x="7125608" y="97300"/>
            <a:ext cx="1847936" cy="758366"/>
          </a:xfrm>
          <a:prstGeom prst="rect">
            <a:avLst/>
          </a:prstGeom>
        </p:spPr>
      </p:pic>
    </p:spTree>
    <p:extLst>
      <p:ext uri="{BB962C8B-B14F-4D97-AF65-F5344CB8AC3E}">
        <p14:creationId xmlns:p14="http://schemas.microsoft.com/office/powerpoint/2010/main" val="3641363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3F8B6477-A891-411C-BA09-70A36B7B7C8D}"/>
              </a:ext>
            </a:extLst>
          </p:cNvPr>
          <p:cNvPicPr>
            <a:picLocks noChangeAspect="1"/>
          </p:cNvPicPr>
          <p:nvPr/>
        </p:nvPicPr>
        <p:blipFill>
          <a:blip r:embed="rId3"/>
          <a:stretch>
            <a:fillRect/>
          </a:stretch>
        </p:blipFill>
        <p:spPr>
          <a:xfrm>
            <a:off x="7125608" y="97300"/>
            <a:ext cx="1847936" cy="758366"/>
          </a:xfrm>
          <a:prstGeom prst="rect">
            <a:avLst/>
          </a:prstGeom>
        </p:spPr>
      </p:pic>
      <p:pic>
        <p:nvPicPr>
          <p:cNvPr id="5" name="Picture 4"/>
          <p:cNvPicPr>
            <a:picLocks noChangeAspect="1"/>
          </p:cNvPicPr>
          <p:nvPr/>
        </p:nvPicPr>
        <p:blipFill rotWithShape="1">
          <a:blip r:embed="rId4"/>
          <a:srcRect l="18367" r="12987"/>
          <a:stretch/>
        </p:blipFill>
        <p:spPr>
          <a:xfrm>
            <a:off x="0" y="4753429"/>
            <a:ext cx="2902857" cy="2082800"/>
          </a:xfrm>
          <a:prstGeom prst="rect">
            <a:avLst/>
          </a:prstGeom>
        </p:spPr>
      </p:pic>
      <p:pic>
        <p:nvPicPr>
          <p:cNvPr id="6" name="Picture 5"/>
          <p:cNvPicPr>
            <a:picLocks noChangeAspect="1"/>
          </p:cNvPicPr>
          <p:nvPr/>
        </p:nvPicPr>
        <p:blipFill>
          <a:blip r:embed="rId5"/>
          <a:stretch>
            <a:fillRect/>
          </a:stretch>
        </p:blipFill>
        <p:spPr>
          <a:xfrm>
            <a:off x="2902857" y="4753429"/>
            <a:ext cx="2805149" cy="2104571"/>
          </a:xfrm>
          <a:prstGeom prst="rect">
            <a:avLst/>
          </a:prstGeom>
        </p:spPr>
      </p:pic>
      <p:pic>
        <p:nvPicPr>
          <p:cNvPr id="7" name="Picture 6"/>
          <p:cNvPicPr>
            <a:picLocks noChangeAspect="1"/>
          </p:cNvPicPr>
          <p:nvPr/>
        </p:nvPicPr>
        <p:blipFill>
          <a:blip r:embed="rId6"/>
          <a:stretch>
            <a:fillRect/>
          </a:stretch>
        </p:blipFill>
        <p:spPr>
          <a:xfrm>
            <a:off x="5708006" y="4931229"/>
            <a:ext cx="3316941" cy="1905000"/>
          </a:xfrm>
          <a:prstGeom prst="rect">
            <a:avLst/>
          </a:prstGeom>
        </p:spPr>
      </p:pic>
      <p:sp>
        <p:nvSpPr>
          <p:cNvPr id="8" name="TextBox 7"/>
          <p:cNvSpPr txBox="1"/>
          <p:nvPr/>
        </p:nvSpPr>
        <p:spPr>
          <a:xfrm>
            <a:off x="326571" y="587046"/>
            <a:ext cx="8509000" cy="738664"/>
          </a:xfrm>
          <a:prstGeom prst="rect">
            <a:avLst/>
          </a:prstGeom>
          <a:noFill/>
        </p:spPr>
        <p:txBody>
          <a:bodyPr wrap="square" rtlCol="0">
            <a:spAutoFit/>
          </a:bodyPr>
          <a:lstStyle/>
          <a:p>
            <a:pPr algn="ctr"/>
            <a:r>
              <a:rPr lang="en-US" sz="4200" b="1" dirty="0"/>
              <a:t>Treatment and Prevention Methods</a:t>
            </a:r>
          </a:p>
        </p:txBody>
      </p:sp>
      <p:sp>
        <p:nvSpPr>
          <p:cNvPr id="3" name="TextBox 2"/>
          <p:cNvSpPr txBox="1"/>
          <p:nvPr/>
        </p:nvSpPr>
        <p:spPr>
          <a:xfrm>
            <a:off x="326571" y="1325710"/>
            <a:ext cx="3009296" cy="1913344"/>
          </a:xfrm>
          <a:prstGeom prst="rect">
            <a:avLst/>
          </a:prstGeom>
          <a:noFill/>
        </p:spPr>
        <p:txBody>
          <a:bodyPr wrap="square" rtlCol="0">
            <a:spAutoFit/>
          </a:bodyPr>
          <a:lstStyle/>
          <a:p>
            <a:pPr marL="285750" indent="-285750">
              <a:lnSpc>
                <a:spcPct val="150000"/>
              </a:lnSpc>
              <a:buFont typeface="Arial"/>
              <a:buChar char="•"/>
            </a:pPr>
            <a:r>
              <a:rPr lang="en-US" sz="2000" b="1" dirty="0">
                <a:solidFill>
                  <a:srgbClr val="3366FF"/>
                </a:solidFill>
              </a:rPr>
              <a:t>INFORMATION</a:t>
            </a:r>
          </a:p>
          <a:p>
            <a:pPr marL="285750" indent="-285750">
              <a:lnSpc>
                <a:spcPct val="150000"/>
              </a:lnSpc>
              <a:buFont typeface="Arial"/>
              <a:buChar char="•"/>
            </a:pPr>
            <a:r>
              <a:rPr lang="en-US" sz="2000" b="1" dirty="0">
                <a:solidFill>
                  <a:srgbClr val="FF0000"/>
                </a:solidFill>
              </a:rPr>
              <a:t>INVESTIGATION</a:t>
            </a:r>
          </a:p>
          <a:p>
            <a:pPr marL="285750" indent="-285750">
              <a:lnSpc>
                <a:spcPct val="150000"/>
              </a:lnSpc>
              <a:buFont typeface="Arial"/>
              <a:buChar char="•"/>
            </a:pPr>
            <a:r>
              <a:rPr lang="en-US" sz="2000" b="1" dirty="0">
                <a:solidFill>
                  <a:srgbClr val="008000"/>
                </a:solidFill>
              </a:rPr>
              <a:t>INTERVENTION</a:t>
            </a:r>
          </a:p>
          <a:p>
            <a:pPr marL="285750" indent="-285750">
              <a:lnSpc>
                <a:spcPct val="150000"/>
              </a:lnSpc>
              <a:buFont typeface="Arial"/>
              <a:buChar char="•"/>
            </a:pPr>
            <a:r>
              <a:rPr lang="en-US" sz="2000" b="1" dirty="0">
                <a:solidFill>
                  <a:srgbClr val="FF6600"/>
                </a:solidFill>
              </a:rPr>
              <a:t>ISOLATION</a:t>
            </a:r>
          </a:p>
        </p:txBody>
      </p:sp>
      <p:sp>
        <p:nvSpPr>
          <p:cNvPr id="4" name="Right Brace 3"/>
          <p:cNvSpPr/>
          <p:nvPr/>
        </p:nvSpPr>
        <p:spPr>
          <a:xfrm>
            <a:off x="2402114" y="1541235"/>
            <a:ext cx="575733" cy="1667455"/>
          </a:xfrm>
          <a:prstGeom prst="rightBrace">
            <a:avLst/>
          </a:prstGeom>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9" name="TextBox 8"/>
          <p:cNvSpPr txBox="1"/>
          <p:nvPr/>
        </p:nvSpPr>
        <p:spPr>
          <a:xfrm>
            <a:off x="3149599" y="1774799"/>
            <a:ext cx="5685972" cy="1200329"/>
          </a:xfrm>
          <a:prstGeom prst="rect">
            <a:avLst/>
          </a:prstGeom>
          <a:noFill/>
        </p:spPr>
        <p:txBody>
          <a:bodyPr wrap="square" rtlCol="0">
            <a:spAutoFit/>
          </a:bodyPr>
          <a:lstStyle/>
          <a:p>
            <a:r>
              <a:rPr lang="en-US" b="1" dirty="0"/>
              <a:t>4 Key factors in controlling the spread of Ebola: </a:t>
            </a:r>
          </a:p>
          <a:p>
            <a:r>
              <a:rPr lang="en-US" b="1" dirty="0"/>
              <a:t>Inform the locals about </a:t>
            </a:r>
            <a:r>
              <a:rPr lang="en-US" b="1" dirty="0" err="1"/>
              <a:t>ebola</a:t>
            </a:r>
            <a:r>
              <a:rPr lang="en-US" b="1" dirty="0"/>
              <a:t> and </a:t>
            </a:r>
            <a:r>
              <a:rPr lang="en-US" b="1" dirty="0" err="1"/>
              <a:t>ppe</a:t>
            </a:r>
            <a:endParaRPr lang="en-US" b="1" dirty="0"/>
          </a:p>
          <a:p>
            <a:r>
              <a:rPr lang="en-US" b="1" dirty="0"/>
              <a:t>Investigate community deaths, intervene and isolate. </a:t>
            </a:r>
          </a:p>
          <a:p>
            <a:r>
              <a:rPr lang="en-US" b="1" dirty="0"/>
              <a:t>Operate behind cordon </a:t>
            </a:r>
            <a:r>
              <a:rPr lang="en-US" b="1" dirty="0" err="1"/>
              <a:t>sanitiere</a:t>
            </a:r>
            <a:r>
              <a:rPr lang="en-US" b="1" dirty="0"/>
              <a:t>. Low and High risk areas.</a:t>
            </a:r>
          </a:p>
        </p:txBody>
      </p:sp>
      <p:sp>
        <p:nvSpPr>
          <p:cNvPr id="12" name="TextBox 11"/>
          <p:cNvSpPr txBox="1"/>
          <p:nvPr/>
        </p:nvSpPr>
        <p:spPr>
          <a:xfrm>
            <a:off x="326572" y="3518932"/>
            <a:ext cx="8509000" cy="1477328"/>
          </a:xfrm>
          <a:prstGeom prst="rect">
            <a:avLst/>
          </a:prstGeom>
          <a:noFill/>
        </p:spPr>
        <p:txBody>
          <a:bodyPr wrap="square" rtlCol="0">
            <a:spAutoFit/>
          </a:bodyPr>
          <a:lstStyle/>
          <a:p>
            <a:pPr marL="285750" indent="-285750">
              <a:buFont typeface="Arial"/>
              <a:buChar char="•"/>
            </a:pPr>
            <a:r>
              <a:rPr lang="en-US" b="1" dirty="0"/>
              <a:t>No FDA-approved vaccine or medicine (e.g., antiviral drug) is available for Ebola.</a:t>
            </a:r>
          </a:p>
          <a:p>
            <a:pPr marL="285750" indent="-285750">
              <a:buFont typeface="Arial"/>
              <a:buChar char="•"/>
            </a:pPr>
            <a:endParaRPr lang="en-US" b="1" dirty="0"/>
          </a:p>
          <a:p>
            <a:pPr marL="285750" indent="-285750">
              <a:buFont typeface="Arial"/>
              <a:buChar char="•"/>
            </a:pPr>
            <a:r>
              <a:rPr lang="en-US" b="1" dirty="0"/>
              <a:t>Two of the most promising are Ebola treatments are </a:t>
            </a:r>
            <a:r>
              <a:rPr lang="en-US" b="1" dirty="0" err="1"/>
              <a:t>brincidofovir</a:t>
            </a:r>
            <a:r>
              <a:rPr lang="en-US" b="1" dirty="0"/>
              <a:t> and </a:t>
            </a:r>
            <a:r>
              <a:rPr lang="en-US" b="1" dirty="0" err="1"/>
              <a:t>favipiravir</a:t>
            </a:r>
            <a:r>
              <a:rPr lang="en-US" b="1" dirty="0"/>
              <a:t> but effectiveness is unknown. </a:t>
            </a:r>
          </a:p>
          <a:p>
            <a:pPr marL="285750" indent="-285750">
              <a:buFont typeface="Arial"/>
              <a:buChar char="•"/>
            </a:pPr>
            <a:endParaRPr lang="en-US" b="1" dirty="0"/>
          </a:p>
        </p:txBody>
      </p:sp>
    </p:spTree>
    <p:extLst>
      <p:ext uri="{BB962C8B-B14F-4D97-AF65-F5344CB8AC3E}">
        <p14:creationId xmlns:p14="http://schemas.microsoft.com/office/powerpoint/2010/main" val="2006042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54504" y="263629"/>
            <a:ext cx="4312452" cy="1516147"/>
          </a:xfrm>
        </p:spPr>
      </p:pic>
      <p:sp>
        <p:nvSpPr>
          <p:cNvPr id="4" name="TextBox 3"/>
          <p:cNvSpPr txBox="1"/>
          <p:nvPr/>
        </p:nvSpPr>
        <p:spPr>
          <a:xfrm>
            <a:off x="4588042" y="93148"/>
            <a:ext cx="4555958" cy="6494085"/>
          </a:xfrm>
          <a:prstGeom prst="rect">
            <a:avLst/>
          </a:prstGeom>
          <a:noFill/>
        </p:spPr>
        <p:txBody>
          <a:bodyPr wrap="square" rtlCol="0">
            <a:spAutoFit/>
          </a:bodyPr>
          <a:lstStyle/>
          <a:p>
            <a:r>
              <a:rPr lang="en-US" sz="1600" b="1" dirty="0"/>
              <a:t>30 December 2014</a:t>
            </a:r>
            <a:r>
              <a:rPr lang="en-US" sz="1600" dirty="0"/>
              <a:t> - </a:t>
            </a:r>
            <a:r>
              <a:rPr lang="en-US" sz="1600" b="1" dirty="0">
                <a:solidFill>
                  <a:srgbClr val="FF0000"/>
                </a:solidFill>
              </a:rPr>
              <a:t>Ebola nurse Pauline </a:t>
            </a:r>
            <a:r>
              <a:rPr lang="en-US" sz="1600" b="1" dirty="0" err="1">
                <a:solidFill>
                  <a:srgbClr val="FF0000"/>
                </a:solidFill>
              </a:rPr>
              <a:t>Cafferkey</a:t>
            </a:r>
            <a:r>
              <a:rPr lang="en-US" sz="1600" b="1" dirty="0">
                <a:solidFill>
                  <a:srgbClr val="FF0000"/>
                </a:solidFill>
              </a:rPr>
              <a:t> 			        transferred to London unit</a:t>
            </a:r>
            <a:endParaRPr lang="en-US" sz="1600" b="1" dirty="0">
              <a:solidFill>
                <a:srgbClr val="FF0000"/>
              </a:solidFill>
              <a:hlinkClick r:id="rId4"/>
            </a:endParaRPr>
          </a:p>
          <a:p>
            <a:endParaRPr lang="en-US" sz="1600" dirty="0">
              <a:hlinkClick r:id="rId4"/>
            </a:endParaRPr>
          </a:p>
          <a:p>
            <a:r>
              <a:rPr lang="sk-SK" sz="1600" b="1" dirty="0"/>
              <a:t>31 December 2014</a:t>
            </a:r>
            <a:r>
              <a:rPr lang="sk-SK" sz="1600" dirty="0"/>
              <a:t> - </a:t>
            </a:r>
            <a:r>
              <a:rPr lang="sk-SK" sz="1600" b="1" dirty="0">
                <a:solidFill>
                  <a:srgbClr val="FF0000"/>
                </a:solidFill>
              </a:rPr>
              <a:t>Experimental drug for </a:t>
            </a:r>
            <a:r>
              <a:rPr lang="sk-SK" sz="1600" b="1" dirty="0" err="1">
                <a:solidFill>
                  <a:srgbClr val="FF0000"/>
                </a:solidFill>
              </a:rPr>
              <a:t>Ebola</a:t>
            </a:r>
            <a:r>
              <a:rPr lang="sk-SK" sz="1600" b="1" dirty="0">
                <a:solidFill>
                  <a:srgbClr val="FF0000"/>
                </a:solidFill>
              </a:rPr>
              <a:t> 			        </a:t>
            </a:r>
            <a:r>
              <a:rPr lang="sk-SK" sz="1600" b="1" dirty="0" err="1">
                <a:solidFill>
                  <a:srgbClr val="FF0000"/>
                </a:solidFill>
              </a:rPr>
              <a:t>patient</a:t>
            </a:r>
            <a:r>
              <a:rPr lang="sk-SK" sz="1600" b="1" dirty="0">
                <a:solidFill>
                  <a:srgbClr val="FF0000"/>
                </a:solidFill>
              </a:rPr>
              <a:t> Pauline Cafferkey</a:t>
            </a:r>
          </a:p>
          <a:p>
            <a:endParaRPr lang="sk-SK" sz="1600" dirty="0">
              <a:hlinkClick r:id="rId5"/>
            </a:endParaRPr>
          </a:p>
          <a:p>
            <a:r>
              <a:rPr lang="tr-TR" sz="1600" b="1" dirty="0"/>
              <a:t>4 </a:t>
            </a:r>
            <a:r>
              <a:rPr lang="tr-TR" sz="1600" b="1" dirty="0" err="1"/>
              <a:t>January</a:t>
            </a:r>
            <a:r>
              <a:rPr lang="tr-TR" sz="1600" b="1" dirty="0"/>
              <a:t> 2015</a:t>
            </a:r>
            <a:r>
              <a:rPr lang="tr-TR" sz="1600" dirty="0"/>
              <a:t> - </a:t>
            </a:r>
            <a:r>
              <a:rPr lang="tr-TR" sz="1600" b="1" dirty="0">
                <a:solidFill>
                  <a:srgbClr val="FF0000"/>
                </a:solidFill>
              </a:rPr>
              <a:t>UK Ebola nurse Pauline </a:t>
            </a:r>
            <a:r>
              <a:rPr lang="tr-TR" sz="1600" b="1" dirty="0" err="1">
                <a:solidFill>
                  <a:srgbClr val="FF0000"/>
                </a:solidFill>
              </a:rPr>
              <a:t>Cafferkey</a:t>
            </a:r>
            <a:r>
              <a:rPr lang="tr-TR" sz="1600" b="1" dirty="0">
                <a:solidFill>
                  <a:srgbClr val="FF0000"/>
                </a:solidFill>
              </a:rPr>
              <a:t> 			  'in critical condition’</a:t>
            </a:r>
          </a:p>
          <a:p>
            <a:endParaRPr lang="en-US" sz="1600" dirty="0"/>
          </a:p>
          <a:p>
            <a:r>
              <a:rPr lang="en-US" sz="1600" b="1" dirty="0"/>
              <a:t>24 January 2015</a:t>
            </a:r>
            <a:r>
              <a:rPr lang="en-US" sz="1600" dirty="0"/>
              <a:t> - </a:t>
            </a:r>
            <a:r>
              <a:rPr lang="en-US" sz="1600" b="1" dirty="0">
                <a:solidFill>
                  <a:srgbClr val="FF0000"/>
                </a:solidFill>
              </a:rPr>
              <a:t>Ebola nurse: Pauline </a:t>
            </a:r>
            <a:r>
              <a:rPr lang="en-US" sz="1600" b="1" dirty="0" err="1">
                <a:solidFill>
                  <a:srgbClr val="FF0000"/>
                </a:solidFill>
              </a:rPr>
              <a:t>Cafferkey</a:t>
            </a:r>
            <a:r>
              <a:rPr lang="en-US" sz="1600" b="1" dirty="0">
                <a:solidFill>
                  <a:srgbClr val="FF0000"/>
                </a:solidFill>
              </a:rPr>
              <a:t> 			   'happy to be alive’</a:t>
            </a:r>
            <a:endParaRPr lang="en-US" sz="1600" b="1" dirty="0">
              <a:solidFill>
                <a:srgbClr val="FF0000"/>
              </a:solidFill>
              <a:hlinkClick r:id="rId6"/>
            </a:endParaRPr>
          </a:p>
          <a:p>
            <a:endParaRPr lang="en-US" sz="1600" dirty="0">
              <a:hlinkClick r:id="rId6"/>
            </a:endParaRPr>
          </a:p>
          <a:p>
            <a:r>
              <a:rPr lang="en-US" sz="1600" b="1" dirty="0"/>
              <a:t>10 October 2015</a:t>
            </a:r>
            <a:r>
              <a:rPr lang="en-US" sz="1600" dirty="0"/>
              <a:t> - </a:t>
            </a:r>
            <a:r>
              <a:rPr lang="en-US" sz="1600" b="1" dirty="0">
                <a:solidFill>
                  <a:srgbClr val="FF0000"/>
                </a:solidFill>
              </a:rPr>
              <a:t>Ebola nurse Pauline </a:t>
            </a:r>
            <a:r>
              <a:rPr lang="en-US" sz="1600" b="1" dirty="0" err="1">
                <a:solidFill>
                  <a:srgbClr val="FF0000"/>
                </a:solidFill>
              </a:rPr>
              <a:t>Cafferkey</a:t>
            </a:r>
            <a:r>
              <a:rPr lang="en-US" sz="1600" b="1" dirty="0">
                <a:solidFill>
                  <a:srgbClr val="FF0000"/>
                </a:solidFill>
              </a:rPr>
              <a:t> 			              remains 'serious’</a:t>
            </a:r>
            <a:endParaRPr lang="en-US" sz="1600" b="1" dirty="0">
              <a:solidFill>
                <a:srgbClr val="FF0000"/>
              </a:solidFill>
              <a:hlinkClick r:id="rId7"/>
            </a:endParaRPr>
          </a:p>
          <a:p>
            <a:endParaRPr lang="en-US" sz="1600" dirty="0">
              <a:hlinkClick r:id="rId7"/>
            </a:endParaRPr>
          </a:p>
          <a:p>
            <a:r>
              <a:rPr lang="en-US" sz="1600" b="1" dirty="0"/>
              <a:t>14 October, 2015</a:t>
            </a:r>
            <a:r>
              <a:rPr lang="en-US" sz="1600" dirty="0"/>
              <a:t> - </a:t>
            </a:r>
            <a:r>
              <a:rPr lang="en-US" sz="1600" b="1" dirty="0">
                <a:solidFill>
                  <a:srgbClr val="FF0000"/>
                </a:solidFill>
              </a:rPr>
              <a:t>Ebola nurse Pauline </a:t>
            </a:r>
            <a:r>
              <a:rPr lang="en-US" sz="1600" b="1" dirty="0" err="1">
                <a:solidFill>
                  <a:srgbClr val="FF0000"/>
                </a:solidFill>
              </a:rPr>
              <a:t>Cafferkey</a:t>
            </a:r>
            <a:r>
              <a:rPr lang="en-US" sz="1600" b="1" dirty="0">
                <a:solidFill>
                  <a:srgbClr val="FF0000"/>
                </a:solidFill>
              </a:rPr>
              <a:t> 			     now 'critically ill’</a:t>
            </a:r>
            <a:endParaRPr lang="en-US" sz="1600" b="1" dirty="0">
              <a:solidFill>
                <a:srgbClr val="FF0000"/>
              </a:solidFill>
              <a:hlinkClick r:id="rId8"/>
            </a:endParaRPr>
          </a:p>
          <a:p>
            <a:endParaRPr lang="en-US" sz="1600" dirty="0">
              <a:hlinkClick r:id="rId8"/>
            </a:endParaRPr>
          </a:p>
          <a:p>
            <a:r>
              <a:rPr lang="en-US" sz="1600" b="1" dirty="0"/>
              <a:t>21 October 2015 </a:t>
            </a:r>
            <a:r>
              <a:rPr lang="en-US" sz="1600" dirty="0"/>
              <a:t>- </a:t>
            </a:r>
            <a:r>
              <a:rPr lang="en-US" sz="1600" b="1" dirty="0">
                <a:solidFill>
                  <a:srgbClr val="FF0000"/>
                </a:solidFill>
              </a:rPr>
              <a:t>Ebola caused meningitis in nurse 			    Pauline Cafferkey</a:t>
            </a:r>
            <a:endParaRPr lang="en-US" sz="1600" b="1" dirty="0">
              <a:solidFill>
                <a:srgbClr val="FF0000"/>
              </a:solidFill>
              <a:hlinkClick r:id="rId8"/>
            </a:endParaRPr>
          </a:p>
          <a:p>
            <a:endParaRPr lang="en-US" sz="1600" dirty="0">
              <a:hlinkClick r:id="rId8"/>
            </a:endParaRPr>
          </a:p>
          <a:p>
            <a:r>
              <a:rPr lang="en-US" sz="1600" b="1" dirty="0"/>
              <a:t>12 November 2015</a:t>
            </a:r>
            <a:r>
              <a:rPr lang="en-US" sz="1600" dirty="0"/>
              <a:t> - </a:t>
            </a:r>
            <a:r>
              <a:rPr lang="en-US" sz="1600" b="1" dirty="0">
                <a:solidFill>
                  <a:srgbClr val="FF0000"/>
                </a:solidFill>
              </a:rPr>
              <a:t>Ebola nurse Pauline </a:t>
            </a:r>
            <a:r>
              <a:rPr lang="en-US" sz="1600" b="1" dirty="0" err="1">
                <a:solidFill>
                  <a:srgbClr val="FF0000"/>
                </a:solidFill>
              </a:rPr>
              <a:t>Cafferkey</a:t>
            </a:r>
            <a:r>
              <a:rPr lang="en-US" sz="1600" b="1" dirty="0">
                <a:solidFill>
                  <a:srgbClr val="FF0000"/>
                </a:solidFill>
              </a:rPr>
              <a:t> 			        'has made full recovery'</a:t>
            </a:r>
            <a:endParaRPr lang="en-US" sz="1600" b="1" dirty="0">
              <a:solidFill>
                <a:srgbClr val="FF0000"/>
              </a:solidFill>
              <a:hlinkClick r:id="rId9"/>
            </a:endParaRPr>
          </a:p>
          <a:p>
            <a:endParaRPr lang="en-US" sz="1600" dirty="0">
              <a:hlinkClick r:id="rId9"/>
            </a:endParaRPr>
          </a:p>
          <a:p>
            <a:r>
              <a:rPr lang="en-US" sz="1600" b="1" dirty="0"/>
              <a:t>23 February 2016</a:t>
            </a:r>
            <a:r>
              <a:rPr lang="en-US" sz="1600" dirty="0"/>
              <a:t> - </a:t>
            </a:r>
            <a:r>
              <a:rPr lang="en-US" sz="1600" b="1" dirty="0">
                <a:solidFill>
                  <a:srgbClr val="FF0000"/>
                </a:solidFill>
              </a:rPr>
              <a:t>Ebola nurse Pauline </a:t>
            </a:r>
            <a:r>
              <a:rPr lang="en-US" sz="1600" b="1" dirty="0" err="1">
                <a:solidFill>
                  <a:srgbClr val="FF0000"/>
                </a:solidFill>
              </a:rPr>
              <a:t>Cafferkey</a:t>
            </a:r>
            <a:r>
              <a:rPr lang="en-US" sz="1600" b="1" dirty="0">
                <a:solidFill>
                  <a:srgbClr val="FF0000"/>
                </a:solidFill>
              </a:rPr>
              <a:t> 			      flown to London hospital</a:t>
            </a:r>
            <a:endParaRPr lang="en-US" sz="1600" dirty="0">
              <a:solidFill>
                <a:srgbClr val="FF0000"/>
              </a:solidFill>
            </a:endParaRPr>
          </a:p>
        </p:txBody>
      </p:sp>
      <p:pic>
        <p:nvPicPr>
          <p:cNvPr id="8" name="Picture 7"/>
          <p:cNvPicPr>
            <a:picLocks noChangeAspect="1"/>
          </p:cNvPicPr>
          <p:nvPr/>
        </p:nvPicPr>
        <p:blipFill rotWithShape="1">
          <a:blip r:embed="rId10"/>
          <a:srcRect l="21818" r="35758" b="6944"/>
          <a:stretch/>
        </p:blipFill>
        <p:spPr>
          <a:xfrm>
            <a:off x="562808" y="2103856"/>
            <a:ext cx="3495843" cy="4310312"/>
          </a:xfrm>
          <a:prstGeom prst="rect">
            <a:avLst/>
          </a:prstGeom>
        </p:spPr>
      </p:pic>
    </p:spTree>
    <p:extLst>
      <p:ext uri="{BB962C8B-B14F-4D97-AF65-F5344CB8AC3E}">
        <p14:creationId xmlns:p14="http://schemas.microsoft.com/office/powerpoint/2010/main" val="11874553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1789</TotalTime>
  <Words>1445</Words>
  <Application>Microsoft Office PowerPoint</Application>
  <PresentationFormat>On-screen Show (4:3)</PresentationFormat>
  <Paragraphs>202</Paragraphs>
  <Slides>19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Pathogenesis</vt:lpstr>
      <vt:lpstr>Name 3 major diseases of Africa?</vt:lpstr>
      <vt:lpstr>     Ebola</vt:lpstr>
      <vt:lpstr>PowerPoint Presentation</vt:lpstr>
      <vt:lpstr>PowerPoint Presentation</vt:lpstr>
      <vt:lpstr>PowerPoint Presentation</vt:lpstr>
      <vt:lpstr>Malaria</vt:lpstr>
      <vt:lpstr>PowerPoint Presentation</vt:lpstr>
      <vt:lpstr>PowerPoint Presentation</vt:lpstr>
      <vt:lpstr>Human Immunodeficiency Virus (HIV)</vt:lpstr>
      <vt:lpstr>Progression of HIV Disease</vt:lpstr>
      <vt:lpstr>HIV Transmission</vt:lpstr>
      <vt:lpstr>Transmission Match Game</vt:lpstr>
      <vt:lpstr>Summary</vt:lpstr>
      <vt:lpstr>PowerPoint Presentation</vt:lpstr>
      <vt:lpstr>References</vt:lpstr>
    </vt:vector>
  </TitlesOfParts>
  <Company>Manchester Metropolitan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VALE</dc:creator>
  <cp:lastModifiedBy>Andrew Ross</cp:lastModifiedBy>
  <cp:revision>99</cp:revision>
  <dcterms:created xsi:type="dcterms:W3CDTF">2016-02-19T13:20:01Z</dcterms:created>
  <dcterms:modified xsi:type="dcterms:W3CDTF">2020-04-21T10:57:04Z</dcterms:modified>
</cp:coreProperties>
</file>