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9" r:id="rId4"/>
    <p:sldId id="258" r:id="rId5"/>
    <p:sldId id="259" r:id="rId6"/>
    <p:sldId id="260" r:id="rId7"/>
    <p:sldId id="270" r:id="rId8"/>
    <p:sldId id="271" r:id="rId9"/>
    <p:sldId id="262" r:id="rId10"/>
    <p:sldId id="263" r:id="rId11"/>
    <p:sldId id="264" r:id="rId12"/>
    <p:sldId id="273" r:id="rId13"/>
    <p:sldId id="265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0261"/>
  </p:normalViewPr>
  <p:slideViewPr>
    <p:cSldViewPr snapToGrid="0" snapToObjects="1">
      <p:cViewPr varScale="1">
        <p:scale>
          <a:sx n="107" d="100"/>
          <a:sy n="107" d="100"/>
        </p:scale>
        <p:origin x="8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BBAE-8167-D04B-B058-A944A2EBB72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A929-6087-3647-9FB6-DE87EE56A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A929-6087-3647-9FB6-DE87EE56A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Nicotine</a:t>
            </a:r>
            <a:r>
              <a:rPr lang="en-GB" baseline="0" dirty="0"/>
              <a:t> and caffeine are two legal stimulants (legal in terms of </a:t>
            </a:r>
            <a:r>
              <a:rPr lang="en-GB" baseline="0" dirty="0" err="1"/>
              <a:t>olympics</a:t>
            </a:r>
            <a:r>
              <a:rPr lang="en-GB" baseline="0" dirty="0"/>
              <a:t>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A929-6087-3647-9FB6-DE87EE56A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first 5 </a:t>
            </a:r>
            <a:r>
              <a:rPr lang="en-GB" dirty="0" err="1"/>
              <a:t>mins</a:t>
            </a:r>
            <a:r>
              <a:rPr lang="en-GB" dirty="0"/>
              <a:t> we get the audience to think of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A929-6087-3647-9FB6-DE87EE56A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 err="1"/>
              <a:t>abby</a:t>
            </a:r>
            <a:r>
              <a:rPr lang="en-US" dirty="0"/>
              <a:t> for debate ideas and pre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A929-6087-3647-9FB6-DE87EE56A5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AD03-AD8B-1E49-98DC-16E8C4CAA62D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9495-6279-4044-9389-BFBBE2D8A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sports-science/Sp-Tw/Stimulants.html" TargetMode="External"/><Relationship Id="rId2" Type="http://schemas.openxmlformats.org/officeDocument/2006/relationships/hyperlink" Target="Fong,%20J.%20(2013).%20Drugs%20in%20Sport.%20Available:%20https:/www.tes.com/lessons/Q-R1f__LbjD2wA/drugs-in-sport.%20Last%20accessed%2028th%20Feb%202016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8H4DEOoRTZ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heguardian.com/sport/video/2013/jan/18/lance-armstrong-admits-doping-vide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da-main-prod.s3.amazonaws.com/resources/files/wada-2016-prohibited-list-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79335"/>
            <a:ext cx="9160443" cy="923330"/>
          </a:xfrm>
          <a:prstGeom prst="rect">
            <a:avLst/>
          </a:prstGeom>
          <a:noFill/>
          <a:ln w="38100" cmpd="sng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CCFF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Performance Enhancing Drugs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7CFE870-2196-4D12-A490-6674599E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8" y="5558118"/>
            <a:ext cx="2513135" cy="10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2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9" r="3668"/>
          <a:stretch/>
        </p:blipFill>
        <p:spPr>
          <a:xfrm>
            <a:off x="3466446" y="3262340"/>
            <a:ext cx="5323593" cy="2315500"/>
          </a:xfrm>
        </p:spPr>
      </p:pic>
      <p:sp>
        <p:nvSpPr>
          <p:cNvPr id="6" name="TextBox 5"/>
          <p:cNvSpPr txBox="1"/>
          <p:nvPr/>
        </p:nvSpPr>
        <p:spPr>
          <a:xfrm>
            <a:off x="501446" y="3262340"/>
            <a:ext cx="3052916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/>
              <a:t>Side effects: 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Anxiety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Headaches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Hypertension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Nerve Damage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Physical collapsing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Irregular heartbeat</a:t>
            </a:r>
          </a:p>
          <a:p>
            <a:pPr marL="285750" indent="-285750">
              <a:spcBef>
                <a:spcPts val="400"/>
              </a:spcBef>
              <a:buFont typeface="Wingdings" charset="2"/>
              <a:buChar char="Ø"/>
            </a:pPr>
            <a:r>
              <a:rPr lang="en-GB" sz="1900" dirty="0"/>
              <a:t>Increased blood 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961" y="176981"/>
            <a:ext cx="843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Stimulants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45" y="1052332"/>
            <a:ext cx="82885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900" dirty="0"/>
              <a:t>Substances that elevate the level of physiological or nervous action in the body.</a:t>
            </a:r>
          </a:p>
          <a:p>
            <a:r>
              <a:rPr lang="en-GB" sz="19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900" dirty="0"/>
              <a:t>Athletes use various stimulants to increase alertness and boost general performance. </a:t>
            </a:r>
          </a:p>
          <a:p>
            <a:pPr marL="285750" indent="-285750">
              <a:buFont typeface="Arial" charset="0"/>
              <a:buChar char="•"/>
            </a:pPr>
            <a:endParaRPr lang="en-GB" sz="1900" dirty="0"/>
          </a:p>
          <a:p>
            <a:pPr marL="285750" indent="-285750">
              <a:buFont typeface="Arial" charset="0"/>
              <a:buChar char="•"/>
            </a:pPr>
            <a:r>
              <a:rPr lang="en-GB" sz="1900" dirty="0"/>
              <a:t>Examples: adrenaline, amphetamines and cocaine.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DB35655-B6E3-4840-B1F6-B344886A0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981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Diuretics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356"/>
            <a:ext cx="8229600" cy="5157186"/>
          </a:xfrm>
        </p:spPr>
        <p:txBody>
          <a:bodyPr>
            <a:normAutofit/>
          </a:bodyPr>
          <a:lstStyle/>
          <a:p>
            <a:r>
              <a:rPr lang="en-US" sz="2000" dirty="0"/>
              <a:t>Pills that help to rid the body of sodium, taking water with it when it is excreted in the urine.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r>
              <a:rPr lang="en-US" sz="2000" dirty="0"/>
              <a:t>It can result in rapid weight loss as your water stores are depleted.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r>
              <a:rPr lang="en-US" sz="2000" dirty="0"/>
              <a:t>Most commonly used by sportspeople needing to reach a certain weight class e.g. jockeys and boxers.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Side Effects: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charset="2"/>
              <a:buChar char="Ø"/>
            </a:pPr>
            <a:r>
              <a:rPr lang="en-GB" sz="2000" dirty="0"/>
              <a:t>Headaches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Muscle cramps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Dizziness</a:t>
            </a:r>
          </a:p>
          <a:p>
            <a:pPr>
              <a:buFont typeface="Wingdings" charset="2"/>
              <a:buChar char="Ø"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14543" y="4483511"/>
            <a:ext cx="3775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GB" sz="2000" dirty="0"/>
              <a:t>High blood sugar levels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GB" sz="2000" dirty="0"/>
              <a:t>Abnormal heart rhythm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GB" sz="2000" dirty="0"/>
              <a:t>Fatigue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3" y="3372236"/>
            <a:ext cx="1896670" cy="310230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D75DED4-13D4-49A5-A2DE-28C97D0C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6600"/>
                </a:solidFill>
              </a:rPr>
              <a:t>Ethical</a:t>
            </a:r>
            <a:r>
              <a:rPr lang="en-GB" dirty="0"/>
              <a:t> </a:t>
            </a:r>
            <a:r>
              <a:rPr lang="en-GB" b="1" dirty="0">
                <a:solidFill>
                  <a:srgbClr val="FF6600"/>
                </a:solidFill>
              </a:rPr>
              <a:t>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67819"/>
              </p:ext>
            </p:extLst>
          </p:nvPr>
        </p:nvGraphicFramePr>
        <p:xfrm>
          <a:off x="457200" y="1417638"/>
          <a:ext cx="8376836" cy="50800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1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Wellbeing 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(safety, welfare and health) 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Autonomy (freedom and choice)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Justice </a:t>
                      </a:r>
                    </a:p>
                    <a:p>
                      <a:r>
                        <a:rPr lang="en-GB" dirty="0"/>
                        <a:t>(fairness)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458">
                <a:tc>
                  <a:txBody>
                    <a:bodyPr/>
                    <a:lstStyle/>
                    <a:p>
                      <a:r>
                        <a:rPr lang="en-GB" b="1" dirty="0"/>
                        <a:t>Athletes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Harmful side effects</a:t>
                      </a:r>
                      <a:r>
                        <a:rPr lang="en-GB" baseline="0" dirty="0"/>
                        <a:t> and repercussions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Freedom to choose whether or not to</a:t>
                      </a:r>
                      <a:r>
                        <a:rPr lang="en-GB" baseline="0" dirty="0"/>
                        <a:t> use PEDs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PEDs</a:t>
                      </a:r>
                      <a:r>
                        <a:rPr lang="en-GB" baseline="0" dirty="0"/>
                        <a:t> used as a way to level out genetic differences between athletes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4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Other competitors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Psychological</a:t>
                      </a:r>
                      <a:r>
                        <a:rPr lang="en-GB" baseline="0" dirty="0"/>
                        <a:t> damage – feeling inferior. Health maintained by not taking PEDs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Right to choose not to take them which should</a:t>
                      </a:r>
                      <a:r>
                        <a:rPr lang="en-GB" baseline="0" dirty="0"/>
                        <a:t> not be undermined by others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right to compete on</a:t>
                      </a:r>
                      <a:r>
                        <a:rPr lang="en-GB" baseline="0" dirty="0"/>
                        <a:t> a level playing field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7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Olympic Committee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Looking out for welfare of all</a:t>
                      </a:r>
                      <a:r>
                        <a:rPr lang="en-GB" baseline="0" dirty="0"/>
                        <a:t> athletes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Right to test athletes despite it sometimes</a:t>
                      </a:r>
                      <a:r>
                        <a:rPr lang="en-GB" baseline="0" dirty="0"/>
                        <a:t> being invasive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Eliminate</a:t>
                      </a:r>
                      <a:r>
                        <a:rPr lang="en-GB" baseline="0" dirty="0"/>
                        <a:t> cheating from the World’s largest sports event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724">
                <a:tc>
                  <a:txBody>
                    <a:bodyPr/>
                    <a:lstStyle/>
                    <a:p>
                      <a:r>
                        <a:rPr lang="en-GB" b="1" dirty="0"/>
                        <a:t>Spectators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Bad role models for children</a:t>
                      </a:r>
                      <a:r>
                        <a:rPr lang="en-GB" baseline="0" dirty="0"/>
                        <a:t> who aspire to their idols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Right to know about</a:t>
                      </a:r>
                      <a:r>
                        <a:rPr lang="en-GB" baseline="0" dirty="0"/>
                        <a:t> the athletes’ drug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Paying to see</a:t>
                      </a:r>
                      <a:r>
                        <a:rPr lang="en-GB" baseline="0" dirty="0"/>
                        <a:t> true competition or best possible competition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44297" y="2231755"/>
            <a:ext cx="2231756" cy="867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84542" y="2231755"/>
            <a:ext cx="2270503" cy="867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63533" y="3407043"/>
            <a:ext cx="2270503" cy="867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24924" y="3453537"/>
            <a:ext cx="2270503" cy="10719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63533" y="4612035"/>
            <a:ext cx="2270503" cy="867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24924" y="5629742"/>
            <a:ext cx="2270503" cy="867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828800" y="4612035"/>
            <a:ext cx="2270503" cy="867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5F374F3-5ACD-4284-8244-0192EC08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0" animBg="1"/>
      <p:bldP spid="9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Debate and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6" y="137319"/>
            <a:ext cx="1417638" cy="1417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8834" y="1417638"/>
            <a:ext cx="610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Should the use of performance enhancing drugs be legalised in the Olympics?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172" y="2404636"/>
            <a:ext cx="38513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FOR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Assign yourselves the following roles: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1 athlete on PEDs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1 head coach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1 spectator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1 Olympic committee member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You are all debating </a:t>
            </a:r>
            <a:r>
              <a:rPr lang="en-GB" b="1" dirty="0">
                <a:solidFill>
                  <a:srgbClr val="00B050"/>
                </a:solidFill>
              </a:rPr>
              <a:t>for</a:t>
            </a:r>
            <a:r>
              <a:rPr lang="en-GB" dirty="0">
                <a:solidFill>
                  <a:srgbClr val="00B050"/>
                </a:solidFill>
              </a:rPr>
              <a:t> the legalisation of PEDs in professional sport.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1707" y="2423319"/>
            <a:ext cx="40373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AGAINST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Assign yourselves the following roles: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1 athlete not on PEDs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1 head coach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1 spectator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1 Olympic committee member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You are all debating </a:t>
            </a:r>
            <a:r>
              <a:rPr lang="en-GB" b="1" dirty="0">
                <a:solidFill>
                  <a:srgbClr val="FF0000"/>
                </a:solidFill>
              </a:rPr>
              <a:t>against </a:t>
            </a:r>
            <a:r>
              <a:rPr lang="en-GB" dirty="0">
                <a:solidFill>
                  <a:srgbClr val="FF0000"/>
                </a:solidFill>
              </a:rPr>
              <a:t>the legalisation of PEDs in professional sport.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966" y="5921990"/>
            <a:ext cx="82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Both groups have 5 minutes to plan your arguments and your reasons behind them. Then we will have the debate and open the floor to questions.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9419E40-C5B2-48B5-922D-4B1025195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2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Summary</a:t>
            </a:r>
          </a:p>
        </p:txBody>
      </p:sp>
      <p:pic>
        <p:nvPicPr>
          <p:cNvPr id="4" name="Picture 3" descr="Doping01_K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3" y="78956"/>
            <a:ext cx="2878595" cy="1586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851592"/>
            <a:ext cx="8229600" cy="478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 dirty="0"/>
              <a:t>One major challenge concerning the Olympic Games is preventing the use of PEDs.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PEDs are becoming harder to detect – Lance Armstrong continued for several years before being found out.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There are a wide variety of prohibited substances, the most common of which we have covered in this lesson.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Though they can improve sporting performance, many of these drugs go hand in hand with severe side effects e.g. cardiac problems, infertility and cancer risk.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/>
          </a:p>
          <a:p>
            <a:pPr marL="285750" indent="-285750">
              <a:buFont typeface="Arial" charset="0"/>
              <a:buChar char="•"/>
            </a:pPr>
            <a:r>
              <a:rPr lang="en-GB" sz="2000" dirty="0"/>
              <a:t>WADA continues to fight against the use of PEDs in sport – their motto </a:t>
            </a:r>
            <a:r>
              <a:rPr lang="en-GB" sz="2000" b="1" dirty="0"/>
              <a:t>‘play true’ </a:t>
            </a:r>
            <a:r>
              <a:rPr lang="en-GB" sz="2000" dirty="0"/>
              <a:t>reflects this.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28" y="203859"/>
            <a:ext cx="2847598" cy="14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738"/>
          </a:xfrm>
        </p:spPr>
        <p:txBody>
          <a:bodyPr/>
          <a:lstStyle/>
          <a:p>
            <a:r>
              <a:rPr lang="en-GB" sz="4800" b="1" dirty="0">
                <a:solidFill>
                  <a:srgbClr val="FF660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World Anti-Doping Agency. (2016). </a:t>
            </a:r>
            <a:r>
              <a:rPr lang="en-GB" sz="1800" i="1" dirty="0"/>
              <a:t>Prohibited List.</a:t>
            </a:r>
            <a:r>
              <a:rPr lang="en-GB" sz="1800" dirty="0"/>
              <a:t> Available: https://wada-main-prod.s3.amazonaws.com/resources/files/wada-2016-prohibited-list-en.pdf. Last accessed 28th Feb 2016.</a:t>
            </a:r>
          </a:p>
          <a:p>
            <a:endParaRPr lang="en-GB" sz="1800" dirty="0"/>
          </a:p>
          <a:p>
            <a:r>
              <a:rPr lang="en-GB" sz="1800" dirty="0"/>
              <a:t>Fong, J. </a:t>
            </a:r>
            <a:r>
              <a:rPr lang="en-GB" sz="1800" i="1" dirty="0"/>
              <a:t>Drugs in Sport.</a:t>
            </a:r>
            <a:r>
              <a:rPr lang="en-GB" sz="1800" dirty="0"/>
              <a:t> Available: </a:t>
            </a:r>
            <a:r>
              <a:rPr lang="en-GB" sz="1800" dirty="0">
                <a:hlinkClick r:id="rId2"/>
              </a:rPr>
              <a:t>https://</a:t>
            </a:r>
            <a:r>
              <a:rPr lang="en-GB" sz="1800" dirty="0" err="1">
                <a:hlinkClick r:id="rId2"/>
              </a:rPr>
              <a:t>www.tes.com</a:t>
            </a:r>
            <a:r>
              <a:rPr lang="en-GB" sz="1800" dirty="0">
                <a:hlinkClick r:id="rId2"/>
              </a:rPr>
              <a:t>/lessons/Q-R1f__LbjD2wA/drugs-in-sport</a:t>
            </a:r>
            <a:r>
              <a:rPr lang="en-GB" sz="1800" dirty="0"/>
              <a:t>. Last accessed 28th Feb 2016.</a:t>
            </a:r>
          </a:p>
          <a:p>
            <a:endParaRPr lang="en-GB" sz="1800" dirty="0"/>
          </a:p>
          <a:p>
            <a:r>
              <a:rPr lang="en-GB" sz="1800" dirty="0" err="1"/>
              <a:t>Ratini</a:t>
            </a:r>
            <a:r>
              <a:rPr lang="en-GB" sz="1800" dirty="0"/>
              <a:t>, M. (2014). </a:t>
            </a:r>
            <a:r>
              <a:rPr lang="en-GB" sz="1800" i="1" dirty="0"/>
              <a:t>Human Growth Hormone (HGH).</a:t>
            </a:r>
            <a:r>
              <a:rPr lang="en-GB" sz="1800" dirty="0"/>
              <a:t> Available: http://</a:t>
            </a:r>
            <a:r>
              <a:rPr lang="en-GB" sz="1800" dirty="0" err="1"/>
              <a:t>www.webmd.com</a:t>
            </a:r>
            <a:r>
              <a:rPr lang="en-GB" sz="1800" dirty="0"/>
              <a:t>/fitness-exercise/human-growth-hormone-</a:t>
            </a:r>
            <a:r>
              <a:rPr lang="en-GB" sz="1800" dirty="0" err="1"/>
              <a:t>hgh</a:t>
            </a:r>
            <a:r>
              <a:rPr lang="en-GB" sz="1800" dirty="0"/>
              <a:t>. Last accessed 28th Feb 2016.</a:t>
            </a:r>
          </a:p>
          <a:p>
            <a:endParaRPr lang="en-GB" sz="1800" dirty="0"/>
          </a:p>
          <a:p>
            <a:r>
              <a:rPr lang="en-GB" sz="1800" dirty="0"/>
              <a:t>Stimulants - World of Sports Science 2013. Stimulants - World of Sports Science. Available at: </a:t>
            </a:r>
            <a:r>
              <a:rPr lang="en-GB" sz="1800" dirty="0">
                <a:hlinkClick r:id="rId3"/>
              </a:rPr>
              <a:t>http://www.faqs.org/sports-science/Sp-Tw/Stimulants.html. </a:t>
            </a:r>
            <a:r>
              <a:rPr lang="en-GB" sz="1800" dirty="0"/>
              <a:t>Last accessed 28</a:t>
            </a:r>
            <a:r>
              <a:rPr lang="en-GB" sz="1800" baseline="30000" dirty="0"/>
              <a:t>th</a:t>
            </a:r>
            <a:r>
              <a:rPr lang="en-GB" sz="1800" dirty="0"/>
              <a:t> Feb 2016.</a:t>
            </a:r>
          </a:p>
          <a:p>
            <a:endParaRPr lang="en-GB" sz="1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921945-9B41-46EE-9EF4-EC9B622B2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7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73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6600"/>
                </a:solidFill>
              </a:rPr>
              <a:t>In</a:t>
            </a:r>
            <a:r>
              <a:rPr lang="en-GB" sz="4800" dirty="0"/>
              <a:t> </a:t>
            </a:r>
            <a:r>
              <a:rPr lang="en-GB" sz="4000" b="1" dirty="0">
                <a:solidFill>
                  <a:srgbClr val="FF6600"/>
                </a:solidFill>
              </a:rPr>
              <a:t>today’s</a:t>
            </a:r>
            <a:r>
              <a:rPr lang="en-GB" sz="4800" dirty="0"/>
              <a:t> </a:t>
            </a:r>
            <a:r>
              <a:rPr lang="en-GB" sz="4000" b="1" dirty="0">
                <a:solidFill>
                  <a:srgbClr val="FF6600"/>
                </a:solidFill>
              </a:rPr>
              <a:t>session…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Performance enhancing drugs (20 minutes)</a:t>
            </a:r>
          </a:p>
          <a:p>
            <a:r>
              <a:rPr lang="en-GB" dirty="0"/>
              <a:t>Ethical matrix (10 minutes)</a:t>
            </a:r>
          </a:p>
          <a:p>
            <a:r>
              <a:rPr lang="en-GB" dirty="0"/>
              <a:t>Debate (30 minutes)</a:t>
            </a:r>
          </a:p>
          <a:p>
            <a:r>
              <a:rPr lang="en-GB" dirty="0"/>
              <a:t>Summary (5 minutes)</a:t>
            </a:r>
          </a:p>
          <a:p>
            <a:r>
              <a:rPr lang="en-GB" dirty="0"/>
              <a:t>Feedback (5 minutes)</a:t>
            </a:r>
          </a:p>
          <a:p>
            <a:r>
              <a:rPr lang="en-GB" dirty="0"/>
              <a:t>Next week… (5 minutes)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2BED5A2-7FC3-4200-AB4C-9E40DFFF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82" y="203200"/>
            <a:ext cx="5600700" cy="64516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B86BB7B-E441-4DA6-878C-F3AB487D9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999" y="5951591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b="1" dirty="0">
                <a:solidFill>
                  <a:srgbClr val="FF6600"/>
                </a:solidFill>
              </a:rPr>
              <a:t>Definition of Performance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“The use of any support or practice that improves athletic performance or physical work capacity. It can be achieved through physical, pharmacological, psychological, nutritional or mechanical means” (</a:t>
            </a:r>
            <a:r>
              <a:rPr lang="en-US" dirty="0" err="1"/>
              <a:t>Katch</a:t>
            </a:r>
            <a:r>
              <a:rPr lang="en-US" dirty="0"/>
              <a:t> et al 2007).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F70744-5E2A-4683-A51F-4B768428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6600"/>
                </a:solidFill>
              </a:rPr>
              <a:t>Can anyone name one high profile doper?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24" y="1902161"/>
            <a:ext cx="5052551" cy="379800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1D7F0AC-E86B-46BE-ADCD-78FC06D30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Prohibited Substances…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2861734"/>
            <a:ext cx="28702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6323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hlinkClick r:id="rId3"/>
              </a:rPr>
              <a:t>https://wada-main-prod.s3.amazonaws.com/resources/files/wada-2016-prohibited-list-en.pdf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00" y="1419431"/>
            <a:ext cx="80264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World Anti-Doping Agency (WADA) publishes a list of prohibited substances and methods known as the WADA code: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Androgenic Anabolic Steroids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Human Growth Hormone (HGH)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Blood Doping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Erythropoietin (EPO)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Stimulants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Diuretics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12E010-70C4-4934-8253-69F92076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9099"/>
            <a:ext cx="8229600" cy="80199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Androgenic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b="1" dirty="0">
                <a:solidFill>
                  <a:srgbClr val="FF6600"/>
                </a:solidFill>
              </a:rPr>
              <a:t>Anabolic Steroids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6911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Around 60,000 people are thought to take them.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</a:pPr>
            <a:endParaRPr lang="en-US" sz="1000" dirty="0"/>
          </a:p>
          <a:p>
            <a:pPr>
              <a:lnSpc>
                <a:spcPct val="120000"/>
              </a:lnSpc>
            </a:pP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sz="2000" dirty="0"/>
              <a:t>They mimic the effects of the male hormone </a:t>
            </a:r>
            <a:r>
              <a:rPr lang="en-US" sz="2000" b="1" dirty="0"/>
              <a:t>testosterone</a:t>
            </a:r>
            <a:r>
              <a:rPr lang="en-US" sz="2000" dirty="0"/>
              <a:t> and are designed to: 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Increase muscle mass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Help sports players train harder and for longer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Reduce recovery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76" y="1343332"/>
            <a:ext cx="4454423" cy="520666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385006-57CC-498B-85A3-D89FD3B8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611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</a:rPr>
              <a:t>Human</a:t>
            </a:r>
            <a:r>
              <a:rPr lang="en-GB" dirty="0"/>
              <a:t> </a:t>
            </a:r>
            <a:r>
              <a:rPr lang="en-GB" b="1" dirty="0">
                <a:solidFill>
                  <a:srgbClr val="FF6600"/>
                </a:solidFill>
              </a:rPr>
              <a:t>Growth</a:t>
            </a:r>
            <a:r>
              <a:rPr lang="en-GB" dirty="0"/>
              <a:t> </a:t>
            </a:r>
            <a:r>
              <a:rPr lang="en-GB" b="1" dirty="0">
                <a:solidFill>
                  <a:srgbClr val="FF6600"/>
                </a:solidFill>
              </a:rPr>
              <a:t>Hormone</a:t>
            </a:r>
            <a:r>
              <a:rPr lang="en-GB" dirty="0"/>
              <a:t> </a:t>
            </a:r>
            <a:r>
              <a:rPr lang="en-GB" b="1" dirty="0">
                <a:solidFill>
                  <a:srgbClr val="FF6600"/>
                </a:solidFill>
              </a:rPr>
              <a:t>(HGH)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409268" cy="5064071"/>
          </a:xfrm>
        </p:spPr>
        <p:txBody>
          <a:bodyPr>
            <a:normAutofit/>
          </a:bodyPr>
          <a:lstStyle/>
          <a:p>
            <a:r>
              <a:rPr lang="en-GB" sz="2000" dirty="0"/>
              <a:t>HGH is produced normally by the pituitary gland and stimulates growth in children and adolescents.</a:t>
            </a:r>
          </a:p>
          <a:p>
            <a:pPr>
              <a:spcBef>
                <a:spcPts val="0"/>
              </a:spcBef>
            </a:pPr>
            <a:endParaRPr lang="en-GB" sz="1100" dirty="0"/>
          </a:p>
          <a:p>
            <a:r>
              <a:rPr lang="en-GB" sz="2000" dirty="0"/>
              <a:t>But, synthetic HGH is also available and some sportspeople abuse it.</a:t>
            </a:r>
          </a:p>
          <a:p>
            <a:pPr>
              <a:spcBef>
                <a:spcPts val="0"/>
              </a:spcBef>
            </a:pPr>
            <a:endParaRPr lang="en-GB" sz="1100" dirty="0"/>
          </a:p>
          <a:p>
            <a:r>
              <a:rPr lang="en-GB" sz="2000" dirty="0"/>
              <a:t>Speeds muscle development, reduces body fat and strengthens muscles.</a:t>
            </a:r>
          </a:p>
          <a:p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353"/>
          <a:stretch/>
        </p:blipFill>
        <p:spPr>
          <a:xfrm>
            <a:off x="5011128" y="3781587"/>
            <a:ext cx="3900614" cy="2846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2414" y="1417638"/>
            <a:ext cx="3400103" cy="1945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Side Effects:</a:t>
            </a:r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Diabetes</a:t>
            </a:r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Muscle/joint pain</a:t>
            </a:r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Hypertension</a:t>
            </a:r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Cardiovascular disease</a:t>
            </a:r>
          </a:p>
          <a:p>
            <a:pPr marL="285750" indent="-285750">
              <a:buFont typeface="Wingdings" charset="2"/>
              <a:buChar char="Ø"/>
            </a:pPr>
            <a:r>
              <a:rPr lang="en-GB" sz="2000" dirty="0"/>
              <a:t>Decreased life expectancy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1" y="4742481"/>
            <a:ext cx="1044460" cy="1125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/>
          <a:stretch/>
        </p:blipFill>
        <p:spPr>
          <a:xfrm>
            <a:off x="1152380" y="5366889"/>
            <a:ext cx="1263943" cy="1132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67" y="4607948"/>
            <a:ext cx="879557" cy="126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02" y="5222929"/>
            <a:ext cx="873190" cy="140469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ECA3299-C3BB-4980-8EA3-AB9E031D3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1700" y="0"/>
            <a:ext cx="1847936" cy="7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7" y="168738"/>
            <a:ext cx="5981847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6600"/>
                </a:solidFill>
              </a:rPr>
              <a:t>Erythropoietin (EPO)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454738"/>
            <a:ext cx="6431297" cy="4276106"/>
          </a:xfrm>
        </p:spPr>
        <p:txBody>
          <a:bodyPr>
            <a:noAutofit/>
          </a:bodyPr>
          <a:lstStyle/>
          <a:p>
            <a:r>
              <a:rPr lang="en-US" sz="1900" dirty="0"/>
              <a:t>It can also be manufactured and injected into the body.</a:t>
            </a:r>
          </a:p>
          <a:p>
            <a:endParaRPr lang="en-US" sz="1900" dirty="0"/>
          </a:p>
          <a:p>
            <a:r>
              <a:rPr lang="en-GB" sz="1900" dirty="0"/>
              <a:t>Increasing RBCs can dramatically improve an athlete’s aerobic capacity and delay fatigue. It also improves metabolism and muscle recovery.</a:t>
            </a:r>
          </a:p>
          <a:p>
            <a:endParaRPr lang="en-GB" sz="1900" dirty="0"/>
          </a:p>
          <a:p>
            <a:r>
              <a:rPr lang="en-US" sz="1900" dirty="0"/>
              <a:t>Side effects: </a:t>
            </a:r>
          </a:p>
          <a:p>
            <a:pPr lvl="1">
              <a:buFont typeface="Wingdings" charset="2"/>
              <a:buChar char="Ø"/>
            </a:pPr>
            <a:r>
              <a:rPr lang="en-GB" sz="1600" dirty="0"/>
              <a:t>Quick increases in blood pressure </a:t>
            </a:r>
          </a:p>
          <a:p>
            <a:pPr lvl="1">
              <a:buFont typeface="Wingdings" charset="2"/>
              <a:buChar char="Ø"/>
            </a:pPr>
            <a:r>
              <a:rPr lang="en-GB" sz="1600" dirty="0"/>
              <a:t>Convulsions </a:t>
            </a:r>
          </a:p>
          <a:p>
            <a:pPr lvl="1">
              <a:buFont typeface="Wingdings" charset="2"/>
              <a:buChar char="Ø"/>
            </a:pPr>
            <a:r>
              <a:rPr lang="en-GB" sz="1600" dirty="0"/>
              <a:t>Influenza-like symptoms </a:t>
            </a:r>
          </a:p>
          <a:p>
            <a:pPr lvl="1">
              <a:buFont typeface="Wingdings" charset="2"/>
              <a:buChar char="Ø"/>
            </a:pPr>
            <a:r>
              <a:rPr lang="en-GB" sz="1600" dirty="0"/>
              <a:t>Increased cancer risk</a:t>
            </a:r>
          </a:p>
          <a:p>
            <a:pPr lvl="1">
              <a:buFont typeface="Wingdings" charset="2"/>
              <a:buChar char="Ø"/>
            </a:pPr>
            <a:r>
              <a:rPr lang="en-GB" sz="1600" dirty="0"/>
              <a:t>Liver damage</a:t>
            </a:r>
          </a:p>
          <a:p>
            <a:pPr lvl="1">
              <a:buFont typeface="Wingdings" charset="2"/>
              <a:buChar char="Ø"/>
            </a:pPr>
            <a:r>
              <a:rPr lang="en-GB" sz="1600" dirty="0"/>
              <a:t>Increased viscosity of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2" y="168738"/>
            <a:ext cx="2038449" cy="3273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32045"/>
          <a:stretch/>
        </p:blipFill>
        <p:spPr>
          <a:xfrm>
            <a:off x="4249022" y="4312233"/>
            <a:ext cx="4693169" cy="215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967" y="1311738"/>
            <a:ext cx="4837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675" indent="-320675">
              <a:buFont typeface="Arial" charset="0"/>
              <a:buChar char="•"/>
            </a:pPr>
            <a:r>
              <a:rPr lang="en-US" dirty="0"/>
              <a:t>A protein hormone produced naturally by the kidney which stimulates the production of red blood cells (RBCs). </a:t>
            </a:r>
          </a:p>
        </p:txBody>
      </p:sp>
    </p:spTree>
    <p:extLst>
      <p:ext uri="{BB962C8B-B14F-4D97-AF65-F5344CB8AC3E}">
        <p14:creationId xmlns:p14="http://schemas.microsoft.com/office/powerpoint/2010/main" val="21109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947</Words>
  <Application>Microsoft Office PowerPoint</Application>
  <PresentationFormat>On-screen Show (4:3)</PresentationFormat>
  <Paragraphs>152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In today’s session…</vt:lpstr>
      <vt:lpstr>PowerPoint Presentation</vt:lpstr>
      <vt:lpstr>Definition of Performance Enhancement</vt:lpstr>
      <vt:lpstr>Can anyone name one high profile doper?</vt:lpstr>
      <vt:lpstr>Prohibited Substances…</vt:lpstr>
      <vt:lpstr>Androgenic Anabolic Steroids</vt:lpstr>
      <vt:lpstr>Human Growth Hormone (HGH)</vt:lpstr>
      <vt:lpstr>Erythropoietin (EPO)</vt:lpstr>
      <vt:lpstr>PowerPoint Presentation</vt:lpstr>
      <vt:lpstr>Diuretics</vt:lpstr>
      <vt:lpstr>Ethical Matrix</vt:lpstr>
      <vt:lpstr>Debate and Discussion</vt:lpstr>
      <vt:lpstr>Summary</vt:lpstr>
      <vt:lpstr>References</vt:lpstr>
    </vt:vector>
  </TitlesOfParts>
  <Company>Manchester Metropolitan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VALE</dc:creator>
  <cp:lastModifiedBy>Andrew Ross</cp:lastModifiedBy>
  <cp:revision>113</cp:revision>
  <dcterms:created xsi:type="dcterms:W3CDTF">2016-02-25T14:59:45Z</dcterms:created>
  <dcterms:modified xsi:type="dcterms:W3CDTF">2020-04-21T10:50:37Z</dcterms:modified>
</cp:coreProperties>
</file>