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86332"/>
  </p:normalViewPr>
  <p:slideViewPr>
    <p:cSldViewPr snapToGrid="0" snapToObjects="1">
      <p:cViewPr varScale="1">
        <p:scale>
          <a:sx n="103" d="100"/>
          <a:sy n="103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8FF5-55CD-5C42-9EEA-960ACDB6DC8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4695-2177-904F-800A-68976502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6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RNA is also assembled as</a:t>
            </a:r>
            <a:r>
              <a:rPr lang="en-GB" baseline="0" dirty="0"/>
              <a:t> a chain of nucleotides but unlike DNA, it is single-stranded, not double-stranded. </a:t>
            </a:r>
          </a:p>
          <a:p>
            <a:r>
              <a:rPr lang="en-GB" baseline="0" dirty="0"/>
              <a:t>In DNA, adenine will bind the complementary base, thymine. However, in RNA, adenine binds uracil instead – this is the </a:t>
            </a:r>
            <a:r>
              <a:rPr lang="en-GB" baseline="0" dirty="0" err="1"/>
              <a:t>unmethylated</a:t>
            </a:r>
            <a:r>
              <a:rPr lang="en-GB" baseline="0" dirty="0"/>
              <a:t> form of thymine.</a:t>
            </a:r>
          </a:p>
          <a:p>
            <a:r>
              <a:rPr lang="en-GB" baseline="0" dirty="0"/>
              <a:t>Many viruses encode their genetic information using an RNA genome, though some do use DNA.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4695-2177-904F-800A-689765027A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0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7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5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3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8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3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4FA7-53E5-724F-BCD7-6C78100CEA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D3BB-7013-7D4D-BEA2-713BFCA6D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902"/>
          <a:stretch/>
        </p:blipFill>
        <p:spPr>
          <a:xfrm>
            <a:off x="641037" y="2625214"/>
            <a:ext cx="2953688" cy="3898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87" y="1932040"/>
            <a:ext cx="2625258" cy="28349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5838" y="476150"/>
            <a:ext cx="9144000" cy="114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DNA, Gender and Hormones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58" y="3881157"/>
            <a:ext cx="5589809" cy="215408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2BF4D72-8743-412D-9ED5-2904E2ED6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3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348" y="365125"/>
            <a:ext cx="6248875" cy="858991"/>
          </a:xfrm>
        </p:spPr>
        <p:txBody>
          <a:bodyPr/>
          <a:lstStyle/>
          <a:p>
            <a:pPr algn="ctr"/>
            <a:r>
              <a:rPr lang="en-GB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151" y="1489586"/>
            <a:ext cx="7278626" cy="5135727"/>
          </a:xfrm>
        </p:spPr>
        <p:txBody>
          <a:bodyPr>
            <a:normAutofit/>
          </a:bodyPr>
          <a:lstStyle/>
          <a:p>
            <a:r>
              <a:rPr lang="en-GB" dirty="0"/>
              <a:t>DNA carries the genetic information in all cellular forms of life, and some viruses.</a:t>
            </a:r>
          </a:p>
          <a:p>
            <a:r>
              <a:rPr lang="en-GB" dirty="0"/>
              <a:t>Humans have 22 pairs of autosomes and 1 pair of sex chromosomes, made up of DNA.</a:t>
            </a:r>
          </a:p>
          <a:p>
            <a:r>
              <a:rPr lang="en-GB" dirty="0"/>
              <a:t>Males have an X and a Y chromosome (X</a:t>
            </a:r>
            <a:r>
              <a:rPr lang="en-GB" baseline="-25000" dirty="0"/>
              <a:t>Y</a:t>
            </a:r>
            <a:r>
              <a:rPr lang="en-GB" dirty="0"/>
              <a:t>). Females have two X chromosomes (XX).</a:t>
            </a:r>
          </a:p>
          <a:p>
            <a:r>
              <a:rPr lang="en-GB" dirty="0"/>
              <a:t>Issues over gender verification have arisen in the Olympics and some athletes have been banned on the grounds of hyperandrogenism.</a:t>
            </a:r>
          </a:p>
          <a:p>
            <a:r>
              <a:rPr lang="en-GB" dirty="0"/>
              <a:t>The endocrine system is responsible for producing the hormones we need.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"/>
          <a:stretch/>
        </p:blipFill>
        <p:spPr>
          <a:xfrm>
            <a:off x="18287" y="1028"/>
            <a:ext cx="2383062" cy="2065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8" y="4864608"/>
            <a:ext cx="2697300" cy="1907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27" y="35396"/>
            <a:ext cx="3265811" cy="2159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821"/>
          <a:stretch/>
        </p:blipFill>
        <p:spPr>
          <a:xfrm>
            <a:off x="49554" y="3707813"/>
            <a:ext cx="2309597" cy="31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/>
          <a:lstStyle/>
          <a:p>
            <a:pPr algn="ctr"/>
            <a:r>
              <a:rPr lang="en-GB" b="1" dirty="0"/>
              <a:t>Deoxyribonucleic Acid (DNA)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1" y="1504334"/>
            <a:ext cx="7302910" cy="5176685"/>
          </a:xfrm>
        </p:spPr>
        <p:txBody>
          <a:bodyPr>
            <a:normAutofit/>
          </a:bodyPr>
          <a:lstStyle/>
          <a:p>
            <a:r>
              <a:rPr lang="en-GB" sz="2400" dirty="0"/>
              <a:t>The DNA double helix structure was discovered in 1953 by James Watson and Francis Crick.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2400" dirty="0"/>
              <a:t>The DNA strands are made up of four nucleotides:</a:t>
            </a:r>
          </a:p>
          <a:p>
            <a:pPr>
              <a:buFont typeface="ZapfDingbatsITC" charset="0"/>
              <a:buChar char="✩"/>
            </a:pPr>
            <a:endParaRPr lang="en-GB" sz="800" dirty="0"/>
          </a:p>
          <a:p>
            <a:pPr lvl="1">
              <a:buFont typeface="ZapfDingbatsITC" charset="0"/>
              <a:buChar char="✩"/>
            </a:pPr>
            <a:r>
              <a:rPr lang="en-GB" sz="2000" b="1" dirty="0"/>
              <a:t> Adenine (A)</a:t>
            </a:r>
          </a:p>
          <a:p>
            <a:pPr lvl="1">
              <a:buFont typeface="ZapfDingbatsITC" charset="0"/>
              <a:buChar char="✩"/>
            </a:pPr>
            <a:r>
              <a:rPr lang="en-GB" sz="2000" b="1" dirty="0"/>
              <a:t> Thymine (T)</a:t>
            </a:r>
          </a:p>
          <a:p>
            <a:pPr lvl="1">
              <a:buFont typeface="ZapfDingbatsITC" charset="0"/>
              <a:buChar char="✩"/>
            </a:pPr>
            <a:r>
              <a:rPr lang="en-GB" sz="2000" b="1" dirty="0"/>
              <a:t> Guanine (G)</a:t>
            </a:r>
          </a:p>
          <a:p>
            <a:pPr lvl="1">
              <a:buFont typeface="ZapfDingbatsITC" charset="0"/>
              <a:buChar char="✩"/>
            </a:pPr>
            <a:r>
              <a:rPr lang="en-GB" sz="2000" b="1" dirty="0"/>
              <a:t> Cytosine (C)</a:t>
            </a:r>
          </a:p>
          <a:p>
            <a:pPr lvl="1"/>
            <a:endParaRPr lang="en-GB" sz="800" dirty="0"/>
          </a:p>
          <a:p>
            <a:pPr lvl="1"/>
            <a:endParaRPr lang="en-GB" sz="800" dirty="0"/>
          </a:p>
          <a:p>
            <a:r>
              <a:rPr lang="en-GB" sz="2400" dirty="0"/>
              <a:t>Specific base pairing means A will only bind T in the opposing DNA strand and C will only bind 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7" y="1444515"/>
            <a:ext cx="3769021" cy="511933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5557B6-1BFC-48BA-B922-0642230B6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38" y="752167"/>
            <a:ext cx="7715859" cy="5746603"/>
          </a:xfrm>
        </p:spPr>
        <p:txBody>
          <a:bodyPr>
            <a:normAutofit/>
          </a:bodyPr>
          <a:lstStyle/>
          <a:p>
            <a:r>
              <a:rPr lang="en-GB" dirty="0"/>
              <a:t>The DNA codes for genes which code for the proteins we make.</a:t>
            </a:r>
          </a:p>
          <a:p>
            <a:endParaRPr lang="en-GB" dirty="0"/>
          </a:p>
          <a:p>
            <a:r>
              <a:rPr lang="en-GB" dirty="0"/>
              <a:t>DNA molecules are packed into compact structures called </a:t>
            </a:r>
            <a:r>
              <a:rPr lang="en-GB" b="1" dirty="0"/>
              <a:t>chromosomes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Humans have 23 pairs of chromosomes – 22 of these pairs are called </a:t>
            </a:r>
            <a:r>
              <a:rPr lang="en-GB" b="1" dirty="0"/>
              <a:t>autosomes.</a:t>
            </a:r>
          </a:p>
          <a:p>
            <a:endParaRPr lang="en-GB" dirty="0"/>
          </a:p>
          <a:p>
            <a:r>
              <a:rPr lang="en-GB" dirty="0"/>
              <a:t>Does anyone know what the last set of chromosomes is?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7" y="752167"/>
            <a:ext cx="3808771" cy="2628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7" y="3943064"/>
            <a:ext cx="3808771" cy="27946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23815" y="2661557"/>
            <a:ext cx="10287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954FE15-765F-4F61-A54E-504A9E578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en-GB" b="1" dirty="0"/>
              <a:t>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587"/>
            <a:ext cx="10515600" cy="5094514"/>
          </a:xfrm>
        </p:spPr>
        <p:txBody>
          <a:bodyPr>
            <a:normAutofit/>
          </a:bodyPr>
          <a:lstStyle/>
          <a:p>
            <a:r>
              <a:rPr lang="en-GB" dirty="0"/>
              <a:t>Our gender is determined by the sex chromosomes we receive from our parents: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both the egg and the sperm carry an X chromosome, the child will be female.</a:t>
            </a:r>
          </a:p>
          <a:p>
            <a:r>
              <a:rPr lang="en-GB" dirty="0"/>
              <a:t>However, if the sperm carries a Y chromosome, the child will be male.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28" y="2113644"/>
            <a:ext cx="4750062" cy="254000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F0E3934-D658-47C4-8BD2-41872359E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pPr algn="ctr"/>
            <a:r>
              <a:rPr lang="en-GB" b="1" dirty="0"/>
              <a:t>Gender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6" y="1551215"/>
            <a:ext cx="7668985" cy="4947557"/>
          </a:xfrm>
        </p:spPr>
        <p:txBody>
          <a:bodyPr>
            <a:normAutofit/>
          </a:bodyPr>
          <a:lstStyle/>
          <a:p>
            <a:r>
              <a:rPr lang="en-GB" dirty="0"/>
              <a:t>Verifying the eligibility of an athlete to compete in a sporting event that is limited to a single sex.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dirty="0"/>
              <a:t>It has arisen in the Olympics due to allegations of male athletes attempting to compete as women.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dirty="0"/>
              <a:t>However, gender verification is not as simple as checking for XX vs XY.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86" y="1767114"/>
            <a:ext cx="3222171" cy="3254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5786" y="5208814"/>
            <a:ext cx="322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South African athlete Caster </a:t>
            </a:r>
            <a:r>
              <a:rPr lang="en-GB" dirty="0" err="1"/>
              <a:t>Semenya</a:t>
            </a:r>
            <a:r>
              <a:rPr lang="en-GB" dirty="0"/>
              <a:t> was cleared to continue competing as a woman after gender testing by the IAAF.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13C921-343B-4521-89E0-EB5A9F24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68" y="1763485"/>
            <a:ext cx="7375076" cy="4820187"/>
          </a:xfrm>
        </p:spPr>
        <p:txBody>
          <a:bodyPr>
            <a:normAutofit/>
          </a:bodyPr>
          <a:lstStyle/>
          <a:p>
            <a:r>
              <a:rPr lang="en-GB" sz="2600" dirty="0"/>
              <a:t>However, this doesn’t always occur properly:</a:t>
            </a:r>
          </a:p>
          <a:p>
            <a:pPr marL="0" indent="0">
              <a:lnSpc>
                <a:spcPts val="50"/>
              </a:lnSpc>
              <a:spcBef>
                <a:spcPts val="400"/>
              </a:spcBef>
              <a:buNone/>
            </a:pPr>
            <a:r>
              <a:rPr lang="en-GB" sz="2600" dirty="0"/>
              <a:t> </a:t>
            </a:r>
          </a:p>
          <a:p>
            <a:pPr lvl="1">
              <a:buFont typeface="Wingdings" charset="2"/>
              <a:buChar char="Ø"/>
            </a:pPr>
            <a:r>
              <a:rPr lang="en-GB" sz="2200" dirty="0"/>
              <a:t>Someone with two X chromosomes could develop    hormonally as a male and vice versa.</a:t>
            </a:r>
          </a:p>
          <a:p>
            <a:endParaRPr lang="en-GB" sz="3200" dirty="0"/>
          </a:p>
          <a:p>
            <a:r>
              <a:rPr lang="en-GB" sz="2600" dirty="0"/>
              <a:t>The IOC also released regulations on female hyperandrogenism.</a:t>
            </a:r>
          </a:p>
          <a:p>
            <a:endParaRPr lang="en-GB" sz="3200" dirty="0"/>
          </a:p>
          <a:p>
            <a:r>
              <a:rPr lang="en-GB" sz="2600" dirty="0"/>
              <a:t>This is a condition characterised by excess levels of androgenic hormones e.g. testosterone.</a:t>
            </a:r>
          </a:p>
          <a:p>
            <a:endParaRPr lang="en-GB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"/>
          <a:stretch/>
        </p:blipFill>
        <p:spPr>
          <a:xfrm>
            <a:off x="9503229" y="48987"/>
            <a:ext cx="2627585" cy="230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3514" y="2351642"/>
            <a:ext cx="3655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Dutee</a:t>
            </a:r>
            <a:r>
              <a:rPr lang="en-GB" sz="1400" dirty="0"/>
              <a:t> Chand, a sprinter from India was banned in 2014 due to hyperandrogenism but has since been reinstated.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242239"/>
            <a:ext cx="2095500" cy="3455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2257" y="4919979"/>
            <a:ext cx="1753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Fatima Whitbread, a British former Javelin thrower was regularly accused of not being female. However, no tests ever proved otherwise!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568" y="669471"/>
            <a:ext cx="8109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charset="0"/>
              <a:buChar char="•"/>
            </a:pPr>
            <a:r>
              <a:rPr lang="en-GB" sz="2600" dirty="0"/>
              <a:t>The X and Y chromosomes switch on different hormones.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en-GB" b="1" dirty="0"/>
              <a:t>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7" y="1574655"/>
            <a:ext cx="7277099" cy="2524081"/>
          </a:xfrm>
        </p:spPr>
        <p:txBody>
          <a:bodyPr>
            <a:normAutofit/>
          </a:bodyPr>
          <a:lstStyle/>
          <a:p>
            <a:r>
              <a:rPr lang="en-GB" sz="2600" dirty="0"/>
              <a:t>Chemical messengers secreted directly into the blood, which carries them to specific organs and tissues to exert their functions. </a:t>
            </a:r>
          </a:p>
          <a:p>
            <a:endParaRPr lang="en-GB" sz="2000" dirty="0"/>
          </a:p>
          <a:p>
            <a:r>
              <a:rPr lang="en-GB" sz="2600" dirty="0"/>
              <a:t>When a hormone binds its specific receptor, this triggers a signalling pathway.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68" y="4457701"/>
            <a:ext cx="108530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 charset="0"/>
              <a:buChar char="•"/>
            </a:pPr>
            <a:r>
              <a:rPr lang="en-GB" sz="2600" dirty="0"/>
              <a:t>The response varies depending on the hormone - it can be fast or slow.</a:t>
            </a:r>
          </a:p>
          <a:p>
            <a:pPr marL="457200" indent="-457200">
              <a:buFont typeface="Arial" charset="0"/>
              <a:buChar char="•"/>
            </a:pPr>
            <a:endParaRPr lang="en-GB" sz="2600" dirty="0"/>
          </a:p>
          <a:p>
            <a:pPr marL="276225" indent="-276225">
              <a:buFont typeface="Arial" charset="0"/>
              <a:buChar char="•"/>
            </a:pPr>
            <a:r>
              <a:rPr lang="en-GB" sz="2600" dirty="0"/>
              <a:t>E.g. Adrenaline is associated with the “fight or flight” response. It is released in response to danger, giving the person more energy.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8" y="1656823"/>
            <a:ext cx="4245212" cy="216406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665F875-E4F9-43D4-9B6C-F8643B7B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12238"/>
          <a:stretch/>
        </p:blipFill>
        <p:spPr>
          <a:xfrm>
            <a:off x="277577" y="491610"/>
            <a:ext cx="6123214" cy="5868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8386" y="763775"/>
            <a:ext cx="53720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Signalling involves the following steps:</a:t>
            </a:r>
          </a:p>
          <a:p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Biosynthesis of the hormone in a particular tissue e.g. </a:t>
            </a:r>
            <a:r>
              <a:rPr lang="en-GB" sz="2000" b="1" dirty="0"/>
              <a:t>insulin</a:t>
            </a:r>
            <a:r>
              <a:rPr lang="en-GB" sz="2000" dirty="0"/>
              <a:t> is made in the </a:t>
            </a:r>
            <a:r>
              <a:rPr lang="en-GB" sz="2000" b="1" dirty="0"/>
              <a:t>pancreas</a:t>
            </a:r>
            <a:r>
              <a:rPr lang="en-GB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Storage and secretion of the hormone - after eating, cells of the pancreas are signalled to release insulin.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Transport of hormone to target cells – insulin is released into the bloodstream.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Recognition of hormone by receptor – insulin binds </a:t>
            </a:r>
            <a:r>
              <a:rPr lang="en-GB" sz="2000" b="1" dirty="0"/>
              <a:t>cell-surface receptors</a:t>
            </a:r>
            <a:r>
              <a:rPr lang="en-GB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Relay and amplification of hormone signal – insulin helps store excess sugar.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Breakdown of the hormone.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9C69217-D590-4E84-8473-2DE71BDEF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90" y="9730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5" y="353732"/>
            <a:ext cx="6085916" cy="1006475"/>
          </a:xfrm>
        </p:spPr>
        <p:txBody>
          <a:bodyPr/>
          <a:lstStyle/>
          <a:p>
            <a:pPr algn="ctr"/>
            <a:r>
              <a:rPr lang="en-GB" b="1" dirty="0"/>
              <a:t>Hormones and Olympics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5" y="3428997"/>
            <a:ext cx="11480425" cy="2844053"/>
          </a:xfrm>
        </p:spPr>
        <p:txBody>
          <a:bodyPr>
            <a:normAutofit/>
          </a:bodyPr>
          <a:lstStyle/>
          <a:p>
            <a:endParaRPr lang="en-GB" sz="1000" dirty="0">
              <a:sym typeface="Wingdings"/>
            </a:endParaRPr>
          </a:p>
          <a:p>
            <a:r>
              <a:rPr lang="en-GB" dirty="0">
                <a:sym typeface="Wingdings"/>
              </a:rPr>
              <a:t>The experiment you carried out last week involved investigating whether different athletes had been doping using EPO by measuring the level in their “urine” samples.</a:t>
            </a:r>
          </a:p>
          <a:p>
            <a:endParaRPr lang="en-GB" sz="1000" dirty="0">
              <a:sym typeface="Wingdings"/>
            </a:endParaRPr>
          </a:p>
          <a:p>
            <a:r>
              <a:rPr lang="en-GB" dirty="0">
                <a:sym typeface="Wingdings"/>
              </a:rPr>
              <a:t>Can anyone guess which sample is which in the picture?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6" y="353732"/>
            <a:ext cx="5356102" cy="3026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612" y="1780190"/>
            <a:ext cx="6593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 charset="0"/>
              <a:buChar char="•"/>
            </a:pPr>
            <a:r>
              <a:rPr lang="en-GB" sz="2800" dirty="0"/>
              <a:t>As we already know, many of the substances banned by the IOC have an effect on the athletes’ hormone levels: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0CC13C1-CAF2-4E4C-8437-47011482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190" y="5942851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743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ZapfDingbatsITC</vt:lpstr>
      <vt:lpstr>Office Theme</vt:lpstr>
      <vt:lpstr>PowerPoint Presentation</vt:lpstr>
      <vt:lpstr>Deoxyribonucleic Acid (DNA)</vt:lpstr>
      <vt:lpstr>PowerPoint Presentation</vt:lpstr>
      <vt:lpstr>Gender</vt:lpstr>
      <vt:lpstr>Gender Verification</vt:lpstr>
      <vt:lpstr>PowerPoint Presentation</vt:lpstr>
      <vt:lpstr>Hormones</vt:lpstr>
      <vt:lpstr>PowerPoint Presentation</vt:lpstr>
      <vt:lpstr>Hormones and Olympics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DNA, Gender and Hormones</dc:title>
  <dc:creator>matthew Pluckrose</dc:creator>
  <cp:lastModifiedBy>Andrew Ross</cp:lastModifiedBy>
  <cp:revision>100</cp:revision>
  <dcterms:created xsi:type="dcterms:W3CDTF">2016-03-14T16:43:40Z</dcterms:created>
  <dcterms:modified xsi:type="dcterms:W3CDTF">2020-04-21T10:53:08Z</dcterms:modified>
</cp:coreProperties>
</file>