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C5E0B4"/>
    <a:srgbClr val="FF6969"/>
    <a:srgbClr val="C5DCFF"/>
    <a:srgbClr val="97C0E5"/>
    <a:srgbClr val="BF87C3"/>
    <a:srgbClr val="A55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6357" autoAdjust="0"/>
  </p:normalViewPr>
  <p:slideViewPr>
    <p:cSldViewPr snapToGrid="0">
      <p:cViewPr>
        <p:scale>
          <a:sx n="125" d="100"/>
          <a:sy n="125" d="100"/>
        </p:scale>
        <p:origin x="67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38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5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1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58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8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87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6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4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5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65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EF7D-ABE8-44D5-A007-1ED9D79FEAE1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0A6D-0C25-4305-A639-C5BEE9846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33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6D8876-D9F2-3D86-0794-63C28D2B1192}"/>
              </a:ext>
            </a:extLst>
          </p:cNvPr>
          <p:cNvCxnSpPr>
            <a:cxnSpLocks/>
            <a:stCxn id="128" idx="1"/>
          </p:cNvCxnSpPr>
          <p:nvPr/>
        </p:nvCxnSpPr>
        <p:spPr>
          <a:xfrm flipV="1">
            <a:off x="3889816" y="523622"/>
            <a:ext cx="3352879" cy="1834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1FE3A2E0-CD5A-4B20-95FC-E4B5BC947BE7}"/>
              </a:ext>
            </a:extLst>
          </p:cNvPr>
          <p:cNvCxnSpPr>
            <a:cxnSpLocks/>
          </p:cNvCxnSpPr>
          <p:nvPr/>
        </p:nvCxnSpPr>
        <p:spPr>
          <a:xfrm flipV="1">
            <a:off x="9672968" y="5238044"/>
            <a:ext cx="1421752" cy="15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A8B0B2AD-C00F-78AB-08ED-5E2E796C4958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11476" y="5338091"/>
            <a:ext cx="461666" cy="22468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8B8EABB0-A021-A5C7-9C74-4EB9A4DF85C4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83901" y="6148594"/>
            <a:ext cx="535976" cy="24299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17792CAD-9471-B5A5-F976-DC34C0C85DCB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72134" y="4023773"/>
            <a:ext cx="535583" cy="21906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F30DDE3-6FB2-DCC3-1F2D-F4E9BC57DA18}"/>
              </a:ext>
            </a:extLst>
          </p:cNvPr>
          <p:cNvCxnSpPr>
            <a:cxnSpLocks/>
          </p:cNvCxnSpPr>
          <p:nvPr/>
        </p:nvCxnSpPr>
        <p:spPr>
          <a:xfrm flipH="1">
            <a:off x="3163526" y="2969626"/>
            <a:ext cx="9189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3EBA79-6299-0943-0496-3C394F8CD213}"/>
              </a:ext>
            </a:extLst>
          </p:cNvPr>
          <p:cNvCxnSpPr>
            <a:cxnSpLocks/>
          </p:cNvCxnSpPr>
          <p:nvPr/>
        </p:nvCxnSpPr>
        <p:spPr>
          <a:xfrm flipH="1">
            <a:off x="3163526" y="2303228"/>
            <a:ext cx="9189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912EBA-7394-7DE0-58A6-A234ABAD6F7F}"/>
              </a:ext>
            </a:extLst>
          </p:cNvPr>
          <p:cNvCxnSpPr>
            <a:cxnSpLocks/>
          </p:cNvCxnSpPr>
          <p:nvPr/>
        </p:nvCxnSpPr>
        <p:spPr>
          <a:xfrm flipH="1">
            <a:off x="3163526" y="1541826"/>
            <a:ext cx="9189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7A8CEB4C-28E1-4BA2-8095-6668EA162533}"/>
              </a:ext>
            </a:extLst>
          </p:cNvPr>
          <p:cNvCxnSpPr>
            <a:cxnSpLocks/>
          </p:cNvCxnSpPr>
          <p:nvPr/>
        </p:nvCxnSpPr>
        <p:spPr>
          <a:xfrm flipH="1">
            <a:off x="6750264" y="5753141"/>
            <a:ext cx="892019" cy="864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2DC95165-08AE-4B90-A374-2D631D43678C}"/>
              </a:ext>
            </a:extLst>
          </p:cNvPr>
          <p:cNvCxnSpPr>
            <a:cxnSpLocks/>
          </p:cNvCxnSpPr>
          <p:nvPr/>
        </p:nvCxnSpPr>
        <p:spPr>
          <a:xfrm flipH="1">
            <a:off x="7347321" y="6083808"/>
            <a:ext cx="3819" cy="5927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FE22F192-B966-4B1E-8C91-EE7D18789455}"/>
              </a:ext>
            </a:extLst>
          </p:cNvPr>
          <p:cNvCxnSpPr>
            <a:cxnSpLocks/>
          </p:cNvCxnSpPr>
          <p:nvPr/>
        </p:nvCxnSpPr>
        <p:spPr>
          <a:xfrm flipH="1">
            <a:off x="6752479" y="5294589"/>
            <a:ext cx="892019" cy="864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3B1762D0-B84C-47A0-AFB9-6C35C210FDB8}"/>
              </a:ext>
            </a:extLst>
          </p:cNvPr>
          <p:cNvCxnSpPr>
            <a:cxnSpLocks/>
          </p:cNvCxnSpPr>
          <p:nvPr/>
        </p:nvCxnSpPr>
        <p:spPr>
          <a:xfrm flipH="1">
            <a:off x="6763527" y="6098526"/>
            <a:ext cx="1011853" cy="92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BCAE961F-0C66-439B-BA72-7F62E0684EA6}"/>
              </a:ext>
            </a:extLst>
          </p:cNvPr>
          <p:cNvCxnSpPr>
            <a:cxnSpLocks/>
          </p:cNvCxnSpPr>
          <p:nvPr/>
        </p:nvCxnSpPr>
        <p:spPr>
          <a:xfrm flipH="1">
            <a:off x="7597126" y="6119272"/>
            <a:ext cx="1034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6008C91-2841-4310-BD20-1A720A920E88}"/>
              </a:ext>
            </a:extLst>
          </p:cNvPr>
          <p:cNvCxnSpPr>
            <a:cxnSpLocks/>
          </p:cNvCxnSpPr>
          <p:nvPr/>
        </p:nvCxnSpPr>
        <p:spPr>
          <a:xfrm flipH="1">
            <a:off x="6754813" y="4052290"/>
            <a:ext cx="2041134" cy="53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4FC89FED-AD7D-4538-897E-0E0C077FD5CB}"/>
              </a:ext>
            </a:extLst>
          </p:cNvPr>
          <p:cNvCxnSpPr>
            <a:cxnSpLocks/>
          </p:cNvCxnSpPr>
          <p:nvPr/>
        </p:nvCxnSpPr>
        <p:spPr>
          <a:xfrm flipH="1">
            <a:off x="6757283" y="3346308"/>
            <a:ext cx="138725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B92E7C5C-12B9-48F6-AB48-E39A8DABE9AB}"/>
              </a:ext>
            </a:extLst>
          </p:cNvPr>
          <p:cNvCxnSpPr>
            <a:cxnSpLocks/>
          </p:cNvCxnSpPr>
          <p:nvPr/>
        </p:nvCxnSpPr>
        <p:spPr>
          <a:xfrm flipH="1">
            <a:off x="6773201" y="2814464"/>
            <a:ext cx="187883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30" y="391479"/>
            <a:ext cx="3114502" cy="465514"/>
          </a:xfrm>
        </p:spPr>
        <p:txBody>
          <a:bodyPr>
            <a:normAutofit fontScale="90000"/>
          </a:bodyPr>
          <a:lstStyle/>
          <a:p>
            <a:pPr algn="l"/>
            <a:r>
              <a:rPr lang="en-GB" sz="1400" b="1" dirty="0"/>
              <a:t>DEPARTMENT OF CAMPUS INFRASTRUCTURE</a:t>
            </a:r>
            <a:br>
              <a:rPr lang="en-GB" b="1" dirty="0"/>
            </a:br>
            <a:r>
              <a:rPr lang="en-GB" sz="1200" b="1" dirty="0"/>
              <a:t>Management Structure –  October 2023</a:t>
            </a:r>
            <a:br>
              <a:rPr lang="en-GB" sz="1200" b="1" dirty="0"/>
            </a:br>
            <a:br>
              <a:rPr lang="en-GB" sz="1200" b="1" dirty="0"/>
            </a:br>
            <a:endParaRPr lang="en-GB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00904" y="373631"/>
            <a:ext cx="104601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Joe Bennett</a:t>
            </a:r>
          </a:p>
          <a:p>
            <a:pPr algn="ctr"/>
            <a:r>
              <a:rPr lang="en-GB" sz="800" b="1" dirty="0"/>
              <a:t>HR Business Partner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072845" y="20843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89EC136A-7EA3-4EA0-8854-F31757B3E9CE}"/>
              </a:ext>
            </a:extLst>
          </p:cNvPr>
          <p:cNvCxnSpPr>
            <a:cxnSpLocks/>
            <a:stCxn id="186" idx="1"/>
          </p:cNvCxnSpPr>
          <p:nvPr/>
        </p:nvCxnSpPr>
        <p:spPr>
          <a:xfrm flipH="1">
            <a:off x="6523738" y="6567352"/>
            <a:ext cx="36631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90406" y="116916"/>
            <a:ext cx="1363287" cy="600164"/>
          </a:xfrm>
          <a:prstGeom prst="rect">
            <a:avLst/>
          </a:prstGeom>
          <a:solidFill>
            <a:srgbClr val="97C0E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Dev Biddlecombe Director of Campus Infrastructure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92069" y="2041224"/>
            <a:ext cx="70143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Craig Steer Asbestos Manager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85606" y="1284091"/>
            <a:ext cx="174455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Warren Cole</a:t>
            </a:r>
          </a:p>
          <a:p>
            <a:pPr algn="ctr"/>
            <a:r>
              <a:rPr lang="en-GB" sz="800" b="1" dirty="0"/>
              <a:t>Compliance, Safety and Information Manager 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5A29500-0EFC-4E97-9EBC-BA13530A5B05}"/>
              </a:ext>
            </a:extLst>
          </p:cNvPr>
          <p:cNvSpPr txBox="1"/>
          <p:nvPr/>
        </p:nvSpPr>
        <p:spPr>
          <a:xfrm>
            <a:off x="3889816" y="372691"/>
            <a:ext cx="104601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Matthew Parsons</a:t>
            </a:r>
          </a:p>
          <a:p>
            <a:pPr algn="ctr"/>
            <a:r>
              <a:rPr lang="en-GB" sz="800" b="1" dirty="0"/>
              <a:t>IT Service Manager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E6298C0-DE4B-4403-AF72-F85F805CFCE7}"/>
              </a:ext>
            </a:extLst>
          </p:cNvPr>
          <p:cNvSpPr txBox="1"/>
          <p:nvPr/>
        </p:nvSpPr>
        <p:spPr>
          <a:xfrm>
            <a:off x="6881601" y="5575460"/>
            <a:ext cx="102555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Karen Hunter</a:t>
            </a:r>
          </a:p>
          <a:p>
            <a:pPr algn="ctr"/>
            <a:r>
              <a:rPr lang="en-GB" sz="800" b="1" dirty="0"/>
              <a:t>Secretary 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4CAD674F-BE89-428B-8885-F89AFE353CA6}"/>
              </a:ext>
            </a:extLst>
          </p:cNvPr>
          <p:cNvSpPr txBox="1"/>
          <p:nvPr/>
        </p:nvSpPr>
        <p:spPr>
          <a:xfrm>
            <a:off x="7993862" y="3136612"/>
            <a:ext cx="101826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10 x Plumber/ Fitters</a:t>
            </a:r>
          </a:p>
          <a:p>
            <a:pPr algn="ctr"/>
            <a:r>
              <a:rPr lang="en-GB" sz="800" b="1"/>
              <a:t>2 </a:t>
            </a:r>
            <a:r>
              <a:rPr lang="en-GB" sz="800" b="1" dirty="0"/>
              <a:t>x Maintenance Assistants </a:t>
            </a:r>
            <a:endParaRPr lang="en-GB" sz="800" b="1" dirty="0">
              <a:solidFill>
                <a:srgbClr val="FF0000"/>
              </a:solidFill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30D61AB-7698-4EFE-8001-6EF19620F12D}"/>
              </a:ext>
            </a:extLst>
          </p:cNvPr>
          <p:cNvSpPr txBox="1"/>
          <p:nvPr/>
        </p:nvSpPr>
        <p:spPr>
          <a:xfrm>
            <a:off x="8009216" y="4458040"/>
            <a:ext cx="100071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9 x Carpenters</a:t>
            </a:r>
            <a:endParaRPr lang="en-GB" sz="800" b="1" dirty="0">
              <a:solidFill>
                <a:srgbClr val="FF0000"/>
              </a:solidFill>
            </a:endParaRPr>
          </a:p>
          <a:p>
            <a:pPr algn="ctr"/>
            <a:r>
              <a:rPr lang="en-GB" sz="800" b="1" dirty="0"/>
              <a:t>1 x Maintenance Assistant</a:t>
            </a:r>
          </a:p>
          <a:p>
            <a:pPr algn="ctr"/>
            <a:r>
              <a:rPr lang="en-GB" sz="800" b="1" dirty="0"/>
              <a:t>1 x locksmith </a:t>
            </a:r>
          </a:p>
          <a:p>
            <a:pPr algn="ctr"/>
            <a:r>
              <a:rPr lang="en-GB" sz="800" b="1" dirty="0"/>
              <a:t>1 x Assistant Locksmith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E86F651-9A68-4FF4-B075-CFB34795096E}"/>
              </a:ext>
            </a:extLst>
          </p:cNvPr>
          <p:cNvSpPr txBox="1"/>
          <p:nvPr/>
        </p:nvSpPr>
        <p:spPr>
          <a:xfrm>
            <a:off x="6879077" y="3025434"/>
            <a:ext cx="10511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Mark Arnold </a:t>
            </a:r>
          </a:p>
          <a:p>
            <a:pPr algn="ctr"/>
            <a:r>
              <a:rPr lang="en-GB" sz="800" b="1" dirty="0"/>
              <a:t>Mechanical Supervisor 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AA625E0-FEEE-42F3-85A0-ADE5872C9A13}"/>
              </a:ext>
            </a:extLst>
          </p:cNvPr>
          <p:cNvSpPr txBox="1"/>
          <p:nvPr/>
        </p:nvSpPr>
        <p:spPr>
          <a:xfrm>
            <a:off x="6891830" y="5978900"/>
            <a:ext cx="102555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Mark Mitchell</a:t>
            </a:r>
          </a:p>
          <a:p>
            <a:pPr algn="ctr"/>
            <a:r>
              <a:rPr lang="en-GB" sz="800" b="1" dirty="0"/>
              <a:t>Stores Supervisor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EAFAAE6-BD9A-4229-928E-693CE3F52C13}"/>
              </a:ext>
            </a:extLst>
          </p:cNvPr>
          <p:cNvSpPr txBox="1"/>
          <p:nvPr/>
        </p:nvSpPr>
        <p:spPr>
          <a:xfrm>
            <a:off x="6884612" y="3536956"/>
            <a:ext cx="103192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John Davis</a:t>
            </a:r>
          </a:p>
          <a:p>
            <a:pPr algn="ctr"/>
            <a:r>
              <a:rPr lang="en-GB" sz="800" b="1" dirty="0"/>
              <a:t>Electrical Supervisor </a:t>
            </a:r>
          </a:p>
          <a:p>
            <a:pPr algn="ctr"/>
            <a:r>
              <a:rPr lang="en-GB" sz="800" b="1" dirty="0"/>
              <a:t>Ian Clark</a:t>
            </a:r>
          </a:p>
          <a:p>
            <a:pPr algn="ctr"/>
            <a:r>
              <a:rPr lang="en-GB" sz="800" b="1" dirty="0"/>
              <a:t>Assistant Electrical Supervisor 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2511B7A-A647-4B98-B74D-D5C39B96B9E2}"/>
              </a:ext>
            </a:extLst>
          </p:cNvPr>
          <p:cNvSpPr txBox="1"/>
          <p:nvPr/>
        </p:nvSpPr>
        <p:spPr>
          <a:xfrm>
            <a:off x="6882382" y="4988145"/>
            <a:ext cx="102406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Iain Gardiner</a:t>
            </a:r>
          </a:p>
          <a:p>
            <a:pPr algn="ctr"/>
            <a:r>
              <a:rPr lang="en-GB" sz="800" b="1" dirty="0"/>
              <a:t>Facilities </a:t>
            </a:r>
          </a:p>
          <a:p>
            <a:pPr algn="ctr"/>
            <a:r>
              <a:rPr lang="en-GB" sz="800" b="1" dirty="0"/>
              <a:t>Co-ordinator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B10B2BB4-29E7-4C94-B613-BCBF29C4BBDC}"/>
              </a:ext>
            </a:extLst>
          </p:cNvPr>
          <p:cNvSpPr txBox="1"/>
          <p:nvPr/>
        </p:nvSpPr>
        <p:spPr>
          <a:xfrm>
            <a:off x="6881633" y="4459119"/>
            <a:ext cx="102555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Alastair Newman </a:t>
            </a:r>
          </a:p>
          <a:p>
            <a:pPr algn="ctr"/>
            <a:r>
              <a:rPr lang="en-GB" sz="800" b="1" dirty="0"/>
              <a:t>Building/Carpentry Supervisor 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4F1C0B-BDE1-4D8F-B8AA-80072B5C19B5}"/>
              </a:ext>
            </a:extLst>
          </p:cNvPr>
          <p:cNvSpPr txBox="1"/>
          <p:nvPr/>
        </p:nvSpPr>
        <p:spPr>
          <a:xfrm>
            <a:off x="6890056" y="6398075"/>
            <a:ext cx="1025559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Dave Higgins</a:t>
            </a:r>
          </a:p>
          <a:p>
            <a:pPr algn="ctr"/>
            <a:r>
              <a:rPr lang="en-GB" sz="800" b="1" dirty="0"/>
              <a:t>Maintenance Buyer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4DB28E3-E58E-4089-8108-82D354FC953B}"/>
              </a:ext>
            </a:extLst>
          </p:cNvPr>
          <p:cNvSpPr txBox="1"/>
          <p:nvPr/>
        </p:nvSpPr>
        <p:spPr>
          <a:xfrm>
            <a:off x="7998559" y="2261740"/>
            <a:ext cx="100887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1 x Estates Administrator </a:t>
            </a:r>
          </a:p>
          <a:p>
            <a:pPr algn="ctr"/>
            <a:r>
              <a:rPr lang="en-GB" sz="800" b="1" dirty="0"/>
              <a:t>3 x Customer Service Administrators 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1558F52-E081-49D8-9057-9DD108B9DE9C}"/>
              </a:ext>
            </a:extLst>
          </p:cNvPr>
          <p:cNvSpPr txBox="1"/>
          <p:nvPr/>
        </p:nvSpPr>
        <p:spPr>
          <a:xfrm>
            <a:off x="6890056" y="2604402"/>
            <a:ext cx="1046018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Laura Moorcroft</a:t>
            </a:r>
          </a:p>
          <a:p>
            <a:pPr algn="ctr"/>
            <a:r>
              <a:rPr lang="en-GB" sz="800" b="1" dirty="0"/>
              <a:t>Helpdesk Supervisor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E651BAA-3A90-4F50-B0B7-6EF6A3AEFFAF}"/>
              </a:ext>
            </a:extLst>
          </p:cNvPr>
          <p:cNvSpPr txBox="1"/>
          <p:nvPr/>
        </p:nvSpPr>
        <p:spPr>
          <a:xfrm>
            <a:off x="6881601" y="2080764"/>
            <a:ext cx="104601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Operations Manager – Campus Infrastructure 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EBE8280A-AD76-4138-9B95-5AA4BF42A480}"/>
              </a:ext>
            </a:extLst>
          </p:cNvPr>
          <p:cNvSpPr txBox="1"/>
          <p:nvPr/>
        </p:nvSpPr>
        <p:spPr>
          <a:xfrm>
            <a:off x="8030707" y="5986098"/>
            <a:ext cx="89174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3 x Stores Operatives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AAAC9D5-49F4-490A-9675-6B9759542274}"/>
              </a:ext>
            </a:extLst>
          </p:cNvPr>
          <p:cNvSpPr txBox="1"/>
          <p:nvPr/>
        </p:nvSpPr>
        <p:spPr>
          <a:xfrm>
            <a:off x="5687559" y="6196740"/>
            <a:ext cx="89174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Richard Orford Assistant Maintenance Buyer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E5772908-7354-48BF-8837-44345B1506FC}"/>
              </a:ext>
            </a:extLst>
          </p:cNvPr>
          <p:cNvSpPr txBox="1"/>
          <p:nvPr/>
        </p:nvSpPr>
        <p:spPr>
          <a:xfrm>
            <a:off x="7993009" y="3757748"/>
            <a:ext cx="101826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11 x Electricians</a:t>
            </a:r>
          </a:p>
          <a:p>
            <a:pPr algn="ctr"/>
            <a:r>
              <a:rPr lang="en-GB" sz="800" b="1" dirty="0"/>
              <a:t>1 x apprentice</a:t>
            </a:r>
          </a:p>
        </p:txBody>
      </p:sp>
      <p:cxnSp>
        <p:nvCxnSpPr>
          <p:cNvPr id="409" name="Connector: Elbow 408">
            <a:extLst>
              <a:ext uri="{FF2B5EF4-FFF2-40B4-BE49-F238E27FC236}">
                <a16:creationId xmlns:a16="http://schemas.microsoft.com/office/drawing/2014/main" id="{7BD7AFD7-D35E-4ABE-9944-A61695C52476}"/>
              </a:ext>
            </a:extLst>
          </p:cNvPr>
          <p:cNvCxnSpPr>
            <a:cxnSpLocks/>
          </p:cNvCxnSpPr>
          <p:nvPr/>
        </p:nvCxnSpPr>
        <p:spPr>
          <a:xfrm rot="16200000" flipH="1">
            <a:off x="6843126" y="-246480"/>
            <a:ext cx="489043" cy="24129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Connector: Elbow 415">
            <a:extLst>
              <a:ext uri="{FF2B5EF4-FFF2-40B4-BE49-F238E27FC236}">
                <a16:creationId xmlns:a16="http://schemas.microsoft.com/office/drawing/2014/main" id="{BED4A6A8-7894-400A-9696-F1E06EFDA6B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16663" y="1203342"/>
            <a:ext cx="4464499" cy="16508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7C9881BA-31C0-4B48-B7C5-B004A0D98185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4257881" y="1203341"/>
            <a:ext cx="0" cy="80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0803773-A7DC-45CF-982D-DDF333292542}"/>
              </a:ext>
            </a:extLst>
          </p:cNvPr>
          <p:cNvCxnSpPr>
            <a:cxnSpLocks/>
          </p:cNvCxnSpPr>
          <p:nvPr/>
        </p:nvCxnSpPr>
        <p:spPr>
          <a:xfrm>
            <a:off x="8304291" y="1195436"/>
            <a:ext cx="0" cy="6546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Connector: Elbow 434">
            <a:extLst>
              <a:ext uri="{FF2B5EF4-FFF2-40B4-BE49-F238E27FC236}">
                <a16:creationId xmlns:a16="http://schemas.microsoft.com/office/drawing/2014/main" id="{933E6191-C728-432A-874F-AE76AE236DC6}"/>
              </a:ext>
            </a:extLst>
          </p:cNvPr>
          <p:cNvCxnSpPr>
            <a:cxnSpLocks/>
            <a:endCxn id="218" idx="0"/>
          </p:cNvCxnSpPr>
          <p:nvPr/>
        </p:nvCxnSpPr>
        <p:spPr>
          <a:xfrm rot="10800000" flipV="1">
            <a:off x="6102510" y="1850260"/>
            <a:ext cx="3774755" cy="22701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D1E4FC5-55E6-423E-A484-9B22E480F4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55751" y="3111323"/>
            <a:ext cx="575614" cy="22717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39249F32-918C-4061-B667-32F5841788E0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35706" y="2616532"/>
            <a:ext cx="421222" cy="23076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89D08793-EAAB-4481-87AF-83B3959E5A7A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20133" y="4491425"/>
            <a:ext cx="444710" cy="226884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ECEAA65E-26DF-4A53-935B-F795B87424AC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10615" y="4914082"/>
            <a:ext cx="461666" cy="22468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84040D09-A6BF-4128-B136-32F975268BA1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72135" y="3538153"/>
            <a:ext cx="535583" cy="21906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9C1FBF-A71C-78D3-EBCC-6FB505987587}"/>
              </a:ext>
            </a:extLst>
          </p:cNvPr>
          <p:cNvCxnSpPr>
            <a:cxnSpLocks/>
          </p:cNvCxnSpPr>
          <p:nvPr/>
        </p:nvCxnSpPr>
        <p:spPr>
          <a:xfrm>
            <a:off x="1416663" y="1647972"/>
            <a:ext cx="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1C8F290-3297-E59F-7AB8-F611F9529DC6}"/>
              </a:ext>
            </a:extLst>
          </p:cNvPr>
          <p:cNvCxnSpPr>
            <a:stCxn id="197" idx="1"/>
          </p:cNvCxnSpPr>
          <p:nvPr/>
        </p:nvCxnSpPr>
        <p:spPr>
          <a:xfrm rot="10800000" flipV="1">
            <a:off x="6757283" y="2311596"/>
            <a:ext cx="124318" cy="3807671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Connector: Elbow 448">
            <a:extLst>
              <a:ext uri="{FF2B5EF4-FFF2-40B4-BE49-F238E27FC236}">
                <a16:creationId xmlns:a16="http://schemas.microsoft.com/office/drawing/2014/main" id="{BE171E5C-F504-558F-9E86-2396F2CD228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83901" y="5733273"/>
            <a:ext cx="535976" cy="24299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Straight Connector 466">
            <a:extLst>
              <a:ext uri="{FF2B5EF4-FFF2-40B4-BE49-F238E27FC236}">
                <a16:creationId xmlns:a16="http://schemas.microsoft.com/office/drawing/2014/main" id="{52F24662-F9A5-2DED-229A-53A88B5B2F59}"/>
              </a:ext>
            </a:extLst>
          </p:cNvPr>
          <p:cNvCxnSpPr>
            <a:cxnSpLocks/>
          </p:cNvCxnSpPr>
          <p:nvPr/>
        </p:nvCxnSpPr>
        <p:spPr>
          <a:xfrm flipH="1">
            <a:off x="3740639" y="2814464"/>
            <a:ext cx="5333" cy="644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3C359F7-3F8F-1882-3930-C9E8F1B8C28F}"/>
              </a:ext>
            </a:extLst>
          </p:cNvPr>
          <p:cNvSpPr txBox="1"/>
          <p:nvPr/>
        </p:nvSpPr>
        <p:spPr>
          <a:xfrm>
            <a:off x="3393086" y="2589013"/>
            <a:ext cx="71937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Aleksandra </a:t>
            </a:r>
            <a:r>
              <a:rPr lang="en-GB" sz="800" b="1" dirty="0" err="1"/>
              <a:t>Samcovic</a:t>
            </a:r>
            <a:r>
              <a:rPr lang="en-GB" sz="800" b="1" dirty="0"/>
              <a:t> Planning &amp; Records Manager 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903098D-3304-414B-AE28-426E1676CD41}"/>
              </a:ext>
            </a:extLst>
          </p:cNvPr>
          <p:cNvSpPr txBox="1"/>
          <p:nvPr/>
        </p:nvSpPr>
        <p:spPr>
          <a:xfrm>
            <a:off x="3363150" y="3442562"/>
            <a:ext cx="719374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Andrew Finch</a:t>
            </a:r>
          </a:p>
          <a:p>
            <a:pPr algn="ctr"/>
            <a:r>
              <a:rPr lang="en-GB" sz="800" b="1" dirty="0"/>
              <a:t>CAFM/CAD/BIM Technician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16238B3-25AD-42EC-9C77-E16B41AA1F44}"/>
              </a:ext>
            </a:extLst>
          </p:cNvPr>
          <p:cNvSpPr txBox="1"/>
          <p:nvPr/>
        </p:nvSpPr>
        <p:spPr>
          <a:xfrm>
            <a:off x="711070" y="1289354"/>
            <a:ext cx="1363287" cy="461665"/>
          </a:xfrm>
          <a:prstGeom prst="rect">
            <a:avLst/>
          </a:prstGeom>
          <a:solidFill>
            <a:srgbClr val="FF93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Guy Gale</a:t>
            </a:r>
          </a:p>
          <a:p>
            <a:pPr algn="ctr"/>
            <a:r>
              <a:rPr lang="en-GB" sz="800" b="1" dirty="0"/>
              <a:t>Deputy Director of Campus Infrastructure - Projects 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EB8074C-94B0-EF9E-B7CE-A1B9291356C2}"/>
              </a:ext>
            </a:extLst>
          </p:cNvPr>
          <p:cNvGrpSpPr/>
          <p:nvPr/>
        </p:nvGrpSpPr>
        <p:grpSpPr>
          <a:xfrm>
            <a:off x="5577149" y="2077276"/>
            <a:ext cx="1052998" cy="2023987"/>
            <a:chOff x="4991450" y="2090376"/>
            <a:chExt cx="1052998" cy="1991626"/>
          </a:xfrm>
        </p:grpSpPr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E3528ED1-6F31-B5B7-6B68-7045BD6E8BB5}"/>
                </a:ext>
              </a:extLst>
            </p:cNvPr>
            <p:cNvCxnSpPr>
              <a:cxnSpLocks/>
            </p:cNvCxnSpPr>
            <p:nvPr/>
          </p:nvCxnSpPr>
          <p:spPr>
            <a:xfrm>
              <a:off x="5511906" y="2554007"/>
              <a:ext cx="9810" cy="1094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C1C5E1DF-B326-48EF-8994-CABC7358EF63}"/>
                </a:ext>
              </a:extLst>
            </p:cNvPr>
            <p:cNvSpPr txBox="1"/>
            <p:nvPr/>
          </p:nvSpPr>
          <p:spPr>
            <a:xfrm>
              <a:off x="4996448" y="3071876"/>
              <a:ext cx="1041015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1 x Chargehand </a:t>
              </a:r>
            </a:p>
            <a:p>
              <a:pPr algn="ctr"/>
              <a:r>
                <a:rPr lang="en-GB" sz="800" b="1" dirty="0"/>
                <a:t>2 x Maintenance Assistants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21CBC228-E6B2-4505-91CF-013CA62E2B9F}"/>
                </a:ext>
              </a:extLst>
            </p:cNvPr>
            <p:cNvSpPr txBox="1"/>
            <p:nvPr/>
          </p:nvSpPr>
          <p:spPr>
            <a:xfrm>
              <a:off x="5003433" y="3620337"/>
              <a:ext cx="1041015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1 x Supervisor </a:t>
              </a:r>
            </a:p>
            <a:p>
              <a:pPr algn="ctr"/>
              <a:r>
                <a:rPr lang="en-GB" sz="800" b="1" dirty="0"/>
                <a:t>1 x Maintenance Assistant</a:t>
              </a:r>
              <a:endParaRPr lang="en-GB" sz="800" b="1" dirty="0">
                <a:solidFill>
                  <a:srgbClr val="FF0000"/>
                </a:solidFill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CF89491F-92C3-41C1-A004-88FE3C92C9EF}"/>
                </a:ext>
              </a:extLst>
            </p:cNvPr>
            <p:cNvSpPr txBox="1"/>
            <p:nvPr/>
          </p:nvSpPr>
          <p:spPr>
            <a:xfrm>
              <a:off x="4991450" y="2621454"/>
              <a:ext cx="10460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Darren Chitty</a:t>
              </a:r>
            </a:p>
            <a:p>
              <a:pPr algn="ctr"/>
              <a:r>
                <a:rPr lang="en-GB" sz="800" b="1" dirty="0"/>
                <a:t>M&amp;E Engineer 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C20BC61-CA44-40B2-9E0C-0D8B5286C319}"/>
                </a:ext>
              </a:extLst>
            </p:cNvPr>
            <p:cNvSpPr txBox="1"/>
            <p:nvPr/>
          </p:nvSpPr>
          <p:spPr>
            <a:xfrm>
              <a:off x="4993801" y="2090376"/>
              <a:ext cx="1046018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/>
                <a:t>Simon Midgley</a:t>
              </a:r>
            </a:p>
            <a:p>
              <a:pPr algn="ctr"/>
              <a:r>
                <a:rPr lang="en-GB" sz="800" b="1" dirty="0"/>
                <a:t>AHS Building Services Manager 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190E5C67-D688-423F-959A-931BC36294DC}"/>
              </a:ext>
            </a:extLst>
          </p:cNvPr>
          <p:cNvSpPr txBox="1"/>
          <p:nvPr/>
        </p:nvSpPr>
        <p:spPr>
          <a:xfrm>
            <a:off x="7604018" y="1285643"/>
            <a:ext cx="1363287" cy="461665"/>
          </a:xfrm>
          <a:prstGeom prst="rect">
            <a:avLst/>
          </a:prstGeom>
          <a:solidFill>
            <a:srgbClr val="FF939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Tony Griffin</a:t>
            </a:r>
          </a:p>
          <a:p>
            <a:pPr algn="ctr"/>
            <a:r>
              <a:rPr lang="en-GB" sz="800" b="1" dirty="0"/>
              <a:t>Deputy Director of Campus Infrastructure - Operations 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0C8C617-4784-4FC9-A049-A224350D2826}"/>
              </a:ext>
            </a:extLst>
          </p:cNvPr>
          <p:cNvCxnSpPr>
            <a:cxnSpLocks/>
            <a:stCxn id="138" idx="0"/>
          </p:cNvCxnSpPr>
          <p:nvPr/>
        </p:nvCxnSpPr>
        <p:spPr>
          <a:xfrm flipH="1">
            <a:off x="1374358" y="3423280"/>
            <a:ext cx="53436" cy="1352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33975" y="2041820"/>
            <a:ext cx="98713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LTM and Small Works Manager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C3D78B9-C02A-4E89-B8D3-1A2CEE8BB712}"/>
              </a:ext>
            </a:extLst>
          </p:cNvPr>
          <p:cNvSpPr txBox="1"/>
          <p:nvPr/>
        </p:nvSpPr>
        <p:spPr>
          <a:xfrm>
            <a:off x="1994275" y="4324260"/>
            <a:ext cx="86730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2 x Building Service Operatives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DF422BF-2E8A-48E6-B775-2E108461CB5B}"/>
              </a:ext>
            </a:extLst>
          </p:cNvPr>
          <p:cNvSpPr txBox="1"/>
          <p:nvPr/>
        </p:nvSpPr>
        <p:spPr>
          <a:xfrm>
            <a:off x="931528" y="3835445"/>
            <a:ext cx="98662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Gordon Coltherd Project Manager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779635F-45DB-45E2-454B-051079860241}"/>
              </a:ext>
            </a:extLst>
          </p:cNvPr>
          <p:cNvCxnSpPr>
            <a:cxnSpLocks/>
          </p:cNvCxnSpPr>
          <p:nvPr/>
        </p:nvCxnSpPr>
        <p:spPr>
          <a:xfrm rot="10800000" flipV="1">
            <a:off x="929388" y="2211096"/>
            <a:ext cx="719" cy="477752"/>
          </a:xfrm>
          <a:prstGeom prst="bentConnector3">
            <a:avLst>
              <a:gd name="adj1" fmla="val 117578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Connector: Elbow 506">
            <a:extLst>
              <a:ext uri="{FF2B5EF4-FFF2-40B4-BE49-F238E27FC236}">
                <a16:creationId xmlns:a16="http://schemas.microsoft.com/office/drawing/2014/main" id="{D6663227-BD5F-C470-4CC7-0C23D64FCB9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71023" y="2688848"/>
            <a:ext cx="719" cy="477752"/>
          </a:xfrm>
          <a:prstGeom prst="bentConnector3">
            <a:avLst>
              <a:gd name="adj1" fmla="val 3123185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EBBC6751-592F-823B-1A0A-56EEEAE0410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70495" y="3170107"/>
            <a:ext cx="719" cy="477752"/>
          </a:xfrm>
          <a:prstGeom prst="bentConnector3">
            <a:avLst>
              <a:gd name="adj1" fmla="val 3123185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F85E064-F4F5-4867-8198-C6AE5DC19813}"/>
              </a:ext>
            </a:extLst>
          </p:cNvPr>
          <p:cNvSpPr txBox="1"/>
          <p:nvPr/>
        </p:nvSpPr>
        <p:spPr>
          <a:xfrm>
            <a:off x="933256" y="2458016"/>
            <a:ext cx="98785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Julie Samways</a:t>
            </a:r>
          </a:p>
          <a:p>
            <a:r>
              <a:rPr lang="en-GB" dirty="0"/>
              <a:t>Project Support Officer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AF7D818-7171-44D4-81C3-F4DB87DC9B25}"/>
              </a:ext>
            </a:extLst>
          </p:cNvPr>
          <p:cNvSpPr txBox="1"/>
          <p:nvPr/>
        </p:nvSpPr>
        <p:spPr>
          <a:xfrm>
            <a:off x="929221" y="3007359"/>
            <a:ext cx="99188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Jamie Adams Project Managers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DF52136-A1C2-4563-B70C-58DBE44F629F}"/>
              </a:ext>
            </a:extLst>
          </p:cNvPr>
          <p:cNvSpPr txBox="1"/>
          <p:nvPr/>
        </p:nvSpPr>
        <p:spPr>
          <a:xfrm>
            <a:off x="934481" y="3423280"/>
            <a:ext cx="98662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Paul Filer  Project Manager</a:t>
            </a:r>
          </a:p>
        </p:txBody>
      </p: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34F9FDF9-C758-9634-F768-75AE85AC6AB8}"/>
              </a:ext>
            </a:extLst>
          </p:cNvPr>
          <p:cNvCxnSpPr>
            <a:cxnSpLocks/>
            <a:endCxn id="170" idx="1"/>
          </p:cNvCxnSpPr>
          <p:nvPr/>
        </p:nvCxnSpPr>
        <p:spPr>
          <a:xfrm rot="16200000" flipH="1">
            <a:off x="711925" y="3785119"/>
            <a:ext cx="356864" cy="8234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33906089-0CDF-1E49-5552-17374C883659}"/>
              </a:ext>
            </a:extLst>
          </p:cNvPr>
          <p:cNvCxnSpPr>
            <a:cxnSpLocks/>
          </p:cNvCxnSpPr>
          <p:nvPr/>
        </p:nvCxnSpPr>
        <p:spPr>
          <a:xfrm>
            <a:off x="845495" y="3998026"/>
            <a:ext cx="1148780" cy="552220"/>
          </a:xfrm>
          <a:prstGeom prst="bentConnector3">
            <a:avLst>
              <a:gd name="adj1" fmla="val 18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A899E5EC-1A33-438B-BC86-FC96D3F68A7C}"/>
              </a:ext>
            </a:extLst>
          </p:cNvPr>
          <p:cNvSpPr txBox="1"/>
          <p:nvPr/>
        </p:nvSpPr>
        <p:spPr>
          <a:xfrm>
            <a:off x="924321" y="4255123"/>
            <a:ext cx="98632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David Matthews</a:t>
            </a:r>
          </a:p>
          <a:p>
            <a:r>
              <a:rPr lang="en-GB" dirty="0"/>
              <a:t>General Maintenance Manager 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C06C889-EB99-472F-14FC-A9D5E520AE4B}"/>
              </a:ext>
            </a:extLst>
          </p:cNvPr>
          <p:cNvCxnSpPr>
            <a:cxnSpLocks/>
            <a:endCxn id="197" idx="0"/>
          </p:cNvCxnSpPr>
          <p:nvPr/>
        </p:nvCxnSpPr>
        <p:spPr>
          <a:xfrm>
            <a:off x="7404610" y="1852695"/>
            <a:ext cx="0" cy="228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1B952784-5EAD-4D86-ACC2-42C6EC474AE7}"/>
              </a:ext>
            </a:extLst>
          </p:cNvPr>
          <p:cNvCxnSpPr>
            <a:cxnSpLocks/>
            <a:stCxn id="200" idx="1"/>
          </p:cNvCxnSpPr>
          <p:nvPr/>
        </p:nvCxnSpPr>
        <p:spPr>
          <a:xfrm flipH="1">
            <a:off x="9555358" y="5655814"/>
            <a:ext cx="1268783" cy="1279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368011" y="6296267"/>
            <a:ext cx="103335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Stuart Burgess Water Hygiene Manager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9F6F761-28F8-45EC-8E73-49B56D12D287}"/>
              </a:ext>
            </a:extLst>
          </p:cNvPr>
          <p:cNvSpPr txBox="1"/>
          <p:nvPr/>
        </p:nvSpPr>
        <p:spPr>
          <a:xfrm>
            <a:off x="10823869" y="4969732"/>
            <a:ext cx="90437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2 x Maintenance Assistant (Compliance)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B317C08D-1D64-4856-B8D9-0AA5F9D498EC}"/>
              </a:ext>
            </a:extLst>
          </p:cNvPr>
          <p:cNvSpPr txBox="1"/>
          <p:nvPr/>
        </p:nvSpPr>
        <p:spPr>
          <a:xfrm>
            <a:off x="9355752" y="4654085"/>
            <a:ext cx="105615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Ben Garlick Building Services Engineer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AC8FC64F-18D1-4389-AF36-CEF9554D638A}"/>
              </a:ext>
            </a:extLst>
          </p:cNvPr>
          <p:cNvSpPr txBox="1"/>
          <p:nvPr/>
        </p:nvSpPr>
        <p:spPr>
          <a:xfrm>
            <a:off x="9371091" y="2716497"/>
            <a:ext cx="104601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Steve Cox</a:t>
            </a:r>
          </a:p>
          <a:p>
            <a:pPr algn="ctr"/>
            <a:r>
              <a:rPr lang="en-GB" sz="800" b="1" dirty="0"/>
              <a:t>Mechanical Services Engineer 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81C7F56-1D9F-4716-AD15-5D6B4B165448}"/>
              </a:ext>
            </a:extLst>
          </p:cNvPr>
          <p:cNvSpPr txBox="1"/>
          <p:nvPr/>
        </p:nvSpPr>
        <p:spPr>
          <a:xfrm>
            <a:off x="9351597" y="3231800"/>
            <a:ext cx="104601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Harry White</a:t>
            </a:r>
          </a:p>
          <a:p>
            <a:pPr algn="ctr"/>
            <a:r>
              <a:rPr lang="en-GB" sz="800" b="1" dirty="0"/>
              <a:t>Assistant Building Services Engineer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8C614C4-87B7-47A3-91DE-7BE043CA32B5}"/>
              </a:ext>
            </a:extLst>
          </p:cNvPr>
          <p:cNvSpPr txBox="1"/>
          <p:nvPr/>
        </p:nvSpPr>
        <p:spPr>
          <a:xfrm>
            <a:off x="9349349" y="3742935"/>
            <a:ext cx="104566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Peter Gurr </a:t>
            </a:r>
          </a:p>
          <a:p>
            <a:pPr algn="ctr"/>
            <a:r>
              <a:rPr lang="en-GB" sz="800" b="1" dirty="0"/>
              <a:t>Energy Engineer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F6EF02C3-D14D-457A-9773-7EC1552399BA}"/>
              </a:ext>
            </a:extLst>
          </p:cNvPr>
          <p:cNvSpPr txBox="1"/>
          <p:nvPr/>
        </p:nvSpPr>
        <p:spPr>
          <a:xfrm>
            <a:off x="9351597" y="4135512"/>
            <a:ext cx="105124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Stephen Andrews</a:t>
            </a:r>
          </a:p>
          <a:p>
            <a:pPr algn="ctr"/>
            <a:r>
              <a:rPr lang="en-GB" sz="800" b="1" dirty="0"/>
              <a:t>Carbon Reduction Officer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876622EE-B8B6-4B79-AF89-2D8605379EBE}"/>
              </a:ext>
            </a:extLst>
          </p:cNvPr>
          <p:cNvSpPr txBox="1"/>
          <p:nvPr/>
        </p:nvSpPr>
        <p:spPr>
          <a:xfrm>
            <a:off x="9370794" y="5513905"/>
            <a:ext cx="104631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Chris Mann</a:t>
            </a:r>
          </a:p>
          <a:p>
            <a:pPr algn="ctr"/>
            <a:r>
              <a:rPr lang="en-GB" sz="800" b="1" dirty="0"/>
              <a:t> BMS Engineer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01BC5ACE-2D54-4549-80EB-93A24D3A18C3}"/>
              </a:ext>
            </a:extLst>
          </p:cNvPr>
          <p:cNvSpPr txBox="1"/>
          <p:nvPr/>
        </p:nvSpPr>
        <p:spPr>
          <a:xfrm>
            <a:off x="9361683" y="5022439"/>
            <a:ext cx="105025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Electrical Engineers</a:t>
            </a:r>
          </a:p>
          <a:p>
            <a:pPr algn="ctr"/>
            <a:r>
              <a:rPr lang="en-GB" sz="800" b="1" dirty="0"/>
              <a:t>Craig Carter</a:t>
            </a:r>
          </a:p>
          <a:p>
            <a:pPr algn="ctr"/>
            <a:r>
              <a:rPr lang="en-GB" sz="800" b="1" dirty="0"/>
              <a:t>Mike Storey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CBD050A6-A379-4838-AC8F-94327206AE5D}"/>
              </a:ext>
            </a:extLst>
          </p:cNvPr>
          <p:cNvSpPr txBox="1"/>
          <p:nvPr/>
        </p:nvSpPr>
        <p:spPr>
          <a:xfrm>
            <a:off x="10824141" y="5502970"/>
            <a:ext cx="89479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James Short</a:t>
            </a:r>
          </a:p>
          <a:p>
            <a:pPr algn="ctr"/>
            <a:r>
              <a:rPr lang="en-GB" sz="800" b="1" dirty="0"/>
              <a:t>BMS Supervisor</a:t>
            </a:r>
          </a:p>
        </p:txBody>
      </p:sp>
      <p:cxnSp>
        <p:nvCxnSpPr>
          <p:cNvPr id="442" name="Connector: Elbow 441">
            <a:extLst>
              <a:ext uri="{FF2B5EF4-FFF2-40B4-BE49-F238E27FC236}">
                <a16:creationId xmlns:a16="http://schemas.microsoft.com/office/drawing/2014/main" id="{1E80C328-04B4-456D-AA4F-CEABF0E2E98C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351597" y="2023939"/>
            <a:ext cx="110101" cy="515424"/>
          </a:xfrm>
          <a:prstGeom prst="bentConnector3">
            <a:avLst>
              <a:gd name="adj1" fmla="val -1107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C91A3D35-7AEC-4CF8-95BD-CB5039AC2B76}"/>
              </a:ext>
            </a:extLst>
          </p:cNvPr>
          <p:cNvCxnSpPr/>
          <p:nvPr/>
        </p:nvCxnSpPr>
        <p:spPr>
          <a:xfrm flipV="1">
            <a:off x="10004900" y="4502136"/>
            <a:ext cx="30761" cy="77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258D4-62D9-077E-0337-84C4FFD78B39}"/>
              </a:ext>
            </a:extLst>
          </p:cNvPr>
          <p:cNvCxnSpPr>
            <a:cxnSpLocks/>
          </p:cNvCxnSpPr>
          <p:nvPr/>
        </p:nvCxnSpPr>
        <p:spPr>
          <a:xfrm flipH="1" flipV="1">
            <a:off x="9699933" y="6098024"/>
            <a:ext cx="1277744" cy="1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88B00C14-83C3-4FB5-AF80-AEBE85685076}"/>
              </a:ext>
            </a:extLst>
          </p:cNvPr>
          <p:cNvSpPr txBox="1"/>
          <p:nvPr/>
        </p:nvSpPr>
        <p:spPr>
          <a:xfrm>
            <a:off x="10827112" y="5977662"/>
            <a:ext cx="89182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Sarah Mansell CAFM PPM Coordinator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CE6796C-55AE-4B60-BECF-B716DFEC4CF1}"/>
              </a:ext>
            </a:extLst>
          </p:cNvPr>
          <p:cNvSpPr txBox="1"/>
          <p:nvPr/>
        </p:nvSpPr>
        <p:spPr>
          <a:xfrm>
            <a:off x="9366021" y="5914014"/>
            <a:ext cx="105615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Natasha Baker</a:t>
            </a:r>
          </a:p>
          <a:p>
            <a:pPr algn="ctr"/>
            <a:r>
              <a:rPr lang="en-GB" sz="800" b="1" dirty="0"/>
              <a:t>CAFM Manager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593BDB2-75EE-6954-995B-B13FD2B624F5}"/>
              </a:ext>
            </a:extLst>
          </p:cNvPr>
          <p:cNvCxnSpPr>
            <a:cxnSpLocks/>
          </p:cNvCxnSpPr>
          <p:nvPr/>
        </p:nvCxnSpPr>
        <p:spPr>
          <a:xfrm>
            <a:off x="9880373" y="1850111"/>
            <a:ext cx="0" cy="2783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3EB6D617-315F-4FCD-94BE-33F157559995}"/>
              </a:ext>
            </a:extLst>
          </p:cNvPr>
          <p:cNvSpPr txBox="1"/>
          <p:nvPr/>
        </p:nvSpPr>
        <p:spPr>
          <a:xfrm>
            <a:off x="9355752" y="1824840"/>
            <a:ext cx="129719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Richard Powell-Bailey</a:t>
            </a:r>
          </a:p>
          <a:p>
            <a:pPr algn="ctr"/>
            <a:r>
              <a:rPr lang="en-GB" sz="800" b="1" dirty="0"/>
              <a:t>Engineering Services Manager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DDD235FD-FD03-4AA5-BA05-55E3AEF84209}"/>
              </a:ext>
            </a:extLst>
          </p:cNvPr>
          <p:cNvSpPr txBox="1"/>
          <p:nvPr/>
        </p:nvSpPr>
        <p:spPr>
          <a:xfrm>
            <a:off x="9383158" y="2337777"/>
            <a:ext cx="101185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 b="1"/>
            </a:lvl1pPr>
          </a:lstStyle>
          <a:p>
            <a:r>
              <a:rPr lang="en-GB" dirty="0"/>
              <a:t>Ollie Eades</a:t>
            </a:r>
          </a:p>
          <a:p>
            <a:r>
              <a:rPr lang="en-GB" dirty="0"/>
              <a:t>Clerk of Works (E)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AD7CEE42-8DE4-63FE-7A9C-9402F2042EA2}"/>
              </a:ext>
            </a:extLst>
          </p:cNvPr>
          <p:cNvCxnSpPr>
            <a:cxnSpLocks/>
            <a:stCxn id="218" idx="1"/>
          </p:cNvCxnSpPr>
          <p:nvPr/>
        </p:nvCxnSpPr>
        <p:spPr>
          <a:xfrm rot="10800000" flipV="1">
            <a:off x="4978020" y="2311858"/>
            <a:ext cx="601480" cy="342155"/>
          </a:xfrm>
          <a:prstGeom prst="bentConnector3">
            <a:avLst>
              <a:gd name="adj1" fmla="val 995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C45DF10-B64F-B284-5617-032E1B7C90F2}"/>
              </a:ext>
            </a:extLst>
          </p:cNvPr>
          <p:cNvSpPr txBox="1"/>
          <p:nvPr/>
        </p:nvSpPr>
        <p:spPr>
          <a:xfrm>
            <a:off x="4246580" y="2614202"/>
            <a:ext cx="12081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Luke Banot</a:t>
            </a:r>
          </a:p>
          <a:p>
            <a:pPr algn="ctr"/>
            <a:r>
              <a:rPr lang="en-GB" sz="800" b="1" dirty="0"/>
              <a:t>Assistant Building Maintenance Manager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90A03B-DA45-2A15-C98F-AC4B84A4BA70}"/>
              </a:ext>
            </a:extLst>
          </p:cNvPr>
          <p:cNvCxnSpPr>
            <a:cxnSpLocks/>
          </p:cNvCxnSpPr>
          <p:nvPr/>
        </p:nvCxnSpPr>
        <p:spPr>
          <a:xfrm>
            <a:off x="3163526" y="1541826"/>
            <a:ext cx="0" cy="142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B5A44D9-9CCF-7A2F-8395-1F3ED5BF42F2}"/>
              </a:ext>
            </a:extLst>
          </p:cNvPr>
          <p:cNvSpPr txBox="1"/>
          <p:nvPr/>
        </p:nvSpPr>
        <p:spPr>
          <a:xfrm>
            <a:off x="10528968" y="1484916"/>
            <a:ext cx="129719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Ben Spicer</a:t>
            </a:r>
          </a:p>
          <a:p>
            <a:pPr algn="ctr"/>
            <a:r>
              <a:rPr lang="en-GB" sz="800" b="1" dirty="0"/>
              <a:t>Head of Engineering Services (from 18/12/23)</a:t>
            </a:r>
          </a:p>
        </p:txBody>
      </p:sp>
    </p:spTree>
    <p:extLst>
      <p:ext uri="{BB962C8B-B14F-4D97-AF65-F5344CB8AC3E}">
        <p14:creationId xmlns:p14="http://schemas.microsoft.com/office/powerpoint/2010/main" val="286777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7e3d22-4ea1-422d-b0ad-8fcc89406b9e}" enabled="0" method="" siteId="{377e3d22-4ea1-422d-b0ad-8fcc89406b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18019</TotalTime>
  <Words>311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DEPARTMENT OF CAMPUS INFRASTRUCTURE Management Structure –  October 2023  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ESTATES Management Structure – October 2018</dc:title>
  <dc:creator>Jane Eyles</dc:creator>
  <cp:lastModifiedBy>Joe Bennett</cp:lastModifiedBy>
  <cp:revision>236</cp:revision>
  <cp:lastPrinted>2023-01-10T16:39:02Z</cp:lastPrinted>
  <dcterms:created xsi:type="dcterms:W3CDTF">2018-10-18T08:48:27Z</dcterms:created>
  <dcterms:modified xsi:type="dcterms:W3CDTF">2023-10-17T08:36:08Z</dcterms:modified>
</cp:coreProperties>
</file>