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omments/modernComment_2C6_1923BEA4.xml" ContentType="application/vnd.ms-powerpoint.comments+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4"/>
  </p:sldMasterIdLst>
  <p:notesMasterIdLst>
    <p:notesMasterId r:id="rId26"/>
  </p:notesMasterIdLst>
  <p:sldIdLst>
    <p:sldId id="653" r:id="rId5"/>
    <p:sldId id="265" r:id="rId6"/>
    <p:sldId id="694" r:id="rId7"/>
    <p:sldId id="699" r:id="rId8"/>
    <p:sldId id="671" r:id="rId9"/>
    <p:sldId id="713" r:id="rId10"/>
    <p:sldId id="700" r:id="rId11"/>
    <p:sldId id="709" r:id="rId12"/>
    <p:sldId id="711" r:id="rId13"/>
    <p:sldId id="258" r:id="rId14"/>
    <p:sldId id="703" r:id="rId15"/>
    <p:sldId id="704" r:id="rId16"/>
    <p:sldId id="710" r:id="rId17"/>
    <p:sldId id="705" r:id="rId18"/>
    <p:sldId id="684" r:id="rId19"/>
    <p:sldId id="685" r:id="rId20"/>
    <p:sldId id="706" r:id="rId21"/>
    <p:sldId id="707" r:id="rId22"/>
    <p:sldId id="712" r:id="rId23"/>
    <p:sldId id="714" r:id="rId24"/>
    <p:sldId id="651" r:id="rId25"/>
  </p:sldIdLst>
  <p:sldSz cx="12192000" cy="6858000"/>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FD63396D-2631-B496-1AB7-149A2EB200EB}" name="Alice Hossent" initials="AH" userId="S::amh227@bath.ac.uk::ef5bc4b6-cf7c-45f7-9a4d-5b603e2d62a0"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87161"/>
    <a:srgbClr val="00B050"/>
    <a:srgbClr val="C5E0B4"/>
    <a:srgbClr val="FF6600"/>
    <a:srgbClr val="00FF00"/>
    <a:srgbClr val="E5027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353" autoAdjust="0"/>
    <p:restoredTop sz="89104" autoAdjust="0"/>
  </p:normalViewPr>
  <p:slideViewPr>
    <p:cSldViewPr snapToGrid="0">
      <p:cViewPr varScale="1">
        <p:scale>
          <a:sx n="98" d="100"/>
          <a:sy n="98" d="100"/>
        </p:scale>
        <p:origin x="996" y="96"/>
      </p:cViewPr>
      <p:guideLst/>
    </p:cSldViewPr>
  </p:slideViewPr>
  <p:outlineViewPr>
    <p:cViewPr>
      <p:scale>
        <a:sx n="33" d="100"/>
        <a:sy n="33" d="100"/>
      </p:scale>
      <p:origin x="0" y="0"/>
    </p:cViewPr>
  </p:outlineViewPr>
  <p:notesTextViewPr>
    <p:cViewPr>
      <p:scale>
        <a:sx n="1" d="1"/>
        <a:sy n="1" d="1"/>
      </p:scale>
      <p:origin x="0" y="0"/>
    </p:cViewPr>
  </p:notesTextViewPr>
  <p:notesViewPr>
    <p:cSldViewPr snapToGrid="0">
      <p:cViewPr varScale="1">
        <p:scale>
          <a:sx n="47" d="100"/>
          <a:sy n="47" d="100"/>
        </p:scale>
        <p:origin x="2792" y="4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microsoft.com/office/2018/10/relationships/authors" Target="author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presProps" Target="presProps.xml"/><Relationship Id="rId30" Type="http://schemas.openxmlformats.org/officeDocument/2006/relationships/tableStyles" Target="tableStyles.xml"/></Relationships>
</file>

<file path=ppt/comments/modernComment_2C6_1923BEA4.xml><?xml version="1.0" encoding="utf-8"?>
<p188:cmLst xmlns:a="http://schemas.openxmlformats.org/drawingml/2006/main" xmlns:r="http://schemas.openxmlformats.org/officeDocument/2006/relationships" xmlns:p188="http://schemas.microsoft.com/office/powerpoint/2018/8/main">
  <p188:cm id="{82E788BA-793B-4E1C-8F80-9A35ED7CA532}" authorId="{FD63396D-2631-B496-1AB7-149A2EB200EB}" created="2024-01-08T16:03:30.230">
    <ac:deMkLst xmlns:ac="http://schemas.microsoft.com/office/drawing/2013/main/command">
      <pc:docMk xmlns:pc="http://schemas.microsoft.com/office/powerpoint/2013/main/command"/>
      <pc:sldMk xmlns:pc="http://schemas.microsoft.com/office/powerpoint/2013/main/command" cId="3897209653" sldId="628"/>
      <ac:spMk id="8" creationId="{023AA874-02D0-089C-1A00-480924DC82B0}"/>
    </ac:deMkLst>
    <p188:txBody>
      <a:bodyPr/>
      <a:lstStyle/>
      <a:p>
        <a:r>
          <a:rPr lang="en-GB"/>
          <a:t>Should heading be What is a green job instead of this heading?</a:t>
        </a:r>
      </a:p>
    </p188:txBody>
  </p188:cm>
</p188: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744B6D91-BAA3-4883-AFB9-D7527794EBE7}" type="datetimeFigureOut">
              <a:rPr lang="en-GB" smtClean="0"/>
              <a:t>23/09/2026</a:t>
            </a:fld>
            <a:endParaRPr lang="en-GB"/>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194740DE-C5AB-426F-B0E1-00CCA2CF716C}" type="slidenum">
              <a:rPr lang="en-GB" smtClean="0"/>
              <a:t>‹#›</a:t>
            </a:fld>
            <a:endParaRPr lang="en-GB"/>
          </a:p>
        </p:txBody>
      </p:sp>
    </p:spTree>
    <p:extLst>
      <p:ext uri="{BB962C8B-B14F-4D97-AF65-F5344CB8AC3E}">
        <p14:creationId xmlns:p14="http://schemas.microsoft.com/office/powerpoint/2010/main" val="126291599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s://www.bbc.co.uk/bitesize/articles/zcxmtrd#zpwdqfr" TargetMode="External"/><Relationship Id="rId2" Type="http://schemas.openxmlformats.org/officeDocument/2006/relationships/slide" Target="../slides/slide8.xml"/><Relationship Id="rId1" Type="http://schemas.openxmlformats.org/officeDocument/2006/relationships/notesMaster" Target="../notesMasters/notesMaster1.xml"/><Relationship Id="rId4" Type="http://schemas.openxmlformats.org/officeDocument/2006/relationships/hyperlink" Target="https://www.nationalgrid.com/stories/energy-explained/what-is-net-zero" TargetMode="Externa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27546" cy="372249"/>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34448" y="0"/>
            <a:ext cx="3927546" cy="372249"/>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055813" y="557213"/>
            <a:ext cx="4951412" cy="2786062"/>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06357" y="3529471"/>
            <a:ext cx="7250853" cy="3345071"/>
          </a:xfrm>
          <a:prstGeom prst="rect">
            <a:avLst/>
          </a:prstGeom>
        </p:spPr>
        <p:txBody>
          <a:bodyPr vert="horz" lIns="91440" tIns="45720" rIns="91440" bIns="45720" rtlCol="0"/>
          <a:lstStyle/>
          <a:p>
            <a:endParaRPr lang="en-US" dirty="0"/>
          </a:p>
        </p:txBody>
      </p:sp>
      <p:sp>
        <p:nvSpPr>
          <p:cNvPr id="6" name="Footer Placeholder 5"/>
          <p:cNvSpPr>
            <a:spLocks noGrp="1"/>
          </p:cNvSpPr>
          <p:nvPr>
            <p:ph type="ftr" sz="quarter" idx="4"/>
          </p:nvPr>
        </p:nvSpPr>
        <p:spPr>
          <a:xfrm>
            <a:off x="0" y="7058943"/>
            <a:ext cx="3927546" cy="370526"/>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34448" y="7058943"/>
            <a:ext cx="3927546" cy="370526"/>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4811679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27546" cy="372249"/>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34448" y="0"/>
            <a:ext cx="3927546" cy="372249"/>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055813" y="557213"/>
            <a:ext cx="4951412" cy="2786062"/>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06357" y="3529471"/>
            <a:ext cx="7250853" cy="3345071"/>
          </a:xfrm>
          <a:prstGeom prst="rect">
            <a:avLst/>
          </a:prstGeom>
        </p:spPr>
        <p:txBody>
          <a:bodyPr vert="horz" lIns="91440" tIns="45720" rIns="91440" bIns="45720" rtlCol="0"/>
          <a:lstStyle/>
          <a:p>
            <a:endParaRPr lang="en-US" dirty="0"/>
          </a:p>
        </p:txBody>
      </p:sp>
      <p:sp>
        <p:nvSpPr>
          <p:cNvPr id="6" name="Footer Placeholder 5"/>
          <p:cNvSpPr>
            <a:spLocks noGrp="1"/>
          </p:cNvSpPr>
          <p:nvPr>
            <p:ph type="ftr" sz="quarter" idx="4"/>
          </p:nvPr>
        </p:nvSpPr>
        <p:spPr>
          <a:xfrm>
            <a:off x="0" y="7058943"/>
            <a:ext cx="3927546" cy="370526"/>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34448" y="7058943"/>
            <a:ext cx="3927546" cy="370526"/>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5965211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27546" cy="372249"/>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34448" y="0"/>
            <a:ext cx="3927546" cy="372249"/>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055813" y="557213"/>
            <a:ext cx="4951412" cy="2786062"/>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06357" y="3529471"/>
            <a:ext cx="7250853" cy="3345071"/>
          </a:xfrm>
          <a:prstGeom prst="rect">
            <a:avLst/>
          </a:prstGeom>
        </p:spPr>
        <p:txBody>
          <a:bodyPr vert="horz" lIns="91440" tIns="45720" rIns="91440" bIns="45720" rtlCol="0"/>
          <a:lstStyle/>
          <a:p>
            <a:endParaRPr lang="en-US" dirty="0"/>
          </a:p>
        </p:txBody>
      </p:sp>
      <p:sp>
        <p:nvSpPr>
          <p:cNvPr id="6" name="Footer Placeholder 5"/>
          <p:cNvSpPr>
            <a:spLocks noGrp="1"/>
          </p:cNvSpPr>
          <p:nvPr>
            <p:ph type="ftr" sz="quarter" idx="4"/>
          </p:nvPr>
        </p:nvSpPr>
        <p:spPr>
          <a:xfrm>
            <a:off x="0" y="7058943"/>
            <a:ext cx="3927546" cy="370526"/>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34448" y="7058943"/>
            <a:ext cx="3927546" cy="370526"/>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226514012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27546" cy="372249"/>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34448" y="0"/>
            <a:ext cx="3927546" cy="372249"/>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055813" y="557213"/>
            <a:ext cx="4951412" cy="2786062"/>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06357" y="3529471"/>
            <a:ext cx="7250853" cy="3345071"/>
          </a:xfrm>
          <a:prstGeom prst="rect">
            <a:avLst/>
          </a:prstGeom>
        </p:spPr>
        <p:txBody>
          <a:bodyPr vert="horz" lIns="91440" tIns="45720" rIns="91440" bIns="45720" rtlCol="0"/>
          <a:lstStyle/>
          <a:p>
            <a:endParaRPr lang="en-US" dirty="0"/>
          </a:p>
        </p:txBody>
      </p:sp>
      <p:sp>
        <p:nvSpPr>
          <p:cNvPr id="6" name="Footer Placeholder 5"/>
          <p:cNvSpPr>
            <a:spLocks noGrp="1"/>
          </p:cNvSpPr>
          <p:nvPr>
            <p:ph type="ftr" sz="quarter" idx="4"/>
          </p:nvPr>
        </p:nvSpPr>
        <p:spPr>
          <a:xfrm>
            <a:off x="0" y="7058943"/>
            <a:ext cx="3927546" cy="370526"/>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34448" y="7058943"/>
            <a:ext cx="3927546" cy="370526"/>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132618785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27546" cy="372249"/>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34448" y="0"/>
            <a:ext cx="3927546" cy="372249"/>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055813" y="557213"/>
            <a:ext cx="4951412" cy="2786062"/>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06357" y="3529471"/>
            <a:ext cx="7250853" cy="3345071"/>
          </a:xfrm>
          <a:prstGeom prst="rect">
            <a:avLst/>
          </a:prstGeom>
        </p:spPr>
        <p:txBody>
          <a:bodyPr vert="horz" lIns="91440" tIns="45720" rIns="91440" bIns="45720" rtlCol="0"/>
          <a:lstStyle/>
          <a:p>
            <a:r>
              <a:rPr lang="en-US" dirty="0"/>
              <a:t>Click to ask question</a:t>
            </a:r>
          </a:p>
          <a:p>
            <a:r>
              <a:rPr lang="en-US" dirty="0"/>
              <a:t>Click to give answer</a:t>
            </a:r>
          </a:p>
          <a:p>
            <a:r>
              <a:rPr lang="en-US" dirty="0"/>
              <a:t>Reminder that Greta has raised awareness of the need to protect the planet and has been a key advocate for getting young people involved.</a:t>
            </a:r>
          </a:p>
        </p:txBody>
      </p:sp>
      <p:sp>
        <p:nvSpPr>
          <p:cNvPr id="6" name="Footer Placeholder 5"/>
          <p:cNvSpPr>
            <a:spLocks noGrp="1"/>
          </p:cNvSpPr>
          <p:nvPr>
            <p:ph type="ftr" sz="quarter" idx="4"/>
          </p:nvPr>
        </p:nvSpPr>
        <p:spPr>
          <a:xfrm>
            <a:off x="0" y="7058943"/>
            <a:ext cx="3927546" cy="370526"/>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34448" y="7058943"/>
            <a:ext cx="3927546" cy="370526"/>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48116796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27546" cy="372249"/>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34448" y="0"/>
            <a:ext cx="3927546" cy="372249"/>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055813" y="557213"/>
            <a:ext cx="4951412" cy="2786062"/>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06357" y="3529471"/>
            <a:ext cx="7250853" cy="3345071"/>
          </a:xfrm>
          <a:prstGeom prst="rect">
            <a:avLst/>
          </a:prstGeom>
        </p:spPr>
        <p:txBody>
          <a:bodyPr vert="horz" lIns="91440" tIns="45720" rIns="91440" bIns="45720" rtlCol="0"/>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 for ‘So every country ‘Like UK’ needs to be more green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 – for ‘So every area of a country …’ Talk about where they live and that the area is called West of England</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 for ‘So all of us need to be more green’ </a:t>
            </a:r>
          </a:p>
          <a:p>
            <a:endParaRPr lang="en-US" dirty="0"/>
          </a:p>
        </p:txBody>
      </p:sp>
      <p:sp>
        <p:nvSpPr>
          <p:cNvPr id="6" name="Footer Placeholder 5"/>
          <p:cNvSpPr>
            <a:spLocks noGrp="1"/>
          </p:cNvSpPr>
          <p:nvPr>
            <p:ph type="ftr" sz="quarter" idx="4"/>
          </p:nvPr>
        </p:nvSpPr>
        <p:spPr>
          <a:xfrm>
            <a:off x="0" y="7058943"/>
            <a:ext cx="3927546" cy="370526"/>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34448" y="7058943"/>
            <a:ext cx="3927546" cy="370526"/>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2275" y="1241425"/>
            <a:ext cx="5953125" cy="3349625"/>
          </a:xfrm>
        </p:spPr>
      </p:sp>
      <p:sp>
        <p:nvSpPr>
          <p:cNvPr id="3" name="Notes Placeholder 2"/>
          <p:cNvSpPr>
            <a:spLocks noGrp="1"/>
          </p:cNvSpPr>
          <p:nvPr>
            <p:ph type="body" idx="1"/>
          </p:nvPr>
        </p:nvSpPr>
        <p:spPr/>
        <p:txBody>
          <a:bodyPr/>
          <a:lstStyle/>
          <a:p>
            <a:r>
              <a:rPr lang="en-GB" dirty="0"/>
              <a:t>Click through and explain each.</a:t>
            </a:r>
          </a:p>
          <a:p>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Make sure students know that WECA will be more ambitious than national – should celebrate being in this area as taking this very seriously.</a:t>
            </a:r>
          </a:p>
          <a:p>
            <a:endParaRPr lang="en-GB" dirty="0"/>
          </a:p>
          <a:p>
            <a:endParaRPr lang="en-GB" dirty="0"/>
          </a:p>
          <a:p>
            <a:pPr rtl="0"/>
            <a:r>
              <a:rPr lang="en-GB" dirty="0">
                <a:effectLst/>
              </a:rPr>
              <a:t>For further explanation of net zero and climate change you might use these websites:</a:t>
            </a:r>
          </a:p>
          <a:p>
            <a:pPr rtl="0"/>
            <a:r>
              <a:rPr lang="en-GB" dirty="0">
                <a:effectLst/>
                <a:hlinkClick r:id="rId3" tooltip="https://eur01.safelinks.protection.outlook.com/?url=https%3a%2f%2fwww.bbc.co.uk%2fbitesize%2farticles%2fzcxmtrd%23zpwdqfr&amp;data=05%7c02%7camh227%40bath.ac.uk%7cc020d68fb86849d1b5cb08dc3166d540%7c377e3d224ea1422db0ad8fcc89406b9e%7c0%7c0%7c638439564945912689%7cunknown%7ctwfpbgzsb3d8eyjwijoimc4wljawmdailcjqijoiv2lumziilcjbtii6ik1hawwilcjxvci6mn0%3d%7c0%7c%7c%7c&amp;sdata=ncrtkococ9lc2s9nrrsg9x6719x9hivo%2biqk40pfauo%3d&amp;reserved=0"/>
              </a:rPr>
              <a:t>https://www.bbc.co.uk/bitesize/articles/zcxmtrd#zpwdqfr</a:t>
            </a:r>
            <a:endParaRPr lang="en-GB" dirty="0">
              <a:effectLst/>
            </a:endParaRPr>
          </a:p>
          <a:p>
            <a:pPr rtl="0"/>
            <a:r>
              <a:rPr lang="en-GB" dirty="0">
                <a:effectLst/>
                <a:hlinkClick r:id="rId4" tooltip="https://www.nationalgrid.com/stories/energy-explained/what-is-net-zero"/>
              </a:rPr>
              <a:t>https://www.nationalgrid.com/stories/energy-explained/what-is-net-zero</a:t>
            </a:r>
            <a:endParaRPr lang="en-GB" dirty="0">
              <a:effectLst/>
            </a:endParaRPr>
          </a:p>
        </p:txBody>
      </p:sp>
      <p:sp>
        <p:nvSpPr>
          <p:cNvPr id="4" name="Slide Number Placeholder 3"/>
          <p:cNvSpPr>
            <a:spLocks noGrp="1"/>
          </p:cNvSpPr>
          <p:nvPr>
            <p:ph type="sldNum" sz="quarter" idx="10"/>
          </p:nvPr>
        </p:nvSpPr>
        <p:spPr/>
        <p:txBody>
          <a:bodyPr/>
          <a:lstStyle/>
          <a:p>
            <a:fld id="{E9295430-1DDE-4C21-A1C5-E00DB03C7282}" type="slidenum">
              <a:rPr lang="en-GB" smtClean="0"/>
              <a:t>8</a:t>
            </a:fld>
            <a:endParaRPr lang="en-GB" dirty="0"/>
          </a:p>
        </p:txBody>
      </p:sp>
    </p:spTree>
    <p:extLst>
      <p:ext uri="{BB962C8B-B14F-4D97-AF65-F5344CB8AC3E}">
        <p14:creationId xmlns:p14="http://schemas.microsoft.com/office/powerpoint/2010/main" val="10394778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27546" cy="372249"/>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34448" y="0"/>
            <a:ext cx="3927546" cy="372249"/>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055813" y="557213"/>
            <a:ext cx="4951412" cy="2786062"/>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06357" y="3529471"/>
            <a:ext cx="7250853" cy="3345071"/>
          </a:xfrm>
          <a:prstGeom prst="rect">
            <a:avLst/>
          </a:prstGeom>
        </p:spPr>
        <p:txBody>
          <a:bodyPr vert="horz" lIns="91440" tIns="45720" rIns="91440" bIns="45720" rtlCol="0"/>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 for ‘Got some ideas?’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Discussion Point </a:t>
            </a:r>
            <a:r>
              <a:rPr lang="en-US" dirty="0"/>
              <a:t>– as a class group or in pairs make a list of any ideas of how an individual could be more green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 to see suggestions to check have some of these ideas on their list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Just a 5 minute activity to needs to be quick!</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6" name="Footer Placeholder 5"/>
          <p:cNvSpPr>
            <a:spLocks noGrp="1"/>
          </p:cNvSpPr>
          <p:nvPr>
            <p:ph type="ftr" sz="quarter" idx="4"/>
          </p:nvPr>
        </p:nvSpPr>
        <p:spPr>
          <a:xfrm>
            <a:off x="0" y="7058943"/>
            <a:ext cx="3927546" cy="370526"/>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34448" y="7058943"/>
            <a:ext cx="3927546" cy="370526"/>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246881159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27546" cy="372249"/>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34448" y="0"/>
            <a:ext cx="3927546" cy="372249"/>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055813" y="557213"/>
            <a:ext cx="4951412" cy="2786062"/>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06357" y="3529471"/>
            <a:ext cx="7250853" cy="3345071"/>
          </a:xfrm>
          <a:prstGeom prst="rect">
            <a:avLst/>
          </a:prstGeom>
        </p:spPr>
        <p:txBody>
          <a:bodyPr vert="horz" lIns="91440" tIns="45720" rIns="91440" bIns="45720" rtlCol="0"/>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 for ‘Got some ideas?’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Discussion Point </a:t>
            </a:r>
            <a:r>
              <a:rPr lang="en-US" dirty="0"/>
              <a:t>– as a class group or in pairs make a list of any ideas of how an individual could be more green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 to see suggestions to check have some of these ideas on their list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Just a 5 minute activity to needs to be quick!</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6" name="Footer Placeholder 5"/>
          <p:cNvSpPr>
            <a:spLocks noGrp="1"/>
          </p:cNvSpPr>
          <p:nvPr>
            <p:ph type="ftr" sz="quarter" idx="4"/>
          </p:nvPr>
        </p:nvSpPr>
        <p:spPr>
          <a:xfrm>
            <a:off x="0" y="7058943"/>
            <a:ext cx="3927546" cy="370526"/>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34448" y="7058943"/>
            <a:ext cx="3927546" cy="370526"/>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2275" y="1241425"/>
            <a:ext cx="5953125" cy="3349625"/>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E9295430-1DDE-4C21-A1C5-E00DB03C7282}" type="slidenum">
              <a:rPr lang="en-GB" smtClean="0"/>
              <a:t>11</a:t>
            </a:fld>
            <a:endParaRPr lang="en-GB" dirty="0"/>
          </a:p>
        </p:txBody>
      </p:sp>
    </p:spTree>
    <p:extLst>
      <p:ext uri="{BB962C8B-B14F-4D97-AF65-F5344CB8AC3E}">
        <p14:creationId xmlns:p14="http://schemas.microsoft.com/office/powerpoint/2010/main" val="19060016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055813" y="557213"/>
            <a:ext cx="4951412" cy="2786062"/>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In small group students choose a workplace and identify how it could be more green</a:t>
            </a:r>
          </a:p>
        </p:txBody>
      </p:sp>
      <p:sp>
        <p:nvSpPr>
          <p:cNvPr id="4" name="Slide Number Placeholder 3"/>
          <p:cNvSpPr>
            <a:spLocks noGrp="1"/>
          </p:cNvSpPr>
          <p:nvPr>
            <p:ph type="sldNum" sz="quarter" idx="5"/>
          </p:nvPr>
        </p:nvSpPr>
        <p:spPr/>
        <p:txBody>
          <a:bodyPr/>
          <a:lstStyle/>
          <a:p>
            <a:fld id="{871B2431-D351-4C6E-A3CF-9DFAC0E3E050}" type="slidenum">
              <a:rPr lang="cs-CZ" smtClean="0"/>
              <a:t>12</a:t>
            </a:fld>
            <a:endParaRPr lang="cs-CZ"/>
          </a:p>
        </p:txBody>
      </p:sp>
    </p:spTree>
    <p:extLst>
      <p:ext uri="{BB962C8B-B14F-4D97-AF65-F5344CB8AC3E}">
        <p14:creationId xmlns:p14="http://schemas.microsoft.com/office/powerpoint/2010/main" val="159922325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2275" y="1241425"/>
            <a:ext cx="5953125" cy="3349625"/>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E9295430-1DDE-4C21-A1C5-E00DB03C7282}" type="slidenum">
              <a:rPr lang="en-GB" smtClean="0"/>
              <a:t>13</a:t>
            </a:fld>
            <a:endParaRPr lang="en-GB" dirty="0"/>
          </a:p>
        </p:txBody>
      </p:sp>
    </p:spTree>
    <p:extLst>
      <p:ext uri="{BB962C8B-B14F-4D97-AF65-F5344CB8AC3E}">
        <p14:creationId xmlns:p14="http://schemas.microsoft.com/office/powerpoint/2010/main" val="122048746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2275" y="1241425"/>
            <a:ext cx="5953125" cy="3349625"/>
          </a:xfrm>
        </p:spPr>
      </p:sp>
      <p:sp>
        <p:nvSpPr>
          <p:cNvPr id="3" name="Notes Placeholder 2"/>
          <p:cNvSpPr>
            <a:spLocks noGrp="1"/>
          </p:cNvSpPr>
          <p:nvPr>
            <p:ph type="body" idx="1"/>
          </p:nvPr>
        </p:nvSpPr>
        <p:spPr/>
        <p:txBody>
          <a:bodyPr/>
          <a:lstStyle/>
          <a:p>
            <a:r>
              <a:rPr lang="en-GB" dirty="0"/>
              <a:t>There are 6 employment sectors that are predicted to grow in the West of England (there might be others but theses are the main 5)</a:t>
            </a:r>
          </a:p>
          <a:p>
            <a:r>
              <a:rPr lang="en-GB" dirty="0"/>
              <a:t>Click and explain&gt;</a:t>
            </a:r>
          </a:p>
          <a:p>
            <a:pPr algn="l" fontAlgn="base"/>
            <a:r>
              <a:rPr lang="en-GB" sz="1200" b="1" i="0" dirty="0">
                <a:solidFill>
                  <a:srgbClr val="000000"/>
                </a:solidFill>
                <a:effectLst/>
                <a:latin typeface="Calibri" panose="020F0502020204030204" pitchFamily="34" charset="0"/>
              </a:rPr>
              <a:t>Nature Recovery</a:t>
            </a:r>
            <a:endParaRPr lang="en-GB" sz="1200" b="0" i="0" dirty="0">
              <a:solidFill>
                <a:srgbClr val="000000"/>
              </a:solidFill>
              <a:effectLst/>
              <a:latin typeface="Calibri" panose="020F0502020204030204" pitchFamily="34" charset="0"/>
            </a:endParaRPr>
          </a:p>
          <a:p>
            <a:pPr algn="l" fontAlgn="base"/>
            <a:r>
              <a:rPr lang="en-GB" sz="1200" b="0" i="0" dirty="0">
                <a:solidFill>
                  <a:srgbClr val="000000"/>
                </a:solidFill>
                <a:effectLst/>
                <a:latin typeface="Calibri" panose="020F0502020204030204" pitchFamily="34" charset="0"/>
              </a:rPr>
              <a:t>Protect the natural environment and increase habitat spaces for wildlife in the West of England region. </a:t>
            </a:r>
            <a:endParaRPr lang="en-GB" sz="1200" b="1" i="0" dirty="0">
              <a:solidFill>
                <a:srgbClr val="000000"/>
              </a:solidFill>
              <a:effectLst/>
              <a:latin typeface="Calibri" panose="020F0502020204030204" pitchFamily="34" charset="0"/>
            </a:endParaRPr>
          </a:p>
          <a:p>
            <a:pPr algn="l" fontAlgn="base"/>
            <a:r>
              <a:rPr lang="en-GB" sz="1200" b="1" i="0" dirty="0">
                <a:solidFill>
                  <a:srgbClr val="000000"/>
                </a:solidFill>
                <a:effectLst/>
                <a:latin typeface="Calibri" panose="020F0502020204030204" pitchFamily="34" charset="0"/>
              </a:rPr>
              <a:t>Low Carbon Transport</a:t>
            </a:r>
            <a:endParaRPr lang="en-GB" sz="1200" b="0" i="0" dirty="0">
              <a:solidFill>
                <a:srgbClr val="000000"/>
              </a:solidFill>
              <a:effectLst/>
              <a:latin typeface="Calibri" panose="020F0502020204030204" pitchFamily="34" charset="0"/>
            </a:endParaRPr>
          </a:p>
          <a:p>
            <a:pPr algn="l" fontAlgn="base"/>
            <a:r>
              <a:rPr lang="en-GB" sz="1200" b="0" i="0" dirty="0">
                <a:solidFill>
                  <a:srgbClr val="000000"/>
                </a:solidFill>
                <a:effectLst/>
                <a:latin typeface="Calibri" panose="020F0502020204030204" pitchFamily="34" charset="0"/>
              </a:rPr>
              <a:t>Decarbonise emissions from the transport system, reduce car dependency and increase cycling and walking and the use of public transport</a:t>
            </a:r>
          </a:p>
          <a:p>
            <a:pPr algn="l" fontAlgn="base"/>
            <a:r>
              <a:rPr lang="en-GB" sz="1200" b="1" i="0" dirty="0">
                <a:solidFill>
                  <a:srgbClr val="000000"/>
                </a:solidFill>
                <a:effectLst/>
                <a:latin typeface="Calibri" panose="020F0502020204030204" pitchFamily="34" charset="0"/>
              </a:rPr>
              <a:t>Low Carbon Buildings and Places</a:t>
            </a:r>
            <a:endParaRPr lang="en-GB" sz="1200" b="0" i="0" dirty="0">
              <a:solidFill>
                <a:srgbClr val="000000"/>
              </a:solidFill>
              <a:effectLst/>
              <a:latin typeface="Calibri" panose="020F0502020204030204" pitchFamily="34" charset="0"/>
            </a:endParaRPr>
          </a:p>
          <a:p>
            <a:pPr algn="l" fontAlgn="base"/>
            <a:r>
              <a:rPr lang="en-GB" sz="1200" b="0" i="0" dirty="0">
                <a:solidFill>
                  <a:srgbClr val="000000"/>
                </a:solidFill>
                <a:effectLst/>
                <a:latin typeface="Calibri" panose="020F0502020204030204" pitchFamily="34" charset="0"/>
              </a:rPr>
              <a:t>Increase the energy performance of existing buildings and develop low carbon standards in new developments.</a:t>
            </a:r>
          </a:p>
          <a:p>
            <a:pPr algn="l" fontAlgn="base"/>
            <a:r>
              <a:rPr lang="en-GB" sz="1200" b="1" i="0" dirty="0">
                <a:solidFill>
                  <a:srgbClr val="000000"/>
                </a:solidFill>
                <a:effectLst/>
                <a:latin typeface="Calibri" panose="020F0502020204030204" pitchFamily="34" charset="0"/>
              </a:rPr>
              <a:t>Renewable Energy</a:t>
            </a:r>
            <a:endParaRPr lang="en-GB" sz="1200" b="0" i="0" dirty="0">
              <a:solidFill>
                <a:srgbClr val="000000"/>
              </a:solidFill>
              <a:effectLst/>
              <a:latin typeface="Calibri" panose="020F0502020204030204" pitchFamily="34" charset="0"/>
            </a:endParaRPr>
          </a:p>
          <a:p>
            <a:pPr algn="l" fontAlgn="base"/>
            <a:r>
              <a:rPr lang="en-GB" sz="1200" b="0" i="0" dirty="0">
                <a:solidFill>
                  <a:srgbClr val="000000"/>
                </a:solidFill>
                <a:effectLst/>
                <a:latin typeface="Calibri" panose="020F0502020204030204" pitchFamily="34" charset="0"/>
              </a:rPr>
              <a:t>Decarbonise the energy system and increase local renewable energy production, including nuclear, solar and onshore wind.</a:t>
            </a:r>
          </a:p>
          <a:p>
            <a:pPr algn="l" fontAlgn="base"/>
            <a:r>
              <a:rPr lang="en-GB" sz="1400" b="1" i="0" dirty="0">
                <a:solidFill>
                  <a:srgbClr val="000000"/>
                </a:solidFill>
                <a:effectLst/>
                <a:latin typeface="Calibri" panose="020F0502020204030204" pitchFamily="34" charset="0"/>
              </a:rPr>
              <a:t>Low Carbon Business</a:t>
            </a:r>
            <a:endParaRPr lang="en-GB" sz="1400" b="0" i="0" dirty="0">
              <a:solidFill>
                <a:srgbClr val="000000"/>
              </a:solidFill>
              <a:effectLst/>
              <a:latin typeface="Calibri" panose="020F0502020204030204" pitchFamily="34" charset="0"/>
            </a:endParaRPr>
          </a:p>
          <a:p>
            <a:pPr algn="l" fontAlgn="base"/>
            <a:r>
              <a:rPr lang="en-GB" sz="1400" b="0" i="0" dirty="0">
                <a:solidFill>
                  <a:srgbClr val="000000"/>
                </a:solidFill>
                <a:effectLst/>
                <a:latin typeface="Calibri" panose="020F0502020204030204" pitchFamily="34" charset="0"/>
              </a:rPr>
              <a:t>Help business and local people benefit from growth in the green economy</a:t>
            </a:r>
          </a:p>
          <a:p>
            <a:pPr algn="l" fontAlgn="base"/>
            <a:r>
              <a:rPr lang="en-GB" sz="1400" b="1" i="0" dirty="0">
                <a:solidFill>
                  <a:srgbClr val="000000"/>
                </a:solidFill>
                <a:effectLst/>
                <a:latin typeface="Calibri" panose="020F0502020204030204" pitchFamily="34" charset="0"/>
              </a:rPr>
              <a:t>Climate resilience</a:t>
            </a:r>
          </a:p>
          <a:p>
            <a:pPr algn="l" fontAlgn="base"/>
            <a:r>
              <a:rPr lang="en-GB" sz="1400" b="0" i="0" kern="1200" dirty="0">
                <a:solidFill>
                  <a:schemeClr val="tx1"/>
                </a:solidFill>
                <a:effectLst/>
                <a:latin typeface="+mn-lt"/>
                <a:ea typeface="+mn-ea"/>
                <a:cs typeface="+mn-cs"/>
              </a:rPr>
              <a:t>Climate Resilience means being able to adapt to, prepare for and effectively respond to natural hazards caused by climate change.</a:t>
            </a:r>
            <a:endParaRPr lang="en-GB" sz="1400" b="0" i="0" dirty="0">
              <a:solidFill>
                <a:srgbClr val="000000"/>
              </a:solidFill>
              <a:effectLst/>
              <a:latin typeface="Calibri" panose="020F0502020204030204" pitchFamily="34" charset="0"/>
            </a:endParaRPr>
          </a:p>
          <a:p>
            <a:r>
              <a:rPr lang="en-GB" b="0" i="0" dirty="0">
                <a:solidFill>
                  <a:srgbClr val="202124"/>
                </a:solidFill>
                <a:effectLst/>
                <a:latin typeface="arial" panose="020B0604020202020204" pitchFamily="34" charset="0"/>
              </a:rPr>
              <a:t>Click for these will all grow</a:t>
            </a:r>
            <a:endParaRPr lang="en-GB" dirty="0"/>
          </a:p>
          <a:p>
            <a:endParaRPr lang="en-GB" dirty="0"/>
          </a:p>
        </p:txBody>
      </p:sp>
      <p:sp>
        <p:nvSpPr>
          <p:cNvPr id="4" name="Slide Number Placeholder 3"/>
          <p:cNvSpPr>
            <a:spLocks noGrp="1"/>
          </p:cNvSpPr>
          <p:nvPr>
            <p:ph type="sldNum" sz="quarter" idx="10"/>
          </p:nvPr>
        </p:nvSpPr>
        <p:spPr/>
        <p:txBody>
          <a:bodyPr/>
          <a:lstStyle/>
          <a:p>
            <a:fld id="{E9295430-1DDE-4C21-A1C5-E00DB03C7282}" type="slidenum">
              <a:rPr lang="en-GB" smtClean="0"/>
              <a:t>14</a:t>
            </a:fld>
            <a:endParaRPr lang="en-GB" dirty="0"/>
          </a:p>
        </p:txBody>
      </p:sp>
    </p:spTree>
    <p:extLst>
      <p:ext uri="{BB962C8B-B14F-4D97-AF65-F5344CB8AC3E}">
        <p14:creationId xmlns:p14="http://schemas.microsoft.com/office/powerpoint/2010/main" val="130281832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2275" y="1241425"/>
            <a:ext cx="5953125" cy="3349625"/>
          </a:xfrm>
        </p:spPr>
      </p:sp>
      <p:sp>
        <p:nvSpPr>
          <p:cNvPr id="3" name="Notes Placeholder 2"/>
          <p:cNvSpPr>
            <a:spLocks noGrp="1"/>
          </p:cNvSpPr>
          <p:nvPr>
            <p:ph type="body" idx="1"/>
          </p:nvPr>
        </p:nvSpPr>
        <p:spPr/>
        <p:txBody>
          <a:bodyPr/>
          <a:lstStyle/>
          <a:p>
            <a:r>
              <a:rPr lang="en-GB" dirty="0"/>
              <a:t>There are 60 jobs in these 6 employment areas that will be needed to help meet Net Zero over the coming years – there will be others so these are just examples. Show the list but say coming back to this in a later slide as they will start to look at some of the jobs in detail</a:t>
            </a:r>
          </a:p>
        </p:txBody>
      </p:sp>
      <p:sp>
        <p:nvSpPr>
          <p:cNvPr id="4" name="Slide Number Placeholder 3"/>
          <p:cNvSpPr>
            <a:spLocks noGrp="1"/>
          </p:cNvSpPr>
          <p:nvPr>
            <p:ph type="sldNum" sz="quarter" idx="10"/>
          </p:nvPr>
        </p:nvSpPr>
        <p:spPr/>
        <p:txBody>
          <a:bodyPr/>
          <a:lstStyle/>
          <a:p>
            <a:fld id="{E9295430-1DDE-4C21-A1C5-E00DB03C7282}" type="slidenum">
              <a:rPr lang="en-GB" smtClean="0"/>
              <a:t>15</a:t>
            </a:fld>
            <a:endParaRPr lang="en-GB" dirty="0"/>
          </a:p>
        </p:txBody>
      </p:sp>
    </p:spTree>
    <p:extLst>
      <p:ext uri="{BB962C8B-B14F-4D97-AF65-F5344CB8AC3E}">
        <p14:creationId xmlns:p14="http://schemas.microsoft.com/office/powerpoint/2010/main" val="414577515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2275" y="1241425"/>
            <a:ext cx="5953125" cy="3349625"/>
          </a:xfrm>
        </p:spPr>
      </p:sp>
      <p:sp>
        <p:nvSpPr>
          <p:cNvPr id="3" name="Notes Placeholder 2"/>
          <p:cNvSpPr>
            <a:spLocks noGrp="1"/>
          </p:cNvSpPr>
          <p:nvPr>
            <p:ph type="body" idx="1"/>
          </p:nvPr>
        </p:nvSpPr>
        <p:spPr/>
        <p:txBody>
          <a:bodyPr/>
          <a:lstStyle/>
          <a:p>
            <a:r>
              <a:rPr lang="en-GB" dirty="0"/>
              <a:t>There are 60 jobs in these 6 employment areas that will be needed to help meet Net Zero over the coming years – there will be others so these are just examples. Show the list but say coming back to this in a later slide as they will start to look at some of the jobs in detail</a:t>
            </a:r>
          </a:p>
        </p:txBody>
      </p:sp>
      <p:sp>
        <p:nvSpPr>
          <p:cNvPr id="4" name="Slide Number Placeholder 3"/>
          <p:cNvSpPr>
            <a:spLocks noGrp="1"/>
          </p:cNvSpPr>
          <p:nvPr>
            <p:ph type="sldNum" sz="quarter" idx="10"/>
          </p:nvPr>
        </p:nvSpPr>
        <p:spPr/>
        <p:txBody>
          <a:bodyPr/>
          <a:lstStyle/>
          <a:p>
            <a:fld id="{E9295430-1DDE-4C21-A1C5-E00DB03C7282}" type="slidenum">
              <a:rPr lang="en-GB" smtClean="0"/>
              <a:t>16</a:t>
            </a:fld>
            <a:endParaRPr lang="en-GB" dirty="0"/>
          </a:p>
        </p:txBody>
      </p:sp>
    </p:spTree>
    <p:extLst>
      <p:ext uri="{BB962C8B-B14F-4D97-AF65-F5344CB8AC3E}">
        <p14:creationId xmlns:p14="http://schemas.microsoft.com/office/powerpoint/2010/main" val="97038721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2275" y="1241425"/>
            <a:ext cx="5953125" cy="3349625"/>
          </a:xfrm>
        </p:spPr>
      </p:sp>
      <p:sp>
        <p:nvSpPr>
          <p:cNvPr id="3" name="Notes Placeholder 2"/>
          <p:cNvSpPr>
            <a:spLocks noGrp="1"/>
          </p:cNvSpPr>
          <p:nvPr>
            <p:ph type="body" idx="1"/>
          </p:nvPr>
        </p:nvSpPr>
        <p:spPr/>
        <p:txBody>
          <a:bodyPr/>
          <a:lstStyle/>
          <a:p>
            <a:r>
              <a:rPr lang="en-GB" dirty="0"/>
              <a:t>There are 60 jobs in these 6 employment areas that will be needed to help meet Net Zero over the coming years – there will be others so these are just examples. Show the list but say coming back to this in a later slide as they will start to look at some of the jobs in detail</a:t>
            </a:r>
          </a:p>
        </p:txBody>
      </p:sp>
      <p:sp>
        <p:nvSpPr>
          <p:cNvPr id="4" name="Slide Number Placeholder 3"/>
          <p:cNvSpPr>
            <a:spLocks noGrp="1"/>
          </p:cNvSpPr>
          <p:nvPr>
            <p:ph type="sldNum" sz="quarter" idx="10"/>
          </p:nvPr>
        </p:nvSpPr>
        <p:spPr/>
        <p:txBody>
          <a:bodyPr/>
          <a:lstStyle/>
          <a:p>
            <a:fld id="{E9295430-1DDE-4C21-A1C5-E00DB03C7282}" type="slidenum">
              <a:rPr lang="en-GB" smtClean="0"/>
              <a:t>17</a:t>
            </a:fld>
            <a:endParaRPr lang="en-GB" dirty="0"/>
          </a:p>
        </p:txBody>
      </p:sp>
    </p:spTree>
    <p:extLst>
      <p:ext uri="{BB962C8B-B14F-4D97-AF65-F5344CB8AC3E}">
        <p14:creationId xmlns:p14="http://schemas.microsoft.com/office/powerpoint/2010/main" val="143039651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194740DE-C5AB-426F-B0E1-00CCA2CF716C}" type="slidenum">
              <a:rPr lang="en-GB" smtClean="0"/>
              <a:t>19</a:t>
            </a:fld>
            <a:endParaRPr lang="en-GB"/>
          </a:p>
        </p:txBody>
      </p:sp>
    </p:spTree>
    <p:extLst>
      <p:ext uri="{BB962C8B-B14F-4D97-AF65-F5344CB8AC3E}">
        <p14:creationId xmlns:p14="http://schemas.microsoft.com/office/powerpoint/2010/main" val="337839043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5C6F47-1051-9CEF-C160-44EE541D23D6}"/>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D35A97F0-2816-D98A-1258-445129D9D22A}"/>
              </a:ext>
            </a:extLst>
          </p:cNvPr>
          <p:cNvSpPr>
            <a:spLocks noGrp="1"/>
          </p:cNvSpPr>
          <p:nvPr>
            <p:ph type="hdr" sz="quarter"/>
          </p:nvPr>
        </p:nvSpPr>
        <p:spPr>
          <a:xfrm>
            <a:off x="0" y="0"/>
            <a:ext cx="3927546" cy="372249"/>
          </a:xfrm>
          <a:prstGeom prst="rect">
            <a:avLst/>
          </a:prstGeom>
        </p:spPr>
        <p:txBody>
          <a:bodyPr vert="horz" lIns="91440" tIns="45720" rIns="91440" bIns="45720" rtlCol="0"/>
          <a:lstStyle>
            <a:lvl1pPr algn="l">
              <a:defRPr sz="1200"/>
            </a:lvl1pPr>
          </a:lstStyle>
          <a:p>
            <a:endParaRPr/>
          </a:p>
        </p:txBody>
      </p:sp>
      <p:sp>
        <p:nvSpPr>
          <p:cNvPr id="3" name="Date Placeholder 2">
            <a:extLst>
              <a:ext uri="{FF2B5EF4-FFF2-40B4-BE49-F238E27FC236}">
                <a16:creationId xmlns:a16="http://schemas.microsoft.com/office/drawing/2014/main" id="{71FEC1A5-13D7-7F60-6950-77BA133B1743}"/>
              </a:ext>
            </a:extLst>
          </p:cNvPr>
          <p:cNvSpPr>
            <a:spLocks noGrp="1"/>
          </p:cNvSpPr>
          <p:nvPr>
            <p:ph type="dt" idx="1"/>
          </p:nvPr>
        </p:nvSpPr>
        <p:spPr>
          <a:xfrm>
            <a:off x="5134448" y="0"/>
            <a:ext cx="3927546" cy="372249"/>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a:extLst>
              <a:ext uri="{FF2B5EF4-FFF2-40B4-BE49-F238E27FC236}">
                <a16:creationId xmlns:a16="http://schemas.microsoft.com/office/drawing/2014/main" id="{1B6ADE4D-8FE8-E566-5925-113CBB5482C1}"/>
              </a:ext>
            </a:extLst>
          </p:cNvPr>
          <p:cNvSpPr>
            <a:spLocks noGrp="1" noRot="1" noChangeAspect="1"/>
          </p:cNvSpPr>
          <p:nvPr>
            <p:ph type="sldImg" idx="2"/>
          </p:nvPr>
        </p:nvSpPr>
        <p:spPr>
          <a:xfrm>
            <a:off x="2055813" y="557213"/>
            <a:ext cx="4951412" cy="2786062"/>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E003E191-9B2B-6313-03AD-2D5D1D1E2402}"/>
              </a:ext>
            </a:extLst>
          </p:cNvPr>
          <p:cNvSpPr>
            <a:spLocks noGrp="1"/>
          </p:cNvSpPr>
          <p:nvPr>
            <p:ph type="body" sz="quarter" idx="3"/>
          </p:nvPr>
        </p:nvSpPr>
        <p:spPr>
          <a:xfrm>
            <a:off x="906357" y="3529471"/>
            <a:ext cx="7250853" cy="3345071"/>
          </a:xfrm>
          <a:prstGeom prst="rect">
            <a:avLst/>
          </a:prstGeom>
        </p:spPr>
        <p:txBody>
          <a:bodyPr vert="horz" lIns="91440" tIns="45720" rIns="91440" bIns="45720" rtlCol="0"/>
          <a:lstStyle/>
          <a:p>
            <a:r>
              <a:rPr lang="en-US" dirty="0"/>
              <a:t>Elicit the answers from the class….</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solidFill>
                  <a:schemeClr val="tx1"/>
                </a:solidFill>
              </a:rPr>
              <a:t>A green job is one that contributes towards reducing emissions, lowering the carbon footprint and protecting the environment.</a:t>
            </a:r>
          </a:p>
          <a:p>
            <a:pPr algn="l" fontAlgn="base"/>
            <a:r>
              <a:rPr lang="en-GB" sz="1200" dirty="0">
                <a:solidFill>
                  <a:schemeClr val="tx1"/>
                </a:solidFill>
              </a:rPr>
              <a:t>The following job sectors will offer green jobs: </a:t>
            </a:r>
            <a:r>
              <a:rPr lang="en-GB" sz="1200" b="1" i="0" dirty="0">
                <a:solidFill>
                  <a:srgbClr val="000000"/>
                </a:solidFill>
                <a:effectLst/>
                <a:latin typeface="Calibri" panose="020F0502020204030204" pitchFamily="34" charset="0"/>
              </a:rPr>
              <a:t>Nature Recovery</a:t>
            </a:r>
            <a:endParaRPr lang="en-GB" sz="1200" b="0" i="0" dirty="0">
              <a:solidFill>
                <a:srgbClr val="000000"/>
              </a:solidFill>
              <a:effectLst/>
              <a:latin typeface="Calibri" panose="020F0502020204030204" pitchFamily="34" charset="0"/>
            </a:endParaRPr>
          </a:p>
          <a:p>
            <a:pPr algn="l" fontAlgn="base"/>
            <a:r>
              <a:rPr lang="en-GB" sz="1200" b="0" i="0" dirty="0">
                <a:solidFill>
                  <a:srgbClr val="000000"/>
                </a:solidFill>
                <a:effectLst/>
                <a:latin typeface="Calibri" panose="020F0502020204030204" pitchFamily="34" charset="0"/>
              </a:rPr>
              <a:t>Protect the natural environment and increase habitat spaces for wildlife in the West of England region. </a:t>
            </a:r>
            <a:endParaRPr lang="en-GB" sz="1200" b="1" i="0" dirty="0">
              <a:solidFill>
                <a:srgbClr val="000000"/>
              </a:solidFill>
              <a:effectLst/>
              <a:latin typeface="Calibri" panose="020F0502020204030204" pitchFamily="34" charset="0"/>
            </a:endParaRPr>
          </a:p>
          <a:p>
            <a:pPr algn="l" fontAlgn="base"/>
            <a:r>
              <a:rPr lang="en-GB" sz="1200" b="1" i="0" dirty="0">
                <a:solidFill>
                  <a:srgbClr val="000000"/>
                </a:solidFill>
                <a:effectLst/>
                <a:latin typeface="Calibri" panose="020F0502020204030204" pitchFamily="34" charset="0"/>
              </a:rPr>
              <a:t>Low Carbon Transport</a:t>
            </a:r>
            <a:endParaRPr lang="en-GB" sz="1200" b="0" i="0" dirty="0">
              <a:solidFill>
                <a:srgbClr val="000000"/>
              </a:solidFill>
              <a:effectLst/>
              <a:latin typeface="Calibri" panose="020F0502020204030204" pitchFamily="34" charset="0"/>
            </a:endParaRPr>
          </a:p>
          <a:p>
            <a:pPr algn="l" fontAlgn="base"/>
            <a:r>
              <a:rPr lang="en-GB" sz="1200" b="0" i="0" dirty="0">
                <a:solidFill>
                  <a:srgbClr val="000000"/>
                </a:solidFill>
                <a:effectLst/>
                <a:latin typeface="Calibri" panose="020F0502020204030204" pitchFamily="34" charset="0"/>
              </a:rPr>
              <a:t>Decarbonise emissions from the transport system, reduce car dependency and increase cycling and walking and the use of public transport</a:t>
            </a:r>
          </a:p>
          <a:p>
            <a:pPr algn="l" fontAlgn="base"/>
            <a:r>
              <a:rPr lang="en-GB" sz="1200" b="1" i="0" dirty="0">
                <a:solidFill>
                  <a:srgbClr val="000000"/>
                </a:solidFill>
                <a:effectLst/>
                <a:latin typeface="Calibri" panose="020F0502020204030204" pitchFamily="34" charset="0"/>
              </a:rPr>
              <a:t>Low Carbon Buildings and Places</a:t>
            </a:r>
            <a:endParaRPr lang="en-GB" sz="1200" b="0" i="0" dirty="0">
              <a:solidFill>
                <a:srgbClr val="000000"/>
              </a:solidFill>
              <a:effectLst/>
              <a:latin typeface="Calibri" panose="020F0502020204030204" pitchFamily="34" charset="0"/>
            </a:endParaRPr>
          </a:p>
          <a:p>
            <a:pPr algn="l" fontAlgn="base"/>
            <a:r>
              <a:rPr lang="en-GB" sz="1200" b="0" i="0" dirty="0">
                <a:solidFill>
                  <a:srgbClr val="000000"/>
                </a:solidFill>
                <a:effectLst/>
                <a:latin typeface="Calibri" panose="020F0502020204030204" pitchFamily="34" charset="0"/>
              </a:rPr>
              <a:t>Increase the energy performance of existing buildings and develop low carbon standards in new developments.</a:t>
            </a:r>
          </a:p>
          <a:p>
            <a:pPr algn="l" fontAlgn="base"/>
            <a:r>
              <a:rPr lang="en-GB" sz="1200" b="1" i="0" dirty="0">
                <a:solidFill>
                  <a:srgbClr val="000000"/>
                </a:solidFill>
                <a:effectLst/>
                <a:latin typeface="Calibri" panose="020F0502020204030204" pitchFamily="34" charset="0"/>
              </a:rPr>
              <a:t>Renewable Energy</a:t>
            </a:r>
            <a:endParaRPr lang="en-GB" sz="1200" b="0" i="0" dirty="0">
              <a:solidFill>
                <a:srgbClr val="000000"/>
              </a:solidFill>
              <a:effectLst/>
              <a:latin typeface="Calibri" panose="020F0502020204030204" pitchFamily="34" charset="0"/>
            </a:endParaRPr>
          </a:p>
          <a:p>
            <a:pPr algn="l" fontAlgn="base"/>
            <a:r>
              <a:rPr lang="en-GB" sz="1200" b="0" i="0" dirty="0">
                <a:solidFill>
                  <a:srgbClr val="000000"/>
                </a:solidFill>
                <a:effectLst/>
                <a:latin typeface="Calibri" panose="020F0502020204030204" pitchFamily="34" charset="0"/>
              </a:rPr>
              <a:t>Decarbonise the energy system and increase local renewable energy production, including nuclear, solar and onshore wind.</a:t>
            </a:r>
          </a:p>
          <a:p>
            <a:pPr algn="l" fontAlgn="base"/>
            <a:r>
              <a:rPr lang="en-GB" sz="1400" b="1" i="0" dirty="0">
                <a:solidFill>
                  <a:srgbClr val="000000"/>
                </a:solidFill>
                <a:effectLst/>
                <a:latin typeface="Calibri" panose="020F0502020204030204" pitchFamily="34" charset="0"/>
              </a:rPr>
              <a:t>Low Carbon Business</a:t>
            </a:r>
            <a:endParaRPr lang="en-GB" sz="1400" b="0" i="0" dirty="0">
              <a:solidFill>
                <a:srgbClr val="000000"/>
              </a:solidFill>
              <a:effectLst/>
              <a:latin typeface="Calibri" panose="020F0502020204030204" pitchFamily="34" charset="0"/>
            </a:endParaRPr>
          </a:p>
          <a:p>
            <a:pPr algn="l" fontAlgn="base"/>
            <a:r>
              <a:rPr lang="en-GB" sz="1400" b="0" i="0" dirty="0">
                <a:solidFill>
                  <a:srgbClr val="000000"/>
                </a:solidFill>
                <a:effectLst/>
                <a:latin typeface="Calibri" panose="020F0502020204030204" pitchFamily="34" charset="0"/>
              </a:rPr>
              <a:t>Help business and local people benefit from growth in the green economy</a:t>
            </a:r>
          </a:p>
          <a:p>
            <a:pPr algn="l" fontAlgn="base"/>
            <a:r>
              <a:rPr lang="en-GB" sz="1400" b="1" i="0" dirty="0">
                <a:solidFill>
                  <a:srgbClr val="000000"/>
                </a:solidFill>
                <a:effectLst/>
                <a:latin typeface="Calibri" panose="020F0502020204030204" pitchFamily="34" charset="0"/>
              </a:rPr>
              <a:t>Climate resilience</a:t>
            </a:r>
          </a:p>
          <a:p>
            <a:pPr algn="l" fontAlgn="base"/>
            <a:r>
              <a:rPr lang="en-GB" sz="1400" b="0" i="0" kern="1200" dirty="0">
                <a:solidFill>
                  <a:schemeClr val="tx1"/>
                </a:solidFill>
                <a:effectLst/>
                <a:latin typeface="+mn-lt"/>
                <a:ea typeface="+mn-ea"/>
                <a:cs typeface="+mn-cs"/>
              </a:rPr>
              <a:t>Climate Resilience means being able to adapt to, prepare for and effectively respond to natural hazards caused by climate change.</a:t>
            </a:r>
          </a:p>
          <a:p>
            <a:pPr algn="l" fontAlgn="base"/>
            <a:r>
              <a:rPr lang="en-GB" sz="1400" b="0" i="0" kern="1200" dirty="0">
                <a:solidFill>
                  <a:schemeClr val="tx1"/>
                </a:solidFill>
                <a:effectLst/>
                <a:latin typeface="+mn-lt"/>
                <a:ea typeface="+mn-ea"/>
                <a:cs typeface="+mn-cs"/>
              </a:rPr>
              <a:t>Go to next slide to answer the third question. </a:t>
            </a:r>
            <a:endParaRPr lang="en-GB" sz="1400" b="0" i="0" dirty="0">
              <a:solidFill>
                <a:srgbClr val="000000"/>
              </a:solidFill>
              <a:effectLst/>
              <a:latin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dirty="0">
              <a:solidFill>
                <a:schemeClr val="tx1"/>
              </a:solidFill>
            </a:endParaRPr>
          </a:p>
          <a:p>
            <a:endParaRPr lang="en-US" dirty="0"/>
          </a:p>
          <a:p>
            <a:endParaRPr lang="en-US" dirty="0"/>
          </a:p>
        </p:txBody>
      </p:sp>
      <p:sp>
        <p:nvSpPr>
          <p:cNvPr id="6" name="Footer Placeholder 5">
            <a:extLst>
              <a:ext uri="{FF2B5EF4-FFF2-40B4-BE49-F238E27FC236}">
                <a16:creationId xmlns:a16="http://schemas.microsoft.com/office/drawing/2014/main" id="{28C4346C-0864-80E4-12D5-0ED41A82BB93}"/>
              </a:ext>
            </a:extLst>
          </p:cNvPr>
          <p:cNvSpPr>
            <a:spLocks noGrp="1"/>
          </p:cNvSpPr>
          <p:nvPr>
            <p:ph type="ftr" sz="quarter" idx="4"/>
          </p:nvPr>
        </p:nvSpPr>
        <p:spPr>
          <a:xfrm>
            <a:off x="0" y="7058943"/>
            <a:ext cx="3927546" cy="370526"/>
          </a:xfrm>
          <a:prstGeom prst="rect">
            <a:avLst/>
          </a:prstGeom>
        </p:spPr>
        <p:txBody>
          <a:bodyPr vert="horz" lIns="91440" tIns="45720" rIns="91440" bIns="45720" rtlCol="0" anchor="b"/>
          <a:lstStyle>
            <a:lvl1pPr algn="l">
              <a:defRPr sz="1200"/>
            </a:lvl1pPr>
          </a:lstStyle>
          <a:p>
            <a:endParaRPr/>
          </a:p>
        </p:txBody>
      </p:sp>
      <p:sp>
        <p:nvSpPr>
          <p:cNvPr id="7" name="Slide Number Placeholder 6">
            <a:extLst>
              <a:ext uri="{FF2B5EF4-FFF2-40B4-BE49-F238E27FC236}">
                <a16:creationId xmlns:a16="http://schemas.microsoft.com/office/drawing/2014/main" id="{E9E0334E-8527-4C70-90D8-CAB5670176A9}"/>
              </a:ext>
            </a:extLst>
          </p:cNvPr>
          <p:cNvSpPr>
            <a:spLocks noGrp="1"/>
          </p:cNvSpPr>
          <p:nvPr>
            <p:ph type="sldNum" sz="quarter" idx="5"/>
          </p:nvPr>
        </p:nvSpPr>
        <p:spPr>
          <a:xfrm>
            <a:off x="5134448" y="7058943"/>
            <a:ext cx="3927546" cy="370526"/>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313029251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2275" y="1241425"/>
            <a:ext cx="5953125" cy="3349625"/>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E9295430-1DDE-4C21-A1C5-E00DB03C7282}" type="slidenum">
              <a:rPr lang="en-GB" smtClean="0"/>
              <a:t>21</a:t>
            </a:fld>
            <a:endParaRPr lang="en-GB" dirty="0"/>
          </a:p>
        </p:txBody>
      </p:sp>
    </p:spTree>
    <p:extLst>
      <p:ext uri="{BB962C8B-B14F-4D97-AF65-F5344CB8AC3E}">
        <p14:creationId xmlns:p14="http://schemas.microsoft.com/office/powerpoint/2010/main" val="154524604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dirty="0"/>
          </a:p>
        </p:txBody>
      </p:sp>
      <p:sp>
        <p:nvSpPr>
          <p:cNvPr id="4" name="Date Placeholder 3"/>
          <p:cNvSpPr>
            <a:spLocks noGrp="1"/>
          </p:cNvSpPr>
          <p:nvPr>
            <p:ph type="dt" sz="half" idx="10"/>
          </p:nvPr>
        </p:nvSpPr>
        <p:spPr/>
        <p:txBody>
          <a:bodyPr/>
          <a:lstStyle/>
          <a:p>
            <a:fld id="{6D33C8BD-C5F7-499F-920C-1BEDA6CE5C83}" type="datetimeFigureOut">
              <a:rPr lang="en-GB" smtClean="0"/>
              <a:t>23/09/2026</a:t>
            </a:fld>
            <a:endParaRPr lang="en-GB"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r>
              <a:rPr lang="en-GB"/>
              <a:t>WECA Green Jobs Project</a:t>
            </a:r>
            <a:endParaRPr lang="en-GB" dirty="0"/>
          </a:p>
        </p:txBody>
      </p:sp>
      <p:pic>
        <p:nvPicPr>
          <p:cNvPr id="7" name="Picture 6">
            <a:extLst>
              <a:ext uri="{FF2B5EF4-FFF2-40B4-BE49-F238E27FC236}">
                <a16:creationId xmlns:a16="http://schemas.microsoft.com/office/drawing/2014/main" id="{E9D8CE2F-A8CD-CE9A-8748-DC436F875566}"/>
              </a:ext>
            </a:extLst>
          </p:cNvPr>
          <p:cNvPicPr>
            <a:picLocks noChangeAspect="1"/>
          </p:cNvPicPr>
          <p:nvPr userDrawn="1"/>
        </p:nvPicPr>
        <p:blipFill>
          <a:blip r:embed="rId2"/>
          <a:stretch>
            <a:fillRect/>
          </a:stretch>
        </p:blipFill>
        <p:spPr>
          <a:xfrm>
            <a:off x="5128684" y="6371259"/>
            <a:ext cx="1934632" cy="335309"/>
          </a:xfrm>
          <a:prstGeom prst="rect">
            <a:avLst/>
          </a:prstGeom>
        </p:spPr>
      </p:pic>
    </p:spTree>
    <p:extLst>
      <p:ext uri="{BB962C8B-B14F-4D97-AF65-F5344CB8AC3E}">
        <p14:creationId xmlns:p14="http://schemas.microsoft.com/office/powerpoint/2010/main" val="23755211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6D33C8BD-C5F7-499F-920C-1BEDA6CE5C83}" type="datetimeFigureOut">
              <a:rPr lang="en-GB" smtClean="0"/>
              <a:t>23/09/2026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2E1E02E-AFAD-4C24-8B41-A2B5C2E0ED44}" type="slidenum">
              <a:rPr lang="en-GB" smtClean="0"/>
              <a:t>‹#›</a:t>
            </a:fld>
            <a:endParaRPr lang="en-GB"/>
          </a:p>
        </p:txBody>
      </p:sp>
    </p:spTree>
    <p:extLst>
      <p:ext uri="{BB962C8B-B14F-4D97-AF65-F5344CB8AC3E}">
        <p14:creationId xmlns:p14="http://schemas.microsoft.com/office/powerpoint/2010/main" val="37398093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6D33C8BD-C5F7-499F-920C-1BEDA6CE5C83}" type="datetimeFigureOut">
              <a:rPr lang="en-GB" smtClean="0"/>
              <a:t>23/09/2026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2E1E02E-AFAD-4C24-8B41-A2B5C2E0ED44}" type="slidenum">
              <a:rPr lang="en-GB" smtClean="0"/>
              <a:t>‹#›</a:t>
            </a:fld>
            <a:endParaRPr lang="en-GB"/>
          </a:p>
        </p:txBody>
      </p:sp>
    </p:spTree>
    <p:extLst>
      <p:ext uri="{BB962C8B-B14F-4D97-AF65-F5344CB8AC3E}">
        <p14:creationId xmlns:p14="http://schemas.microsoft.com/office/powerpoint/2010/main" val="31734205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Date Placeholder 4"/>
          <p:cNvSpPr>
            <a:spLocks noGrp="1"/>
          </p:cNvSpPr>
          <p:nvPr>
            <p:ph type="dt" sz="half" idx="10"/>
          </p:nvPr>
        </p:nvSpPr>
        <p:spPr/>
        <p:txBody>
          <a:bodyPr/>
          <a:lstStyle/>
          <a:p>
            <a:fld id="{6D33C8BD-C5F7-499F-920C-1BEDA6CE5C83}" type="datetimeFigureOut">
              <a:rPr lang="en-GB" smtClean="0"/>
              <a:t>23/09/2026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2E1E02E-AFAD-4C24-8B41-A2B5C2E0ED44}" type="slidenum">
              <a:rPr lang="en-GB" smtClean="0"/>
              <a:t>‹#›</a:t>
            </a:fld>
            <a:endParaRPr lang="en-GB"/>
          </a:p>
        </p:txBody>
      </p:sp>
    </p:spTree>
    <p:extLst>
      <p:ext uri="{BB962C8B-B14F-4D97-AF65-F5344CB8AC3E}">
        <p14:creationId xmlns:p14="http://schemas.microsoft.com/office/powerpoint/2010/main" val="13013587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GB"/>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Date Placeholder 6"/>
          <p:cNvSpPr>
            <a:spLocks noGrp="1"/>
          </p:cNvSpPr>
          <p:nvPr>
            <p:ph type="dt" sz="half" idx="10"/>
          </p:nvPr>
        </p:nvSpPr>
        <p:spPr/>
        <p:txBody>
          <a:bodyPr/>
          <a:lstStyle/>
          <a:p>
            <a:fld id="{6D33C8BD-C5F7-499F-920C-1BEDA6CE5C83}" type="datetimeFigureOut">
              <a:rPr lang="en-GB" smtClean="0"/>
              <a:t>23/09/2026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42E1E02E-AFAD-4C24-8B41-A2B5C2E0ED44}" type="slidenum">
              <a:rPr lang="en-GB" smtClean="0"/>
              <a:t>‹#›</a:t>
            </a:fld>
            <a:endParaRPr lang="en-GB"/>
          </a:p>
        </p:txBody>
      </p:sp>
    </p:spTree>
    <p:extLst>
      <p:ext uri="{BB962C8B-B14F-4D97-AF65-F5344CB8AC3E}">
        <p14:creationId xmlns:p14="http://schemas.microsoft.com/office/powerpoint/2010/main" val="39388200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Date Placeholder 2"/>
          <p:cNvSpPr>
            <a:spLocks noGrp="1"/>
          </p:cNvSpPr>
          <p:nvPr>
            <p:ph type="dt" sz="half" idx="10"/>
          </p:nvPr>
        </p:nvSpPr>
        <p:spPr/>
        <p:txBody>
          <a:bodyPr/>
          <a:lstStyle/>
          <a:p>
            <a:fld id="{6D33C8BD-C5F7-499F-920C-1BEDA6CE5C83}" type="datetimeFigureOut">
              <a:rPr lang="en-GB" smtClean="0"/>
              <a:t>23/09/2026</a:t>
            </a:fld>
            <a:endParaRPr lang="en-GB"/>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42E1E02E-AFAD-4C24-8B41-A2B5C2E0ED44}" type="slidenum">
              <a:rPr lang="en-GB" smtClean="0"/>
              <a:t>‹#›</a:t>
            </a:fld>
            <a:endParaRPr lang="en-GB"/>
          </a:p>
        </p:txBody>
      </p:sp>
    </p:spTree>
    <p:extLst>
      <p:ext uri="{BB962C8B-B14F-4D97-AF65-F5344CB8AC3E}">
        <p14:creationId xmlns:p14="http://schemas.microsoft.com/office/powerpoint/2010/main" val="42711476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389212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6D33C8BD-C5F7-499F-920C-1BEDA6CE5C83}" type="datetimeFigureOut">
              <a:rPr lang="en-GB" smtClean="0"/>
              <a:t>23/09/2026</a:t>
            </a:fld>
            <a:endParaRPr lang="en-GB"/>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42E1E02E-AFAD-4C24-8B41-A2B5C2E0ED44}" type="slidenum">
              <a:rPr lang="en-GB" smtClean="0"/>
              <a:t>‹#›</a:t>
            </a:fld>
            <a:endParaRPr lang="en-GB"/>
          </a:p>
        </p:txBody>
      </p:sp>
    </p:spTree>
    <p:extLst>
      <p:ext uri="{BB962C8B-B14F-4D97-AF65-F5344CB8AC3E}">
        <p14:creationId xmlns:p14="http://schemas.microsoft.com/office/powerpoint/2010/main" val="39184229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6D33C8BD-C5F7-499F-920C-1BEDA6CE5C83}" type="datetimeFigureOut">
              <a:rPr lang="en-GB" smtClean="0"/>
              <a:t>23/09/2026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2E1E02E-AFAD-4C24-8B41-A2B5C2E0ED44}" type="slidenum">
              <a:rPr lang="en-GB" smtClean="0"/>
              <a:t>‹#›</a:t>
            </a:fld>
            <a:endParaRPr lang="en-GB"/>
          </a:p>
        </p:txBody>
      </p:sp>
    </p:spTree>
    <p:extLst>
      <p:ext uri="{BB962C8B-B14F-4D97-AF65-F5344CB8AC3E}">
        <p14:creationId xmlns:p14="http://schemas.microsoft.com/office/powerpoint/2010/main" val="117009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6D33C8BD-C5F7-499F-920C-1BEDA6CE5C83}" type="datetimeFigureOut">
              <a:rPr lang="en-GB" smtClean="0"/>
              <a:t>23/09/2026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2E1E02E-AFAD-4C24-8B41-A2B5C2E0ED44}" type="slidenum">
              <a:rPr lang="en-GB" smtClean="0"/>
              <a:t>‹#›</a:t>
            </a:fld>
            <a:endParaRPr lang="en-GB"/>
          </a:p>
        </p:txBody>
      </p:sp>
    </p:spTree>
    <p:extLst>
      <p:ext uri="{BB962C8B-B14F-4D97-AF65-F5344CB8AC3E}">
        <p14:creationId xmlns:p14="http://schemas.microsoft.com/office/powerpoint/2010/main" val="8124341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GB"/>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6D33C8BD-C5F7-499F-920C-1BEDA6CE5C83}" type="datetimeFigureOut">
              <a:rPr lang="en-GB" smtClean="0"/>
              <a:t>23/09/2026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2E1E02E-AFAD-4C24-8B41-A2B5C2E0ED44}" type="slidenum">
              <a:rPr lang="en-GB" smtClean="0"/>
              <a:t>‹#›</a:t>
            </a:fld>
            <a:endParaRPr lang="en-GB"/>
          </a:p>
        </p:txBody>
      </p:sp>
    </p:spTree>
    <p:extLst>
      <p:ext uri="{BB962C8B-B14F-4D97-AF65-F5344CB8AC3E}">
        <p14:creationId xmlns:p14="http://schemas.microsoft.com/office/powerpoint/2010/main" val="15062658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D33C8BD-C5F7-499F-920C-1BEDA6CE5C83}" type="datetimeFigureOut">
              <a:rPr lang="en-GB" smtClean="0"/>
              <a:t>23/09/2026</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2E1E02E-AFAD-4C24-8B41-A2B5C2E0ED44}" type="slidenum">
              <a:rPr lang="en-GB" smtClean="0"/>
              <a:t>‹#›</a:t>
            </a:fld>
            <a:endParaRPr lang="en-GB"/>
          </a:p>
        </p:txBody>
      </p:sp>
    </p:spTree>
    <p:extLst>
      <p:ext uri="{BB962C8B-B14F-4D97-AF65-F5344CB8AC3E}">
        <p14:creationId xmlns:p14="http://schemas.microsoft.com/office/powerpoint/2010/main" val="1310567736"/>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png"/><Relationship Id="rId4" Type="http://schemas.microsoft.com/office/2007/relationships/hdphoto" Target="../media/hdphoto1.wdp"/></Relationships>
</file>

<file path=ppt/slides/_rels/slide4.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hyperlink" Target="https://youtu.be/VqZD-mnC5Gk" TargetMode="External"/><Relationship Id="rId2" Type="http://schemas.openxmlformats.org/officeDocument/2006/relationships/slideLayout" Target="../slideLayouts/slideLayout7.xml"/><Relationship Id="rId1" Type="http://schemas.openxmlformats.org/officeDocument/2006/relationships/video" Target="https://www.youtube.com/embed/VqZD-mnC5Gk?feature=oembed" TargetMode="External"/><Relationship Id="rId4" Type="http://schemas.openxmlformats.org/officeDocument/2006/relationships/image" Target="../media/image8.jpeg"/></Relationships>
</file>

<file path=ppt/slides/_rels/slide7.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9.jpeg"/><Relationship Id="rId7"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12.svg"/><Relationship Id="rId5" Type="http://schemas.openxmlformats.org/officeDocument/2006/relationships/image" Target="../media/image11.png"/><Relationship Id="rId4" Type="http://schemas.openxmlformats.org/officeDocument/2006/relationships/image" Target="../media/image10.svg"/></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14.png"/><Relationship Id="rId5" Type="http://schemas.openxmlformats.org/officeDocument/2006/relationships/image" Target="../media/image11.png"/><Relationship Id="rId4" Type="http://schemas.openxmlformats.org/officeDocument/2006/relationships/image" Target="../media/image10.svg"/></Relationships>
</file>

<file path=ppt/slides/_rels/slide9.xml.rels><?xml version="1.0" encoding="UTF-8" standalone="yes"?>
<Relationships xmlns="http://schemas.openxmlformats.org/package/2006/relationships"><Relationship Id="rId3" Type="http://schemas.openxmlformats.org/officeDocument/2006/relationships/image" Target="../media/image16.svg"/><Relationship Id="rId7" Type="http://schemas.openxmlformats.org/officeDocument/2006/relationships/image" Target="../media/image20.pn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19.svg"/><Relationship Id="rId5" Type="http://schemas.openxmlformats.org/officeDocument/2006/relationships/image" Target="../media/image18.jpeg"/><Relationship Id="rId4" Type="http://schemas.openxmlformats.org/officeDocument/2006/relationships/image" Target="../media/image17.svg"/></Relationships>
</file>

<file path=ppt/slides/_rels/slide10.xml.rels><?xml version="1.0" encoding="UTF-8" standalone="yes"?>
<Relationships xmlns="http://schemas.openxmlformats.org/package/2006/relationships"><Relationship Id="rId8" Type="http://schemas.openxmlformats.org/officeDocument/2006/relationships/image" Target="../media/image22.jpeg"/><Relationship Id="rId3" Type="http://schemas.openxmlformats.org/officeDocument/2006/relationships/image" Target="../media/image16.svg"/><Relationship Id="rId7" Type="http://schemas.openxmlformats.org/officeDocument/2006/relationships/image" Target="../media/image21.jpeg"/><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20.png"/><Relationship Id="rId5" Type="http://schemas.openxmlformats.org/officeDocument/2006/relationships/image" Target="../media/image18.jpeg"/><Relationship Id="rId10" Type="http://schemas.openxmlformats.org/officeDocument/2006/relationships/image" Target="../media/image24.jpeg"/><Relationship Id="rId4" Type="http://schemas.openxmlformats.org/officeDocument/2006/relationships/image" Target="../media/image17.svg"/><Relationship Id="rId9" Type="http://schemas.openxmlformats.org/officeDocument/2006/relationships/image" Target="../media/image23.jpeg"/></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7" Type="http://schemas.openxmlformats.org/officeDocument/2006/relationships/image" Target="../media/image28.svg"/><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image" Target="../media/image27.svg"/><Relationship Id="rId5" Type="http://schemas.openxmlformats.org/officeDocument/2006/relationships/image" Target="../media/image26.svg"/><Relationship Id="rId4" Type="http://schemas.openxmlformats.org/officeDocument/2006/relationships/image" Target="../media/image25.png"/></Relationships>
</file>

<file path=ppt/slides/_rels/slide1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microsoft.com/office/2018/10/relationships/comments" Target="../comments/modernComment_2C6_1923BEA4.xml"/><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30.png"/></Relationships>
</file>

<file path=ppt/slides/_rels/slide14.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image" Target="../media/image31.svg"/><Relationship Id="rId7" Type="http://schemas.openxmlformats.org/officeDocument/2006/relationships/image" Target="../media/image32.svg"/><Relationship Id="rId2" Type="http://schemas.openxmlformats.org/officeDocument/2006/relationships/notesSlide" Target="../notesSlides/notesSlide13.xml"/><Relationship Id="rId1" Type="http://schemas.openxmlformats.org/officeDocument/2006/relationships/slideLayout" Target="../slideLayouts/slideLayout7.xml"/><Relationship Id="rId6" Type="http://schemas.openxmlformats.org/officeDocument/2006/relationships/image" Target="../media/image29.png"/><Relationship Id="rId5" Type="http://schemas.openxmlformats.org/officeDocument/2006/relationships/image" Target="../media/image7.svg"/><Relationship Id="rId4" Type="http://schemas.openxmlformats.org/officeDocument/2006/relationships/image" Target="../media/image30.png"/></Relationships>
</file>

<file path=ppt/slides/_rels/slide15.xml.rels><?xml version="1.0" encoding="UTF-8" standalone="yes"?>
<Relationships xmlns="http://schemas.openxmlformats.org/package/2006/relationships"><Relationship Id="rId3" Type="http://schemas.openxmlformats.org/officeDocument/2006/relationships/image" Target="../media/image34.svg"/><Relationship Id="rId2" Type="http://schemas.openxmlformats.org/officeDocument/2006/relationships/notesSlide" Target="../notesSlides/notesSlide14.xml"/><Relationship Id="rId1" Type="http://schemas.openxmlformats.org/officeDocument/2006/relationships/slideLayout" Target="../slideLayouts/slideLayout7.xml"/><Relationship Id="rId6" Type="http://schemas.openxmlformats.org/officeDocument/2006/relationships/hyperlink" Target="https://www.careerpilot.org.uk/job-sectors/environment/job-profile/wind-turbine-technician" TargetMode="External"/><Relationship Id="rId5" Type="http://schemas.openxmlformats.org/officeDocument/2006/relationships/image" Target="../media/image36.svg"/><Relationship Id="rId4" Type="http://schemas.openxmlformats.org/officeDocument/2006/relationships/image" Target="../media/image35.svg"/></Relationships>
</file>

<file path=ppt/slides/_rels/slide16.xml.rels><?xml version="1.0" encoding="UTF-8" standalone="yes"?>
<Relationships xmlns="http://schemas.openxmlformats.org/package/2006/relationships"><Relationship Id="rId8" Type="http://schemas.openxmlformats.org/officeDocument/2006/relationships/image" Target="../media/image38.svg"/><Relationship Id="rId13" Type="http://schemas.openxmlformats.org/officeDocument/2006/relationships/hyperlink" Target="https://www.careerpilot.org.uk/job-sectors/property-management/job-profile/building-control-officer" TargetMode="External"/><Relationship Id="rId18" Type="http://schemas.openxmlformats.org/officeDocument/2006/relationships/hyperlink" Target="https://www.careerpilot.org.uk/job-sectors/environment/job-profile/recycling-officer" TargetMode="External"/><Relationship Id="rId3" Type="http://schemas.openxmlformats.org/officeDocument/2006/relationships/image" Target="../media/image37.svg"/><Relationship Id="rId21" Type="http://schemas.openxmlformats.org/officeDocument/2006/relationships/hyperlink" Target="https://www.careerpilot.org.uk/job-sectors/on-site/job-profile/plumber" TargetMode="External"/><Relationship Id="rId7" Type="http://schemas.openxmlformats.org/officeDocument/2006/relationships/hyperlink" Target="https://www.careerpilot.org.uk/job-sectors/data-network/job-profile/data-scientist" TargetMode="External"/><Relationship Id="rId12" Type="http://schemas.openxmlformats.org/officeDocument/2006/relationships/hyperlink" Target="https://www.careerpilot.org.uk/job-sectors/design-planning/job-profile/civil-engineer" TargetMode="External"/><Relationship Id="rId17" Type="http://schemas.openxmlformats.org/officeDocument/2006/relationships/hyperlink" Target="https://www.careerpilot.org.uk/job-sectors/environment/job-profile/recycling-operative" TargetMode="External"/><Relationship Id="rId2" Type="http://schemas.openxmlformats.org/officeDocument/2006/relationships/notesSlide" Target="../notesSlides/notesSlide15.xml"/><Relationship Id="rId16" Type="http://schemas.openxmlformats.org/officeDocument/2006/relationships/hyperlink" Target="https://www.careerpilot.org.uk/job-sectors/engineering-design/job-profile/heating-and-ventilation-engineer" TargetMode="External"/><Relationship Id="rId20" Type="http://schemas.openxmlformats.org/officeDocument/2006/relationships/hyperlink" Target="https://www.careerpilot.org.uk/job-sectors/on-site/job-profile/electrician" TargetMode="External"/><Relationship Id="rId1" Type="http://schemas.openxmlformats.org/officeDocument/2006/relationships/slideLayout" Target="../slideLayouts/slideLayout7.xml"/><Relationship Id="rId6" Type="http://schemas.openxmlformats.org/officeDocument/2006/relationships/hyperlink" Target="https://www.careerpilot.org.uk/job-sectors/events/job-profile/charity-fundraiser" TargetMode="External"/><Relationship Id="rId11" Type="http://schemas.openxmlformats.org/officeDocument/2006/relationships/hyperlink" Target="https://www.careerpilot.org.uk/job-sectors/design/job-profile/architect" TargetMode="External"/><Relationship Id="rId5" Type="http://schemas.openxmlformats.org/officeDocument/2006/relationships/hyperlink" Target="https://www.careerpilot.org.uk/job-sectors/sales-marketing/job-profile/marketing-manager" TargetMode="External"/><Relationship Id="rId15" Type="http://schemas.openxmlformats.org/officeDocument/2006/relationships/hyperlink" Target="https://www.careerpilot.org.uk/job-sectors/new-energy/job-profile/smart-meter-installer" TargetMode="External"/><Relationship Id="rId10" Type="http://schemas.openxmlformats.org/officeDocument/2006/relationships/hyperlink" Target="https://www.careerpilot.org.uk/job-sectors/property-management/job-profile/building-services-engineer" TargetMode="External"/><Relationship Id="rId19" Type="http://schemas.openxmlformats.org/officeDocument/2006/relationships/hyperlink" Target="https://www.careerpilot.org.uk/job-sectors/on-site/job-profile/roofer" TargetMode="External"/><Relationship Id="rId4" Type="http://schemas.openxmlformats.org/officeDocument/2006/relationships/hyperlink" Target="https://www.careerpilot.org.uk/job-sectors/admin-hr-legal/job-profile/corporate-responsibility-and-sustainability-practitioner" TargetMode="External"/><Relationship Id="rId9" Type="http://schemas.openxmlformats.org/officeDocument/2006/relationships/image" Target="../media/image39.png"/><Relationship Id="rId14" Type="http://schemas.openxmlformats.org/officeDocument/2006/relationships/hyperlink" Target="https://www.careerpilot.org.uk/job-sectors/agriculture/job-profile/landscape-architect" TargetMode="External"/><Relationship Id="rId22" Type="http://schemas.openxmlformats.org/officeDocument/2006/relationships/hyperlink" Target="https://www.careerpilot.org.uk/job-sectors/arts-crafts/job-profile/stonemason" TargetMode="External"/></Relationships>
</file>

<file path=ppt/slides/_rels/slide17.xml.rels><?xml version="1.0" encoding="UTF-8" standalone="yes"?>
<Relationships xmlns="http://schemas.openxmlformats.org/package/2006/relationships"><Relationship Id="rId8" Type="http://schemas.openxmlformats.org/officeDocument/2006/relationships/hyperlink" Target="https://www.careerpilot.org.uk/job-sectors/engineering-design/job-profile/nuclear-engineer" TargetMode="External"/><Relationship Id="rId3" Type="http://schemas.openxmlformats.org/officeDocument/2006/relationships/image" Target="../media/image38.svg"/><Relationship Id="rId7" Type="http://schemas.openxmlformats.org/officeDocument/2006/relationships/hyperlink" Target="https://www.careerpilot.org.uk/job-sectors/environment/job-profile/wind-turbine-technician" TargetMode="External"/><Relationship Id="rId2" Type="http://schemas.openxmlformats.org/officeDocument/2006/relationships/notesSlide" Target="../notesSlides/notesSlide16.xml"/><Relationship Id="rId1" Type="http://schemas.openxmlformats.org/officeDocument/2006/relationships/slideLayout" Target="../slideLayouts/slideLayout7.xml"/><Relationship Id="rId6" Type="http://schemas.openxmlformats.org/officeDocument/2006/relationships/hyperlink" Target="https://www.careerpilot.org.uk/job-sectors/maintenance/job-profile/engineering-maintenance-technician" TargetMode="External"/><Relationship Id="rId11" Type="http://schemas.openxmlformats.org/officeDocument/2006/relationships/image" Target="../media/image41.svg"/><Relationship Id="rId5" Type="http://schemas.openxmlformats.org/officeDocument/2006/relationships/hyperlink" Target="https://www.careerpilot.org.uk/job-sectors/new-energy/job-profile/nuclear-technician" TargetMode="External"/><Relationship Id="rId10" Type="http://schemas.openxmlformats.org/officeDocument/2006/relationships/image" Target="../media/image40.svg"/><Relationship Id="rId4" Type="http://schemas.openxmlformats.org/officeDocument/2006/relationships/image" Target="../media/image7.svg"/><Relationship Id="rId9" Type="http://schemas.openxmlformats.org/officeDocument/2006/relationships/hyperlink" Target="https://www.careerpilot.org.uk/job-sectors/new-energy/job-profile/energy-engineer" TargetMode="External"/></Relationships>
</file>

<file path=ppt/slides/_rels/slide18.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sv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42.svg"/><Relationship Id="rId2" Type="http://schemas.openxmlformats.org/officeDocument/2006/relationships/notesSlide" Target="../notesSlides/notesSlide17.xml"/><Relationship Id="rId1" Type="http://schemas.openxmlformats.org/officeDocument/2006/relationships/slideLayout" Target="../slideLayouts/slideLayout7.xml"/><Relationship Id="rId4" Type="http://schemas.openxmlformats.org/officeDocument/2006/relationships/image" Target="../media/image43.png"/></Relationships>
</file>

<file path=ppt/slides/_rels/slide20.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9.xml"/><Relationship Id="rId1" Type="http://schemas.openxmlformats.org/officeDocument/2006/relationships/slideLayout" Target="../slideLayouts/slideLayout7.xml"/><Relationship Id="rId6" Type="http://schemas.openxmlformats.org/officeDocument/2006/relationships/image" Target="../media/image46.png"/><Relationship Id="rId5" Type="http://schemas.openxmlformats.org/officeDocument/2006/relationships/image" Target="../media/image45.png"/><Relationship Id="rId4" Type="http://schemas.openxmlformats.org/officeDocument/2006/relationships/image" Target="../media/image4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Wind turbines at sunset">
            <a:extLst>
              <a:ext uri="{FF2B5EF4-FFF2-40B4-BE49-F238E27FC236}">
                <a16:creationId xmlns:a16="http://schemas.microsoft.com/office/drawing/2014/main" id="{CD0B864B-9E93-34D0-918D-CDE3C9096D11}"/>
              </a:ext>
            </a:extLst>
          </p:cNvPr>
          <p:cNvPicPr>
            <a:picLocks noChangeAspect="1"/>
          </p:cNvPicPr>
          <p:nvPr/>
        </p:nvPicPr>
        <p:blipFill>
          <a:blip r:embed="rId3">
            <a:extLst>
              <a:ext uri="{28A0092B-C50C-407E-A947-70E740481C1C}">
                <a14:useLocalDpi xmlns:a14="http://schemas.microsoft.com/office/drawing/2010/main" val="0"/>
              </a:ext>
            </a:extLst>
          </a:blip>
          <a:srcRect l="241" t="28958" r="-241" b="4564"/>
          <a:stretch>
            <a:fillRect/>
          </a:stretch>
        </p:blipFill>
        <p:spPr>
          <a:xfrm>
            <a:off x="-4054" y="1473350"/>
            <a:ext cx="12214824" cy="5384650"/>
          </a:xfrm>
          <a:prstGeom prst="rect">
            <a:avLst/>
          </a:prstGeom>
        </p:spPr>
      </p:pic>
      <p:grpSp>
        <p:nvGrpSpPr>
          <p:cNvPr id="2" name="Group 2"/>
          <p:cNvGrpSpPr/>
          <p:nvPr/>
        </p:nvGrpSpPr>
        <p:grpSpPr>
          <a:xfrm>
            <a:off x="0" y="-20813"/>
            <a:ext cx="12192000" cy="1494163"/>
            <a:chOff x="-2133688" y="0"/>
            <a:chExt cx="15138489" cy="9812402"/>
          </a:xfrm>
          <a:solidFill>
            <a:srgbClr val="00B050"/>
          </a:solidFill>
        </p:grpSpPr>
        <p:sp>
          <p:nvSpPr>
            <p:cNvPr id="3" name="Freeform 3"/>
            <p:cNvSpPr/>
            <p:nvPr/>
          </p:nvSpPr>
          <p:spPr>
            <a:xfrm>
              <a:off x="-2133688" y="0"/>
              <a:ext cx="15138489" cy="9812402"/>
            </a:xfrm>
            <a:custGeom>
              <a:avLst/>
              <a:gdLst/>
              <a:ahLst/>
              <a:cxnLst/>
              <a:rect l="l" t="t" r="r" b="b"/>
              <a:pathLst>
                <a:path w="13004800" h="9812401">
                  <a:moveTo>
                    <a:pt x="0" y="0"/>
                  </a:moveTo>
                  <a:lnTo>
                    <a:pt x="13004800" y="0"/>
                  </a:lnTo>
                  <a:lnTo>
                    <a:pt x="13004800" y="9812401"/>
                  </a:lnTo>
                  <a:lnTo>
                    <a:pt x="0" y="9812401"/>
                  </a:lnTo>
                  <a:close/>
                </a:path>
              </a:pathLst>
            </a:custGeom>
            <a:grpFill/>
          </p:spPr>
          <p:txBody>
            <a:bodyPr/>
            <a:lstStyle/>
            <a:p>
              <a:endParaRPr lang="en-GB" dirty="0"/>
            </a:p>
          </p:txBody>
        </p:sp>
      </p:grpSp>
      <p:grpSp>
        <p:nvGrpSpPr>
          <p:cNvPr id="31" name="Group 31"/>
          <p:cNvGrpSpPr/>
          <p:nvPr/>
        </p:nvGrpSpPr>
        <p:grpSpPr>
          <a:xfrm>
            <a:off x="-18770" y="4786312"/>
            <a:ext cx="12192000" cy="2071688"/>
            <a:chOff x="0" y="0"/>
            <a:chExt cx="10368487" cy="1298846"/>
          </a:xfrm>
        </p:grpSpPr>
        <p:sp>
          <p:nvSpPr>
            <p:cNvPr id="32" name="Freeform 32"/>
            <p:cNvSpPr/>
            <p:nvPr/>
          </p:nvSpPr>
          <p:spPr>
            <a:xfrm>
              <a:off x="12515" y="9017"/>
              <a:ext cx="10343508" cy="1280795"/>
            </a:xfrm>
            <a:custGeom>
              <a:avLst/>
              <a:gdLst/>
              <a:ahLst/>
              <a:cxnLst/>
              <a:rect l="l" t="t" r="r" b="b"/>
              <a:pathLst>
                <a:path w="10343508" h="1280795">
                  <a:moveTo>
                    <a:pt x="0" y="0"/>
                  </a:moveTo>
                  <a:lnTo>
                    <a:pt x="10343509" y="0"/>
                  </a:lnTo>
                  <a:lnTo>
                    <a:pt x="10343509" y="1280795"/>
                  </a:lnTo>
                  <a:lnTo>
                    <a:pt x="0" y="1280795"/>
                  </a:lnTo>
                  <a:close/>
                </a:path>
              </a:pathLst>
            </a:custGeom>
            <a:solidFill>
              <a:srgbClr val="00B050"/>
            </a:solidFill>
          </p:spPr>
          <p:txBody>
            <a:bodyPr/>
            <a:lstStyle/>
            <a:p>
              <a:endParaRPr lang="en-GB"/>
            </a:p>
          </p:txBody>
        </p:sp>
        <p:sp>
          <p:nvSpPr>
            <p:cNvPr id="33" name="Freeform 33"/>
            <p:cNvSpPr/>
            <p:nvPr/>
          </p:nvSpPr>
          <p:spPr>
            <a:xfrm>
              <a:off x="0" y="0"/>
              <a:ext cx="10368524" cy="1298829"/>
            </a:xfrm>
            <a:custGeom>
              <a:avLst/>
              <a:gdLst/>
              <a:ahLst/>
              <a:cxnLst/>
              <a:rect l="l" t="t" r="r" b="b"/>
              <a:pathLst>
                <a:path w="10368524" h="1298829">
                  <a:moveTo>
                    <a:pt x="12515" y="0"/>
                  </a:moveTo>
                  <a:lnTo>
                    <a:pt x="10356024" y="0"/>
                  </a:lnTo>
                  <a:cubicBezTo>
                    <a:pt x="10362898" y="0"/>
                    <a:pt x="10368524" y="4064"/>
                    <a:pt x="10368524" y="9017"/>
                  </a:cubicBezTo>
                  <a:lnTo>
                    <a:pt x="10368524" y="1289812"/>
                  </a:lnTo>
                  <a:cubicBezTo>
                    <a:pt x="10368524" y="1294765"/>
                    <a:pt x="10362898" y="1298829"/>
                    <a:pt x="10356024" y="1298829"/>
                  </a:cubicBezTo>
                  <a:lnTo>
                    <a:pt x="12515" y="1298829"/>
                  </a:lnTo>
                  <a:cubicBezTo>
                    <a:pt x="5641" y="1298829"/>
                    <a:pt x="0" y="1294765"/>
                    <a:pt x="0" y="1289812"/>
                  </a:cubicBezTo>
                  <a:lnTo>
                    <a:pt x="0" y="9017"/>
                  </a:lnTo>
                  <a:cubicBezTo>
                    <a:pt x="0" y="4064"/>
                    <a:pt x="5641" y="0"/>
                    <a:pt x="12515" y="0"/>
                  </a:cubicBezTo>
                  <a:moveTo>
                    <a:pt x="12515" y="18034"/>
                  </a:moveTo>
                  <a:lnTo>
                    <a:pt x="12515" y="9017"/>
                  </a:lnTo>
                  <a:lnTo>
                    <a:pt x="25031" y="9017"/>
                  </a:lnTo>
                  <a:lnTo>
                    <a:pt x="25031" y="1289812"/>
                  </a:lnTo>
                  <a:lnTo>
                    <a:pt x="12515" y="1289812"/>
                  </a:lnTo>
                  <a:lnTo>
                    <a:pt x="12515" y="1280795"/>
                  </a:lnTo>
                  <a:lnTo>
                    <a:pt x="10356024" y="1280795"/>
                  </a:lnTo>
                  <a:lnTo>
                    <a:pt x="10356024" y="1289812"/>
                  </a:lnTo>
                  <a:lnTo>
                    <a:pt x="10343509" y="1289812"/>
                  </a:lnTo>
                  <a:lnTo>
                    <a:pt x="10343509" y="9017"/>
                  </a:lnTo>
                  <a:lnTo>
                    <a:pt x="10356024" y="9017"/>
                  </a:lnTo>
                  <a:lnTo>
                    <a:pt x="10356024" y="18034"/>
                  </a:lnTo>
                  <a:lnTo>
                    <a:pt x="12515" y="18034"/>
                  </a:lnTo>
                  <a:close/>
                </a:path>
              </a:pathLst>
            </a:custGeom>
            <a:solidFill>
              <a:srgbClr val="507E32"/>
            </a:solidFill>
          </p:spPr>
          <p:txBody>
            <a:bodyPr/>
            <a:lstStyle/>
            <a:p>
              <a:endParaRPr lang="en-GB"/>
            </a:p>
          </p:txBody>
        </p:sp>
      </p:grpSp>
      <p:sp>
        <p:nvSpPr>
          <p:cNvPr id="5" name="TextBox 60">
            <a:extLst>
              <a:ext uri="{FF2B5EF4-FFF2-40B4-BE49-F238E27FC236}">
                <a16:creationId xmlns:a16="http://schemas.microsoft.com/office/drawing/2014/main" id="{F1033E72-D9EE-15B7-245B-921256FEE2B7}"/>
              </a:ext>
            </a:extLst>
          </p:cNvPr>
          <p:cNvSpPr txBox="1"/>
          <p:nvPr/>
        </p:nvSpPr>
        <p:spPr>
          <a:xfrm>
            <a:off x="2552406" y="4878824"/>
            <a:ext cx="7101887" cy="1740733"/>
          </a:xfrm>
          <a:prstGeom prst="rect">
            <a:avLst/>
          </a:prstGeom>
        </p:spPr>
        <p:txBody>
          <a:bodyPr wrap="square" lIns="0" tIns="0" rIns="0" bIns="0" rtlCol="0" anchor="t">
            <a:spAutoFit/>
          </a:bodyPr>
          <a:lstStyle/>
          <a:p>
            <a:pPr algn="ctr">
              <a:lnSpc>
                <a:spcPts val="7021"/>
              </a:lnSpc>
            </a:pPr>
            <a:r>
              <a:rPr lang="en-US" sz="5015" b="1" dirty="0">
                <a:solidFill>
                  <a:srgbClr val="FFFFFF"/>
                </a:solidFill>
                <a:latin typeface="Carlito Bold"/>
              </a:rPr>
              <a:t>Exploring Green Jobs </a:t>
            </a:r>
          </a:p>
          <a:p>
            <a:pPr algn="ctr">
              <a:lnSpc>
                <a:spcPts val="7021"/>
              </a:lnSpc>
            </a:pPr>
            <a:r>
              <a:rPr lang="en-US" sz="3600" dirty="0">
                <a:solidFill>
                  <a:srgbClr val="FFFFFF"/>
                </a:solidFill>
                <a:latin typeface="Carlito Bold"/>
              </a:rPr>
              <a:t>50-60 minute lesson</a:t>
            </a:r>
          </a:p>
        </p:txBody>
      </p:sp>
      <p:sp>
        <p:nvSpPr>
          <p:cNvPr id="9" name="Freeform 23">
            <a:extLst>
              <a:ext uri="{FF2B5EF4-FFF2-40B4-BE49-F238E27FC236}">
                <a16:creationId xmlns:a16="http://schemas.microsoft.com/office/drawing/2014/main" id="{462BED61-3B04-459C-D7B2-AAF914FD2904}"/>
              </a:ext>
            </a:extLst>
          </p:cNvPr>
          <p:cNvSpPr/>
          <p:nvPr/>
        </p:nvSpPr>
        <p:spPr>
          <a:xfrm>
            <a:off x="3968884" y="238443"/>
            <a:ext cx="4426085" cy="918101"/>
          </a:xfrm>
          <a:custGeom>
            <a:avLst/>
            <a:gdLst/>
            <a:ahLst/>
            <a:cxnLst/>
            <a:rect l="l" t="t" r="r" b="b"/>
            <a:pathLst>
              <a:path w="1432699" h="656773">
                <a:moveTo>
                  <a:pt x="72050" y="0"/>
                </a:moveTo>
                <a:lnTo>
                  <a:pt x="1360650" y="0"/>
                </a:lnTo>
                <a:cubicBezTo>
                  <a:pt x="1400442" y="0"/>
                  <a:pt x="1432699" y="32258"/>
                  <a:pt x="1432699" y="72050"/>
                </a:cubicBezTo>
                <a:lnTo>
                  <a:pt x="1432699" y="584724"/>
                </a:lnTo>
                <a:cubicBezTo>
                  <a:pt x="1432699" y="624516"/>
                  <a:pt x="1400442" y="656773"/>
                  <a:pt x="1360650" y="656773"/>
                </a:cubicBezTo>
                <a:lnTo>
                  <a:pt x="72050" y="656773"/>
                </a:lnTo>
                <a:cubicBezTo>
                  <a:pt x="52941" y="656773"/>
                  <a:pt x="34615" y="649183"/>
                  <a:pt x="21103" y="635671"/>
                </a:cubicBezTo>
                <a:cubicBezTo>
                  <a:pt x="7591" y="622159"/>
                  <a:pt x="0" y="603833"/>
                  <a:pt x="0" y="584724"/>
                </a:cubicBezTo>
                <a:lnTo>
                  <a:pt x="0" y="72050"/>
                </a:lnTo>
                <a:cubicBezTo>
                  <a:pt x="0" y="32258"/>
                  <a:pt x="32258" y="0"/>
                  <a:pt x="72050" y="0"/>
                </a:cubicBezTo>
                <a:close/>
              </a:path>
            </a:pathLst>
          </a:custGeom>
          <a:solidFill>
            <a:srgbClr val="C5E0B4"/>
          </a:solidFill>
        </p:spPr>
        <p:txBody>
          <a:bodyPr/>
          <a:lstStyle/>
          <a:p>
            <a:endParaRPr lang="en-GB"/>
          </a:p>
        </p:txBody>
      </p:sp>
      <p:sp>
        <p:nvSpPr>
          <p:cNvPr id="10" name="TextBox 24">
            <a:extLst>
              <a:ext uri="{FF2B5EF4-FFF2-40B4-BE49-F238E27FC236}">
                <a16:creationId xmlns:a16="http://schemas.microsoft.com/office/drawing/2014/main" id="{A0270733-ACEF-A08D-4FA4-F8180C03DB88}"/>
              </a:ext>
            </a:extLst>
          </p:cNvPr>
          <p:cNvSpPr txBox="1"/>
          <p:nvPr/>
        </p:nvSpPr>
        <p:spPr>
          <a:xfrm>
            <a:off x="4368666" y="304349"/>
            <a:ext cx="3626520" cy="759190"/>
          </a:xfrm>
          <a:prstGeom prst="rect">
            <a:avLst/>
          </a:prstGeom>
        </p:spPr>
        <p:txBody>
          <a:bodyPr lIns="47625" tIns="47625" rIns="47625" bIns="47625" rtlCol="0" anchor="ctr"/>
          <a:lstStyle/>
          <a:p>
            <a:pPr algn="ctr">
              <a:lnSpc>
                <a:spcPts val="4068"/>
              </a:lnSpc>
            </a:pPr>
            <a:r>
              <a:rPr lang="en-US" sz="2905" dirty="0">
                <a:latin typeface="Carlito"/>
              </a:rPr>
              <a:t>KS3-4 Green Lesson</a:t>
            </a:r>
          </a:p>
        </p:txBody>
      </p:sp>
    </p:spTree>
    <p:extLst>
      <p:ext uri="{BB962C8B-B14F-4D97-AF65-F5344CB8AC3E}">
        <p14:creationId xmlns:p14="http://schemas.microsoft.com/office/powerpoint/2010/main" val="412807416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reeform 15">
            <a:extLst>
              <a:ext uri="{FF2B5EF4-FFF2-40B4-BE49-F238E27FC236}">
                <a16:creationId xmlns:a16="http://schemas.microsoft.com/office/drawing/2014/main" id="{FD196615-955D-CB2E-4C7A-96535CCE91E6}"/>
              </a:ext>
            </a:extLst>
          </p:cNvPr>
          <p:cNvSpPr/>
          <p:nvPr/>
        </p:nvSpPr>
        <p:spPr>
          <a:xfrm>
            <a:off x="1193259" y="1040868"/>
            <a:ext cx="9805482" cy="871115"/>
          </a:xfrm>
          <a:custGeom>
            <a:avLst/>
            <a:gdLst/>
            <a:ahLst/>
            <a:cxnLst/>
            <a:rect l="l" t="t" r="r" b="b"/>
            <a:pathLst>
              <a:path w="1346000" h="755407">
                <a:moveTo>
                  <a:pt x="76691" y="0"/>
                </a:moveTo>
                <a:lnTo>
                  <a:pt x="1269309" y="0"/>
                </a:lnTo>
                <a:cubicBezTo>
                  <a:pt x="1289649" y="0"/>
                  <a:pt x="1309156" y="8080"/>
                  <a:pt x="1323538" y="22462"/>
                </a:cubicBezTo>
                <a:cubicBezTo>
                  <a:pt x="1337920" y="36844"/>
                  <a:pt x="1346000" y="56351"/>
                  <a:pt x="1346000" y="76691"/>
                </a:cubicBezTo>
                <a:lnTo>
                  <a:pt x="1346000" y="678717"/>
                </a:lnTo>
                <a:cubicBezTo>
                  <a:pt x="1346000" y="699056"/>
                  <a:pt x="1337920" y="718563"/>
                  <a:pt x="1323538" y="732945"/>
                </a:cubicBezTo>
                <a:cubicBezTo>
                  <a:pt x="1309156" y="747327"/>
                  <a:pt x="1289649" y="755407"/>
                  <a:pt x="1269309" y="755407"/>
                </a:cubicBezTo>
                <a:lnTo>
                  <a:pt x="76691" y="755407"/>
                </a:lnTo>
                <a:cubicBezTo>
                  <a:pt x="56351" y="755407"/>
                  <a:pt x="36844" y="747327"/>
                  <a:pt x="22462" y="732945"/>
                </a:cubicBezTo>
                <a:cubicBezTo>
                  <a:pt x="8080" y="718563"/>
                  <a:pt x="0" y="699056"/>
                  <a:pt x="0" y="678717"/>
                </a:cubicBezTo>
                <a:lnTo>
                  <a:pt x="0" y="76691"/>
                </a:lnTo>
                <a:cubicBezTo>
                  <a:pt x="0" y="56351"/>
                  <a:pt x="8080" y="36844"/>
                  <a:pt x="22462" y="22462"/>
                </a:cubicBezTo>
                <a:cubicBezTo>
                  <a:pt x="36844" y="8080"/>
                  <a:pt x="56351" y="0"/>
                  <a:pt x="76691" y="0"/>
                </a:cubicBezTo>
                <a:close/>
              </a:path>
            </a:pathLst>
          </a:custGeom>
          <a:noFill/>
        </p:spPr>
        <p:txBody>
          <a:bodyPr/>
          <a:lstStyle/>
          <a:p>
            <a:pPr marL="163711"/>
            <a:r>
              <a:rPr lang="en-GB" sz="1600" dirty="0"/>
              <a:t>The following slides have animations and are intended to be delivered as a PowerPoint presentation. </a:t>
            </a:r>
          </a:p>
          <a:p>
            <a:pPr marL="163711"/>
            <a:r>
              <a:rPr lang="en-GB" sz="1600" dirty="0"/>
              <a:t>Each slide has notes with suggestions of points of discussion. </a:t>
            </a:r>
          </a:p>
          <a:p>
            <a:pPr marL="163711"/>
            <a:r>
              <a:rPr lang="en-GB" sz="1600" dirty="0"/>
              <a:t>Individual online access is needed for the job research task. </a:t>
            </a:r>
            <a:endParaRPr lang="en-GB" sz="1600" dirty="0">
              <a:solidFill>
                <a:schemeClr val="bg1"/>
              </a:solidFill>
            </a:endParaRPr>
          </a:p>
        </p:txBody>
      </p:sp>
      <p:sp>
        <p:nvSpPr>
          <p:cNvPr id="8" name="Freeform 8">
            <a:extLst>
              <a:ext uri="{FF2B5EF4-FFF2-40B4-BE49-F238E27FC236}">
                <a16:creationId xmlns:a16="http://schemas.microsoft.com/office/drawing/2014/main" id="{94F77DDD-8A1A-98F7-3BED-70C9637B1EB2}"/>
              </a:ext>
            </a:extLst>
          </p:cNvPr>
          <p:cNvSpPr/>
          <p:nvPr/>
        </p:nvSpPr>
        <p:spPr>
          <a:xfrm>
            <a:off x="0" y="0"/>
            <a:ext cx="12192000" cy="899043"/>
          </a:xfrm>
          <a:custGeom>
            <a:avLst/>
            <a:gdLst/>
            <a:ahLst/>
            <a:cxnLst/>
            <a:rect l="l" t="t" r="r" b="b"/>
            <a:pathLst>
              <a:path w="10331724" h="1278639">
                <a:moveTo>
                  <a:pt x="0" y="0"/>
                </a:moveTo>
                <a:lnTo>
                  <a:pt x="10331724" y="0"/>
                </a:lnTo>
                <a:lnTo>
                  <a:pt x="10331724" y="1278639"/>
                </a:lnTo>
                <a:lnTo>
                  <a:pt x="0" y="1278639"/>
                </a:lnTo>
                <a:close/>
              </a:path>
            </a:pathLst>
          </a:custGeom>
          <a:solidFill>
            <a:srgbClr val="00B050"/>
          </a:solidFill>
        </p:spPr>
        <p:txBody>
          <a:bodyPr/>
          <a:lstStyle/>
          <a:p>
            <a:endParaRPr lang="en-GB"/>
          </a:p>
        </p:txBody>
      </p:sp>
      <p:sp>
        <p:nvSpPr>
          <p:cNvPr id="11" name="TextBox 9">
            <a:extLst>
              <a:ext uri="{FF2B5EF4-FFF2-40B4-BE49-F238E27FC236}">
                <a16:creationId xmlns:a16="http://schemas.microsoft.com/office/drawing/2014/main" id="{38C1C68E-7DEF-F39C-5319-0EF0DF993224}"/>
              </a:ext>
            </a:extLst>
          </p:cNvPr>
          <p:cNvSpPr txBox="1"/>
          <p:nvPr/>
        </p:nvSpPr>
        <p:spPr>
          <a:xfrm>
            <a:off x="1524000" y="144604"/>
            <a:ext cx="9144000" cy="754439"/>
          </a:xfrm>
          <a:prstGeom prst="rect">
            <a:avLst/>
          </a:prstGeom>
        </p:spPr>
        <p:txBody>
          <a:bodyPr lIns="47625" tIns="47625" rIns="47625" bIns="47625" rtlCol="0" anchor="t"/>
          <a:lstStyle/>
          <a:p>
            <a:pPr algn="ctr"/>
            <a:r>
              <a:rPr lang="en-US" sz="3600" b="1" spc="-168" dirty="0">
                <a:solidFill>
                  <a:srgbClr val="FFFFFF"/>
                </a:solidFill>
                <a:ea typeface="Open Sans" panose="020B0606030504020204" pitchFamily="34" charset="0"/>
                <a:cs typeface="Open Sans" panose="020B0606030504020204" pitchFamily="34" charset="0"/>
              </a:rPr>
              <a:t>Teacher Notes</a:t>
            </a:r>
          </a:p>
        </p:txBody>
      </p:sp>
      <p:graphicFrame>
        <p:nvGraphicFramePr>
          <p:cNvPr id="5" name="Table 5">
            <a:extLst>
              <a:ext uri="{FF2B5EF4-FFF2-40B4-BE49-F238E27FC236}">
                <a16:creationId xmlns:a16="http://schemas.microsoft.com/office/drawing/2014/main" id="{563D605D-AD03-411D-D009-42670ACFD13A}"/>
              </a:ext>
            </a:extLst>
          </p:cNvPr>
          <p:cNvGraphicFramePr>
            <a:graphicFrameLocks noGrp="1"/>
          </p:cNvGraphicFramePr>
          <p:nvPr>
            <p:extLst>
              <p:ext uri="{D42A27DB-BD31-4B8C-83A1-F6EECF244321}">
                <p14:modId xmlns:p14="http://schemas.microsoft.com/office/powerpoint/2010/main" val="2711778705"/>
              </p:ext>
            </p:extLst>
          </p:nvPr>
        </p:nvGraphicFramePr>
        <p:xfrm>
          <a:off x="1193259" y="2053809"/>
          <a:ext cx="9805482" cy="4201075"/>
        </p:xfrm>
        <a:graphic>
          <a:graphicData uri="http://schemas.openxmlformats.org/drawingml/2006/table">
            <a:tbl>
              <a:tblPr firstRow="1" bandRow="1">
                <a:tableStyleId>{93296810-A885-4BE3-A3E7-6D5BEEA58F35}</a:tableStyleId>
              </a:tblPr>
              <a:tblGrid>
                <a:gridCol w="1299690">
                  <a:extLst>
                    <a:ext uri="{9D8B030D-6E8A-4147-A177-3AD203B41FA5}">
                      <a16:colId xmlns:a16="http://schemas.microsoft.com/office/drawing/2014/main" val="727886769"/>
                    </a:ext>
                  </a:extLst>
                </a:gridCol>
                <a:gridCol w="1754660">
                  <a:extLst>
                    <a:ext uri="{9D8B030D-6E8A-4147-A177-3AD203B41FA5}">
                      <a16:colId xmlns:a16="http://schemas.microsoft.com/office/drawing/2014/main" val="4192033470"/>
                    </a:ext>
                  </a:extLst>
                </a:gridCol>
                <a:gridCol w="6751132">
                  <a:extLst>
                    <a:ext uri="{9D8B030D-6E8A-4147-A177-3AD203B41FA5}">
                      <a16:colId xmlns:a16="http://schemas.microsoft.com/office/drawing/2014/main" val="4199125256"/>
                    </a:ext>
                  </a:extLst>
                </a:gridCol>
              </a:tblGrid>
              <a:tr h="429152">
                <a:tc>
                  <a:txBody>
                    <a:bodyPr/>
                    <a:lstStyle/>
                    <a:p>
                      <a:r>
                        <a:rPr lang="en-GB" dirty="0"/>
                        <a:t>Time</a:t>
                      </a:r>
                    </a:p>
                  </a:txBody>
                  <a:tcPr>
                    <a:solidFill>
                      <a:srgbClr val="00B050"/>
                    </a:solidFill>
                  </a:tcPr>
                </a:tc>
                <a:tc>
                  <a:txBody>
                    <a:bodyPr/>
                    <a:lstStyle/>
                    <a:p>
                      <a:r>
                        <a:rPr lang="en-GB" dirty="0"/>
                        <a:t>Slide</a:t>
                      </a:r>
                    </a:p>
                  </a:txBody>
                  <a:tcPr>
                    <a:solidFill>
                      <a:srgbClr val="00B050"/>
                    </a:solidFill>
                  </a:tcPr>
                </a:tc>
                <a:tc>
                  <a:txBody>
                    <a:bodyPr/>
                    <a:lstStyle/>
                    <a:p>
                      <a:r>
                        <a:rPr lang="en-GB" dirty="0"/>
                        <a:t>Activity</a:t>
                      </a:r>
                    </a:p>
                  </a:txBody>
                  <a:tcPr>
                    <a:solidFill>
                      <a:srgbClr val="00B050"/>
                    </a:solidFill>
                  </a:tcPr>
                </a:tc>
                <a:extLst>
                  <a:ext uri="{0D108BD9-81ED-4DB2-BD59-A6C34878D82A}">
                    <a16:rowId xmlns:a16="http://schemas.microsoft.com/office/drawing/2014/main" val="245137223"/>
                  </a:ext>
                </a:extLst>
              </a:tr>
              <a:tr h="357627">
                <a:tc>
                  <a:txBody>
                    <a:bodyPr/>
                    <a:lstStyle/>
                    <a:p>
                      <a:r>
                        <a:rPr lang="en-GB" sz="1400" dirty="0"/>
                        <a:t>5 mins</a:t>
                      </a:r>
                    </a:p>
                  </a:txBody>
                  <a:tcPr/>
                </a:tc>
                <a:tc>
                  <a:txBody>
                    <a:bodyPr/>
                    <a:lstStyle/>
                    <a:p>
                      <a:r>
                        <a:rPr lang="en-GB" sz="1400" dirty="0"/>
                        <a:t>Slide 3-4</a:t>
                      </a:r>
                    </a:p>
                  </a:txBody>
                  <a:tcPr/>
                </a:tc>
                <a:tc>
                  <a:txBody>
                    <a:bodyPr/>
                    <a:lstStyle/>
                    <a:p>
                      <a:r>
                        <a:rPr lang="en-GB" sz="1400" dirty="0"/>
                        <a:t>Introduction</a:t>
                      </a:r>
                    </a:p>
                  </a:txBody>
                  <a:tcPr/>
                </a:tc>
                <a:extLst>
                  <a:ext uri="{0D108BD9-81ED-4DB2-BD59-A6C34878D82A}">
                    <a16:rowId xmlns:a16="http://schemas.microsoft.com/office/drawing/2014/main" val="197368049"/>
                  </a:ext>
                </a:extLst>
              </a:tr>
              <a:tr h="373572">
                <a:tc>
                  <a:txBody>
                    <a:bodyPr/>
                    <a:lstStyle/>
                    <a:p>
                      <a:r>
                        <a:rPr lang="en-GB" sz="1400" dirty="0"/>
                        <a:t>5 mins</a:t>
                      </a:r>
                    </a:p>
                  </a:txBody>
                  <a:tcPr/>
                </a:tc>
                <a:tc>
                  <a:txBody>
                    <a:bodyPr/>
                    <a:lstStyle/>
                    <a:p>
                      <a:r>
                        <a:rPr lang="en-GB" sz="1400" dirty="0"/>
                        <a:t>Slide 5-8</a:t>
                      </a:r>
                    </a:p>
                  </a:txBody>
                  <a:tcPr/>
                </a:tc>
                <a:tc>
                  <a:txBody>
                    <a:bodyPr/>
                    <a:lstStyle/>
                    <a:p>
                      <a:r>
                        <a:rPr lang="en-GB" sz="1400" dirty="0"/>
                        <a:t>Context to green agenda and targets for Net Zero </a:t>
                      </a:r>
                    </a:p>
                  </a:txBody>
                  <a:tcPr/>
                </a:tc>
                <a:extLst>
                  <a:ext uri="{0D108BD9-81ED-4DB2-BD59-A6C34878D82A}">
                    <a16:rowId xmlns:a16="http://schemas.microsoft.com/office/drawing/2014/main" val="3268619555"/>
                  </a:ext>
                </a:extLst>
              </a:tr>
              <a:tr h="607966">
                <a:tc>
                  <a:txBody>
                    <a:bodyPr/>
                    <a:lstStyle/>
                    <a:p>
                      <a:r>
                        <a:rPr lang="en-GB" sz="1400" dirty="0"/>
                        <a:t>5 mins</a:t>
                      </a:r>
                    </a:p>
                  </a:txBody>
                  <a:tcPr/>
                </a:tc>
                <a:tc>
                  <a:txBody>
                    <a:bodyPr/>
                    <a:lstStyle/>
                    <a:p>
                      <a:r>
                        <a:rPr lang="en-GB" sz="1400" dirty="0"/>
                        <a:t>Slide 9-10</a:t>
                      </a:r>
                    </a:p>
                  </a:txBody>
                  <a:tcPr/>
                </a:tc>
                <a:tc>
                  <a:txBody>
                    <a:bodyPr/>
                    <a:lstStyle/>
                    <a:p>
                      <a:r>
                        <a:rPr lang="en-GB" sz="1400" dirty="0"/>
                        <a:t>TASK: How can YOU be more green? </a:t>
                      </a:r>
                      <a:br>
                        <a:rPr lang="en-GB" sz="1400" dirty="0"/>
                      </a:br>
                      <a:r>
                        <a:rPr lang="en-GB" sz="1400" dirty="0"/>
                        <a:t>5 mins to think of green things everybody could do</a:t>
                      </a:r>
                    </a:p>
                  </a:txBody>
                  <a:tcPr/>
                </a:tc>
                <a:extLst>
                  <a:ext uri="{0D108BD9-81ED-4DB2-BD59-A6C34878D82A}">
                    <a16:rowId xmlns:a16="http://schemas.microsoft.com/office/drawing/2014/main" val="394287019"/>
                  </a:ext>
                </a:extLst>
              </a:tr>
              <a:tr h="615546">
                <a:tc>
                  <a:txBody>
                    <a:bodyPr/>
                    <a:lstStyle/>
                    <a:p>
                      <a:r>
                        <a:rPr lang="en-GB" sz="1400" dirty="0"/>
                        <a:t>10 mins</a:t>
                      </a:r>
                    </a:p>
                  </a:txBody>
                  <a:tcPr/>
                </a:tc>
                <a:tc>
                  <a:txBody>
                    <a:bodyPr/>
                    <a:lstStyle/>
                    <a:p>
                      <a:r>
                        <a:rPr lang="en-GB" sz="1400" dirty="0"/>
                        <a:t>Slide 11-12</a:t>
                      </a:r>
                    </a:p>
                  </a:txBody>
                  <a:tcPr/>
                </a:tc>
                <a:tc>
                  <a:txBody>
                    <a:bodyPr/>
                    <a:lstStyle/>
                    <a:p>
                      <a:r>
                        <a:rPr lang="en-GB" sz="1400" dirty="0"/>
                        <a:t>How anyone can be more green in ANY job.</a:t>
                      </a:r>
                    </a:p>
                    <a:p>
                      <a:r>
                        <a:rPr lang="en-GB" sz="1400" dirty="0"/>
                        <a:t>TASK: How can a workplace be more green?</a:t>
                      </a:r>
                    </a:p>
                  </a:txBody>
                  <a:tcPr/>
                </a:tc>
                <a:extLst>
                  <a:ext uri="{0D108BD9-81ED-4DB2-BD59-A6C34878D82A}">
                    <a16:rowId xmlns:a16="http://schemas.microsoft.com/office/drawing/2014/main" val="2130540598"/>
                  </a:ext>
                </a:extLst>
              </a:tr>
              <a:tr h="607966">
                <a:tc>
                  <a:txBody>
                    <a:bodyPr/>
                    <a:lstStyle/>
                    <a:p>
                      <a:r>
                        <a:rPr lang="en-GB" sz="1400" dirty="0"/>
                        <a:t>5  mins</a:t>
                      </a:r>
                    </a:p>
                  </a:txBody>
                  <a:tcPr/>
                </a:tc>
                <a:tc>
                  <a:txBody>
                    <a:bodyPr/>
                    <a:lstStyle/>
                    <a:p>
                      <a:r>
                        <a:rPr lang="en-GB" sz="1400" dirty="0"/>
                        <a:t>Slide 13-17</a:t>
                      </a:r>
                    </a:p>
                  </a:txBody>
                  <a:tcPr/>
                </a:tc>
                <a:tc>
                  <a:txBody>
                    <a:bodyPr/>
                    <a:lstStyle/>
                    <a:p>
                      <a:r>
                        <a:rPr lang="en-GB" sz="1400" dirty="0"/>
                        <a:t>What is a green job? </a:t>
                      </a:r>
                    </a:p>
                    <a:p>
                      <a:r>
                        <a:rPr lang="en-GB" sz="1400" dirty="0"/>
                        <a:t>6 sectors and 60 jobs explained</a:t>
                      </a:r>
                    </a:p>
                  </a:txBody>
                  <a:tcPr/>
                </a:tc>
                <a:extLst>
                  <a:ext uri="{0D108BD9-81ED-4DB2-BD59-A6C34878D82A}">
                    <a16:rowId xmlns:a16="http://schemas.microsoft.com/office/drawing/2014/main" val="2083050400"/>
                  </a:ext>
                </a:extLst>
              </a:tr>
              <a:tr h="607966">
                <a:tc>
                  <a:txBody>
                    <a:bodyPr/>
                    <a:lstStyle/>
                    <a:p>
                      <a:r>
                        <a:rPr lang="en-GB" sz="1400" dirty="0"/>
                        <a:t>15 mins</a:t>
                      </a:r>
                    </a:p>
                  </a:txBody>
                  <a:tcPr/>
                </a:tc>
                <a:tc>
                  <a:txBody>
                    <a:bodyPr/>
                    <a:lstStyle/>
                    <a:p>
                      <a:r>
                        <a:rPr lang="en-GB" sz="1400" dirty="0"/>
                        <a:t>Slide 18-19</a:t>
                      </a:r>
                    </a:p>
                  </a:txBody>
                  <a:tcPr/>
                </a:tc>
                <a:tc>
                  <a:txBody>
                    <a:bodyPr/>
                    <a:lstStyle/>
                    <a:p>
                      <a:r>
                        <a:rPr lang="en-GB" sz="1400" dirty="0"/>
                        <a:t>Identify 1-2 jobs from the list of 60 that are of interest and research them online.</a:t>
                      </a:r>
                    </a:p>
                  </a:txBody>
                  <a:tcPr/>
                </a:tc>
                <a:extLst>
                  <a:ext uri="{0D108BD9-81ED-4DB2-BD59-A6C34878D82A}">
                    <a16:rowId xmlns:a16="http://schemas.microsoft.com/office/drawing/2014/main" val="3074469297"/>
                  </a:ext>
                </a:extLst>
              </a:tr>
              <a:tr h="601280">
                <a:tc>
                  <a:txBody>
                    <a:bodyPr/>
                    <a:lstStyle/>
                    <a:p>
                      <a:r>
                        <a:rPr lang="en-GB" sz="1400" dirty="0"/>
                        <a:t>10 mins</a:t>
                      </a:r>
                    </a:p>
                  </a:txBody>
                  <a:tcPr/>
                </a:tc>
                <a:tc>
                  <a:txBody>
                    <a:bodyPr/>
                    <a:lstStyle/>
                    <a:p>
                      <a:r>
                        <a:rPr lang="en-GB" sz="1400" dirty="0"/>
                        <a:t>Slide 20-21</a:t>
                      </a:r>
                    </a:p>
                  </a:txBody>
                  <a:tcPr/>
                </a:tc>
                <a:tc>
                  <a:txBody>
                    <a:bodyPr/>
                    <a:lstStyle/>
                    <a:p>
                      <a:r>
                        <a:rPr lang="en-GB" sz="1400" dirty="0"/>
                        <a:t>Plenary and Feedback</a:t>
                      </a:r>
                    </a:p>
                  </a:txBody>
                  <a:tcPr/>
                </a:tc>
                <a:extLst>
                  <a:ext uri="{0D108BD9-81ED-4DB2-BD59-A6C34878D82A}">
                    <a16:rowId xmlns:a16="http://schemas.microsoft.com/office/drawing/2014/main" val="741945164"/>
                  </a:ext>
                </a:extLst>
              </a:tr>
            </a:tbl>
          </a:graphicData>
        </a:graphic>
      </p:graphicFrame>
    </p:spTree>
    <p:extLst>
      <p:ext uri="{BB962C8B-B14F-4D97-AF65-F5344CB8AC3E}">
        <p14:creationId xmlns:p14="http://schemas.microsoft.com/office/powerpoint/2010/main" val="26866426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512974" y="30318"/>
            <a:ext cx="9173573" cy="6341617"/>
            <a:chOff x="41989" y="55851"/>
            <a:chExt cx="13004800" cy="9812402"/>
          </a:xfrm>
          <a:solidFill>
            <a:schemeClr val="bg1"/>
          </a:solidFill>
        </p:grpSpPr>
        <p:sp>
          <p:nvSpPr>
            <p:cNvPr id="3" name="Freeform 3"/>
            <p:cNvSpPr/>
            <p:nvPr/>
          </p:nvSpPr>
          <p:spPr>
            <a:xfrm>
              <a:off x="41989" y="55851"/>
              <a:ext cx="13004800" cy="9812402"/>
            </a:xfrm>
            <a:custGeom>
              <a:avLst/>
              <a:gdLst/>
              <a:ahLst/>
              <a:cxnLst/>
              <a:rect l="l" t="t" r="r" b="b"/>
              <a:pathLst>
                <a:path w="13004800" h="9812401">
                  <a:moveTo>
                    <a:pt x="0" y="0"/>
                  </a:moveTo>
                  <a:lnTo>
                    <a:pt x="13004800" y="0"/>
                  </a:lnTo>
                  <a:lnTo>
                    <a:pt x="13004800" y="9812401"/>
                  </a:lnTo>
                  <a:lnTo>
                    <a:pt x="0" y="9812401"/>
                  </a:lnTo>
                  <a:close/>
                </a:path>
              </a:pathLst>
            </a:custGeom>
            <a:grpFill/>
          </p:spPr>
          <p:txBody>
            <a:bodyPr/>
            <a:lstStyle/>
            <a:p>
              <a:endParaRPr lang="en-GB"/>
            </a:p>
          </p:txBody>
        </p:sp>
      </p:grpSp>
      <p:grpSp>
        <p:nvGrpSpPr>
          <p:cNvPr id="31" name="Group 31"/>
          <p:cNvGrpSpPr/>
          <p:nvPr/>
        </p:nvGrpSpPr>
        <p:grpSpPr>
          <a:xfrm>
            <a:off x="0" y="-19129"/>
            <a:ext cx="12191999" cy="1068075"/>
            <a:chOff x="0" y="0"/>
            <a:chExt cx="10368487" cy="1298846"/>
          </a:xfrm>
          <a:effectLst/>
        </p:grpSpPr>
        <p:sp>
          <p:nvSpPr>
            <p:cNvPr id="32" name="Freeform 32"/>
            <p:cNvSpPr/>
            <p:nvPr/>
          </p:nvSpPr>
          <p:spPr>
            <a:xfrm>
              <a:off x="12515" y="9017"/>
              <a:ext cx="10343508" cy="1280795"/>
            </a:xfrm>
            <a:custGeom>
              <a:avLst/>
              <a:gdLst/>
              <a:ahLst/>
              <a:cxnLst/>
              <a:rect l="l" t="t" r="r" b="b"/>
              <a:pathLst>
                <a:path w="10343508" h="1280795">
                  <a:moveTo>
                    <a:pt x="0" y="0"/>
                  </a:moveTo>
                  <a:lnTo>
                    <a:pt x="10343509" y="0"/>
                  </a:lnTo>
                  <a:lnTo>
                    <a:pt x="10343509" y="1280795"/>
                  </a:lnTo>
                  <a:lnTo>
                    <a:pt x="0" y="1280795"/>
                  </a:lnTo>
                  <a:close/>
                </a:path>
              </a:pathLst>
            </a:custGeom>
            <a:solidFill>
              <a:srgbClr val="00B050"/>
            </a:solidFill>
            <a:ln>
              <a:noFill/>
            </a:ln>
          </p:spPr>
          <p:txBody>
            <a:bodyPr/>
            <a:lstStyle/>
            <a:p>
              <a:endParaRPr lang="en-GB"/>
            </a:p>
          </p:txBody>
        </p:sp>
        <p:sp>
          <p:nvSpPr>
            <p:cNvPr id="33" name="Freeform 33"/>
            <p:cNvSpPr/>
            <p:nvPr/>
          </p:nvSpPr>
          <p:spPr>
            <a:xfrm>
              <a:off x="0" y="0"/>
              <a:ext cx="10368524" cy="1298829"/>
            </a:xfrm>
            <a:custGeom>
              <a:avLst/>
              <a:gdLst/>
              <a:ahLst/>
              <a:cxnLst/>
              <a:rect l="l" t="t" r="r" b="b"/>
              <a:pathLst>
                <a:path w="10368524" h="1298829">
                  <a:moveTo>
                    <a:pt x="12515" y="0"/>
                  </a:moveTo>
                  <a:lnTo>
                    <a:pt x="10356024" y="0"/>
                  </a:lnTo>
                  <a:cubicBezTo>
                    <a:pt x="10362898" y="0"/>
                    <a:pt x="10368524" y="4064"/>
                    <a:pt x="10368524" y="9017"/>
                  </a:cubicBezTo>
                  <a:lnTo>
                    <a:pt x="10368524" y="1289812"/>
                  </a:lnTo>
                  <a:cubicBezTo>
                    <a:pt x="10368524" y="1294765"/>
                    <a:pt x="10362898" y="1298829"/>
                    <a:pt x="10356024" y="1298829"/>
                  </a:cubicBezTo>
                  <a:lnTo>
                    <a:pt x="12515" y="1298829"/>
                  </a:lnTo>
                  <a:cubicBezTo>
                    <a:pt x="5641" y="1298829"/>
                    <a:pt x="0" y="1294765"/>
                    <a:pt x="0" y="1289812"/>
                  </a:cubicBezTo>
                  <a:lnTo>
                    <a:pt x="0" y="9017"/>
                  </a:lnTo>
                  <a:cubicBezTo>
                    <a:pt x="0" y="4064"/>
                    <a:pt x="5641" y="0"/>
                    <a:pt x="12515" y="0"/>
                  </a:cubicBezTo>
                  <a:moveTo>
                    <a:pt x="12515" y="18034"/>
                  </a:moveTo>
                  <a:lnTo>
                    <a:pt x="12515" y="9017"/>
                  </a:lnTo>
                  <a:lnTo>
                    <a:pt x="25031" y="9017"/>
                  </a:lnTo>
                  <a:lnTo>
                    <a:pt x="25031" y="1289812"/>
                  </a:lnTo>
                  <a:lnTo>
                    <a:pt x="12515" y="1289812"/>
                  </a:lnTo>
                  <a:lnTo>
                    <a:pt x="12515" y="1280795"/>
                  </a:lnTo>
                  <a:lnTo>
                    <a:pt x="10356024" y="1280795"/>
                  </a:lnTo>
                  <a:lnTo>
                    <a:pt x="10356024" y="1289812"/>
                  </a:lnTo>
                  <a:lnTo>
                    <a:pt x="10343509" y="1289812"/>
                  </a:lnTo>
                  <a:lnTo>
                    <a:pt x="10343509" y="9017"/>
                  </a:lnTo>
                  <a:lnTo>
                    <a:pt x="10356024" y="9017"/>
                  </a:lnTo>
                  <a:lnTo>
                    <a:pt x="10356024" y="18034"/>
                  </a:lnTo>
                  <a:lnTo>
                    <a:pt x="12515" y="18034"/>
                  </a:lnTo>
                  <a:close/>
                </a:path>
              </a:pathLst>
            </a:custGeom>
            <a:solidFill>
              <a:srgbClr val="507E32"/>
            </a:solidFill>
            <a:ln>
              <a:noFill/>
            </a:ln>
          </p:spPr>
          <p:txBody>
            <a:bodyPr/>
            <a:lstStyle/>
            <a:p>
              <a:endParaRPr lang="en-GB"/>
            </a:p>
          </p:txBody>
        </p:sp>
      </p:grpSp>
      <p:sp>
        <p:nvSpPr>
          <p:cNvPr id="6" name="TextBox 61">
            <a:extLst>
              <a:ext uri="{FF2B5EF4-FFF2-40B4-BE49-F238E27FC236}">
                <a16:creationId xmlns:a16="http://schemas.microsoft.com/office/drawing/2014/main" id="{1544D272-2E3C-641F-A980-D6DC10BA5DDA}"/>
              </a:ext>
            </a:extLst>
          </p:cNvPr>
          <p:cNvSpPr txBox="1"/>
          <p:nvPr/>
        </p:nvSpPr>
        <p:spPr>
          <a:xfrm>
            <a:off x="1555894" y="17592"/>
            <a:ext cx="8881353" cy="843051"/>
          </a:xfrm>
          <a:prstGeom prst="rect">
            <a:avLst/>
          </a:prstGeom>
        </p:spPr>
        <p:txBody>
          <a:bodyPr wrap="square" lIns="0" tIns="0" rIns="0" bIns="0" rtlCol="0" anchor="t">
            <a:spAutoFit/>
          </a:bodyPr>
          <a:lstStyle/>
          <a:p>
            <a:pPr algn="ctr">
              <a:lnSpc>
                <a:spcPts val="7021"/>
              </a:lnSpc>
            </a:pPr>
            <a:r>
              <a:rPr lang="en-US" sz="4400" dirty="0">
                <a:solidFill>
                  <a:srgbClr val="FFFFFF"/>
                </a:solidFill>
                <a:latin typeface="Carlito Bold"/>
              </a:rPr>
              <a:t>The lesson will help you learn:</a:t>
            </a:r>
          </a:p>
        </p:txBody>
      </p:sp>
      <p:pic>
        <p:nvPicPr>
          <p:cNvPr id="7" name="Picture 6">
            <a:extLst>
              <a:ext uri="{FF2B5EF4-FFF2-40B4-BE49-F238E27FC236}">
                <a16:creationId xmlns:a16="http://schemas.microsoft.com/office/drawing/2014/main" id="{6EF8CE24-F2E3-D9E1-2285-DB4F9A63FFF4}"/>
              </a:ext>
            </a:extLst>
          </p:cNvPr>
          <p:cNvPicPr>
            <a:picLocks noChangeAspect="1"/>
          </p:cNvPicPr>
          <p:nvPr/>
        </p:nvPicPr>
        <p:blipFill>
          <a:blip r:embed="rId3" cstate="print">
            <a:duotone>
              <a:prstClr val="black"/>
              <a:srgbClr val="00B050">
                <a:tint val="45000"/>
                <a:satMod val="400000"/>
              </a:srgbClr>
            </a:duotone>
            <a:extLst>
              <a:ext uri="{BEBA8EAE-BF5A-486C-A8C5-ECC9F3942E4B}">
                <a14:imgProps xmlns:a14="http://schemas.microsoft.com/office/drawing/2010/main">
                  <a14:imgLayer r:embed="rId4">
                    <a14:imgEffect>
                      <a14:saturation sat="200000"/>
                    </a14:imgEffect>
                  </a14:imgLayer>
                </a14:imgProps>
              </a:ext>
              <a:ext uri="{28A0092B-C50C-407E-A947-70E740481C1C}">
                <a14:useLocalDpi xmlns:a14="http://schemas.microsoft.com/office/drawing/2010/main" val="0"/>
              </a:ext>
            </a:extLst>
          </a:blip>
          <a:stretch>
            <a:fillRect/>
          </a:stretch>
        </p:blipFill>
        <p:spPr>
          <a:xfrm>
            <a:off x="789987" y="1504992"/>
            <a:ext cx="1677557" cy="4414807"/>
          </a:xfrm>
          <a:prstGeom prst="rect">
            <a:avLst/>
          </a:prstGeom>
        </p:spPr>
      </p:pic>
      <p:grpSp>
        <p:nvGrpSpPr>
          <p:cNvPr id="18" name="Group 17">
            <a:extLst>
              <a:ext uri="{FF2B5EF4-FFF2-40B4-BE49-F238E27FC236}">
                <a16:creationId xmlns:a16="http://schemas.microsoft.com/office/drawing/2014/main" id="{563660AF-F295-B4C9-10DD-5E520E004CC2}"/>
              </a:ext>
            </a:extLst>
          </p:cNvPr>
          <p:cNvGrpSpPr/>
          <p:nvPr/>
        </p:nvGrpSpPr>
        <p:grpSpPr>
          <a:xfrm>
            <a:off x="2675460" y="1604922"/>
            <a:ext cx="6200318" cy="1117855"/>
            <a:chOff x="5305270" y="1385484"/>
            <a:chExt cx="3644541" cy="1371600"/>
          </a:xfrm>
          <a:solidFill>
            <a:srgbClr val="C5E0B4"/>
          </a:solidFill>
        </p:grpSpPr>
        <p:sp>
          <p:nvSpPr>
            <p:cNvPr id="19" name="Rectangle: Rounded Corners 18">
              <a:extLst>
                <a:ext uri="{FF2B5EF4-FFF2-40B4-BE49-F238E27FC236}">
                  <a16:creationId xmlns:a16="http://schemas.microsoft.com/office/drawing/2014/main" id="{E719B3D9-F72A-27D6-B488-7DD84AA580BE}"/>
                </a:ext>
              </a:extLst>
            </p:cNvPr>
            <p:cNvSpPr/>
            <p:nvPr/>
          </p:nvSpPr>
          <p:spPr>
            <a:xfrm>
              <a:off x="5305270" y="1385484"/>
              <a:ext cx="3644541" cy="1371600"/>
            </a:xfrm>
            <a:prstGeom prst="roundRect">
              <a:avLst/>
            </a:prstGeom>
            <a:gr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2400" dirty="0">
                <a:solidFill>
                  <a:srgbClr val="00B050"/>
                </a:solidFill>
              </a:endParaRPr>
            </a:p>
          </p:txBody>
        </p:sp>
        <p:sp>
          <p:nvSpPr>
            <p:cNvPr id="20" name="TextBox 19">
              <a:extLst>
                <a:ext uri="{FF2B5EF4-FFF2-40B4-BE49-F238E27FC236}">
                  <a16:creationId xmlns:a16="http://schemas.microsoft.com/office/drawing/2014/main" id="{ADF83ED2-A8DD-534C-C0DD-CE82EB73C244}"/>
                </a:ext>
              </a:extLst>
            </p:cNvPr>
            <p:cNvSpPr txBox="1"/>
            <p:nvPr/>
          </p:nvSpPr>
          <p:spPr>
            <a:xfrm>
              <a:off x="5387080" y="1561468"/>
              <a:ext cx="3383886" cy="1019627"/>
            </a:xfrm>
            <a:prstGeom prst="rect">
              <a:avLst/>
            </a:prstGeom>
            <a:grpFill/>
          </p:spPr>
          <p:txBody>
            <a:bodyPr wrap="square" rtlCol="0">
              <a:spAutoFit/>
            </a:bodyPr>
            <a:lstStyle/>
            <a:p>
              <a:r>
                <a:rPr lang="en-GB" sz="2400" dirty="0">
                  <a:solidFill>
                    <a:srgbClr val="187161"/>
                  </a:solidFill>
                </a:rPr>
                <a:t>Why be green, as individuals and in jobs?</a:t>
              </a:r>
            </a:p>
          </p:txBody>
        </p:sp>
      </p:grpSp>
      <p:grpSp>
        <p:nvGrpSpPr>
          <p:cNvPr id="22" name="Group 21">
            <a:extLst>
              <a:ext uri="{FF2B5EF4-FFF2-40B4-BE49-F238E27FC236}">
                <a16:creationId xmlns:a16="http://schemas.microsoft.com/office/drawing/2014/main" id="{769304CF-B035-FD35-CFE2-6B047C767FF3}"/>
              </a:ext>
            </a:extLst>
          </p:cNvPr>
          <p:cNvGrpSpPr/>
          <p:nvPr/>
        </p:nvGrpSpPr>
        <p:grpSpPr>
          <a:xfrm>
            <a:off x="2675460" y="3132649"/>
            <a:ext cx="6200318" cy="1117855"/>
            <a:chOff x="5305270" y="1385484"/>
            <a:chExt cx="3644541" cy="1371600"/>
          </a:xfrm>
          <a:solidFill>
            <a:srgbClr val="00B050"/>
          </a:solidFill>
        </p:grpSpPr>
        <p:sp>
          <p:nvSpPr>
            <p:cNvPr id="23" name="Rectangle: Rounded Corners 22">
              <a:extLst>
                <a:ext uri="{FF2B5EF4-FFF2-40B4-BE49-F238E27FC236}">
                  <a16:creationId xmlns:a16="http://schemas.microsoft.com/office/drawing/2014/main" id="{79C0D570-34BE-E369-0FBE-76A38225B190}"/>
                </a:ext>
              </a:extLst>
            </p:cNvPr>
            <p:cNvSpPr/>
            <p:nvPr/>
          </p:nvSpPr>
          <p:spPr>
            <a:xfrm>
              <a:off x="5305270" y="1385484"/>
              <a:ext cx="3644541" cy="1371600"/>
            </a:xfrm>
            <a:prstGeom prst="roundRect">
              <a:avLst/>
            </a:prstGeom>
            <a:gr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2400" dirty="0">
                <a:solidFill>
                  <a:schemeClr val="bg1"/>
                </a:solidFill>
              </a:endParaRPr>
            </a:p>
          </p:txBody>
        </p:sp>
        <p:sp>
          <p:nvSpPr>
            <p:cNvPr id="24" name="TextBox 23">
              <a:extLst>
                <a:ext uri="{FF2B5EF4-FFF2-40B4-BE49-F238E27FC236}">
                  <a16:creationId xmlns:a16="http://schemas.microsoft.com/office/drawing/2014/main" id="{1B386BDF-C512-7FFC-668D-AD79E28B9DA5}"/>
                </a:ext>
              </a:extLst>
            </p:cNvPr>
            <p:cNvSpPr txBox="1"/>
            <p:nvPr/>
          </p:nvSpPr>
          <p:spPr>
            <a:xfrm>
              <a:off x="5387080" y="1749106"/>
              <a:ext cx="3383886" cy="566460"/>
            </a:xfrm>
            <a:prstGeom prst="rect">
              <a:avLst/>
            </a:prstGeom>
            <a:grpFill/>
          </p:spPr>
          <p:txBody>
            <a:bodyPr wrap="square" rtlCol="0">
              <a:spAutoFit/>
            </a:bodyPr>
            <a:lstStyle/>
            <a:p>
              <a:r>
                <a:rPr lang="en-GB" sz="2400" dirty="0">
                  <a:solidFill>
                    <a:schemeClr val="bg1"/>
                  </a:solidFill>
                </a:rPr>
                <a:t>Where will the green jobs be?</a:t>
              </a:r>
            </a:p>
          </p:txBody>
        </p:sp>
      </p:grpSp>
      <p:grpSp>
        <p:nvGrpSpPr>
          <p:cNvPr id="25" name="Group 24">
            <a:extLst>
              <a:ext uri="{FF2B5EF4-FFF2-40B4-BE49-F238E27FC236}">
                <a16:creationId xmlns:a16="http://schemas.microsoft.com/office/drawing/2014/main" id="{96033C42-D597-D711-9C2F-9CC796E082B0}"/>
              </a:ext>
            </a:extLst>
          </p:cNvPr>
          <p:cNvGrpSpPr/>
          <p:nvPr/>
        </p:nvGrpSpPr>
        <p:grpSpPr>
          <a:xfrm>
            <a:off x="2675460" y="4659539"/>
            <a:ext cx="6200318" cy="1117855"/>
            <a:chOff x="5305270" y="1385484"/>
            <a:chExt cx="3644541" cy="1371600"/>
          </a:xfrm>
          <a:solidFill>
            <a:schemeClr val="accent6">
              <a:lumMod val="75000"/>
            </a:schemeClr>
          </a:solidFill>
        </p:grpSpPr>
        <p:sp>
          <p:nvSpPr>
            <p:cNvPr id="26" name="Rectangle: Rounded Corners 25">
              <a:extLst>
                <a:ext uri="{FF2B5EF4-FFF2-40B4-BE49-F238E27FC236}">
                  <a16:creationId xmlns:a16="http://schemas.microsoft.com/office/drawing/2014/main" id="{3075D768-56A0-6CE0-2767-39D3AE50A9D3}"/>
                </a:ext>
              </a:extLst>
            </p:cNvPr>
            <p:cNvSpPr/>
            <p:nvPr/>
          </p:nvSpPr>
          <p:spPr>
            <a:xfrm>
              <a:off x="5305270" y="1385484"/>
              <a:ext cx="3644541" cy="1371600"/>
            </a:xfrm>
            <a:prstGeom prst="roundRect">
              <a:avLst/>
            </a:prstGeom>
            <a:solidFill>
              <a:srgbClr val="18716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2400" dirty="0">
                <a:solidFill>
                  <a:srgbClr val="00B050"/>
                </a:solidFill>
              </a:endParaRPr>
            </a:p>
          </p:txBody>
        </p:sp>
        <p:sp>
          <p:nvSpPr>
            <p:cNvPr id="27" name="TextBox 26">
              <a:extLst>
                <a:ext uri="{FF2B5EF4-FFF2-40B4-BE49-F238E27FC236}">
                  <a16:creationId xmlns:a16="http://schemas.microsoft.com/office/drawing/2014/main" id="{1179E9C2-34CC-2F2A-7E7E-51241D6E970B}"/>
                </a:ext>
              </a:extLst>
            </p:cNvPr>
            <p:cNvSpPr txBox="1"/>
            <p:nvPr/>
          </p:nvSpPr>
          <p:spPr>
            <a:xfrm>
              <a:off x="5387080" y="1550443"/>
              <a:ext cx="3383886" cy="1019627"/>
            </a:xfrm>
            <a:prstGeom prst="rect">
              <a:avLst/>
            </a:prstGeom>
            <a:noFill/>
          </p:spPr>
          <p:txBody>
            <a:bodyPr wrap="square" rtlCol="0">
              <a:spAutoFit/>
            </a:bodyPr>
            <a:lstStyle/>
            <a:p>
              <a:r>
                <a:rPr lang="en-GB" sz="2400" dirty="0">
                  <a:solidFill>
                    <a:schemeClr val="bg1"/>
                  </a:solidFill>
                </a:rPr>
                <a:t>Exploring green jobs of interest to you?</a:t>
              </a:r>
            </a:p>
          </p:txBody>
        </p:sp>
      </p:grpSp>
      <p:grpSp>
        <p:nvGrpSpPr>
          <p:cNvPr id="4" name="Group 3">
            <a:extLst>
              <a:ext uri="{FF2B5EF4-FFF2-40B4-BE49-F238E27FC236}">
                <a16:creationId xmlns:a16="http://schemas.microsoft.com/office/drawing/2014/main" id="{A0250E80-D4BC-E73C-5FA5-4F8D5193738A}"/>
              </a:ext>
            </a:extLst>
          </p:cNvPr>
          <p:cNvGrpSpPr/>
          <p:nvPr/>
        </p:nvGrpSpPr>
        <p:grpSpPr>
          <a:xfrm>
            <a:off x="9095456" y="1458819"/>
            <a:ext cx="1341790" cy="1410059"/>
            <a:chOff x="1967991" y="4944046"/>
            <a:chExt cx="1377950" cy="1458913"/>
          </a:xfrm>
        </p:grpSpPr>
        <p:sp>
          <p:nvSpPr>
            <p:cNvPr id="5" name="Rectangle 12">
              <a:extLst>
                <a:ext uri="{FF2B5EF4-FFF2-40B4-BE49-F238E27FC236}">
                  <a16:creationId xmlns:a16="http://schemas.microsoft.com/office/drawing/2014/main" id="{A147E831-F6C8-0690-89D1-63398A26CC71}"/>
                </a:ext>
              </a:extLst>
            </p:cNvPr>
            <p:cNvSpPr>
              <a:spLocks noChangeArrowheads="1"/>
            </p:cNvSpPr>
            <p:nvPr/>
          </p:nvSpPr>
          <p:spPr bwMode="auto">
            <a:xfrm>
              <a:off x="1967991" y="4944046"/>
              <a:ext cx="1377950" cy="1458913"/>
            </a:xfrm>
            <a:prstGeom prst="rect">
              <a:avLst/>
            </a:prstGeom>
            <a:solidFill>
              <a:srgbClr val="ED0373"/>
            </a:solidFill>
            <a:ln w="25400" algn="ctr">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36576" tIns="36576" rIns="36576" bIns="36576" numCol="1" anchor="t" anchorCtr="0" compatLnSpc="1">
              <a:prstTxWarp prst="textNoShape">
                <a:avLst/>
              </a:prstTxWarp>
            </a:bodyPr>
            <a:lstStyle/>
            <a:p>
              <a:endParaRPr lang="en-GB"/>
            </a:p>
          </p:txBody>
        </p:sp>
        <p:pic>
          <p:nvPicPr>
            <p:cNvPr id="14" name="Picture 14">
              <a:extLst>
                <a:ext uri="{FF2B5EF4-FFF2-40B4-BE49-F238E27FC236}">
                  <a16:creationId xmlns:a16="http://schemas.microsoft.com/office/drawing/2014/main" id="{BBE7EB30-2112-4E69-1E9A-12BE90FAD31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81509" y="5058756"/>
              <a:ext cx="950913" cy="1196975"/>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grpSp>
      <p:grpSp>
        <p:nvGrpSpPr>
          <p:cNvPr id="17" name="Group 16">
            <a:extLst>
              <a:ext uri="{FF2B5EF4-FFF2-40B4-BE49-F238E27FC236}">
                <a16:creationId xmlns:a16="http://schemas.microsoft.com/office/drawing/2014/main" id="{AD78C86C-48D0-86DA-3C3A-E54F64E4DDA2}"/>
              </a:ext>
            </a:extLst>
          </p:cNvPr>
          <p:cNvGrpSpPr/>
          <p:nvPr/>
        </p:nvGrpSpPr>
        <p:grpSpPr>
          <a:xfrm>
            <a:off x="9095458" y="3000323"/>
            <a:ext cx="1341789" cy="1382505"/>
            <a:chOff x="1917662" y="1051871"/>
            <a:chExt cx="1377950" cy="1503362"/>
          </a:xfrm>
        </p:grpSpPr>
        <p:sp>
          <p:nvSpPr>
            <p:cNvPr id="21" name="Rectangle 6">
              <a:extLst>
                <a:ext uri="{FF2B5EF4-FFF2-40B4-BE49-F238E27FC236}">
                  <a16:creationId xmlns:a16="http://schemas.microsoft.com/office/drawing/2014/main" id="{C42830B7-05B1-ADBE-D957-DCB30B07D57D}"/>
                </a:ext>
              </a:extLst>
            </p:cNvPr>
            <p:cNvSpPr>
              <a:spLocks noChangeArrowheads="1"/>
            </p:cNvSpPr>
            <p:nvPr/>
          </p:nvSpPr>
          <p:spPr bwMode="auto">
            <a:xfrm>
              <a:off x="1917662" y="1051871"/>
              <a:ext cx="1377950" cy="1503362"/>
            </a:xfrm>
            <a:prstGeom prst="rect">
              <a:avLst/>
            </a:prstGeom>
            <a:solidFill>
              <a:srgbClr val="EF3E22"/>
            </a:solidFill>
            <a:ln w="25400" algn="ctr">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36576" tIns="36576" rIns="36576" bIns="36576" numCol="1" anchor="t" anchorCtr="0" compatLnSpc="1">
              <a:prstTxWarp prst="textNoShape">
                <a:avLst/>
              </a:prstTxWarp>
            </a:bodyPr>
            <a:lstStyle/>
            <a:p>
              <a:endParaRPr lang="en-GB"/>
            </a:p>
          </p:txBody>
        </p:sp>
        <p:pic>
          <p:nvPicPr>
            <p:cNvPr id="28" name="Picture 7">
              <a:extLst>
                <a:ext uri="{FF2B5EF4-FFF2-40B4-BE49-F238E27FC236}">
                  <a16:creationId xmlns:a16="http://schemas.microsoft.com/office/drawing/2014/main" id="{3BDF9672-46B3-99F5-0D4C-C7860DC39D75}"/>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111337" y="1113783"/>
              <a:ext cx="946150" cy="1235075"/>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grpSp>
      <p:sp>
        <p:nvSpPr>
          <p:cNvPr id="29" name="Rectangle 5">
            <a:extLst>
              <a:ext uri="{FF2B5EF4-FFF2-40B4-BE49-F238E27FC236}">
                <a16:creationId xmlns:a16="http://schemas.microsoft.com/office/drawing/2014/main" id="{AA5924C8-DD34-DD4D-4B22-32C0D3E5536E}"/>
              </a:ext>
            </a:extLst>
          </p:cNvPr>
          <p:cNvSpPr>
            <a:spLocks noChangeArrowheads="1"/>
          </p:cNvSpPr>
          <p:nvPr/>
        </p:nvSpPr>
        <p:spPr bwMode="auto">
          <a:xfrm>
            <a:off x="9106602" y="4514273"/>
            <a:ext cx="1319501" cy="1390417"/>
          </a:xfrm>
          <a:prstGeom prst="rect">
            <a:avLst/>
          </a:prstGeom>
          <a:solidFill>
            <a:srgbClr val="0F4CA0"/>
          </a:solidFill>
          <a:ln w="25400" algn="ctr">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36576" tIns="36576" rIns="36576" bIns="36576" numCol="1" anchor="t" anchorCtr="0" compatLnSpc="1">
            <a:prstTxWarp prst="textNoShape">
              <a:avLst/>
            </a:prstTxWarp>
          </a:bodyPr>
          <a:lstStyle/>
          <a:p>
            <a:endParaRPr lang="en-GB"/>
          </a:p>
        </p:txBody>
      </p:sp>
      <p:pic>
        <p:nvPicPr>
          <p:cNvPr id="30" name="Picture 8">
            <a:extLst>
              <a:ext uri="{FF2B5EF4-FFF2-40B4-BE49-F238E27FC236}">
                <a16:creationId xmlns:a16="http://schemas.microsoft.com/office/drawing/2014/main" id="{9CFF5C28-2CBF-2AA8-ED9D-75251F4ABAE4}"/>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314517" y="4589106"/>
            <a:ext cx="837609" cy="1240749"/>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spTree>
    <p:extLst>
      <p:ext uri="{BB962C8B-B14F-4D97-AF65-F5344CB8AC3E}">
        <p14:creationId xmlns:p14="http://schemas.microsoft.com/office/powerpoint/2010/main" val="21810462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ppt_x"/>
                                          </p:val>
                                        </p:tav>
                                        <p:tav tm="100000">
                                          <p:val>
                                            <p:strVal val="#ppt_x"/>
                                          </p:val>
                                        </p:tav>
                                      </p:tavLst>
                                    </p:anim>
                                    <p:anim calcmode="lin" valueType="num">
                                      <p:cBhvr additive="base">
                                        <p:cTn id="8"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2"/>
                                        </p:tgtEl>
                                        <p:attrNameLst>
                                          <p:attrName>style.visibility</p:attrName>
                                        </p:attrNameLst>
                                      </p:cBhvr>
                                      <p:to>
                                        <p:strVal val="visible"/>
                                      </p:to>
                                    </p:set>
                                    <p:anim calcmode="lin" valueType="num">
                                      <p:cBhvr additive="base">
                                        <p:cTn id="13" dur="500" fill="hold"/>
                                        <p:tgtEl>
                                          <p:spTgt spid="22"/>
                                        </p:tgtEl>
                                        <p:attrNameLst>
                                          <p:attrName>ppt_x</p:attrName>
                                        </p:attrNameLst>
                                      </p:cBhvr>
                                      <p:tavLst>
                                        <p:tav tm="0">
                                          <p:val>
                                            <p:strVal val="#ppt_x"/>
                                          </p:val>
                                        </p:tav>
                                        <p:tav tm="100000">
                                          <p:val>
                                            <p:strVal val="#ppt_x"/>
                                          </p:val>
                                        </p:tav>
                                      </p:tavLst>
                                    </p:anim>
                                    <p:anim calcmode="lin" valueType="num">
                                      <p:cBhvr additive="base">
                                        <p:cTn id="14"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5"/>
                                        </p:tgtEl>
                                        <p:attrNameLst>
                                          <p:attrName>style.visibility</p:attrName>
                                        </p:attrNameLst>
                                      </p:cBhvr>
                                      <p:to>
                                        <p:strVal val="visible"/>
                                      </p:to>
                                    </p:set>
                                    <p:anim calcmode="lin" valueType="num">
                                      <p:cBhvr additive="base">
                                        <p:cTn id="19" dur="500" fill="hold"/>
                                        <p:tgtEl>
                                          <p:spTgt spid="25"/>
                                        </p:tgtEl>
                                        <p:attrNameLst>
                                          <p:attrName>ppt_x</p:attrName>
                                        </p:attrNameLst>
                                      </p:cBhvr>
                                      <p:tavLst>
                                        <p:tav tm="0">
                                          <p:val>
                                            <p:strVal val="#ppt_x"/>
                                          </p:val>
                                        </p:tav>
                                        <p:tav tm="100000">
                                          <p:val>
                                            <p:strVal val="#ppt_x"/>
                                          </p:val>
                                        </p:tav>
                                      </p:tavLst>
                                    </p:anim>
                                    <p:anim calcmode="lin" valueType="num">
                                      <p:cBhvr additive="base">
                                        <p:cTn id="20"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4"/>
                                        </p:tgtEl>
                                        <p:attrNameLst>
                                          <p:attrName>style.visibility</p:attrName>
                                        </p:attrNameLst>
                                      </p:cBhvr>
                                      <p:to>
                                        <p:strVal val="visible"/>
                                      </p:to>
                                    </p:set>
                                    <p:anim calcmode="lin" valueType="num">
                                      <p:cBhvr additive="base">
                                        <p:cTn id="25" dur="500" fill="hold"/>
                                        <p:tgtEl>
                                          <p:spTgt spid="4"/>
                                        </p:tgtEl>
                                        <p:attrNameLst>
                                          <p:attrName>ppt_x</p:attrName>
                                        </p:attrNameLst>
                                      </p:cBhvr>
                                      <p:tavLst>
                                        <p:tav tm="0">
                                          <p:val>
                                            <p:strVal val="#ppt_x"/>
                                          </p:val>
                                        </p:tav>
                                        <p:tav tm="100000">
                                          <p:val>
                                            <p:strVal val="#ppt_x"/>
                                          </p:val>
                                        </p:tav>
                                      </p:tavLst>
                                    </p:anim>
                                    <p:anim calcmode="lin" valueType="num">
                                      <p:cBhvr additive="base">
                                        <p:cTn id="26" dur="500" fill="hold"/>
                                        <p:tgtEl>
                                          <p:spTgt spid="4"/>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17"/>
                                        </p:tgtEl>
                                        <p:attrNameLst>
                                          <p:attrName>style.visibility</p:attrName>
                                        </p:attrNameLst>
                                      </p:cBhvr>
                                      <p:to>
                                        <p:strVal val="visible"/>
                                      </p:to>
                                    </p:set>
                                    <p:anim calcmode="lin" valueType="num">
                                      <p:cBhvr additive="base">
                                        <p:cTn id="29" dur="500" fill="hold"/>
                                        <p:tgtEl>
                                          <p:spTgt spid="17"/>
                                        </p:tgtEl>
                                        <p:attrNameLst>
                                          <p:attrName>ppt_x</p:attrName>
                                        </p:attrNameLst>
                                      </p:cBhvr>
                                      <p:tavLst>
                                        <p:tav tm="0">
                                          <p:val>
                                            <p:strVal val="#ppt_x"/>
                                          </p:val>
                                        </p:tav>
                                        <p:tav tm="100000">
                                          <p:val>
                                            <p:strVal val="#ppt_x"/>
                                          </p:val>
                                        </p:tav>
                                      </p:tavLst>
                                    </p:anim>
                                    <p:anim calcmode="lin" valueType="num">
                                      <p:cBhvr additive="base">
                                        <p:cTn id="30" dur="500" fill="hold"/>
                                        <p:tgtEl>
                                          <p:spTgt spid="17"/>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0"/>
                                  </p:stCondLst>
                                  <p:childTnLst>
                                    <p:set>
                                      <p:cBhvr>
                                        <p:cTn id="32" dur="1" fill="hold">
                                          <p:stCondLst>
                                            <p:cond delay="0"/>
                                          </p:stCondLst>
                                        </p:cTn>
                                        <p:tgtEl>
                                          <p:spTgt spid="29"/>
                                        </p:tgtEl>
                                        <p:attrNameLst>
                                          <p:attrName>style.visibility</p:attrName>
                                        </p:attrNameLst>
                                      </p:cBhvr>
                                      <p:to>
                                        <p:strVal val="visible"/>
                                      </p:to>
                                    </p:set>
                                    <p:anim calcmode="lin" valueType="num">
                                      <p:cBhvr additive="base">
                                        <p:cTn id="33" dur="500" fill="hold"/>
                                        <p:tgtEl>
                                          <p:spTgt spid="29"/>
                                        </p:tgtEl>
                                        <p:attrNameLst>
                                          <p:attrName>ppt_x</p:attrName>
                                        </p:attrNameLst>
                                      </p:cBhvr>
                                      <p:tavLst>
                                        <p:tav tm="0">
                                          <p:val>
                                            <p:strVal val="#ppt_x"/>
                                          </p:val>
                                        </p:tav>
                                        <p:tav tm="100000">
                                          <p:val>
                                            <p:strVal val="#ppt_x"/>
                                          </p:val>
                                        </p:tav>
                                      </p:tavLst>
                                    </p:anim>
                                    <p:anim calcmode="lin" valueType="num">
                                      <p:cBhvr additive="base">
                                        <p:cTn id="34" dur="500" fill="hold"/>
                                        <p:tgtEl>
                                          <p:spTgt spid="29"/>
                                        </p:tgtEl>
                                        <p:attrNameLst>
                                          <p:attrName>ppt_y</p:attrName>
                                        </p:attrNameLst>
                                      </p:cBhvr>
                                      <p:tavLst>
                                        <p:tav tm="0">
                                          <p:val>
                                            <p:strVal val="1+#ppt_h/2"/>
                                          </p:val>
                                        </p:tav>
                                        <p:tav tm="100000">
                                          <p:val>
                                            <p:strVal val="#ppt_y"/>
                                          </p:val>
                                        </p:tav>
                                      </p:tavLst>
                                    </p:anim>
                                  </p:childTnLst>
                                </p:cTn>
                              </p:par>
                              <p:par>
                                <p:cTn id="35" presetID="2" presetClass="entr" presetSubtype="4" fill="hold" nodeType="withEffect">
                                  <p:stCondLst>
                                    <p:cond delay="0"/>
                                  </p:stCondLst>
                                  <p:childTnLst>
                                    <p:set>
                                      <p:cBhvr>
                                        <p:cTn id="36" dur="1" fill="hold">
                                          <p:stCondLst>
                                            <p:cond delay="0"/>
                                          </p:stCondLst>
                                        </p:cTn>
                                        <p:tgtEl>
                                          <p:spTgt spid="30"/>
                                        </p:tgtEl>
                                        <p:attrNameLst>
                                          <p:attrName>style.visibility</p:attrName>
                                        </p:attrNameLst>
                                      </p:cBhvr>
                                      <p:to>
                                        <p:strVal val="visible"/>
                                      </p:to>
                                    </p:set>
                                    <p:anim calcmode="lin" valueType="num">
                                      <p:cBhvr additive="base">
                                        <p:cTn id="37" dur="500" fill="hold"/>
                                        <p:tgtEl>
                                          <p:spTgt spid="30"/>
                                        </p:tgtEl>
                                        <p:attrNameLst>
                                          <p:attrName>ppt_x</p:attrName>
                                        </p:attrNameLst>
                                      </p:cBhvr>
                                      <p:tavLst>
                                        <p:tav tm="0">
                                          <p:val>
                                            <p:strVal val="#ppt_x"/>
                                          </p:val>
                                        </p:tav>
                                        <p:tav tm="100000">
                                          <p:val>
                                            <p:strVal val="#ppt_x"/>
                                          </p:val>
                                        </p:tav>
                                      </p:tavLst>
                                    </p:anim>
                                    <p:anim calcmode="lin" valueType="num">
                                      <p:cBhvr additive="base">
                                        <p:cTn id="38" dur="500" fill="hold"/>
                                        <p:tgtEl>
                                          <p:spTgt spid="3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1" name="Group 31"/>
          <p:cNvGrpSpPr/>
          <p:nvPr/>
        </p:nvGrpSpPr>
        <p:grpSpPr>
          <a:xfrm>
            <a:off x="0" y="0"/>
            <a:ext cx="12191999" cy="1009838"/>
            <a:chOff x="0" y="0"/>
            <a:chExt cx="10368487" cy="1298846"/>
          </a:xfrm>
        </p:grpSpPr>
        <p:sp>
          <p:nvSpPr>
            <p:cNvPr id="32" name="Freeform 32"/>
            <p:cNvSpPr/>
            <p:nvPr/>
          </p:nvSpPr>
          <p:spPr>
            <a:xfrm>
              <a:off x="12515" y="9017"/>
              <a:ext cx="10343508" cy="1280795"/>
            </a:xfrm>
            <a:custGeom>
              <a:avLst/>
              <a:gdLst/>
              <a:ahLst/>
              <a:cxnLst/>
              <a:rect l="l" t="t" r="r" b="b"/>
              <a:pathLst>
                <a:path w="10343508" h="1280795">
                  <a:moveTo>
                    <a:pt x="0" y="0"/>
                  </a:moveTo>
                  <a:lnTo>
                    <a:pt x="10343509" y="0"/>
                  </a:lnTo>
                  <a:lnTo>
                    <a:pt x="10343509" y="1280795"/>
                  </a:lnTo>
                  <a:lnTo>
                    <a:pt x="0" y="1280795"/>
                  </a:lnTo>
                  <a:close/>
                </a:path>
              </a:pathLst>
            </a:custGeom>
            <a:solidFill>
              <a:srgbClr val="00B050"/>
            </a:solidFill>
          </p:spPr>
          <p:txBody>
            <a:bodyPr/>
            <a:lstStyle/>
            <a:p>
              <a:endParaRPr lang="en-GB"/>
            </a:p>
          </p:txBody>
        </p:sp>
        <p:sp>
          <p:nvSpPr>
            <p:cNvPr id="33" name="Freeform 33"/>
            <p:cNvSpPr/>
            <p:nvPr/>
          </p:nvSpPr>
          <p:spPr>
            <a:xfrm>
              <a:off x="0" y="0"/>
              <a:ext cx="10368524" cy="1298829"/>
            </a:xfrm>
            <a:custGeom>
              <a:avLst/>
              <a:gdLst/>
              <a:ahLst/>
              <a:cxnLst/>
              <a:rect l="l" t="t" r="r" b="b"/>
              <a:pathLst>
                <a:path w="10368524" h="1298829">
                  <a:moveTo>
                    <a:pt x="12515" y="0"/>
                  </a:moveTo>
                  <a:lnTo>
                    <a:pt x="10356024" y="0"/>
                  </a:lnTo>
                  <a:cubicBezTo>
                    <a:pt x="10362898" y="0"/>
                    <a:pt x="10368524" y="4064"/>
                    <a:pt x="10368524" y="9017"/>
                  </a:cubicBezTo>
                  <a:lnTo>
                    <a:pt x="10368524" y="1289812"/>
                  </a:lnTo>
                  <a:cubicBezTo>
                    <a:pt x="10368524" y="1294765"/>
                    <a:pt x="10362898" y="1298829"/>
                    <a:pt x="10356024" y="1298829"/>
                  </a:cubicBezTo>
                  <a:lnTo>
                    <a:pt x="12515" y="1298829"/>
                  </a:lnTo>
                  <a:cubicBezTo>
                    <a:pt x="5641" y="1298829"/>
                    <a:pt x="0" y="1294765"/>
                    <a:pt x="0" y="1289812"/>
                  </a:cubicBezTo>
                  <a:lnTo>
                    <a:pt x="0" y="9017"/>
                  </a:lnTo>
                  <a:cubicBezTo>
                    <a:pt x="0" y="4064"/>
                    <a:pt x="5641" y="0"/>
                    <a:pt x="12515" y="0"/>
                  </a:cubicBezTo>
                  <a:moveTo>
                    <a:pt x="12515" y="18034"/>
                  </a:moveTo>
                  <a:lnTo>
                    <a:pt x="12515" y="9017"/>
                  </a:lnTo>
                  <a:lnTo>
                    <a:pt x="25031" y="9017"/>
                  </a:lnTo>
                  <a:lnTo>
                    <a:pt x="25031" y="1289812"/>
                  </a:lnTo>
                  <a:lnTo>
                    <a:pt x="12515" y="1289812"/>
                  </a:lnTo>
                  <a:lnTo>
                    <a:pt x="12515" y="1280795"/>
                  </a:lnTo>
                  <a:lnTo>
                    <a:pt x="10356024" y="1280795"/>
                  </a:lnTo>
                  <a:lnTo>
                    <a:pt x="10356024" y="1289812"/>
                  </a:lnTo>
                  <a:lnTo>
                    <a:pt x="10343509" y="1289812"/>
                  </a:lnTo>
                  <a:lnTo>
                    <a:pt x="10343509" y="9017"/>
                  </a:lnTo>
                  <a:lnTo>
                    <a:pt x="10356024" y="9017"/>
                  </a:lnTo>
                  <a:lnTo>
                    <a:pt x="10356024" y="18034"/>
                  </a:lnTo>
                  <a:lnTo>
                    <a:pt x="12515" y="18034"/>
                  </a:lnTo>
                  <a:close/>
                </a:path>
              </a:pathLst>
            </a:custGeom>
            <a:solidFill>
              <a:srgbClr val="507E32"/>
            </a:solidFill>
          </p:spPr>
          <p:txBody>
            <a:bodyPr/>
            <a:lstStyle/>
            <a:p>
              <a:endParaRPr lang="en-GB"/>
            </a:p>
          </p:txBody>
        </p:sp>
      </p:grpSp>
      <p:sp>
        <p:nvSpPr>
          <p:cNvPr id="6" name="TextBox 61">
            <a:extLst>
              <a:ext uri="{FF2B5EF4-FFF2-40B4-BE49-F238E27FC236}">
                <a16:creationId xmlns:a16="http://schemas.microsoft.com/office/drawing/2014/main" id="{1544D272-2E3C-641F-A980-D6DC10BA5DDA}"/>
              </a:ext>
            </a:extLst>
          </p:cNvPr>
          <p:cNvSpPr txBox="1"/>
          <p:nvPr/>
        </p:nvSpPr>
        <p:spPr>
          <a:xfrm>
            <a:off x="2533254" y="16989"/>
            <a:ext cx="7125493" cy="843051"/>
          </a:xfrm>
          <a:prstGeom prst="rect">
            <a:avLst/>
          </a:prstGeom>
        </p:spPr>
        <p:txBody>
          <a:bodyPr wrap="square" lIns="0" tIns="0" rIns="0" bIns="0" rtlCol="0" anchor="t">
            <a:spAutoFit/>
          </a:bodyPr>
          <a:lstStyle/>
          <a:p>
            <a:pPr algn="ctr">
              <a:lnSpc>
                <a:spcPts val="7021"/>
              </a:lnSpc>
            </a:pPr>
            <a:r>
              <a:rPr lang="en-US" sz="4400" dirty="0">
                <a:solidFill>
                  <a:srgbClr val="FFFFFF"/>
                </a:solidFill>
                <a:latin typeface="Carlito Bold"/>
              </a:rPr>
              <a:t>Do you know? </a:t>
            </a:r>
          </a:p>
        </p:txBody>
      </p:sp>
      <p:sp>
        <p:nvSpPr>
          <p:cNvPr id="14" name="Rectangle: Rounded Corners 13">
            <a:extLst>
              <a:ext uri="{FF2B5EF4-FFF2-40B4-BE49-F238E27FC236}">
                <a16:creationId xmlns:a16="http://schemas.microsoft.com/office/drawing/2014/main" id="{686DF171-03F1-5AA9-29B1-CFDEE7B399B1}"/>
              </a:ext>
            </a:extLst>
          </p:cNvPr>
          <p:cNvSpPr/>
          <p:nvPr/>
        </p:nvSpPr>
        <p:spPr>
          <a:xfrm>
            <a:off x="1298795" y="1575040"/>
            <a:ext cx="3485072" cy="854015"/>
          </a:xfrm>
          <a:prstGeom prst="roundRect">
            <a:avLst/>
          </a:prstGeom>
          <a:solidFill>
            <a:srgbClr val="187161"/>
          </a:solidFill>
        </p:spPr>
        <p:style>
          <a:lnRef idx="2">
            <a:schemeClr val="accent6">
              <a:shade val="15000"/>
            </a:schemeClr>
          </a:lnRef>
          <a:fillRef idx="1">
            <a:schemeClr val="accent6"/>
          </a:fillRef>
          <a:effectRef idx="0">
            <a:schemeClr val="accent6"/>
          </a:effectRef>
          <a:fontRef idx="minor">
            <a:schemeClr val="lt1"/>
          </a:fontRef>
        </p:style>
        <p:txBody>
          <a:bodyPr rtlCol="0" anchor="ctr"/>
          <a:lstStyle/>
          <a:p>
            <a:r>
              <a:rPr lang="en-GB" sz="2800" dirty="0">
                <a:solidFill>
                  <a:schemeClr val="bg1"/>
                </a:solidFill>
              </a:rPr>
              <a:t>What a green job is?</a:t>
            </a:r>
          </a:p>
        </p:txBody>
      </p:sp>
      <p:sp>
        <p:nvSpPr>
          <p:cNvPr id="17" name="Rectangle: Rounded Corners 16">
            <a:extLst>
              <a:ext uri="{FF2B5EF4-FFF2-40B4-BE49-F238E27FC236}">
                <a16:creationId xmlns:a16="http://schemas.microsoft.com/office/drawing/2014/main" id="{E094EAE8-AD44-8019-11F8-217D2CEE7DFC}"/>
              </a:ext>
            </a:extLst>
          </p:cNvPr>
          <p:cNvSpPr/>
          <p:nvPr/>
        </p:nvSpPr>
        <p:spPr>
          <a:xfrm>
            <a:off x="1298795" y="2636824"/>
            <a:ext cx="6053519" cy="854015"/>
          </a:xfrm>
          <a:prstGeom prst="roundRect">
            <a:avLst/>
          </a:prstGeom>
          <a:solidFill>
            <a:srgbClr val="00B050"/>
          </a:solidFill>
        </p:spPr>
        <p:style>
          <a:lnRef idx="2">
            <a:schemeClr val="accent6">
              <a:shade val="15000"/>
            </a:schemeClr>
          </a:lnRef>
          <a:fillRef idx="1">
            <a:schemeClr val="accent6"/>
          </a:fillRef>
          <a:effectRef idx="0">
            <a:schemeClr val="accent6"/>
          </a:effectRef>
          <a:fontRef idx="minor">
            <a:schemeClr val="lt1"/>
          </a:fontRef>
        </p:style>
        <p:txBody>
          <a:bodyPr rtlCol="0" anchor="ctr"/>
          <a:lstStyle/>
          <a:p>
            <a:r>
              <a:rPr lang="en-GB" sz="2800" dirty="0">
                <a:solidFill>
                  <a:schemeClr val="bg1"/>
                </a:solidFill>
              </a:rPr>
              <a:t>What job sectors will offer green jobs?</a:t>
            </a:r>
          </a:p>
        </p:txBody>
      </p:sp>
      <p:sp>
        <p:nvSpPr>
          <p:cNvPr id="21" name="Rectangle: Rounded Corners 20">
            <a:extLst>
              <a:ext uri="{FF2B5EF4-FFF2-40B4-BE49-F238E27FC236}">
                <a16:creationId xmlns:a16="http://schemas.microsoft.com/office/drawing/2014/main" id="{1442D359-1D58-10C2-C237-18CA4F29C1C5}"/>
              </a:ext>
            </a:extLst>
          </p:cNvPr>
          <p:cNvSpPr/>
          <p:nvPr/>
        </p:nvSpPr>
        <p:spPr>
          <a:xfrm>
            <a:off x="1267599" y="3698608"/>
            <a:ext cx="7619131" cy="854015"/>
          </a:xfrm>
          <a:prstGeom prst="roundRect">
            <a:avLst/>
          </a:prstGeom>
          <a:solidFill>
            <a:srgbClr val="187161"/>
          </a:solidFill>
        </p:spPr>
        <p:style>
          <a:lnRef idx="2">
            <a:schemeClr val="accent6">
              <a:shade val="15000"/>
            </a:schemeClr>
          </a:lnRef>
          <a:fillRef idx="1">
            <a:schemeClr val="accent6"/>
          </a:fillRef>
          <a:effectRef idx="0">
            <a:schemeClr val="accent6"/>
          </a:effectRef>
          <a:fontRef idx="minor">
            <a:schemeClr val="lt1"/>
          </a:fontRef>
        </p:style>
        <p:txBody>
          <a:bodyPr rtlCol="0" anchor="ctr"/>
          <a:lstStyle/>
          <a:p>
            <a:r>
              <a:rPr lang="en-GB" sz="2800" dirty="0">
                <a:solidFill>
                  <a:schemeClr val="bg1"/>
                </a:solidFill>
              </a:rPr>
              <a:t>What will be involved in different green jobs and the pathways you can take to get there?</a:t>
            </a:r>
          </a:p>
        </p:txBody>
      </p:sp>
      <p:sp>
        <p:nvSpPr>
          <p:cNvPr id="28" name="Speech Bubble: Rectangle with Corners Rounded 27">
            <a:extLst>
              <a:ext uri="{FF2B5EF4-FFF2-40B4-BE49-F238E27FC236}">
                <a16:creationId xmlns:a16="http://schemas.microsoft.com/office/drawing/2014/main" id="{4A304D29-006A-EAE2-DAE6-663B272C05BD}"/>
              </a:ext>
            </a:extLst>
          </p:cNvPr>
          <p:cNvSpPr/>
          <p:nvPr/>
        </p:nvSpPr>
        <p:spPr>
          <a:xfrm>
            <a:off x="1267599" y="4838105"/>
            <a:ext cx="10100684" cy="776302"/>
          </a:xfrm>
          <a:prstGeom prst="wedgeRoundRectCallout">
            <a:avLst>
              <a:gd name="adj1" fmla="val -5579"/>
              <a:gd name="adj2" fmla="val 76048"/>
              <a:gd name="adj3" fmla="val 16667"/>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800" dirty="0">
                <a:solidFill>
                  <a:schemeClr val="tx1"/>
                </a:solidFill>
              </a:rPr>
              <a:t>By the end of this session the answer will be YES!</a:t>
            </a:r>
          </a:p>
        </p:txBody>
      </p:sp>
      <p:pic>
        <p:nvPicPr>
          <p:cNvPr id="3" name="Picture 26">
            <a:extLst>
              <a:ext uri="{FF2B5EF4-FFF2-40B4-BE49-F238E27FC236}">
                <a16:creationId xmlns:a16="http://schemas.microsoft.com/office/drawing/2014/main" id="{53E35BBB-5008-8CB8-4CC2-A47E18E7E1BF}"/>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a:off x="8781399" y="1575040"/>
            <a:ext cx="2965112" cy="1915799"/>
          </a:xfrm>
          <a:prstGeom prst="rect">
            <a:avLst/>
          </a:prstGeom>
        </p:spPr>
      </p:pic>
    </p:spTree>
    <p:extLst>
      <p:ext uri="{BB962C8B-B14F-4D97-AF65-F5344CB8AC3E}">
        <p14:creationId xmlns:p14="http://schemas.microsoft.com/office/powerpoint/2010/main" val="34008321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ppt_x"/>
                                          </p:val>
                                        </p:tav>
                                        <p:tav tm="100000">
                                          <p:val>
                                            <p:strVal val="#ppt_x"/>
                                          </p:val>
                                        </p:tav>
                                      </p:tavLst>
                                    </p:anim>
                                    <p:anim calcmode="lin" valueType="num">
                                      <p:cBhvr additive="base">
                                        <p:cTn id="8"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7"/>
                                        </p:tgtEl>
                                        <p:attrNameLst>
                                          <p:attrName>style.visibility</p:attrName>
                                        </p:attrNameLst>
                                      </p:cBhvr>
                                      <p:to>
                                        <p:strVal val="visible"/>
                                      </p:to>
                                    </p:set>
                                    <p:anim calcmode="lin" valueType="num">
                                      <p:cBhvr additive="base">
                                        <p:cTn id="13" dur="500" fill="hold"/>
                                        <p:tgtEl>
                                          <p:spTgt spid="17"/>
                                        </p:tgtEl>
                                        <p:attrNameLst>
                                          <p:attrName>ppt_x</p:attrName>
                                        </p:attrNameLst>
                                      </p:cBhvr>
                                      <p:tavLst>
                                        <p:tav tm="0">
                                          <p:val>
                                            <p:strVal val="#ppt_x"/>
                                          </p:val>
                                        </p:tav>
                                        <p:tav tm="100000">
                                          <p:val>
                                            <p:strVal val="#ppt_x"/>
                                          </p:val>
                                        </p:tav>
                                      </p:tavLst>
                                    </p:anim>
                                    <p:anim calcmode="lin" valueType="num">
                                      <p:cBhvr additive="base">
                                        <p:cTn id="14"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1"/>
                                        </p:tgtEl>
                                        <p:attrNameLst>
                                          <p:attrName>style.visibility</p:attrName>
                                        </p:attrNameLst>
                                      </p:cBhvr>
                                      <p:to>
                                        <p:strVal val="visible"/>
                                      </p:to>
                                    </p:set>
                                    <p:anim calcmode="lin" valueType="num">
                                      <p:cBhvr additive="base">
                                        <p:cTn id="19" dur="500" fill="hold"/>
                                        <p:tgtEl>
                                          <p:spTgt spid="21"/>
                                        </p:tgtEl>
                                        <p:attrNameLst>
                                          <p:attrName>ppt_x</p:attrName>
                                        </p:attrNameLst>
                                      </p:cBhvr>
                                      <p:tavLst>
                                        <p:tav tm="0">
                                          <p:val>
                                            <p:strVal val="#ppt_x"/>
                                          </p:val>
                                        </p:tav>
                                        <p:tav tm="100000">
                                          <p:val>
                                            <p:strVal val="#ppt_x"/>
                                          </p:val>
                                        </p:tav>
                                      </p:tavLst>
                                    </p:anim>
                                    <p:anim calcmode="lin" valueType="num">
                                      <p:cBhvr additive="base">
                                        <p:cTn id="20"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8"/>
                                        </p:tgtEl>
                                        <p:attrNameLst>
                                          <p:attrName>style.visibility</p:attrName>
                                        </p:attrNameLst>
                                      </p:cBhvr>
                                      <p:to>
                                        <p:strVal val="visible"/>
                                      </p:to>
                                    </p:set>
                                    <p:anim calcmode="lin" valueType="num">
                                      <p:cBhvr additive="base">
                                        <p:cTn id="25" dur="500" fill="hold"/>
                                        <p:tgtEl>
                                          <p:spTgt spid="28"/>
                                        </p:tgtEl>
                                        <p:attrNameLst>
                                          <p:attrName>ppt_x</p:attrName>
                                        </p:attrNameLst>
                                      </p:cBhvr>
                                      <p:tavLst>
                                        <p:tav tm="0">
                                          <p:val>
                                            <p:strVal val="#ppt_x"/>
                                          </p:val>
                                        </p:tav>
                                        <p:tav tm="100000">
                                          <p:val>
                                            <p:strVal val="#ppt_x"/>
                                          </p:val>
                                        </p:tav>
                                      </p:tavLst>
                                    </p:anim>
                                    <p:anim calcmode="lin" valueType="num">
                                      <p:cBhvr additive="base">
                                        <p:cTn id="26" dur="500" fill="hold"/>
                                        <p:tgtEl>
                                          <p:spTgt spid="2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7" grpId="0" animBg="1"/>
      <p:bldP spid="21" grpId="0" animBg="1"/>
      <p:bldP spid="28"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31">
            <a:extLst>
              <a:ext uri="{FF2B5EF4-FFF2-40B4-BE49-F238E27FC236}">
                <a16:creationId xmlns:a16="http://schemas.microsoft.com/office/drawing/2014/main" id="{2B7B38DB-36D9-ACC9-9AA5-980DB0732D75}"/>
              </a:ext>
            </a:extLst>
          </p:cNvPr>
          <p:cNvGrpSpPr/>
          <p:nvPr/>
        </p:nvGrpSpPr>
        <p:grpSpPr>
          <a:xfrm>
            <a:off x="0" y="3776"/>
            <a:ext cx="12192000" cy="1377552"/>
            <a:chOff x="0" y="0"/>
            <a:chExt cx="10368487" cy="1298846"/>
          </a:xfrm>
        </p:grpSpPr>
        <p:sp>
          <p:nvSpPr>
            <p:cNvPr id="3" name="Freeform 32">
              <a:extLst>
                <a:ext uri="{FF2B5EF4-FFF2-40B4-BE49-F238E27FC236}">
                  <a16:creationId xmlns:a16="http://schemas.microsoft.com/office/drawing/2014/main" id="{BCEBDDA4-C37F-9535-4986-18D6373E8866}"/>
                </a:ext>
              </a:extLst>
            </p:cNvPr>
            <p:cNvSpPr/>
            <p:nvPr/>
          </p:nvSpPr>
          <p:spPr>
            <a:xfrm>
              <a:off x="12515" y="9017"/>
              <a:ext cx="10343508" cy="1280795"/>
            </a:xfrm>
            <a:custGeom>
              <a:avLst/>
              <a:gdLst/>
              <a:ahLst/>
              <a:cxnLst/>
              <a:rect l="l" t="t" r="r" b="b"/>
              <a:pathLst>
                <a:path w="10343508" h="1280795">
                  <a:moveTo>
                    <a:pt x="0" y="0"/>
                  </a:moveTo>
                  <a:lnTo>
                    <a:pt x="10343509" y="0"/>
                  </a:lnTo>
                  <a:lnTo>
                    <a:pt x="10343509" y="1280795"/>
                  </a:lnTo>
                  <a:lnTo>
                    <a:pt x="0" y="1280795"/>
                  </a:lnTo>
                  <a:close/>
                </a:path>
              </a:pathLst>
            </a:custGeom>
            <a:solidFill>
              <a:srgbClr val="00B050"/>
            </a:solidFill>
          </p:spPr>
          <p:txBody>
            <a:bodyPr/>
            <a:lstStyle/>
            <a:p>
              <a:endParaRPr lang="en-GB"/>
            </a:p>
          </p:txBody>
        </p:sp>
        <p:sp>
          <p:nvSpPr>
            <p:cNvPr id="9" name="Freeform 33">
              <a:extLst>
                <a:ext uri="{FF2B5EF4-FFF2-40B4-BE49-F238E27FC236}">
                  <a16:creationId xmlns:a16="http://schemas.microsoft.com/office/drawing/2014/main" id="{208AA958-8CEF-55D6-93B5-82C09BFB4A06}"/>
                </a:ext>
              </a:extLst>
            </p:cNvPr>
            <p:cNvSpPr/>
            <p:nvPr/>
          </p:nvSpPr>
          <p:spPr>
            <a:xfrm>
              <a:off x="0" y="0"/>
              <a:ext cx="10368524" cy="1298829"/>
            </a:xfrm>
            <a:custGeom>
              <a:avLst/>
              <a:gdLst/>
              <a:ahLst/>
              <a:cxnLst/>
              <a:rect l="l" t="t" r="r" b="b"/>
              <a:pathLst>
                <a:path w="10368524" h="1298829">
                  <a:moveTo>
                    <a:pt x="12515" y="0"/>
                  </a:moveTo>
                  <a:lnTo>
                    <a:pt x="10356024" y="0"/>
                  </a:lnTo>
                  <a:cubicBezTo>
                    <a:pt x="10362898" y="0"/>
                    <a:pt x="10368524" y="4064"/>
                    <a:pt x="10368524" y="9017"/>
                  </a:cubicBezTo>
                  <a:lnTo>
                    <a:pt x="10368524" y="1289812"/>
                  </a:lnTo>
                  <a:cubicBezTo>
                    <a:pt x="10368524" y="1294765"/>
                    <a:pt x="10362898" y="1298829"/>
                    <a:pt x="10356024" y="1298829"/>
                  </a:cubicBezTo>
                  <a:lnTo>
                    <a:pt x="12515" y="1298829"/>
                  </a:lnTo>
                  <a:cubicBezTo>
                    <a:pt x="5641" y="1298829"/>
                    <a:pt x="0" y="1294765"/>
                    <a:pt x="0" y="1289812"/>
                  </a:cubicBezTo>
                  <a:lnTo>
                    <a:pt x="0" y="9017"/>
                  </a:lnTo>
                  <a:cubicBezTo>
                    <a:pt x="0" y="4064"/>
                    <a:pt x="5641" y="0"/>
                    <a:pt x="12515" y="0"/>
                  </a:cubicBezTo>
                  <a:moveTo>
                    <a:pt x="12515" y="18034"/>
                  </a:moveTo>
                  <a:lnTo>
                    <a:pt x="12515" y="9017"/>
                  </a:lnTo>
                  <a:lnTo>
                    <a:pt x="25031" y="9017"/>
                  </a:lnTo>
                  <a:lnTo>
                    <a:pt x="25031" y="1289812"/>
                  </a:lnTo>
                  <a:lnTo>
                    <a:pt x="12515" y="1289812"/>
                  </a:lnTo>
                  <a:lnTo>
                    <a:pt x="12515" y="1280795"/>
                  </a:lnTo>
                  <a:lnTo>
                    <a:pt x="10356024" y="1280795"/>
                  </a:lnTo>
                  <a:lnTo>
                    <a:pt x="10356024" y="1289812"/>
                  </a:lnTo>
                  <a:lnTo>
                    <a:pt x="10343509" y="1289812"/>
                  </a:lnTo>
                  <a:lnTo>
                    <a:pt x="10343509" y="9017"/>
                  </a:lnTo>
                  <a:lnTo>
                    <a:pt x="10356024" y="9017"/>
                  </a:lnTo>
                  <a:lnTo>
                    <a:pt x="10356024" y="18034"/>
                  </a:lnTo>
                  <a:lnTo>
                    <a:pt x="12515" y="18034"/>
                  </a:lnTo>
                  <a:close/>
                </a:path>
              </a:pathLst>
            </a:custGeom>
            <a:solidFill>
              <a:srgbClr val="507E32"/>
            </a:solidFill>
          </p:spPr>
          <p:txBody>
            <a:bodyPr/>
            <a:lstStyle/>
            <a:p>
              <a:endParaRPr lang="en-GB"/>
            </a:p>
          </p:txBody>
        </p:sp>
      </p:grpSp>
      <p:sp>
        <p:nvSpPr>
          <p:cNvPr id="11" name="TextBox 60">
            <a:extLst>
              <a:ext uri="{FF2B5EF4-FFF2-40B4-BE49-F238E27FC236}">
                <a16:creationId xmlns:a16="http://schemas.microsoft.com/office/drawing/2014/main" id="{4E26145B-F990-DB73-28A4-4B2DB9680977}"/>
              </a:ext>
            </a:extLst>
          </p:cNvPr>
          <p:cNvSpPr txBox="1"/>
          <p:nvPr/>
        </p:nvSpPr>
        <p:spPr>
          <a:xfrm>
            <a:off x="1355283" y="271016"/>
            <a:ext cx="9151473" cy="843051"/>
          </a:xfrm>
          <a:prstGeom prst="rect">
            <a:avLst/>
          </a:prstGeom>
        </p:spPr>
        <p:txBody>
          <a:bodyPr wrap="square" lIns="0" tIns="0" rIns="0" bIns="0" rtlCol="0" anchor="t">
            <a:spAutoFit/>
          </a:bodyPr>
          <a:lstStyle/>
          <a:p>
            <a:pPr algn="ctr">
              <a:lnSpc>
                <a:spcPts val="7021"/>
              </a:lnSpc>
            </a:pPr>
            <a:r>
              <a:rPr lang="en-US" sz="5015" dirty="0">
                <a:solidFill>
                  <a:srgbClr val="FFFFFF"/>
                </a:solidFill>
              </a:rPr>
              <a:t>What does it mean to be green?</a:t>
            </a:r>
          </a:p>
        </p:txBody>
      </p:sp>
      <p:sp>
        <p:nvSpPr>
          <p:cNvPr id="14" name="Rectangle 13">
            <a:extLst>
              <a:ext uri="{FF2B5EF4-FFF2-40B4-BE49-F238E27FC236}">
                <a16:creationId xmlns:a16="http://schemas.microsoft.com/office/drawing/2014/main" id="{D3E6E0CD-58D4-011E-A102-68C2485D7132}"/>
              </a:ext>
            </a:extLst>
          </p:cNvPr>
          <p:cNvSpPr/>
          <p:nvPr/>
        </p:nvSpPr>
        <p:spPr>
          <a:xfrm>
            <a:off x="352207" y="1682932"/>
            <a:ext cx="11157624" cy="115799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2800" dirty="0">
                <a:solidFill>
                  <a:schemeClr val="tx1"/>
                </a:solidFill>
              </a:rPr>
              <a:t>It means taking actions or making choices to help protect the environment and reduce pollution</a:t>
            </a:r>
          </a:p>
        </p:txBody>
      </p:sp>
      <p:sp>
        <p:nvSpPr>
          <p:cNvPr id="6" name="Rectangle 5">
            <a:extLst>
              <a:ext uri="{FF2B5EF4-FFF2-40B4-BE49-F238E27FC236}">
                <a16:creationId xmlns:a16="http://schemas.microsoft.com/office/drawing/2014/main" id="{2CD3251A-BC64-E321-1CA3-6600BBF6C2A8}"/>
              </a:ext>
            </a:extLst>
          </p:cNvPr>
          <p:cNvSpPr/>
          <p:nvPr/>
        </p:nvSpPr>
        <p:spPr>
          <a:xfrm>
            <a:off x="350196" y="3429000"/>
            <a:ext cx="11430000" cy="1096384"/>
          </a:xfrm>
          <a:prstGeom prst="rect">
            <a:avLst/>
          </a:prstGeom>
          <a:solidFill>
            <a:srgbClr val="00B050"/>
          </a:solidFill>
          <a:ln>
            <a:solidFill>
              <a:srgbClr val="00B05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800" dirty="0">
                <a:solidFill>
                  <a:schemeClr val="bg1"/>
                </a:solidFill>
              </a:rPr>
              <a:t>What do we mean by NET ZERO?</a:t>
            </a:r>
          </a:p>
        </p:txBody>
      </p:sp>
      <p:sp>
        <p:nvSpPr>
          <p:cNvPr id="12" name="Rectangle 11">
            <a:extLst>
              <a:ext uri="{FF2B5EF4-FFF2-40B4-BE49-F238E27FC236}">
                <a16:creationId xmlns:a16="http://schemas.microsoft.com/office/drawing/2014/main" id="{A571F77C-3114-FA4F-990E-035758796495}"/>
              </a:ext>
            </a:extLst>
          </p:cNvPr>
          <p:cNvSpPr/>
          <p:nvPr/>
        </p:nvSpPr>
        <p:spPr>
          <a:xfrm>
            <a:off x="350196" y="5072261"/>
            <a:ext cx="11159635" cy="1075620"/>
          </a:xfrm>
          <a:prstGeom prst="rect">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2800" dirty="0">
                <a:solidFill>
                  <a:schemeClr val="tx1"/>
                </a:solidFill>
              </a:rPr>
              <a:t>Net zero means the point at which the amount of greenhouse gases (such as carbon dioxide) being put out into the atmosphere through human activity, is equal to the amount taken out of the atmosphere.</a:t>
            </a:r>
          </a:p>
        </p:txBody>
      </p:sp>
    </p:spTree>
    <p:extLst>
      <p:ext uri="{BB962C8B-B14F-4D97-AF65-F5344CB8AC3E}">
        <p14:creationId xmlns:p14="http://schemas.microsoft.com/office/powerpoint/2010/main" val="39293765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anim calcmode="lin" valueType="num">
                                      <p:cBhvr>
                                        <p:cTn id="8" dur="1000" fill="hold"/>
                                        <p:tgtEl>
                                          <p:spTgt spid="14"/>
                                        </p:tgtEl>
                                        <p:attrNameLst>
                                          <p:attrName>ppt_x</p:attrName>
                                        </p:attrNameLst>
                                      </p:cBhvr>
                                      <p:tavLst>
                                        <p:tav tm="0">
                                          <p:val>
                                            <p:strVal val="#ppt_x"/>
                                          </p:val>
                                        </p:tav>
                                        <p:tav tm="100000">
                                          <p:val>
                                            <p:strVal val="#ppt_x"/>
                                          </p:val>
                                        </p:tav>
                                      </p:tavLst>
                                    </p:anim>
                                    <p:anim calcmode="lin" valueType="num">
                                      <p:cBhvr>
                                        <p:cTn id="9"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grpId="0" nodeType="clickEffect">
                                  <p:stCondLst>
                                    <p:cond delay="0"/>
                                  </p:stCondLst>
                                  <p:childTnLst>
                                    <p:set>
                                      <p:cBhvr>
                                        <p:cTn id="17" dur="1" fill="hold">
                                          <p:stCondLst>
                                            <p:cond delay="0"/>
                                          </p:stCondLst>
                                        </p:cTn>
                                        <p:tgtEl>
                                          <p:spTgt spid="12"/>
                                        </p:tgtEl>
                                        <p:attrNameLst>
                                          <p:attrName>style.visibility</p:attrName>
                                        </p:attrNameLst>
                                      </p:cBhvr>
                                      <p:to>
                                        <p:strVal val="visible"/>
                                      </p:to>
                                    </p:set>
                                    <p:animEffect transition="in" filter="fade">
                                      <p:cBhvr>
                                        <p:cTn id="18" dur="1000"/>
                                        <p:tgtEl>
                                          <p:spTgt spid="12"/>
                                        </p:tgtEl>
                                      </p:cBhvr>
                                    </p:animEffect>
                                    <p:anim calcmode="lin" valueType="num">
                                      <p:cBhvr>
                                        <p:cTn id="19" dur="1000" fill="hold"/>
                                        <p:tgtEl>
                                          <p:spTgt spid="12"/>
                                        </p:tgtEl>
                                        <p:attrNameLst>
                                          <p:attrName>ppt_x</p:attrName>
                                        </p:attrNameLst>
                                      </p:cBhvr>
                                      <p:tavLst>
                                        <p:tav tm="0">
                                          <p:val>
                                            <p:strVal val="#ppt_x"/>
                                          </p:val>
                                        </p:tav>
                                        <p:tav tm="100000">
                                          <p:val>
                                            <p:strVal val="#ppt_x"/>
                                          </p:val>
                                        </p:tav>
                                      </p:tavLst>
                                    </p:anim>
                                    <p:anim calcmode="lin" valueType="num">
                                      <p:cBhvr>
                                        <p:cTn id="20"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6" grpId="0" animBg="1"/>
      <p:bldP spid="12"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B992744-76DB-904F-E84D-FC2E77770619}"/>
              </a:ext>
            </a:extLst>
          </p:cNvPr>
          <p:cNvSpPr txBox="1"/>
          <p:nvPr/>
        </p:nvSpPr>
        <p:spPr>
          <a:xfrm>
            <a:off x="4357991" y="6092920"/>
            <a:ext cx="3628417" cy="646331"/>
          </a:xfrm>
          <a:prstGeom prst="rect">
            <a:avLst/>
          </a:prstGeom>
          <a:noFill/>
        </p:spPr>
        <p:txBody>
          <a:bodyPr wrap="square" rtlCol="0">
            <a:spAutoFit/>
          </a:bodyPr>
          <a:lstStyle/>
          <a:p>
            <a:pPr algn="ctr"/>
            <a:r>
              <a:rPr lang="en-GB" dirty="0">
                <a:hlinkClick r:id="rId3"/>
              </a:rPr>
              <a:t>https://youtu.be/VqZD-mnC5Gk</a:t>
            </a:r>
            <a:endParaRPr lang="en-GB" dirty="0"/>
          </a:p>
          <a:p>
            <a:pPr algn="ctr"/>
            <a:endParaRPr lang="en-GB" dirty="0"/>
          </a:p>
        </p:txBody>
      </p:sp>
      <p:grpSp>
        <p:nvGrpSpPr>
          <p:cNvPr id="4" name="Group 31">
            <a:extLst>
              <a:ext uri="{FF2B5EF4-FFF2-40B4-BE49-F238E27FC236}">
                <a16:creationId xmlns:a16="http://schemas.microsoft.com/office/drawing/2014/main" id="{F5061EF4-EF3C-F4B7-A641-F8C7470FAFFB}"/>
              </a:ext>
            </a:extLst>
          </p:cNvPr>
          <p:cNvGrpSpPr/>
          <p:nvPr/>
        </p:nvGrpSpPr>
        <p:grpSpPr>
          <a:xfrm>
            <a:off x="0" y="0"/>
            <a:ext cx="12191999" cy="1009838"/>
            <a:chOff x="0" y="0"/>
            <a:chExt cx="10368487" cy="1298846"/>
          </a:xfrm>
        </p:grpSpPr>
        <p:sp>
          <p:nvSpPr>
            <p:cNvPr id="5" name="Freeform 32">
              <a:extLst>
                <a:ext uri="{FF2B5EF4-FFF2-40B4-BE49-F238E27FC236}">
                  <a16:creationId xmlns:a16="http://schemas.microsoft.com/office/drawing/2014/main" id="{63A9B0EE-315D-11E6-41C9-EBFD90A09AF1}"/>
                </a:ext>
              </a:extLst>
            </p:cNvPr>
            <p:cNvSpPr/>
            <p:nvPr/>
          </p:nvSpPr>
          <p:spPr>
            <a:xfrm>
              <a:off x="12515" y="9017"/>
              <a:ext cx="10343508" cy="1280795"/>
            </a:xfrm>
            <a:custGeom>
              <a:avLst/>
              <a:gdLst/>
              <a:ahLst/>
              <a:cxnLst/>
              <a:rect l="l" t="t" r="r" b="b"/>
              <a:pathLst>
                <a:path w="10343508" h="1280795">
                  <a:moveTo>
                    <a:pt x="0" y="0"/>
                  </a:moveTo>
                  <a:lnTo>
                    <a:pt x="10343509" y="0"/>
                  </a:lnTo>
                  <a:lnTo>
                    <a:pt x="10343509" y="1280795"/>
                  </a:lnTo>
                  <a:lnTo>
                    <a:pt x="0" y="1280795"/>
                  </a:lnTo>
                  <a:close/>
                </a:path>
              </a:pathLst>
            </a:custGeom>
            <a:solidFill>
              <a:srgbClr val="00B050"/>
            </a:solidFill>
          </p:spPr>
          <p:txBody>
            <a:bodyPr/>
            <a:lstStyle/>
            <a:p>
              <a:endParaRPr lang="en-GB"/>
            </a:p>
          </p:txBody>
        </p:sp>
        <p:sp>
          <p:nvSpPr>
            <p:cNvPr id="6" name="Freeform 33">
              <a:extLst>
                <a:ext uri="{FF2B5EF4-FFF2-40B4-BE49-F238E27FC236}">
                  <a16:creationId xmlns:a16="http://schemas.microsoft.com/office/drawing/2014/main" id="{0D8A7A98-A673-1709-B01A-B8C2EB11FEAB}"/>
                </a:ext>
              </a:extLst>
            </p:cNvPr>
            <p:cNvSpPr/>
            <p:nvPr/>
          </p:nvSpPr>
          <p:spPr>
            <a:xfrm>
              <a:off x="0" y="0"/>
              <a:ext cx="10368524" cy="1298829"/>
            </a:xfrm>
            <a:custGeom>
              <a:avLst/>
              <a:gdLst/>
              <a:ahLst/>
              <a:cxnLst/>
              <a:rect l="l" t="t" r="r" b="b"/>
              <a:pathLst>
                <a:path w="10368524" h="1298829">
                  <a:moveTo>
                    <a:pt x="12515" y="0"/>
                  </a:moveTo>
                  <a:lnTo>
                    <a:pt x="10356024" y="0"/>
                  </a:lnTo>
                  <a:cubicBezTo>
                    <a:pt x="10362898" y="0"/>
                    <a:pt x="10368524" y="4064"/>
                    <a:pt x="10368524" y="9017"/>
                  </a:cubicBezTo>
                  <a:lnTo>
                    <a:pt x="10368524" y="1289812"/>
                  </a:lnTo>
                  <a:cubicBezTo>
                    <a:pt x="10368524" y="1294765"/>
                    <a:pt x="10362898" y="1298829"/>
                    <a:pt x="10356024" y="1298829"/>
                  </a:cubicBezTo>
                  <a:lnTo>
                    <a:pt x="12515" y="1298829"/>
                  </a:lnTo>
                  <a:cubicBezTo>
                    <a:pt x="5641" y="1298829"/>
                    <a:pt x="0" y="1294765"/>
                    <a:pt x="0" y="1289812"/>
                  </a:cubicBezTo>
                  <a:lnTo>
                    <a:pt x="0" y="9017"/>
                  </a:lnTo>
                  <a:cubicBezTo>
                    <a:pt x="0" y="4064"/>
                    <a:pt x="5641" y="0"/>
                    <a:pt x="12515" y="0"/>
                  </a:cubicBezTo>
                  <a:moveTo>
                    <a:pt x="12515" y="18034"/>
                  </a:moveTo>
                  <a:lnTo>
                    <a:pt x="12515" y="9017"/>
                  </a:lnTo>
                  <a:lnTo>
                    <a:pt x="25031" y="9017"/>
                  </a:lnTo>
                  <a:lnTo>
                    <a:pt x="25031" y="1289812"/>
                  </a:lnTo>
                  <a:lnTo>
                    <a:pt x="12515" y="1289812"/>
                  </a:lnTo>
                  <a:lnTo>
                    <a:pt x="12515" y="1280795"/>
                  </a:lnTo>
                  <a:lnTo>
                    <a:pt x="10356024" y="1280795"/>
                  </a:lnTo>
                  <a:lnTo>
                    <a:pt x="10356024" y="1289812"/>
                  </a:lnTo>
                  <a:lnTo>
                    <a:pt x="10343509" y="1289812"/>
                  </a:lnTo>
                  <a:lnTo>
                    <a:pt x="10343509" y="9017"/>
                  </a:lnTo>
                  <a:lnTo>
                    <a:pt x="10356024" y="9017"/>
                  </a:lnTo>
                  <a:lnTo>
                    <a:pt x="10356024" y="18034"/>
                  </a:lnTo>
                  <a:lnTo>
                    <a:pt x="12515" y="18034"/>
                  </a:lnTo>
                  <a:close/>
                </a:path>
              </a:pathLst>
            </a:custGeom>
            <a:solidFill>
              <a:srgbClr val="507E32"/>
            </a:solidFill>
          </p:spPr>
          <p:txBody>
            <a:bodyPr/>
            <a:lstStyle/>
            <a:p>
              <a:endParaRPr lang="en-GB"/>
            </a:p>
          </p:txBody>
        </p:sp>
      </p:grpSp>
      <p:sp>
        <p:nvSpPr>
          <p:cNvPr id="7" name="TextBox 61">
            <a:extLst>
              <a:ext uri="{FF2B5EF4-FFF2-40B4-BE49-F238E27FC236}">
                <a16:creationId xmlns:a16="http://schemas.microsoft.com/office/drawing/2014/main" id="{ADEC07D1-6C2D-4315-F293-D2497C9091A2}"/>
              </a:ext>
            </a:extLst>
          </p:cNvPr>
          <p:cNvSpPr txBox="1"/>
          <p:nvPr/>
        </p:nvSpPr>
        <p:spPr>
          <a:xfrm>
            <a:off x="1738418" y="93805"/>
            <a:ext cx="8715164" cy="822213"/>
          </a:xfrm>
          <a:prstGeom prst="rect">
            <a:avLst/>
          </a:prstGeom>
        </p:spPr>
        <p:txBody>
          <a:bodyPr wrap="square" lIns="0" tIns="0" rIns="0" bIns="0" rtlCol="0" anchor="t">
            <a:spAutoFit/>
          </a:bodyPr>
          <a:lstStyle/>
          <a:p>
            <a:pPr algn="ctr">
              <a:lnSpc>
                <a:spcPts val="7021"/>
              </a:lnSpc>
            </a:pPr>
            <a:r>
              <a:rPr lang="en-US" sz="4400" dirty="0">
                <a:solidFill>
                  <a:srgbClr val="FFFFFF"/>
                </a:solidFill>
                <a:latin typeface="Carlito Bold"/>
              </a:rPr>
              <a:t>Watch a video about being green</a:t>
            </a:r>
          </a:p>
        </p:txBody>
      </p:sp>
      <p:pic>
        <p:nvPicPr>
          <p:cNvPr id="8" name="Online Media 7" title="What is ‘net zero’? Children’s animation | CAFOD">
            <a:hlinkClick r:id="" action="ppaction://media"/>
            <a:extLst>
              <a:ext uri="{FF2B5EF4-FFF2-40B4-BE49-F238E27FC236}">
                <a16:creationId xmlns:a16="http://schemas.microsoft.com/office/drawing/2014/main" id="{BD60D9CA-64C6-6CB9-48C5-B1C9CFFC9F69}"/>
              </a:ext>
            </a:extLst>
          </p:cNvPr>
          <p:cNvPicPr>
            <a:picLocks noRot="1" noChangeAspect="1"/>
          </p:cNvPicPr>
          <p:nvPr>
            <a:videoFile r:link="rId1"/>
          </p:nvPr>
        </p:nvPicPr>
        <p:blipFill>
          <a:blip r:embed="rId4"/>
          <a:stretch>
            <a:fillRect/>
          </a:stretch>
        </p:blipFill>
        <p:spPr>
          <a:xfrm>
            <a:off x="1939587" y="1295332"/>
            <a:ext cx="8312826" cy="4696747"/>
          </a:xfrm>
          <a:prstGeom prst="rect">
            <a:avLst/>
          </a:prstGeom>
        </p:spPr>
      </p:pic>
    </p:spTree>
    <p:extLst>
      <p:ext uri="{BB962C8B-B14F-4D97-AF65-F5344CB8AC3E}">
        <p14:creationId xmlns:p14="http://schemas.microsoft.com/office/powerpoint/2010/main" val="42553619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8"/>
                </p:tgtEl>
              </p:cMediaNode>
            </p:video>
            <p:seq concurrent="1" nextAc="seek">
              <p:cTn id="8" restart="whenNotActive" fill="hold" evtFilter="cancelBubble" nodeType="interactiveSeq">
                <p:stCondLst>
                  <p:cond evt="onClick" delay="0">
                    <p:tgtEl>
                      <p:spTgt spid="8"/>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8"/>
                                        </p:tgtEl>
                                      </p:cBhvr>
                                    </p:cmd>
                                  </p:childTnLst>
                                </p:cTn>
                              </p:par>
                            </p:childTnLst>
                          </p:cTn>
                        </p:par>
                      </p:childTnLst>
                    </p:cTn>
                  </p:par>
                </p:childTnLst>
              </p:cTn>
              <p:nextCondLst>
                <p:cond evt="onClick" delay="0">
                  <p:tgtEl>
                    <p:spTgt spid="8"/>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2" name="Picture 41">
            <a:extLst>
              <a:ext uri="{FF2B5EF4-FFF2-40B4-BE49-F238E27FC236}">
                <a16:creationId xmlns:a16="http://schemas.microsoft.com/office/drawing/2014/main" id="{E5F32FAE-25A8-4084-FCBA-6D11C34FFD51}"/>
              </a:ext>
            </a:extLst>
          </p:cNvPr>
          <p:cNvPicPr>
            <a:picLocks noChangeAspect="1"/>
          </p:cNvPicPr>
          <p:nvPr/>
        </p:nvPicPr>
        <p:blipFill>
          <a:blip r:embed="rId3"/>
          <a:srcRect/>
          <a:stretch>
            <a:fillRect/>
          </a:stretch>
        </p:blipFill>
        <p:spPr>
          <a:xfrm>
            <a:off x="1745383" y="2393542"/>
            <a:ext cx="1963929" cy="1870643"/>
          </a:xfrm>
          <a:prstGeom prst="rect">
            <a:avLst/>
          </a:prstGeom>
          <a:ln w="38100">
            <a:solidFill>
              <a:srgbClr val="00B050"/>
            </a:solidFill>
          </a:ln>
        </p:spPr>
      </p:pic>
      <p:sp>
        <p:nvSpPr>
          <p:cNvPr id="43" name="Rectangle 42">
            <a:extLst>
              <a:ext uri="{FF2B5EF4-FFF2-40B4-BE49-F238E27FC236}">
                <a16:creationId xmlns:a16="http://schemas.microsoft.com/office/drawing/2014/main" id="{12E5499D-BA10-B38A-30E7-2557226A1E3F}"/>
              </a:ext>
            </a:extLst>
          </p:cNvPr>
          <p:cNvSpPr/>
          <p:nvPr/>
        </p:nvSpPr>
        <p:spPr>
          <a:xfrm>
            <a:off x="1728573" y="1295227"/>
            <a:ext cx="1997547" cy="994053"/>
          </a:xfrm>
          <a:prstGeom prst="rect">
            <a:avLst/>
          </a:prstGeom>
          <a:solidFill>
            <a:srgbClr val="00B050"/>
          </a:solidFill>
          <a:ln>
            <a:solidFill>
              <a:srgbClr val="00B050"/>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GB" sz="2250" dirty="0"/>
              <a:t>We need to look after the planet</a:t>
            </a:r>
          </a:p>
        </p:txBody>
      </p:sp>
      <p:grpSp>
        <p:nvGrpSpPr>
          <p:cNvPr id="44" name="Group 43">
            <a:extLst>
              <a:ext uri="{FF2B5EF4-FFF2-40B4-BE49-F238E27FC236}">
                <a16:creationId xmlns:a16="http://schemas.microsoft.com/office/drawing/2014/main" id="{4BDA00D5-471F-DCB2-0979-771A6F2D80D5}"/>
              </a:ext>
            </a:extLst>
          </p:cNvPr>
          <p:cNvGrpSpPr/>
          <p:nvPr/>
        </p:nvGrpSpPr>
        <p:grpSpPr>
          <a:xfrm>
            <a:off x="3777351" y="1105102"/>
            <a:ext cx="2276330" cy="4798089"/>
            <a:chOff x="2285509" y="1206190"/>
            <a:chExt cx="2405590" cy="5117962"/>
          </a:xfrm>
        </p:grpSpPr>
        <p:grpSp>
          <p:nvGrpSpPr>
            <p:cNvPr id="45" name="Group 44">
              <a:extLst>
                <a:ext uri="{FF2B5EF4-FFF2-40B4-BE49-F238E27FC236}">
                  <a16:creationId xmlns:a16="http://schemas.microsoft.com/office/drawing/2014/main" id="{554D0F2C-5622-33F7-D24D-2D4D60D568C7}"/>
                </a:ext>
              </a:extLst>
            </p:cNvPr>
            <p:cNvGrpSpPr/>
            <p:nvPr/>
          </p:nvGrpSpPr>
          <p:grpSpPr>
            <a:xfrm>
              <a:off x="2529623" y="2699125"/>
              <a:ext cx="2161476" cy="3625027"/>
              <a:chOff x="2661216" y="938274"/>
              <a:chExt cx="2161476" cy="3625027"/>
            </a:xfrm>
          </p:grpSpPr>
          <p:sp>
            <p:nvSpPr>
              <p:cNvPr id="47" name="Rectangle 46">
                <a:extLst>
                  <a:ext uri="{FF2B5EF4-FFF2-40B4-BE49-F238E27FC236}">
                    <a16:creationId xmlns:a16="http://schemas.microsoft.com/office/drawing/2014/main" id="{950D886B-CC1F-2C9A-AB5B-DD096CA167C7}"/>
                  </a:ext>
                </a:extLst>
              </p:cNvPr>
              <p:cNvSpPr/>
              <p:nvPr/>
            </p:nvSpPr>
            <p:spPr>
              <a:xfrm>
                <a:off x="2661216" y="938274"/>
                <a:ext cx="2159668" cy="1501897"/>
              </a:xfrm>
              <a:prstGeom prst="rect">
                <a:avLst/>
              </a:prstGeom>
              <a:solidFill>
                <a:srgbClr val="00B050"/>
              </a:solidFill>
              <a:ln>
                <a:solidFill>
                  <a:srgbClr val="92D050"/>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GB" sz="2250" dirty="0"/>
                  <a:t>So every country needs to be more green</a:t>
                </a:r>
              </a:p>
            </p:txBody>
          </p:sp>
          <p:sp>
            <p:nvSpPr>
              <p:cNvPr id="48" name="Rectangle 47">
                <a:extLst>
                  <a:ext uri="{FF2B5EF4-FFF2-40B4-BE49-F238E27FC236}">
                    <a16:creationId xmlns:a16="http://schemas.microsoft.com/office/drawing/2014/main" id="{7D3AAE37-25C0-6DC8-211B-CB96CFC6B80B}"/>
                  </a:ext>
                </a:extLst>
              </p:cNvPr>
              <p:cNvSpPr/>
              <p:nvPr/>
            </p:nvSpPr>
            <p:spPr>
              <a:xfrm>
                <a:off x="2681095" y="2523429"/>
                <a:ext cx="2141597" cy="2039872"/>
              </a:xfrm>
              <a:prstGeom prst="rect">
                <a:avLst/>
              </a:prstGeom>
              <a:solidFill>
                <a:schemeClr val="bg1"/>
              </a:solid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88"/>
              </a:p>
            </p:txBody>
          </p:sp>
          <p:pic>
            <p:nvPicPr>
              <p:cNvPr id="49" name="Graphic 48">
                <a:extLst>
                  <a:ext uri="{FF2B5EF4-FFF2-40B4-BE49-F238E27FC236}">
                    <a16:creationId xmlns:a16="http://schemas.microsoft.com/office/drawing/2014/main" id="{40B86B58-F01E-2224-AD87-FDB0C6CD21B8}"/>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2729532" y="2554780"/>
                <a:ext cx="1217261" cy="1932160"/>
              </a:xfrm>
              <a:prstGeom prst="rect">
                <a:avLst/>
              </a:prstGeom>
            </p:spPr>
          </p:pic>
          <p:pic>
            <p:nvPicPr>
              <p:cNvPr id="50" name="Picture 49">
                <a:extLst>
                  <a:ext uri="{FF2B5EF4-FFF2-40B4-BE49-F238E27FC236}">
                    <a16:creationId xmlns:a16="http://schemas.microsoft.com/office/drawing/2014/main" id="{7866F0D2-26C8-72A4-9192-6CD53378C486}"/>
                  </a:ext>
                </a:extLst>
              </p:cNvPr>
              <p:cNvPicPr>
                <a:picLocks noChangeAspect="1"/>
              </p:cNvPicPr>
              <p:nvPr/>
            </p:nvPicPr>
            <p:blipFill>
              <a:blip r:embed="rId5"/>
              <a:srcRect/>
              <a:stretch>
                <a:fillRect/>
              </a:stretch>
            </p:blipFill>
            <p:spPr>
              <a:xfrm>
                <a:off x="3468807" y="2769188"/>
                <a:ext cx="1189108" cy="719410"/>
              </a:xfrm>
              <a:prstGeom prst="rect">
                <a:avLst/>
              </a:prstGeom>
              <a:ln>
                <a:solidFill>
                  <a:srgbClr val="002060"/>
                </a:solidFill>
              </a:ln>
            </p:spPr>
          </p:pic>
        </p:grpSp>
        <p:pic>
          <p:nvPicPr>
            <p:cNvPr id="46" name="Picture 36">
              <a:extLst>
                <a:ext uri="{FF2B5EF4-FFF2-40B4-BE49-F238E27FC236}">
                  <a16:creationId xmlns:a16="http://schemas.microsoft.com/office/drawing/2014/main" id="{3D275A29-0BA0-0573-487F-B2BAACE3B6E9}"/>
                </a:ext>
              </a:extLst>
            </p:cNvPr>
            <p:cNvPicPr>
              <a:picLocks noChangeAspect="1"/>
            </p:cNvPicPr>
            <p:nvPr/>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rot="3345991">
              <a:off x="1745622" y="1746077"/>
              <a:ext cx="1778899" cy="699126"/>
            </a:xfrm>
            <a:prstGeom prst="rect">
              <a:avLst/>
            </a:prstGeom>
          </p:spPr>
        </p:pic>
      </p:grpSp>
      <p:grpSp>
        <p:nvGrpSpPr>
          <p:cNvPr id="51" name="Group 50">
            <a:extLst>
              <a:ext uri="{FF2B5EF4-FFF2-40B4-BE49-F238E27FC236}">
                <a16:creationId xmlns:a16="http://schemas.microsoft.com/office/drawing/2014/main" id="{693C4E04-D9FC-DBDA-1440-D2D216C33687}"/>
              </a:ext>
            </a:extLst>
          </p:cNvPr>
          <p:cNvGrpSpPr/>
          <p:nvPr/>
        </p:nvGrpSpPr>
        <p:grpSpPr>
          <a:xfrm>
            <a:off x="8495869" y="1031451"/>
            <a:ext cx="2007747" cy="4937450"/>
            <a:chOff x="6902731" y="800914"/>
            <a:chExt cx="2141597" cy="5266613"/>
          </a:xfrm>
        </p:grpSpPr>
        <p:pic>
          <p:nvPicPr>
            <p:cNvPr id="52" name="Picture 62">
              <a:extLst>
                <a:ext uri="{FF2B5EF4-FFF2-40B4-BE49-F238E27FC236}">
                  <a16:creationId xmlns:a16="http://schemas.microsoft.com/office/drawing/2014/main" id="{11A48EA7-80BC-5292-DE6B-866BF2CA6AE2}"/>
                </a:ext>
              </a:extLst>
            </p:cNvPr>
            <p:cNvPicPr>
              <a:picLocks noChangeAspect="1"/>
            </p:cNvPicPr>
            <p:nvPr/>
          </p:nvPicPr>
          <p:blipFill>
            <a:blip r:embed="rId7"/>
            <a:srcRect/>
            <a:stretch>
              <a:fillRect/>
            </a:stretch>
          </p:blipFill>
          <p:spPr>
            <a:xfrm>
              <a:off x="6919040" y="3931850"/>
              <a:ext cx="2108983" cy="2135677"/>
            </a:xfrm>
            <a:prstGeom prst="rect">
              <a:avLst/>
            </a:prstGeom>
            <a:ln w="38100">
              <a:solidFill>
                <a:srgbClr val="00B050"/>
              </a:solidFill>
            </a:ln>
          </p:spPr>
        </p:pic>
        <p:pic>
          <p:nvPicPr>
            <p:cNvPr id="53" name="Picture 36">
              <a:extLst>
                <a:ext uri="{FF2B5EF4-FFF2-40B4-BE49-F238E27FC236}">
                  <a16:creationId xmlns:a16="http://schemas.microsoft.com/office/drawing/2014/main" id="{7FE73E96-E2D2-10F6-372F-3B945947D864}"/>
                </a:ext>
              </a:extLst>
            </p:cNvPr>
            <p:cNvPicPr>
              <a:picLocks noChangeAspect="1"/>
            </p:cNvPicPr>
            <p:nvPr/>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rot="2939505">
              <a:off x="6606759" y="1340801"/>
              <a:ext cx="1778899" cy="699126"/>
            </a:xfrm>
            <a:prstGeom prst="rect">
              <a:avLst/>
            </a:prstGeom>
          </p:spPr>
        </p:pic>
        <p:sp>
          <p:nvSpPr>
            <p:cNvPr id="54" name="Rectangle 53">
              <a:extLst>
                <a:ext uri="{FF2B5EF4-FFF2-40B4-BE49-F238E27FC236}">
                  <a16:creationId xmlns:a16="http://schemas.microsoft.com/office/drawing/2014/main" id="{B4FB6337-5B12-4F24-DE05-F5ADE416B339}"/>
                </a:ext>
              </a:extLst>
            </p:cNvPr>
            <p:cNvSpPr/>
            <p:nvPr/>
          </p:nvSpPr>
          <p:spPr>
            <a:xfrm>
              <a:off x="6902731" y="2499837"/>
              <a:ext cx="2141597" cy="1332349"/>
            </a:xfrm>
            <a:prstGeom prst="rect">
              <a:avLst/>
            </a:prstGeom>
            <a:solidFill>
              <a:srgbClr val="00B050"/>
            </a:solidFill>
            <a:ln>
              <a:solidFill>
                <a:srgbClr val="92D050"/>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GB" sz="2250" dirty="0"/>
                <a:t>So all of us need to be more green</a:t>
              </a:r>
            </a:p>
          </p:txBody>
        </p:sp>
      </p:grpSp>
      <p:grpSp>
        <p:nvGrpSpPr>
          <p:cNvPr id="55" name="Group 54">
            <a:extLst>
              <a:ext uri="{FF2B5EF4-FFF2-40B4-BE49-F238E27FC236}">
                <a16:creationId xmlns:a16="http://schemas.microsoft.com/office/drawing/2014/main" id="{D7878266-0B9D-3A7E-5D11-8F380705512A}"/>
              </a:ext>
            </a:extLst>
          </p:cNvPr>
          <p:cNvGrpSpPr/>
          <p:nvPr/>
        </p:nvGrpSpPr>
        <p:grpSpPr>
          <a:xfrm>
            <a:off x="5478203" y="1085485"/>
            <a:ext cx="2835141" cy="3511107"/>
            <a:chOff x="3775707" y="1498827"/>
            <a:chExt cx="3024151" cy="3745181"/>
          </a:xfrm>
        </p:grpSpPr>
        <p:grpSp>
          <p:nvGrpSpPr>
            <p:cNvPr id="56" name="Group 55">
              <a:extLst>
                <a:ext uri="{FF2B5EF4-FFF2-40B4-BE49-F238E27FC236}">
                  <a16:creationId xmlns:a16="http://schemas.microsoft.com/office/drawing/2014/main" id="{1090B43F-AC46-7B03-8880-DAEDBC5910E7}"/>
                </a:ext>
              </a:extLst>
            </p:cNvPr>
            <p:cNvGrpSpPr/>
            <p:nvPr/>
          </p:nvGrpSpPr>
          <p:grpSpPr>
            <a:xfrm>
              <a:off x="4638524" y="1597193"/>
              <a:ext cx="2161334" cy="3646815"/>
              <a:chOff x="4872613" y="1789012"/>
              <a:chExt cx="2161334" cy="3646815"/>
            </a:xfrm>
          </p:grpSpPr>
          <p:sp>
            <p:nvSpPr>
              <p:cNvPr id="59" name="Rectangle 58">
                <a:extLst>
                  <a:ext uri="{FF2B5EF4-FFF2-40B4-BE49-F238E27FC236}">
                    <a16:creationId xmlns:a16="http://schemas.microsoft.com/office/drawing/2014/main" id="{70D177A2-1EE9-6F1E-C05B-8787F6691C01}"/>
                  </a:ext>
                </a:extLst>
              </p:cNvPr>
              <p:cNvSpPr/>
              <p:nvPr/>
            </p:nvSpPr>
            <p:spPr>
              <a:xfrm>
                <a:off x="4872613" y="1789012"/>
                <a:ext cx="2141597" cy="1533486"/>
              </a:xfrm>
              <a:prstGeom prst="rect">
                <a:avLst/>
              </a:prstGeom>
              <a:solidFill>
                <a:srgbClr val="00B050"/>
              </a:solidFill>
              <a:ln>
                <a:solidFill>
                  <a:srgbClr val="92D050"/>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GB" sz="2250" dirty="0"/>
                  <a:t>So every area of the country needs to be more green</a:t>
                </a:r>
              </a:p>
            </p:txBody>
          </p:sp>
          <p:sp>
            <p:nvSpPr>
              <p:cNvPr id="60" name="Rectangle 59">
                <a:extLst>
                  <a:ext uri="{FF2B5EF4-FFF2-40B4-BE49-F238E27FC236}">
                    <a16:creationId xmlns:a16="http://schemas.microsoft.com/office/drawing/2014/main" id="{8EE6CD83-D16B-104A-0ADB-5C9D8D07D96C}"/>
                  </a:ext>
                </a:extLst>
              </p:cNvPr>
              <p:cNvSpPr/>
              <p:nvPr/>
            </p:nvSpPr>
            <p:spPr>
              <a:xfrm>
                <a:off x="4892350" y="3395955"/>
                <a:ext cx="2141597" cy="2039872"/>
              </a:xfrm>
              <a:prstGeom prst="rect">
                <a:avLst/>
              </a:prstGeom>
              <a:solidFill>
                <a:schemeClr val="bg1"/>
              </a:solid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88"/>
              </a:p>
            </p:txBody>
          </p:sp>
        </p:grpSp>
        <p:pic>
          <p:nvPicPr>
            <p:cNvPr id="57" name="Picture 36">
              <a:extLst>
                <a:ext uri="{FF2B5EF4-FFF2-40B4-BE49-F238E27FC236}">
                  <a16:creationId xmlns:a16="http://schemas.microsoft.com/office/drawing/2014/main" id="{2F002824-803A-AF8C-966A-E54D8DCFB51D}"/>
                </a:ext>
              </a:extLst>
            </p:cNvPr>
            <p:cNvPicPr>
              <a:picLocks noChangeAspect="1"/>
            </p:cNvPicPr>
            <p:nvPr/>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rot="17528728">
              <a:off x="3235820" y="2038714"/>
              <a:ext cx="1778899" cy="699126"/>
            </a:xfrm>
            <a:prstGeom prst="rect">
              <a:avLst/>
            </a:prstGeom>
          </p:spPr>
        </p:pic>
      </p:grpSp>
      <p:grpSp>
        <p:nvGrpSpPr>
          <p:cNvPr id="8" name="Group 39">
            <a:extLst>
              <a:ext uri="{FF2B5EF4-FFF2-40B4-BE49-F238E27FC236}">
                <a16:creationId xmlns:a16="http://schemas.microsoft.com/office/drawing/2014/main" id="{D0ABDD45-0087-6D0A-95D5-3EE623BFEB7B}"/>
              </a:ext>
            </a:extLst>
          </p:cNvPr>
          <p:cNvGrpSpPr/>
          <p:nvPr/>
        </p:nvGrpSpPr>
        <p:grpSpPr>
          <a:xfrm>
            <a:off x="0" y="518"/>
            <a:ext cx="12192001" cy="832345"/>
            <a:chOff x="-734" y="-296162"/>
            <a:chExt cx="10321794" cy="1301239"/>
          </a:xfrm>
        </p:grpSpPr>
        <p:sp>
          <p:nvSpPr>
            <p:cNvPr id="9" name="Freeform 40">
              <a:extLst>
                <a:ext uri="{FF2B5EF4-FFF2-40B4-BE49-F238E27FC236}">
                  <a16:creationId xmlns:a16="http://schemas.microsoft.com/office/drawing/2014/main" id="{D19228D3-6E6F-5D40-54A6-9479ED5561B7}"/>
                </a:ext>
              </a:extLst>
            </p:cNvPr>
            <p:cNvSpPr/>
            <p:nvPr/>
          </p:nvSpPr>
          <p:spPr>
            <a:xfrm>
              <a:off x="-733" y="-296162"/>
              <a:ext cx="10321793" cy="1301239"/>
            </a:xfrm>
            <a:custGeom>
              <a:avLst/>
              <a:gdLst/>
              <a:ahLst/>
              <a:cxnLst/>
              <a:rect l="l" t="t" r="r" b="b"/>
              <a:pathLst>
                <a:path w="10331724" h="1278639">
                  <a:moveTo>
                    <a:pt x="0" y="0"/>
                  </a:moveTo>
                  <a:lnTo>
                    <a:pt x="10331724" y="0"/>
                  </a:lnTo>
                  <a:lnTo>
                    <a:pt x="10331724" y="1278639"/>
                  </a:lnTo>
                  <a:lnTo>
                    <a:pt x="0" y="1278639"/>
                  </a:lnTo>
                  <a:close/>
                </a:path>
              </a:pathLst>
            </a:custGeom>
            <a:solidFill>
              <a:srgbClr val="00B050"/>
            </a:solidFill>
          </p:spPr>
          <p:txBody>
            <a:bodyPr/>
            <a:lstStyle/>
            <a:p>
              <a:endParaRPr lang="en-GB"/>
            </a:p>
          </p:txBody>
        </p:sp>
        <p:sp>
          <p:nvSpPr>
            <p:cNvPr id="10" name="TextBox 41">
              <a:extLst>
                <a:ext uri="{FF2B5EF4-FFF2-40B4-BE49-F238E27FC236}">
                  <a16:creationId xmlns:a16="http://schemas.microsoft.com/office/drawing/2014/main" id="{7547F10D-73B6-1A51-082C-03EDF7589C2B}"/>
                </a:ext>
              </a:extLst>
            </p:cNvPr>
            <p:cNvSpPr txBox="1"/>
            <p:nvPr/>
          </p:nvSpPr>
          <p:spPr>
            <a:xfrm>
              <a:off x="-734" y="-278069"/>
              <a:ext cx="10321792" cy="1084791"/>
            </a:xfrm>
            <a:prstGeom prst="rect">
              <a:avLst/>
            </a:prstGeom>
          </p:spPr>
          <p:txBody>
            <a:bodyPr lIns="47625" tIns="47625" rIns="47625" bIns="47625" rtlCol="0" anchor="t"/>
            <a:lstStyle/>
            <a:p>
              <a:pPr marL="182563" algn="ctr">
                <a:lnSpc>
                  <a:spcPts val="5054"/>
                </a:lnSpc>
              </a:pPr>
              <a:r>
                <a:rPr lang="en-US" sz="3200" spc="-168" dirty="0">
                  <a:solidFill>
                    <a:srgbClr val="FFFFFF"/>
                  </a:solidFill>
                </a:rPr>
                <a:t>Why being more green matters and what needs to happen?</a:t>
              </a:r>
            </a:p>
          </p:txBody>
        </p:sp>
      </p:grpSp>
      <p:pic>
        <p:nvPicPr>
          <p:cNvPr id="14" name="Picture 13">
            <a:extLst>
              <a:ext uri="{FF2B5EF4-FFF2-40B4-BE49-F238E27FC236}">
                <a16:creationId xmlns:a16="http://schemas.microsoft.com/office/drawing/2014/main" id="{E6134E1F-3114-9B35-F8D9-EC1A8B9912D2}"/>
              </a:ext>
            </a:extLst>
          </p:cNvPr>
          <p:cNvPicPr>
            <a:picLocks noChangeAspect="1"/>
          </p:cNvPicPr>
          <p:nvPr/>
        </p:nvPicPr>
        <p:blipFill>
          <a:blip r:embed="rId8"/>
          <a:stretch>
            <a:fillRect/>
          </a:stretch>
        </p:blipFill>
        <p:spPr>
          <a:xfrm>
            <a:off x="6465681" y="2897758"/>
            <a:ext cx="1792122" cy="1455314"/>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44"/>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55"/>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picture containing text, clipart&#10;&#10;Description automatically generated">
            <a:extLst>
              <a:ext uri="{FF2B5EF4-FFF2-40B4-BE49-F238E27FC236}">
                <a16:creationId xmlns:a16="http://schemas.microsoft.com/office/drawing/2014/main" id="{8E2E61DF-D74D-A211-8B16-CAB3CB0D657C}"/>
              </a:ext>
            </a:extLst>
          </p:cNvPr>
          <p:cNvPicPr>
            <a:picLocks noChangeAspect="1"/>
          </p:cNvPicPr>
          <p:nvPr/>
        </p:nvPicPr>
        <p:blipFill>
          <a:blip r:embed="rId3"/>
          <a:stretch>
            <a:fillRect/>
          </a:stretch>
        </p:blipFill>
        <p:spPr>
          <a:xfrm>
            <a:off x="1676400" y="131093"/>
            <a:ext cx="1962386" cy="349296"/>
          </a:xfrm>
          <a:prstGeom prst="rect">
            <a:avLst/>
          </a:prstGeom>
        </p:spPr>
      </p:pic>
      <p:sp>
        <p:nvSpPr>
          <p:cNvPr id="3" name="Subtitle 2">
            <a:extLst>
              <a:ext uri="{FF2B5EF4-FFF2-40B4-BE49-F238E27FC236}">
                <a16:creationId xmlns:a16="http://schemas.microsoft.com/office/drawing/2014/main" id="{2DC81F84-F672-5952-086E-0BBB71A6D5D1}"/>
              </a:ext>
            </a:extLst>
          </p:cNvPr>
          <p:cNvSpPr txBox="1">
            <a:spLocks/>
          </p:cNvSpPr>
          <p:nvPr/>
        </p:nvSpPr>
        <p:spPr>
          <a:xfrm>
            <a:off x="933856" y="1415483"/>
            <a:ext cx="10428050" cy="860505"/>
          </a:xfrm>
          <a:prstGeom prst="rect">
            <a:avLst/>
          </a:prstGeom>
          <a:solidFill>
            <a:schemeClr val="bg1"/>
          </a:solidFill>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3200" dirty="0"/>
              <a:t>Because this is such an important issue everybody is working towards it…</a:t>
            </a:r>
          </a:p>
          <a:p>
            <a:pPr marL="0" indent="0">
              <a:buNone/>
            </a:pPr>
            <a:r>
              <a:rPr lang="en-GB" sz="3200" dirty="0"/>
              <a:t>	</a:t>
            </a:r>
          </a:p>
        </p:txBody>
      </p:sp>
      <p:grpSp>
        <p:nvGrpSpPr>
          <p:cNvPr id="4" name="Group 3">
            <a:extLst>
              <a:ext uri="{FF2B5EF4-FFF2-40B4-BE49-F238E27FC236}">
                <a16:creationId xmlns:a16="http://schemas.microsoft.com/office/drawing/2014/main" id="{78D33893-BBBA-F42B-FF8A-380F041D8CBB}"/>
              </a:ext>
            </a:extLst>
          </p:cNvPr>
          <p:cNvGrpSpPr/>
          <p:nvPr/>
        </p:nvGrpSpPr>
        <p:grpSpPr>
          <a:xfrm>
            <a:off x="933856" y="2661043"/>
            <a:ext cx="10428050" cy="1254279"/>
            <a:chOff x="123996" y="1953573"/>
            <a:chExt cx="8909592" cy="1254279"/>
          </a:xfrm>
        </p:grpSpPr>
        <p:sp>
          <p:nvSpPr>
            <p:cNvPr id="9" name="Rectangle 8">
              <a:extLst>
                <a:ext uri="{FF2B5EF4-FFF2-40B4-BE49-F238E27FC236}">
                  <a16:creationId xmlns:a16="http://schemas.microsoft.com/office/drawing/2014/main" id="{6C04047C-BB25-3CFE-6F4A-32F6C418DF91}"/>
                </a:ext>
              </a:extLst>
            </p:cNvPr>
            <p:cNvSpPr/>
            <p:nvPr/>
          </p:nvSpPr>
          <p:spPr>
            <a:xfrm>
              <a:off x="1554273" y="1953573"/>
              <a:ext cx="7479315" cy="1239920"/>
            </a:xfrm>
            <a:prstGeom prst="rect">
              <a:avLst/>
            </a:prstGeom>
            <a:solidFill>
              <a:schemeClr val="accent6">
                <a:lumMod val="20000"/>
                <a:lumOff val="80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2000" b="1" i="1" dirty="0">
                  <a:solidFill>
                    <a:srgbClr val="187161"/>
                  </a:solidFill>
                  <a:cs typeface="Calibri"/>
                </a:rPr>
                <a:t>The National Picture</a:t>
              </a:r>
            </a:p>
            <a:p>
              <a:r>
                <a:rPr lang="en-GB" sz="2000" i="1" dirty="0">
                  <a:solidFill>
                    <a:srgbClr val="187161"/>
                  </a:solidFill>
                  <a:cs typeface="Calibri"/>
                </a:rPr>
                <a:t>'The Government is committed to achieving net zero emissions by 2050.'</a:t>
              </a:r>
            </a:p>
          </p:txBody>
        </p:sp>
        <p:grpSp>
          <p:nvGrpSpPr>
            <p:cNvPr id="17" name="Group 16">
              <a:extLst>
                <a:ext uri="{FF2B5EF4-FFF2-40B4-BE49-F238E27FC236}">
                  <a16:creationId xmlns:a16="http://schemas.microsoft.com/office/drawing/2014/main" id="{C988BC5D-AB7D-1B4A-AB5D-84D52BC70BC2}"/>
                </a:ext>
              </a:extLst>
            </p:cNvPr>
            <p:cNvGrpSpPr/>
            <p:nvPr/>
          </p:nvGrpSpPr>
          <p:grpSpPr>
            <a:xfrm>
              <a:off x="123996" y="1953573"/>
              <a:ext cx="1340806" cy="1254279"/>
              <a:chOff x="2399867" y="4419532"/>
              <a:chExt cx="2141597" cy="2039872"/>
            </a:xfrm>
          </p:grpSpPr>
          <p:sp>
            <p:nvSpPr>
              <p:cNvPr id="14" name="Rectangle 13">
                <a:extLst>
                  <a:ext uri="{FF2B5EF4-FFF2-40B4-BE49-F238E27FC236}">
                    <a16:creationId xmlns:a16="http://schemas.microsoft.com/office/drawing/2014/main" id="{64E6BE92-3F94-C577-ECB6-DBB92B935880}"/>
                  </a:ext>
                </a:extLst>
              </p:cNvPr>
              <p:cNvSpPr/>
              <p:nvPr/>
            </p:nvSpPr>
            <p:spPr>
              <a:xfrm>
                <a:off x="2399867" y="4419532"/>
                <a:ext cx="2141597" cy="2039872"/>
              </a:xfrm>
              <a:prstGeom prst="rect">
                <a:avLst/>
              </a:prstGeom>
              <a:solidFill>
                <a:schemeClr val="bg1"/>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5" name="Graphic 14">
                <a:extLst>
                  <a:ext uri="{FF2B5EF4-FFF2-40B4-BE49-F238E27FC236}">
                    <a16:creationId xmlns:a16="http://schemas.microsoft.com/office/drawing/2014/main" id="{840CD025-6897-8273-801B-0ECC6B313292}"/>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2452842" y="4503892"/>
                <a:ext cx="1217261" cy="1932160"/>
              </a:xfrm>
              <a:prstGeom prst="rect">
                <a:avLst/>
              </a:prstGeom>
            </p:spPr>
          </p:pic>
          <p:pic>
            <p:nvPicPr>
              <p:cNvPr id="16" name="Picture 15">
                <a:extLst>
                  <a:ext uri="{FF2B5EF4-FFF2-40B4-BE49-F238E27FC236}">
                    <a16:creationId xmlns:a16="http://schemas.microsoft.com/office/drawing/2014/main" id="{86C69AE8-AEF7-C168-019C-F5E814289104}"/>
                  </a:ext>
                </a:extLst>
              </p:cNvPr>
              <p:cNvPicPr>
                <a:picLocks noChangeAspect="1"/>
              </p:cNvPicPr>
              <p:nvPr/>
            </p:nvPicPr>
            <p:blipFill>
              <a:blip r:embed="rId5"/>
              <a:srcRect/>
              <a:stretch>
                <a:fillRect/>
              </a:stretch>
            </p:blipFill>
            <p:spPr>
              <a:xfrm>
                <a:off x="3261029" y="4652167"/>
                <a:ext cx="1189108" cy="719410"/>
              </a:xfrm>
              <a:prstGeom prst="rect">
                <a:avLst/>
              </a:prstGeom>
              <a:ln>
                <a:solidFill>
                  <a:srgbClr val="002060"/>
                </a:solidFill>
              </a:ln>
            </p:spPr>
          </p:pic>
        </p:grpSp>
      </p:grpSp>
      <p:grpSp>
        <p:nvGrpSpPr>
          <p:cNvPr id="7" name="Group 6">
            <a:extLst>
              <a:ext uri="{FF2B5EF4-FFF2-40B4-BE49-F238E27FC236}">
                <a16:creationId xmlns:a16="http://schemas.microsoft.com/office/drawing/2014/main" id="{D4A06BBF-9878-8673-A245-6FDD17A72A7B}"/>
              </a:ext>
            </a:extLst>
          </p:cNvPr>
          <p:cNvGrpSpPr/>
          <p:nvPr/>
        </p:nvGrpSpPr>
        <p:grpSpPr>
          <a:xfrm>
            <a:off x="933856" y="4189444"/>
            <a:ext cx="10428050" cy="1622247"/>
            <a:chOff x="43700" y="3748059"/>
            <a:chExt cx="9020379" cy="1622247"/>
          </a:xfrm>
          <a:solidFill>
            <a:schemeClr val="accent6">
              <a:lumMod val="20000"/>
              <a:lumOff val="80000"/>
            </a:schemeClr>
          </a:solidFill>
        </p:grpSpPr>
        <p:sp>
          <p:nvSpPr>
            <p:cNvPr id="11" name="Rectangle 10">
              <a:extLst>
                <a:ext uri="{FF2B5EF4-FFF2-40B4-BE49-F238E27FC236}">
                  <a16:creationId xmlns:a16="http://schemas.microsoft.com/office/drawing/2014/main" id="{FBDDAC2A-BED9-DC78-AE40-7DBCFC0F21D8}"/>
                </a:ext>
              </a:extLst>
            </p:cNvPr>
            <p:cNvSpPr/>
            <p:nvPr/>
          </p:nvSpPr>
          <p:spPr>
            <a:xfrm>
              <a:off x="1503780" y="3748059"/>
              <a:ext cx="7560299" cy="1622247"/>
            </a:xfrm>
            <a:prstGeom prst="rect">
              <a:avLst/>
            </a:prstGeom>
            <a:grp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2000" b="1" i="1" dirty="0">
                  <a:solidFill>
                    <a:srgbClr val="187161"/>
                  </a:solidFill>
                  <a:cs typeface="Calibri"/>
                </a:rPr>
                <a:t>In your area </a:t>
              </a:r>
            </a:p>
            <a:p>
              <a:r>
                <a:rPr lang="en-GB" sz="2000" i="1" dirty="0">
                  <a:solidFill>
                    <a:srgbClr val="187161"/>
                  </a:solidFill>
                  <a:ea typeface="+mn-lt"/>
                  <a:cs typeface="Calibri"/>
                </a:rPr>
                <a:t>Different regions of the UK have their own climate action plans and targets. For example, the </a:t>
              </a:r>
              <a:r>
                <a:rPr lang="en-GB" sz="2000" i="1" dirty="0">
                  <a:solidFill>
                    <a:srgbClr val="187161"/>
                  </a:solidFill>
                  <a:cs typeface="Calibri"/>
                </a:rPr>
                <a:t>West of England Combined Authority</a:t>
              </a:r>
              <a:r>
                <a:rPr lang="en-GB" sz="2000" i="1" dirty="0">
                  <a:solidFill>
                    <a:srgbClr val="187161"/>
                  </a:solidFill>
                  <a:ea typeface="+mn-lt"/>
                  <a:cs typeface="+mn-lt"/>
                </a:rPr>
                <a:t> </a:t>
              </a:r>
            </a:p>
            <a:p>
              <a:r>
                <a:rPr lang="en-GB" sz="2000" i="1" dirty="0">
                  <a:solidFill>
                    <a:srgbClr val="187161"/>
                  </a:solidFill>
                  <a:ea typeface="+mn-lt"/>
                  <a:cs typeface="+mn-lt"/>
                </a:rPr>
                <a:t>aims to make the region net zero by 2030, 20 years ahead of the UK Government's target.</a:t>
              </a:r>
              <a:endParaRPr lang="en-GB" sz="2000" i="1" dirty="0">
                <a:solidFill>
                  <a:srgbClr val="187161"/>
                </a:solidFill>
                <a:cs typeface="Calibri"/>
              </a:endParaRPr>
            </a:p>
          </p:txBody>
        </p:sp>
        <p:sp>
          <p:nvSpPr>
            <p:cNvPr id="22" name="Rectangle 21">
              <a:extLst>
                <a:ext uri="{FF2B5EF4-FFF2-40B4-BE49-F238E27FC236}">
                  <a16:creationId xmlns:a16="http://schemas.microsoft.com/office/drawing/2014/main" id="{1EA46A76-C680-E110-4B40-042322D03E9B}"/>
                </a:ext>
              </a:extLst>
            </p:cNvPr>
            <p:cNvSpPr/>
            <p:nvPr/>
          </p:nvSpPr>
          <p:spPr>
            <a:xfrm>
              <a:off x="43700" y="3748059"/>
              <a:ext cx="1399256" cy="1622247"/>
            </a:xfrm>
            <a:prstGeom prst="rect">
              <a:avLst/>
            </a:prstGeom>
            <a:grp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187161"/>
                </a:solidFill>
              </a:endParaRPr>
            </a:p>
          </p:txBody>
        </p:sp>
      </p:grpSp>
      <p:sp>
        <p:nvSpPr>
          <p:cNvPr id="12" name="Rectangle 11">
            <a:extLst>
              <a:ext uri="{FF2B5EF4-FFF2-40B4-BE49-F238E27FC236}">
                <a16:creationId xmlns:a16="http://schemas.microsoft.com/office/drawing/2014/main" id="{733ACCA3-F1BB-AD2F-2559-58DE41653005}"/>
              </a:ext>
            </a:extLst>
          </p:cNvPr>
          <p:cNvSpPr/>
          <p:nvPr/>
        </p:nvSpPr>
        <p:spPr>
          <a:xfrm>
            <a:off x="0" y="0"/>
            <a:ext cx="12191999" cy="783022"/>
          </a:xfrm>
          <a:prstGeom prst="rect">
            <a:avLst/>
          </a:prstGeom>
          <a:solidFill>
            <a:srgbClr val="00B050"/>
          </a:solid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GB"/>
          </a:p>
        </p:txBody>
      </p:sp>
      <p:sp>
        <p:nvSpPr>
          <p:cNvPr id="13" name="TextBox 12">
            <a:extLst>
              <a:ext uri="{FF2B5EF4-FFF2-40B4-BE49-F238E27FC236}">
                <a16:creationId xmlns:a16="http://schemas.microsoft.com/office/drawing/2014/main" id="{C7EB9360-F9D8-EE0C-6E75-C15B33E5528E}"/>
              </a:ext>
            </a:extLst>
          </p:cNvPr>
          <p:cNvSpPr txBox="1"/>
          <p:nvPr/>
        </p:nvSpPr>
        <p:spPr>
          <a:xfrm>
            <a:off x="1524000" y="71938"/>
            <a:ext cx="9144000" cy="646331"/>
          </a:xfrm>
          <a:prstGeom prst="rect">
            <a:avLst/>
          </a:prstGeom>
          <a:noFill/>
        </p:spPr>
        <p:txBody>
          <a:bodyPr wrap="square" rtlCol="0">
            <a:spAutoFit/>
          </a:bodyPr>
          <a:lstStyle/>
          <a:p>
            <a:pPr algn="ctr"/>
            <a:r>
              <a:rPr lang="en-GB" sz="3600" dirty="0">
                <a:solidFill>
                  <a:schemeClr val="bg1"/>
                </a:solidFill>
              </a:rPr>
              <a:t>What’s happening about it?</a:t>
            </a:r>
          </a:p>
        </p:txBody>
      </p:sp>
      <p:pic>
        <p:nvPicPr>
          <p:cNvPr id="8" name="Picture 7">
            <a:extLst>
              <a:ext uri="{FF2B5EF4-FFF2-40B4-BE49-F238E27FC236}">
                <a16:creationId xmlns:a16="http://schemas.microsoft.com/office/drawing/2014/main" id="{208BB584-E00E-407E-982F-3CA5BA259864}"/>
              </a:ext>
            </a:extLst>
          </p:cNvPr>
          <p:cNvPicPr>
            <a:picLocks noChangeAspect="1"/>
          </p:cNvPicPr>
          <p:nvPr/>
        </p:nvPicPr>
        <p:blipFill>
          <a:blip r:embed="rId6"/>
          <a:srcRect l="11896" r="5599"/>
          <a:stretch>
            <a:fillRect/>
          </a:stretch>
        </p:blipFill>
        <p:spPr>
          <a:xfrm>
            <a:off x="999357" y="4272910"/>
            <a:ext cx="1503818" cy="1455314"/>
          </a:xfrm>
          <a:prstGeom prst="rect">
            <a:avLst/>
          </a:prstGeom>
        </p:spPr>
      </p:pic>
    </p:spTree>
    <p:extLst>
      <p:ext uri="{BB962C8B-B14F-4D97-AF65-F5344CB8AC3E}">
        <p14:creationId xmlns:p14="http://schemas.microsoft.com/office/powerpoint/2010/main" val="25004908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ppt_x"/>
                                          </p:val>
                                        </p:tav>
                                        <p:tav tm="100000">
                                          <p:val>
                                            <p:strVal val="#ppt_x"/>
                                          </p:val>
                                        </p:tav>
                                      </p:tavLst>
                                    </p:anim>
                                    <p:anim calcmode="lin" valueType="num">
                                      <p:cBhvr additive="base">
                                        <p:cTn id="14"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ppt_x"/>
                                          </p:val>
                                        </p:tav>
                                        <p:tav tm="100000">
                                          <p:val>
                                            <p:strVal val="#ppt_x"/>
                                          </p:val>
                                        </p:tav>
                                      </p:tavLst>
                                    </p:anim>
                                    <p:anim calcmode="lin" valueType="num">
                                      <p:cBhvr additive="base">
                                        <p:cTn id="20" dur="500" fill="hold"/>
                                        <p:tgtEl>
                                          <p:spTgt spid="7"/>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8"/>
                                        </p:tgtEl>
                                        <p:attrNameLst>
                                          <p:attrName>style.visibility</p:attrName>
                                        </p:attrNameLst>
                                      </p:cBhvr>
                                      <p:to>
                                        <p:strVal val="visible"/>
                                      </p:to>
                                    </p:set>
                                    <p:anim calcmode="lin" valueType="num">
                                      <p:cBhvr additive="base">
                                        <p:cTn id="23" dur="500" fill="hold"/>
                                        <p:tgtEl>
                                          <p:spTgt spid="8"/>
                                        </p:tgtEl>
                                        <p:attrNameLst>
                                          <p:attrName>ppt_x</p:attrName>
                                        </p:attrNameLst>
                                      </p:cBhvr>
                                      <p:tavLst>
                                        <p:tav tm="0">
                                          <p:val>
                                            <p:strVal val="#ppt_x"/>
                                          </p:val>
                                        </p:tav>
                                        <p:tav tm="100000">
                                          <p:val>
                                            <p:strVal val="#ppt_x"/>
                                          </p:val>
                                        </p:tav>
                                      </p:tavLst>
                                    </p:anim>
                                    <p:anim calcmode="lin" valueType="num">
                                      <p:cBhvr additive="base">
                                        <p:cTn id="24"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3"/>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a:off x="1713524" y="1066161"/>
            <a:ext cx="2029968" cy="2743200"/>
          </a:xfrm>
          <a:prstGeom prst="rect">
            <a:avLst/>
          </a:prstGeom>
        </p:spPr>
      </p:pic>
      <p:pic>
        <p:nvPicPr>
          <p:cNvPr id="14" name="Picture 14"/>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1647590" y="4136801"/>
            <a:ext cx="2770965" cy="2035400"/>
          </a:xfrm>
          <a:prstGeom prst="rect">
            <a:avLst/>
          </a:prstGeom>
        </p:spPr>
      </p:pic>
      <p:pic>
        <p:nvPicPr>
          <p:cNvPr id="16" name="Picture 16"/>
          <p:cNvPicPr>
            <a:picLocks noChangeAspect="1"/>
          </p:cNvPicPr>
          <p:nvPr/>
        </p:nvPicPr>
        <p:blipFill>
          <a:blip r:embed="rId5"/>
          <a:srcRect/>
          <a:stretch>
            <a:fillRect/>
          </a:stretch>
        </p:blipFill>
        <p:spPr>
          <a:xfrm>
            <a:off x="7596044" y="1019240"/>
            <a:ext cx="2112593" cy="1410156"/>
          </a:xfrm>
          <a:prstGeom prst="rect">
            <a:avLst/>
          </a:prstGeom>
        </p:spPr>
      </p:pic>
      <p:sp>
        <p:nvSpPr>
          <p:cNvPr id="18" name="TextBox 18"/>
          <p:cNvSpPr txBox="1"/>
          <p:nvPr/>
        </p:nvSpPr>
        <p:spPr>
          <a:xfrm>
            <a:off x="1910288" y="4418686"/>
            <a:ext cx="2312525" cy="1117807"/>
          </a:xfrm>
          <a:prstGeom prst="rect">
            <a:avLst/>
          </a:prstGeom>
        </p:spPr>
        <p:txBody>
          <a:bodyPr lIns="0" tIns="0" rIns="0" bIns="0" rtlCol="0" anchor="t">
            <a:spAutoFit/>
          </a:bodyPr>
          <a:lstStyle/>
          <a:p>
            <a:pPr algn="ctr">
              <a:lnSpc>
                <a:spcPts val="4462"/>
              </a:lnSpc>
            </a:pPr>
            <a:r>
              <a:rPr lang="en-US" sz="3187">
                <a:solidFill>
                  <a:srgbClr val="000000"/>
                </a:solidFill>
                <a:latin typeface="Carlito"/>
              </a:rPr>
              <a:t>Got some ideas?</a:t>
            </a:r>
          </a:p>
        </p:txBody>
      </p:sp>
      <p:sp>
        <p:nvSpPr>
          <p:cNvPr id="25" name="AutoShape 25"/>
          <p:cNvSpPr/>
          <p:nvPr/>
        </p:nvSpPr>
        <p:spPr>
          <a:xfrm flipH="1" flipV="1">
            <a:off x="3417144" y="3809382"/>
            <a:ext cx="1490198" cy="872953"/>
          </a:xfrm>
          <a:prstGeom prst="line">
            <a:avLst/>
          </a:prstGeom>
          <a:ln w="28575" cap="rnd">
            <a:solidFill>
              <a:srgbClr val="00B050"/>
            </a:solidFill>
            <a:prstDash val="solid"/>
            <a:headEnd type="none" w="sm" len="sm"/>
            <a:tailEnd type="none" w="sm" len="sm"/>
          </a:ln>
        </p:spPr>
        <p:txBody>
          <a:bodyPr/>
          <a:lstStyle/>
          <a:p>
            <a:endParaRPr lang="en-GB"/>
          </a:p>
        </p:txBody>
      </p:sp>
      <p:grpSp>
        <p:nvGrpSpPr>
          <p:cNvPr id="26" name="Group 26"/>
          <p:cNvGrpSpPr/>
          <p:nvPr/>
        </p:nvGrpSpPr>
        <p:grpSpPr>
          <a:xfrm>
            <a:off x="1535050" y="808322"/>
            <a:ext cx="9102174" cy="5342802"/>
            <a:chOff x="0" y="0"/>
            <a:chExt cx="13004800" cy="9812380"/>
          </a:xfrm>
          <a:solidFill>
            <a:schemeClr val="bg1"/>
          </a:solidFill>
        </p:grpSpPr>
        <p:sp>
          <p:nvSpPr>
            <p:cNvPr id="27" name="Freeform 27"/>
            <p:cNvSpPr/>
            <p:nvPr/>
          </p:nvSpPr>
          <p:spPr>
            <a:xfrm>
              <a:off x="0" y="0"/>
              <a:ext cx="13004800" cy="9812401"/>
            </a:xfrm>
            <a:custGeom>
              <a:avLst/>
              <a:gdLst/>
              <a:ahLst/>
              <a:cxnLst/>
              <a:rect l="l" t="t" r="r" b="b"/>
              <a:pathLst>
                <a:path w="13004800" h="9812401">
                  <a:moveTo>
                    <a:pt x="0" y="0"/>
                  </a:moveTo>
                  <a:lnTo>
                    <a:pt x="13004800" y="0"/>
                  </a:lnTo>
                  <a:lnTo>
                    <a:pt x="13004800" y="9812401"/>
                  </a:lnTo>
                  <a:lnTo>
                    <a:pt x="0" y="9812401"/>
                  </a:lnTo>
                  <a:close/>
                </a:path>
              </a:pathLst>
            </a:custGeom>
            <a:grpFill/>
          </p:spPr>
          <p:txBody>
            <a:bodyPr/>
            <a:lstStyle/>
            <a:p>
              <a:endParaRPr lang="en-GB"/>
            </a:p>
          </p:txBody>
        </p:sp>
      </p:grpSp>
      <p:pic>
        <p:nvPicPr>
          <p:cNvPr id="37" name="Picture 37"/>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a:off x="1810929" y="1480850"/>
            <a:ext cx="2029968" cy="2743200"/>
          </a:xfrm>
          <a:prstGeom prst="rect">
            <a:avLst/>
          </a:prstGeom>
        </p:spPr>
      </p:pic>
      <p:grpSp>
        <p:nvGrpSpPr>
          <p:cNvPr id="58" name="Group 57">
            <a:extLst>
              <a:ext uri="{FF2B5EF4-FFF2-40B4-BE49-F238E27FC236}">
                <a16:creationId xmlns:a16="http://schemas.microsoft.com/office/drawing/2014/main" id="{50D06CA7-3AD6-5D2A-2755-165E725B6AF0}"/>
              </a:ext>
            </a:extLst>
          </p:cNvPr>
          <p:cNvGrpSpPr/>
          <p:nvPr/>
        </p:nvGrpSpPr>
        <p:grpSpPr>
          <a:xfrm>
            <a:off x="4284286" y="2447977"/>
            <a:ext cx="2770965" cy="2035400"/>
            <a:chOff x="-3073557" y="2335636"/>
            <a:chExt cx="2955696" cy="2171093"/>
          </a:xfrm>
          <a:solidFill>
            <a:srgbClr val="00B050"/>
          </a:solidFill>
        </p:grpSpPr>
        <p:pic>
          <p:nvPicPr>
            <p:cNvPr id="38" name="Picture 38"/>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3073557" y="2335636"/>
              <a:ext cx="2955696" cy="2171093"/>
            </a:xfrm>
            <a:prstGeom prst="rect">
              <a:avLst/>
            </a:prstGeom>
          </p:spPr>
        </p:pic>
        <p:sp>
          <p:nvSpPr>
            <p:cNvPr id="42" name="TextBox 42"/>
            <p:cNvSpPr txBox="1"/>
            <p:nvPr/>
          </p:nvSpPr>
          <p:spPr>
            <a:xfrm>
              <a:off x="-2601426" y="2671656"/>
              <a:ext cx="2152081" cy="1192327"/>
            </a:xfrm>
            <a:prstGeom prst="rect">
              <a:avLst/>
            </a:prstGeom>
            <a:grpFill/>
          </p:spPr>
          <p:txBody>
            <a:bodyPr wrap="square" lIns="0" tIns="0" rIns="0" bIns="0" rtlCol="0" anchor="t">
              <a:spAutoFit/>
            </a:bodyPr>
            <a:lstStyle/>
            <a:p>
              <a:pPr algn="ctr">
                <a:lnSpc>
                  <a:spcPts val="4462"/>
                </a:lnSpc>
              </a:pPr>
              <a:r>
                <a:rPr lang="en-US" sz="3187" dirty="0">
                  <a:solidFill>
                    <a:schemeClr val="bg1"/>
                  </a:solidFill>
                </a:rPr>
                <a:t>Got some ideas?</a:t>
              </a:r>
            </a:p>
          </p:txBody>
        </p:sp>
      </p:grpSp>
      <p:pic>
        <p:nvPicPr>
          <p:cNvPr id="53" name="Picture 37">
            <a:extLst>
              <a:ext uri="{FF2B5EF4-FFF2-40B4-BE49-F238E27FC236}">
                <a16:creationId xmlns:a16="http://schemas.microsoft.com/office/drawing/2014/main" id="{609EC94A-20FC-6AF5-1958-AB9B539E1519}"/>
              </a:ext>
            </a:extLst>
          </p:cNvPr>
          <p:cNvPicPr>
            <a:picLocks noChangeAspect="1"/>
          </p:cNvPicPr>
          <p:nvPr/>
        </p:nvPicPr>
        <p:blipFill>
          <a:blip r:embed="rId7"/>
          <a:srcRect l="90" r="90"/>
          <a:stretch>
            <a:fillRect/>
          </a:stretch>
        </p:blipFill>
        <p:spPr>
          <a:xfrm>
            <a:off x="9046910" y="82746"/>
            <a:ext cx="1455263" cy="255635"/>
          </a:xfrm>
          <a:prstGeom prst="rect">
            <a:avLst/>
          </a:prstGeom>
        </p:spPr>
      </p:pic>
      <p:grpSp>
        <p:nvGrpSpPr>
          <p:cNvPr id="55" name="Group 39">
            <a:extLst>
              <a:ext uri="{FF2B5EF4-FFF2-40B4-BE49-F238E27FC236}">
                <a16:creationId xmlns:a16="http://schemas.microsoft.com/office/drawing/2014/main" id="{700664E5-D188-389C-AF1D-CC80EC876624}"/>
              </a:ext>
            </a:extLst>
          </p:cNvPr>
          <p:cNvGrpSpPr/>
          <p:nvPr/>
        </p:nvGrpSpPr>
        <p:grpSpPr>
          <a:xfrm>
            <a:off x="0" y="-3483"/>
            <a:ext cx="12192000" cy="899043"/>
            <a:chOff x="-12501" y="0"/>
            <a:chExt cx="10344225" cy="1278639"/>
          </a:xfrm>
        </p:grpSpPr>
        <p:sp>
          <p:nvSpPr>
            <p:cNvPr id="56" name="Freeform 40">
              <a:extLst>
                <a:ext uri="{FF2B5EF4-FFF2-40B4-BE49-F238E27FC236}">
                  <a16:creationId xmlns:a16="http://schemas.microsoft.com/office/drawing/2014/main" id="{B9585711-8434-12E3-8A13-19D7B924802A}"/>
                </a:ext>
              </a:extLst>
            </p:cNvPr>
            <p:cNvSpPr/>
            <p:nvPr/>
          </p:nvSpPr>
          <p:spPr>
            <a:xfrm>
              <a:off x="0" y="0"/>
              <a:ext cx="10331724" cy="1278639"/>
            </a:xfrm>
            <a:custGeom>
              <a:avLst/>
              <a:gdLst/>
              <a:ahLst/>
              <a:cxnLst/>
              <a:rect l="l" t="t" r="r" b="b"/>
              <a:pathLst>
                <a:path w="10331724" h="1278639">
                  <a:moveTo>
                    <a:pt x="0" y="0"/>
                  </a:moveTo>
                  <a:lnTo>
                    <a:pt x="10331724" y="0"/>
                  </a:lnTo>
                  <a:lnTo>
                    <a:pt x="10331724" y="1278639"/>
                  </a:lnTo>
                  <a:lnTo>
                    <a:pt x="0" y="1278639"/>
                  </a:lnTo>
                  <a:close/>
                </a:path>
              </a:pathLst>
            </a:custGeom>
            <a:solidFill>
              <a:srgbClr val="00B050"/>
            </a:solidFill>
          </p:spPr>
          <p:txBody>
            <a:bodyPr/>
            <a:lstStyle/>
            <a:p>
              <a:endParaRPr lang="en-GB"/>
            </a:p>
          </p:txBody>
        </p:sp>
        <p:sp>
          <p:nvSpPr>
            <p:cNvPr id="57" name="TextBox 41">
              <a:extLst>
                <a:ext uri="{FF2B5EF4-FFF2-40B4-BE49-F238E27FC236}">
                  <a16:creationId xmlns:a16="http://schemas.microsoft.com/office/drawing/2014/main" id="{348BF4A0-3663-58A0-5915-BF5EBBF94CEA}"/>
                </a:ext>
              </a:extLst>
            </p:cNvPr>
            <p:cNvSpPr txBox="1"/>
            <p:nvPr/>
          </p:nvSpPr>
          <p:spPr>
            <a:xfrm>
              <a:off x="-12501" y="90277"/>
              <a:ext cx="10231615" cy="1084791"/>
            </a:xfrm>
            <a:prstGeom prst="rect">
              <a:avLst/>
            </a:prstGeom>
          </p:spPr>
          <p:txBody>
            <a:bodyPr lIns="47625" tIns="47625" rIns="47625" bIns="47625" rtlCol="0" anchor="t"/>
            <a:lstStyle/>
            <a:p>
              <a:pPr algn="ctr">
                <a:lnSpc>
                  <a:spcPts val="5054"/>
                </a:lnSpc>
              </a:pPr>
              <a:r>
                <a:rPr lang="en-US" sz="3600" spc="-168" dirty="0">
                  <a:solidFill>
                    <a:srgbClr val="FFFFFF"/>
                  </a:solidFill>
                </a:rPr>
                <a:t>TASK: How can YOU be more green?</a:t>
              </a:r>
            </a:p>
          </p:txBody>
        </p:sp>
      </p:grpSp>
      <p:sp>
        <p:nvSpPr>
          <p:cNvPr id="2" name="Star: 12 Points 1">
            <a:extLst>
              <a:ext uri="{FF2B5EF4-FFF2-40B4-BE49-F238E27FC236}">
                <a16:creationId xmlns:a16="http://schemas.microsoft.com/office/drawing/2014/main" id="{551DACC8-A786-F916-0B6B-EC9485463E76}"/>
              </a:ext>
            </a:extLst>
          </p:cNvPr>
          <p:cNvSpPr/>
          <p:nvPr/>
        </p:nvSpPr>
        <p:spPr>
          <a:xfrm>
            <a:off x="10281712" y="5372003"/>
            <a:ext cx="1689045" cy="1355350"/>
          </a:xfrm>
          <a:prstGeom prst="star12">
            <a:avLst/>
          </a:prstGeom>
          <a:solidFill>
            <a:srgbClr val="FF6600"/>
          </a:solidFill>
          <a:ln w="57150">
            <a:solidFill>
              <a:srgbClr val="FFFF00"/>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GB" sz="2000" b="1" dirty="0">
                <a:solidFill>
                  <a:schemeClr val="bg1"/>
                </a:solidFill>
              </a:rPr>
              <a:t>5 mins</a:t>
            </a:r>
          </a:p>
        </p:txBody>
      </p:sp>
    </p:spTree>
    <p:extLst>
      <p:ext uri="{BB962C8B-B14F-4D97-AF65-F5344CB8AC3E}">
        <p14:creationId xmlns:p14="http://schemas.microsoft.com/office/powerpoint/2010/main" val="34876704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8"/>
                                        </p:tgtEl>
                                        <p:attrNameLst>
                                          <p:attrName>style.visibility</p:attrName>
                                        </p:attrNameLst>
                                      </p:cBhvr>
                                      <p:to>
                                        <p:strVal val="visible"/>
                                      </p:to>
                                    </p:set>
                                    <p:anim calcmode="lin" valueType="num">
                                      <p:cBhvr additive="base">
                                        <p:cTn id="7" dur="500" fill="hold"/>
                                        <p:tgtEl>
                                          <p:spTgt spid="58"/>
                                        </p:tgtEl>
                                        <p:attrNameLst>
                                          <p:attrName>ppt_x</p:attrName>
                                        </p:attrNameLst>
                                      </p:cBhvr>
                                      <p:tavLst>
                                        <p:tav tm="0">
                                          <p:val>
                                            <p:strVal val="#ppt_x"/>
                                          </p:val>
                                        </p:tav>
                                        <p:tav tm="100000">
                                          <p:val>
                                            <p:strVal val="#ppt_x"/>
                                          </p:val>
                                        </p:tav>
                                      </p:tavLst>
                                    </p:anim>
                                    <p:anim calcmode="lin" valueType="num">
                                      <p:cBhvr additive="base">
                                        <p:cTn id="8" dur="500" fill="hold"/>
                                        <p:tgtEl>
                                          <p:spTgt spid="5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fill="hold"/>
                                        <p:tgtEl>
                                          <p:spTgt spid="2"/>
                                        </p:tgtEl>
                                        <p:attrNameLst>
                                          <p:attrName>ppt_x</p:attrName>
                                        </p:attrNameLst>
                                      </p:cBhvr>
                                      <p:tavLst>
                                        <p:tav tm="0">
                                          <p:val>
                                            <p:strVal val="#ppt_x"/>
                                          </p:val>
                                        </p:tav>
                                        <p:tav tm="100000">
                                          <p:val>
                                            <p:strVal val="#ppt_x"/>
                                          </p:val>
                                        </p:tav>
                                      </p:tavLst>
                                    </p:anim>
                                    <p:anim calcmode="lin" valueType="num">
                                      <p:cBhvr additive="base">
                                        <p:cTn id="14"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7" presetClass="emph" presetSubtype="0" fill="remove" grpId="1" nodeType="clickEffect">
                                  <p:stCondLst>
                                    <p:cond delay="0"/>
                                  </p:stCondLst>
                                  <p:childTnLst>
                                    <p:animClr clrSpc="rgb" dir="cw">
                                      <p:cBhvr override="childStyle">
                                        <p:cTn id="18" dur="250" autoRev="1" fill="remove"/>
                                        <p:tgtEl>
                                          <p:spTgt spid="2"/>
                                        </p:tgtEl>
                                        <p:attrNameLst>
                                          <p:attrName>style.color</p:attrName>
                                        </p:attrNameLst>
                                      </p:cBhvr>
                                      <p:to>
                                        <a:schemeClr val="bg1"/>
                                      </p:to>
                                    </p:animClr>
                                    <p:animClr clrSpc="rgb" dir="cw">
                                      <p:cBhvr>
                                        <p:cTn id="19" dur="250" autoRev="1" fill="remove"/>
                                        <p:tgtEl>
                                          <p:spTgt spid="2"/>
                                        </p:tgtEl>
                                        <p:attrNameLst>
                                          <p:attrName>fillcolor</p:attrName>
                                        </p:attrNameLst>
                                      </p:cBhvr>
                                      <p:to>
                                        <a:schemeClr val="bg1"/>
                                      </p:to>
                                    </p:animClr>
                                    <p:set>
                                      <p:cBhvr>
                                        <p:cTn id="20" dur="250" autoRev="1" fill="remove"/>
                                        <p:tgtEl>
                                          <p:spTgt spid="2"/>
                                        </p:tgtEl>
                                        <p:attrNameLst>
                                          <p:attrName>fill.type</p:attrName>
                                        </p:attrNameLst>
                                      </p:cBhvr>
                                      <p:to>
                                        <p:strVal val="solid"/>
                                      </p:to>
                                    </p:set>
                                    <p:set>
                                      <p:cBhvr>
                                        <p:cTn id="21" dur="250" autoRev="1" fill="remove"/>
                                        <p:tgtEl>
                                          <p:spTgt spid="2"/>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 grpId="1"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3"/>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a:off x="1713524" y="1066161"/>
            <a:ext cx="2029968" cy="2743200"/>
          </a:xfrm>
          <a:prstGeom prst="rect">
            <a:avLst/>
          </a:prstGeom>
        </p:spPr>
      </p:pic>
      <p:pic>
        <p:nvPicPr>
          <p:cNvPr id="14" name="Picture 14"/>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1647590" y="4136801"/>
            <a:ext cx="2770965" cy="2035400"/>
          </a:xfrm>
          <a:prstGeom prst="rect">
            <a:avLst/>
          </a:prstGeom>
        </p:spPr>
      </p:pic>
      <p:pic>
        <p:nvPicPr>
          <p:cNvPr id="16" name="Picture 16"/>
          <p:cNvPicPr>
            <a:picLocks noChangeAspect="1"/>
          </p:cNvPicPr>
          <p:nvPr/>
        </p:nvPicPr>
        <p:blipFill>
          <a:blip r:embed="rId5"/>
          <a:srcRect/>
          <a:stretch>
            <a:fillRect/>
          </a:stretch>
        </p:blipFill>
        <p:spPr>
          <a:xfrm>
            <a:off x="7596044" y="1019240"/>
            <a:ext cx="2112593" cy="1410156"/>
          </a:xfrm>
          <a:prstGeom prst="rect">
            <a:avLst/>
          </a:prstGeom>
        </p:spPr>
      </p:pic>
      <p:sp>
        <p:nvSpPr>
          <p:cNvPr id="18" name="TextBox 18"/>
          <p:cNvSpPr txBox="1"/>
          <p:nvPr/>
        </p:nvSpPr>
        <p:spPr>
          <a:xfrm>
            <a:off x="1910288" y="4418686"/>
            <a:ext cx="2312525" cy="1117807"/>
          </a:xfrm>
          <a:prstGeom prst="rect">
            <a:avLst/>
          </a:prstGeom>
        </p:spPr>
        <p:txBody>
          <a:bodyPr lIns="0" tIns="0" rIns="0" bIns="0" rtlCol="0" anchor="t">
            <a:spAutoFit/>
          </a:bodyPr>
          <a:lstStyle/>
          <a:p>
            <a:pPr algn="ctr">
              <a:lnSpc>
                <a:spcPts val="4462"/>
              </a:lnSpc>
            </a:pPr>
            <a:r>
              <a:rPr lang="en-US" sz="3187">
                <a:solidFill>
                  <a:srgbClr val="000000"/>
                </a:solidFill>
                <a:latin typeface="Carlito"/>
              </a:rPr>
              <a:t>Got some ideas?</a:t>
            </a:r>
          </a:p>
        </p:txBody>
      </p:sp>
      <p:sp>
        <p:nvSpPr>
          <p:cNvPr id="25" name="AutoShape 25"/>
          <p:cNvSpPr/>
          <p:nvPr/>
        </p:nvSpPr>
        <p:spPr>
          <a:xfrm flipH="1" flipV="1">
            <a:off x="3417144" y="3809382"/>
            <a:ext cx="1490198" cy="872953"/>
          </a:xfrm>
          <a:prstGeom prst="line">
            <a:avLst/>
          </a:prstGeom>
          <a:ln w="28575" cap="rnd">
            <a:solidFill>
              <a:srgbClr val="00B050"/>
            </a:solidFill>
            <a:prstDash val="solid"/>
            <a:headEnd type="none" w="sm" len="sm"/>
            <a:tailEnd type="none" w="sm" len="sm"/>
          </a:ln>
        </p:spPr>
        <p:txBody>
          <a:bodyPr/>
          <a:lstStyle/>
          <a:p>
            <a:endParaRPr lang="en-GB"/>
          </a:p>
        </p:txBody>
      </p:sp>
      <p:grpSp>
        <p:nvGrpSpPr>
          <p:cNvPr id="26" name="Group 26"/>
          <p:cNvGrpSpPr/>
          <p:nvPr/>
        </p:nvGrpSpPr>
        <p:grpSpPr>
          <a:xfrm>
            <a:off x="1552280" y="999109"/>
            <a:ext cx="9102174" cy="5342813"/>
            <a:chOff x="24617" y="423092"/>
            <a:chExt cx="13004800" cy="9812400"/>
          </a:xfrm>
          <a:solidFill>
            <a:schemeClr val="bg1"/>
          </a:solidFill>
        </p:grpSpPr>
        <p:sp>
          <p:nvSpPr>
            <p:cNvPr id="27" name="Freeform 27"/>
            <p:cNvSpPr/>
            <p:nvPr/>
          </p:nvSpPr>
          <p:spPr>
            <a:xfrm>
              <a:off x="24617" y="423092"/>
              <a:ext cx="13004800" cy="9812400"/>
            </a:xfrm>
            <a:custGeom>
              <a:avLst/>
              <a:gdLst/>
              <a:ahLst/>
              <a:cxnLst/>
              <a:rect l="l" t="t" r="r" b="b"/>
              <a:pathLst>
                <a:path w="13004800" h="9812401">
                  <a:moveTo>
                    <a:pt x="0" y="0"/>
                  </a:moveTo>
                  <a:lnTo>
                    <a:pt x="13004800" y="0"/>
                  </a:lnTo>
                  <a:lnTo>
                    <a:pt x="13004800" y="9812401"/>
                  </a:lnTo>
                  <a:lnTo>
                    <a:pt x="0" y="9812401"/>
                  </a:lnTo>
                  <a:close/>
                </a:path>
              </a:pathLst>
            </a:custGeom>
            <a:grpFill/>
          </p:spPr>
          <p:txBody>
            <a:bodyPr/>
            <a:lstStyle/>
            <a:p>
              <a:endParaRPr lang="en-GB"/>
            </a:p>
          </p:txBody>
        </p:sp>
      </p:grpSp>
      <p:pic>
        <p:nvPicPr>
          <p:cNvPr id="37" name="Picture 37"/>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a:off x="1810929" y="1480850"/>
            <a:ext cx="2029968" cy="2743200"/>
          </a:xfrm>
          <a:prstGeom prst="rect">
            <a:avLst/>
          </a:prstGeom>
        </p:spPr>
      </p:pic>
      <p:pic>
        <p:nvPicPr>
          <p:cNvPr id="53" name="Picture 37">
            <a:extLst>
              <a:ext uri="{FF2B5EF4-FFF2-40B4-BE49-F238E27FC236}">
                <a16:creationId xmlns:a16="http://schemas.microsoft.com/office/drawing/2014/main" id="{609EC94A-20FC-6AF5-1958-AB9B539E1519}"/>
              </a:ext>
            </a:extLst>
          </p:cNvPr>
          <p:cNvPicPr>
            <a:picLocks noChangeAspect="1"/>
          </p:cNvPicPr>
          <p:nvPr/>
        </p:nvPicPr>
        <p:blipFill>
          <a:blip r:embed="rId6"/>
          <a:srcRect l="90" r="90"/>
          <a:stretch>
            <a:fillRect/>
          </a:stretch>
        </p:blipFill>
        <p:spPr>
          <a:xfrm>
            <a:off x="9046910" y="82746"/>
            <a:ext cx="1455263" cy="255635"/>
          </a:xfrm>
          <a:prstGeom prst="rect">
            <a:avLst/>
          </a:prstGeom>
        </p:spPr>
      </p:pic>
      <p:grpSp>
        <p:nvGrpSpPr>
          <p:cNvPr id="55" name="Group 39">
            <a:extLst>
              <a:ext uri="{FF2B5EF4-FFF2-40B4-BE49-F238E27FC236}">
                <a16:creationId xmlns:a16="http://schemas.microsoft.com/office/drawing/2014/main" id="{700664E5-D188-389C-AF1D-CC80EC876624}"/>
              </a:ext>
            </a:extLst>
          </p:cNvPr>
          <p:cNvGrpSpPr/>
          <p:nvPr/>
        </p:nvGrpSpPr>
        <p:grpSpPr>
          <a:xfrm>
            <a:off x="0" y="-3483"/>
            <a:ext cx="12192000" cy="899043"/>
            <a:chOff x="-12501" y="0"/>
            <a:chExt cx="10344225" cy="1278639"/>
          </a:xfrm>
        </p:grpSpPr>
        <p:sp>
          <p:nvSpPr>
            <p:cNvPr id="56" name="Freeform 40">
              <a:extLst>
                <a:ext uri="{FF2B5EF4-FFF2-40B4-BE49-F238E27FC236}">
                  <a16:creationId xmlns:a16="http://schemas.microsoft.com/office/drawing/2014/main" id="{B9585711-8434-12E3-8A13-19D7B924802A}"/>
                </a:ext>
              </a:extLst>
            </p:cNvPr>
            <p:cNvSpPr/>
            <p:nvPr/>
          </p:nvSpPr>
          <p:spPr>
            <a:xfrm>
              <a:off x="0" y="0"/>
              <a:ext cx="10331724" cy="1278639"/>
            </a:xfrm>
            <a:custGeom>
              <a:avLst/>
              <a:gdLst/>
              <a:ahLst/>
              <a:cxnLst/>
              <a:rect l="l" t="t" r="r" b="b"/>
              <a:pathLst>
                <a:path w="10331724" h="1278639">
                  <a:moveTo>
                    <a:pt x="0" y="0"/>
                  </a:moveTo>
                  <a:lnTo>
                    <a:pt x="10331724" y="0"/>
                  </a:lnTo>
                  <a:lnTo>
                    <a:pt x="10331724" y="1278639"/>
                  </a:lnTo>
                  <a:lnTo>
                    <a:pt x="0" y="1278639"/>
                  </a:lnTo>
                  <a:close/>
                </a:path>
              </a:pathLst>
            </a:custGeom>
            <a:solidFill>
              <a:srgbClr val="00B050"/>
            </a:solidFill>
          </p:spPr>
          <p:txBody>
            <a:bodyPr/>
            <a:lstStyle/>
            <a:p>
              <a:endParaRPr lang="en-GB"/>
            </a:p>
          </p:txBody>
        </p:sp>
        <p:sp>
          <p:nvSpPr>
            <p:cNvPr id="57" name="TextBox 41">
              <a:extLst>
                <a:ext uri="{FF2B5EF4-FFF2-40B4-BE49-F238E27FC236}">
                  <a16:creationId xmlns:a16="http://schemas.microsoft.com/office/drawing/2014/main" id="{348BF4A0-3663-58A0-5915-BF5EBBF94CEA}"/>
                </a:ext>
              </a:extLst>
            </p:cNvPr>
            <p:cNvSpPr txBox="1"/>
            <p:nvPr/>
          </p:nvSpPr>
          <p:spPr>
            <a:xfrm>
              <a:off x="-12501" y="90277"/>
              <a:ext cx="10231615" cy="1084791"/>
            </a:xfrm>
            <a:prstGeom prst="rect">
              <a:avLst/>
            </a:prstGeom>
          </p:spPr>
          <p:txBody>
            <a:bodyPr lIns="47625" tIns="47625" rIns="47625" bIns="47625" rtlCol="0" anchor="t"/>
            <a:lstStyle/>
            <a:p>
              <a:pPr algn="ctr">
                <a:lnSpc>
                  <a:spcPts val="5054"/>
                </a:lnSpc>
              </a:pPr>
              <a:r>
                <a:rPr lang="en-US" sz="3600" spc="-168" dirty="0">
                  <a:solidFill>
                    <a:srgbClr val="FFFFFF"/>
                  </a:solidFill>
                </a:rPr>
                <a:t>TASK: How can YOU be more green?</a:t>
              </a:r>
            </a:p>
          </p:txBody>
        </p:sp>
      </p:grpSp>
      <p:grpSp>
        <p:nvGrpSpPr>
          <p:cNvPr id="19" name="Group 18">
            <a:extLst>
              <a:ext uri="{FF2B5EF4-FFF2-40B4-BE49-F238E27FC236}">
                <a16:creationId xmlns:a16="http://schemas.microsoft.com/office/drawing/2014/main" id="{0CBA49A7-3448-AB20-8601-85768DBAA3BD}"/>
              </a:ext>
            </a:extLst>
          </p:cNvPr>
          <p:cNvGrpSpPr/>
          <p:nvPr/>
        </p:nvGrpSpPr>
        <p:grpSpPr>
          <a:xfrm>
            <a:off x="4014381" y="1185735"/>
            <a:ext cx="6577420" cy="4920327"/>
            <a:chOff x="2677640" y="1713143"/>
            <a:chExt cx="7015914" cy="5248349"/>
          </a:xfrm>
        </p:grpSpPr>
        <p:grpSp>
          <p:nvGrpSpPr>
            <p:cNvPr id="59" name="Group 58">
              <a:extLst>
                <a:ext uri="{FF2B5EF4-FFF2-40B4-BE49-F238E27FC236}">
                  <a16:creationId xmlns:a16="http://schemas.microsoft.com/office/drawing/2014/main" id="{FE0532B7-BD0D-0EB7-7AB6-63F4E450CCA8}"/>
                </a:ext>
              </a:extLst>
            </p:cNvPr>
            <p:cNvGrpSpPr/>
            <p:nvPr/>
          </p:nvGrpSpPr>
          <p:grpSpPr>
            <a:xfrm>
              <a:off x="2677640" y="1911398"/>
              <a:ext cx="6996357" cy="5050094"/>
              <a:chOff x="2335358" y="1660745"/>
              <a:chExt cx="6996357" cy="5050094"/>
            </a:xfrm>
          </p:grpSpPr>
          <p:pic>
            <p:nvPicPr>
              <p:cNvPr id="15" name="Picture 15"/>
              <p:cNvPicPr>
                <a:picLocks noChangeAspect="1"/>
              </p:cNvPicPr>
              <p:nvPr/>
            </p:nvPicPr>
            <p:blipFill>
              <a:blip r:embed="rId7"/>
              <a:srcRect/>
              <a:stretch>
                <a:fillRect/>
              </a:stretch>
            </p:blipFill>
            <p:spPr>
              <a:xfrm>
                <a:off x="6997012" y="3433151"/>
                <a:ext cx="2334703" cy="1656273"/>
              </a:xfrm>
              <a:prstGeom prst="rect">
                <a:avLst/>
              </a:prstGeom>
              <a:ln w="38100">
                <a:solidFill>
                  <a:srgbClr val="00B050"/>
                </a:solidFill>
              </a:ln>
            </p:spPr>
          </p:pic>
          <p:pic>
            <p:nvPicPr>
              <p:cNvPr id="17" name="Picture 17"/>
              <p:cNvPicPr>
                <a:picLocks noChangeAspect="1"/>
              </p:cNvPicPr>
              <p:nvPr/>
            </p:nvPicPr>
            <p:blipFill>
              <a:blip r:embed="rId8"/>
              <a:srcRect/>
              <a:stretch>
                <a:fillRect/>
              </a:stretch>
            </p:blipFill>
            <p:spPr>
              <a:xfrm>
                <a:off x="6997013" y="5228977"/>
                <a:ext cx="2312892" cy="1481862"/>
              </a:xfrm>
              <a:prstGeom prst="rect">
                <a:avLst/>
              </a:prstGeom>
              <a:ln w="38100">
                <a:solidFill>
                  <a:srgbClr val="00B050"/>
                </a:solidFill>
              </a:ln>
            </p:spPr>
          </p:pic>
          <p:sp>
            <p:nvSpPr>
              <p:cNvPr id="22" name="AutoShape 22"/>
              <p:cNvSpPr/>
              <p:nvPr/>
            </p:nvSpPr>
            <p:spPr>
              <a:xfrm flipH="1" flipV="1">
                <a:off x="2380156" y="4078211"/>
                <a:ext cx="4595046" cy="2015081"/>
              </a:xfrm>
              <a:prstGeom prst="line">
                <a:avLst/>
              </a:prstGeom>
              <a:ln w="28575" cap="rnd">
                <a:solidFill>
                  <a:srgbClr val="00B050"/>
                </a:solidFill>
                <a:prstDash val="solid"/>
                <a:headEnd type="none" w="sm" len="sm"/>
                <a:tailEnd type="none" w="sm" len="sm"/>
              </a:ln>
            </p:spPr>
            <p:txBody>
              <a:bodyPr/>
              <a:lstStyle/>
              <a:p>
                <a:endParaRPr lang="en-GB"/>
              </a:p>
            </p:txBody>
          </p:sp>
          <p:pic>
            <p:nvPicPr>
              <p:cNvPr id="23" name="Picture 23"/>
              <p:cNvPicPr>
                <a:picLocks noChangeAspect="1"/>
              </p:cNvPicPr>
              <p:nvPr/>
            </p:nvPicPr>
            <p:blipFill>
              <a:blip r:embed="rId9"/>
              <a:srcRect/>
              <a:stretch>
                <a:fillRect/>
              </a:stretch>
            </p:blipFill>
            <p:spPr>
              <a:xfrm>
                <a:off x="4222799" y="4777251"/>
                <a:ext cx="2261920" cy="1501349"/>
              </a:xfrm>
              <a:prstGeom prst="rect">
                <a:avLst/>
              </a:prstGeom>
              <a:ln w="38100">
                <a:solidFill>
                  <a:srgbClr val="00B050"/>
                </a:solidFill>
              </a:ln>
            </p:spPr>
          </p:pic>
          <p:sp>
            <p:nvSpPr>
              <p:cNvPr id="36" name="AutoShape 36"/>
              <p:cNvSpPr/>
              <p:nvPr/>
            </p:nvSpPr>
            <p:spPr>
              <a:xfrm flipH="1">
                <a:off x="2367458" y="2025585"/>
                <a:ext cx="4720530" cy="610383"/>
              </a:xfrm>
              <a:prstGeom prst="line">
                <a:avLst/>
              </a:prstGeom>
              <a:ln w="28575" cap="rnd">
                <a:solidFill>
                  <a:srgbClr val="00B050"/>
                </a:solidFill>
                <a:prstDash val="solid"/>
                <a:headEnd type="none" w="sm" len="sm"/>
                <a:tailEnd type="none" w="sm" len="sm"/>
              </a:ln>
            </p:spPr>
            <p:txBody>
              <a:bodyPr/>
              <a:lstStyle/>
              <a:p>
                <a:endParaRPr lang="en-GB"/>
              </a:p>
            </p:txBody>
          </p:sp>
          <p:pic>
            <p:nvPicPr>
              <p:cNvPr id="40" name="Picture 40"/>
              <p:cNvPicPr>
                <a:picLocks noChangeAspect="1"/>
              </p:cNvPicPr>
              <p:nvPr/>
            </p:nvPicPr>
            <p:blipFill>
              <a:blip r:embed="rId5"/>
              <a:srcRect/>
              <a:stretch>
                <a:fillRect/>
              </a:stretch>
            </p:blipFill>
            <p:spPr>
              <a:xfrm>
                <a:off x="6975202" y="1660745"/>
                <a:ext cx="2334703" cy="1504166"/>
              </a:xfrm>
              <a:prstGeom prst="rect">
                <a:avLst/>
              </a:prstGeom>
              <a:ln w="38100">
                <a:solidFill>
                  <a:srgbClr val="00B050"/>
                </a:solidFill>
              </a:ln>
            </p:spPr>
          </p:pic>
          <p:sp>
            <p:nvSpPr>
              <p:cNvPr id="43" name="AutoShape 43"/>
              <p:cNvSpPr/>
              <p:nvPr/>
            </p:nvSpPr>
            <p:spPr>
              <a:xfrm flipH="1">
                <a:off x="2367457" y="2927198"/>
                <a:ext cx="2077204" cy="88918"/>
              </a:xfrm>
              <a:prstGeom prst="line">
                <a:avLst/>
              </a:prstGeom>
              <a:ln w="28575" cap="rnd">
                <a:solidFill>
                  <a:srgbClr val="00B050"/>
                </a:solidFill>
                <a:prstDash val="solid"/>
                <a:headEnd type="none" w="sm" len="sm"/>
                <a:tailEnd type="none" w="sm" len="sm"/>
              </a:ln>
            </p:spPr>
            <p:txBody>
              <a:bodyPr/>
              <a:lstStyle/>
              <a:p>
                <a:endParaRPr lang="en-GB"/>
              </a:p>
            </p:txBody>
          </p:sp>
          <p:sp>
            <p:nvSpPr>
              <p:cNvPr id="45" name="AutoShape 45"/>
              <p:cNvSpPr/>
              <p:nvPr/>
            </p:nvSpPr>
            <p:spPr>
              <a:xfrm flipH="1" flipV="1">
                <a:off x="2380157" y="3822432"/>
                <a:ext cx="4606832" cy="939307"/>
              </a:xfrm>
              <a:prstGeom prst="line">
                <a:avLst/>
              </a:prstGeom>
              <a:ln w="28575" cap="rnd">
                <a:solidFill>
                  <a:srgbClr val="00B050"/>
                </a:solidFill>
                <a:prstDash val="solid"/>
                <a:headEnd type="none" w="sm" len="sm"/>
                <a:tailEnd type="none" w="sm" len="sm"/>
              </a:ln>
            </p:spPr>
            <p:txBody>
              <a:bodyPr/>
              <a:lstStyle/>
              <a:p>
                <a:endParaRPr lang="en-GB"/>
              </a:p>
            </p:txBody>
          </p:sp>
          <p:sp>
            <p:nvSpPr>
              <p:cNvPr id="49" name="AutoShape 49"/>
              <p:cNvSpPr/>
              <p:nvPr/>
            </p:nvSpPr>
            <p:spPr>
              <a:xfrm flipH="1" flipV="1">
                <a:off x="2335358" y="4373334"/>
                <a:ext cx="1886726" cy="1285800"/>
              </a:xfrm>
              <a:prstGeom prst="line">
                <a:avLst/>
              </a:prstGeom>
              <a:ln w="28575" cap="rnd">
                <a:solidFill>
                  <a:srgbClr val="00B050"/>
                </a:solidFill>
                <a:prstDash val="solid"/>
                <a:headEnd type="none" w="sm" len="sm"/>
                <a:tailEnd type="none" w="sm" len="sm"/>
              </a:ln>
            </p:spPr>
            <p:txBody>
              <a:bodyPr/>
              <a:lstStyle/>
              <a:p>
                <a:endParaRPr lang="en-GB"/>
              </a:p>
            </p:txBody>
          </p:sp>
          <p:pic>
            <p:nvPicPr>
              <p:cNvPr id="20" name="Picture 20"/>
              <p:cNvPicPr>
                <a:picLocks noChangeAspect="1"/>
              </p:cNvPicPr>
              <p:nvPr/>
            </p:nvPicPr>
            <p:blipFill>
              <a:blip r:embed="rId10"/>
              <a:srcRect/>
              <a:stretch>
                <a:fillRect/>
              </a:stretch>
            </p:blipFill>
            <p:spPr>
              <a:xfrm>
                <a:off x="4466946" y="2462660"/>
                <a:ext cx="2253432" cy="1501349"/>
              </a:xfrm>
              <a:prstGeom prst="rect">
                <a:avLst/>
              </a:prstGeom>
              <a:ln w="38100">
                <a:solidFill>
                  <a:srgbClr val="00B050"/>
                </a:solidFill>
              </a:ln>
            </p:spPr>
          </p:pic>
        </p:grpSp>
        <p:sp>
          <p:nvSpPr>
            <p:cNvPr id="8" name="TextBox 7">
              <a:extLst>
                <a:ext uri="{FF2B5EF4-FFF2-40B4-BE49-F238E27FC236}">
                  <a16:creationId xmlns:a16="http://schemas.microsoft.com/office/drawing/2014/main" id="{93088A96-A19B-FE55-0F43-5AEB910D2F30}"/>
                </a:ext>
              </a:extLst>
            </p:cNvPr>
            <p:cNvSpPr txBox="1"/>
            <p:nvPr/>
          </p:nvSpPr>
          <p:spPr>
            <a:xfrm>
              <a:off x="7278005" y="1713143"/>
              <a:ext cx="2415549" cy="406265"/>
            </a:xfrm>
            <a:prstGeom prst="rect">
              <a:avLst/>
            </a:prstGeom>
            <a:solidFill>
              <a:srgbClr val="00B050"/>
            </a:solidFill>
          </p:spPr>
          <p:txBody>
            <a:bodyPr wrap="square" rtlCol="0">
              <a:spAutoFit/>
            </a:bodyPr>
            <a:lstStyle/>
            <a:p>
              <a:pPr algn="ctr"/>
              <a:r>
                <a:rPr lang="en-GB" sz="1875" dirty="0">
                  <a:solidFill>
                    <a:schemeClr val="bg1"/>
                  </a:solidFill>
                </a:rPr>
                <a:t>Use public transport</a:t>
              </a:r>
            </a:p>
          </p:txBody>
        </p:sp>
        <p:sp>
          <p:nvSpPr>
            <p:cNvPr id="9" name="TextBox 8">
              <a:extLst>
                <a:ext uri="{FF2B5EF4-FFF2-40B4-BE49-F238E27FC236}">
                  <a16:creationId xmlns:a16="http://schemas.microsoft.com/office/drawing/2014/main" id="{D475DF16-C4C3-E1B1-AB5A-2D9EC9E5C68A}"/>
                </a:ext>
              </a:extLst>
            </p:cNvPr>
            <p:cNvSpPr txBox="1"/>
            <p:nvPr/>
          </p:nvSpPr>
          <p:spPr>
            <a:xfrm>
              <a:off x="7317484" y="3658311"/>
              <a:ext cx="2376070" cy="406265"/>
            </a:xfrm>
            <a:prstGeom prst="rect">
              <a:avLst/>
            </a:prstGeom>
            <a:solidFill>
              <a:srgbClr val="00B050"/>
            </a:solidFill>
          </p:spPr>
          <p:txBody>
            <a:bodyPr wrap="square" rtlCol="0">
              <a:spAutoFit/>
            </a:bodyPr>
            <a:lstStyle/>
            <a:p>
              <a:pPr algn="ctr"/>
              <a:r>
                <a:rPr lang="en-GB" sz="1875" dirty="0">
                  <a:solidFill>
                    <a:schemeClr val="bg1"/>
                  </a:solidFill>
                </a:rPr>
                <a:t>Sort to recycle</a:t>
              </a:r>
            </a:p>
          </p:txBody>
        </p:sp>
        <p:sp>
          <p:nvSpPr>
            <p:cNvPr id="10" name="TextBox 9">
              <a:extLst>
                <a:ext uri="{FF2B5EF4-FFF2-40B4-BE49-F238E27FC236}">
                  <a16:creationId xmlns:a16="http://schemas.microsoft.com/office/drawing/2014/main" id="{ABBD4ED5-8645-981B-F5CA-852DFF490004}"/>
                </a:ext>
              </a:extLst>
            </p:cNvPr>
            <p:cNvSpPr txBox="1"/>
            <p:nvPr/>
          </p:nvSpPr>
          <p:spPr>
            <a:xfrm>
              <a:off x="7339294" y="5441238"/>
              <a:ext cx="2312893" cy="406265"/>
            </a:xfrm>
            <a:prstGeom prst="rect">
              <a:avLst/>
            </a:prstGeom>
            <a:solidFill>
              <a:srgbClr val="00B050"/>
            </a:solidFill>
          </p:spPr>
          <p:txBody>
            <a:bodyPr wrap="square" rtlCol="0">
              <a:spAutoFit/>
            </a:bodyPr>
            <a:lstStyle/>
            <a:p>
              <a:pPr algn="ctr"/>
              <a:r>
                <a:rPr lang="en-GB" sz="1875" dirty="0">
                  <a:solidFill>
                    <a:schemeClr val="bg1"/>
                  </a:solidFill>
                </a:rPr>
                <a:t>Use less water</a:t>
              </a:r>
            </a:p>
          </p:txBody>
        </p:sp>
        <p:sp>
          <p:nvSpPr>
            <p:cNvPr id="11" name="TextBox 10">
              <a:extLst>
                <a:ext uri="{FF2B5EF4-FFF2-40B4-BE49-F238E27FC236}">
                  <a16:creationId xmlns:a16="http://schemas.microsoft.com/office/drawing/2014/main" id="{885858F5-E787-4BA5-3F75-373D76DAFB4D}"/>
                </a:ext>
              </a:extLst>
            </p:cNvPr>
            <p:cNvSpPr txBox="1"/>
            <p:nvPr/>
          </p:nvSpPr>
          <p:spPr>
            <a:xfrm>
              <a:off x="4551338" y="6123940"/>
              <a:ext cx="2312892" cy="406265"/>
            </a:xfrm>
            <a:prstGeom prst="rect">
              <a:avLst/>
            </a:prstGeom>
            <a:solidFill>
              <a:srgbClr val="00B050"/>
            </a:solidFill>
          </p:spPr>
          <p:txBody>
            <a:bodyPr wrap="square" rtlCol="0">
              <a:spAutoFit/>
            </a:bodyPr>
            <a:lstStyle/>
            <a:p>
              <a:pPr algn="ctr"/>
              <a:r>
                <a:rPr lang="en-GB" sz="1875" dirty="0">
                  <a:solidFill>
                    <a:schemeClr val="bg1"/>
                  </a:solidFill>
                </a:rPr>
                <a:t>Turn off lights</a:t>
              </a:r>
            </a:p>
          </p:txBody>
        </p:sp>
        <p:sp>
          <p:nvSpPr>
            <p:cNvPr id="12" name="TextBox 11">
              <a:extLst>
                <a:ext uri="{FF2B5EF4-FFF2-40B4-BE49-F238E27FC236}">
                  <a16:creationId xmlns:a16="http://schemas.microsoft.com/office/drawing/2014/main" id="{D1271B47-866A-19EA-0997-D9750C05EAEC}"/>
                </a:ext>
              </a:extLst>
            </p:cNvPr>
            <p:cNvSpPr txBox="1"/>
            <p:nvPr/>
          </p:nvSpPr>
          <p:spPr>
            <a:xfrm>
              <a:off x="4788581" y="3808397"/>
              <a:ext cx="2274079" cy="406265"/>
            </a:xfrm>
            <a:prstGeom prst="rect">
              <a:avLst/>
            </a:prstGeom>
            <a:solidFill>
              <a:srgbClr val="00B050"/>
            </a:solidFill>
          </p:spPr>
          <p:txBody>
            <a:bodyPr wrap="square" rtlCol="0">
              <a:spAutoFit/>
            </a:bodyPr>
            <a:lstStyle/>
            <a:p>
              <a:pPr algn="ctr"/>
              <a:r>
                <a:rPr lang="en-GB" sz="1875" dirty="0">
                  <a:solidFill>
                    <a:schemeClr val="bg1"/>
                  </a:solidFill>
                </a:rPr>
                <a:t>Use less plastic</a:t>
              </a:r>
            </a:p>
          </p:txBody>
        </p:sp>
      </p:grpSp>
      <p:sp>
        <p:nvSpPr>
          <p:cNvPr id="60" name="Rectangle 59">
            <a:extLst>
              <a:ext uri="{FF2B5EF4-FFF2-40B4-BE49-F238E27FC236}">
                <a16:creationId xmlns:a16="http://schemas.microsoft.com/office/drawing/2014/main" id="{1114B654-B9C9-61C6-B4FC-9D3545D63619}"/>
              </a:ext>
            </a:extLst>
          </p:cNvPr>
          <p:cNvSpPr/>
          <p:nvPr/>
        </p:nvSpPr>
        <p:spPr>
          <a:xfrm>
            <a:off x="3916976" y="1047132"/>
            <a:ext cx="4334168" cy="48400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000" dirty="0">
                <a:solidFill>
                  <a:schemeClr val="tx1"/>
                </a:solidFill>
              </a:rPr>
              <a:t>Did you get any of these?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0"/>
                                        </p:tgtEl>
                                        <p:attrNameLst>
                                          <p:attrName>style.visibility</p:attrName>
                                        </p:attrNameLst>
                                      </p:cBhvr>
                                      <p:to>
                                        <p:strVal val="visible"/>
                                      </p:to>
                                    </p:set>
                                    <p:anim calcmode="lin" valueType="num">
                                      <p:cBhvr additive="base">
                                        <p:cTn id="7" dur="500" fill="hold"/>
                                        <p:tgtEl>
                                          <p:spTgt spid="60"/>
                                        </p:tgtEl>
                                        <p:attrNameLst>
                                          <p:attrName>ppt_x</p:attrName>
                                        </p:attrNameLst>
                                      </p:cBhvr>
                                      <p:tavLst>
                                        <p:tav tm="0">
                                          <p:val>
                                            <p:strVal val="#ppt_x"/>
                                          </p:val>
                                        </p:tav>
                                        <p:tav tm="100000">
                                          <p:val>
                                            <p:strVal val="#ppt_x"/>
                                          </p:val>
                                        </p:tav>
                                      </p:tavLst>
                                    </p:anim>
                                    <p:anim calcmode="lin" valueType="num">
                                      <p:cBhvr additive="base">
                                        <p:cTn id="8" dur="500" fill="hold"/>
                                        <p:tgtEl>
                                          <p:spTgt spid="60"/>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picture containing text, clipart&#10;&#10;Description automatically generated">
            <a:extLst>
              <a:ext uri="{FF2B5EF4-FFF2-40B4-BE49-F238E27FC236}">
                <a16:creationId xmlns:a16="http://schemas.microsoft.com/office/drawing/2014/main" id="{8E2E61DF-D74D-A211-8B16-CAB3CB0D657C}"/>
              </a:ext>
            </a:extLst>
          </p:cNvPr>
          <p:cNvPicPr>
            <a:picLocks noChangeAspect="1"/>
          </p:cNvPicPr>
          <p:nvPr/>
        </p:nvPicPr>
        <p:blipFill>
          <a:blip r:embed="rId3"/>
          <a:stretch>
            <a:fillRect/>
          </a:stretch>
        </p:blipFill>
        <p:spPr>
          <a:xfrm>
            <a:off x="1676400" y="131093"/>
            <a:ext cx="1962386" cy="349296"/>
          </a:xfrm>
          <a:prstGeom prst="rect">
            <a:avLst/>
          </a:prstGeom>
        </p:spPr>
      </p:pic>
      <p:pic>
        <p:nvPicPr>
          <p:cNvPr id="46" name="Picture 45">
            <a:extLst>
              <a:ext uri="{FF2B5EF4-FFF2-40B4-BE49-F238E27FC236}">
                <a16:creationId xmlns:a16="http://schemas.microsoft.com/office/drawing/2014/main" id="{20F5C00A-FBA2-270A-766A-111F1740F1D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398733" y="1530441"/>
            <a:ext cx="2702678" cy="4565146"/>
          </a:xfrm>
          <a:prstGeom prst="rect">
            <a:avLst/>
          </a:prstGeom>
        </p:spPr>
      </p:pic>
      <p:grpSp>
        <p:nvGrpSpPr>
          <p:cNvPr id="7" name="Group 6">
            <a:extLst>
              <a:ext uri="{FF2B5EF4-FFF2-40B4-BE49-F238E27FC236}">
                <a16:creationId xmlns:a16="http://schemas.microsoft.com/office/drawing/2014/main" id="{EA7F00A4-D359-16A1-426F-2D42761C3A27}"/>
              </a:ext>
            </a:extLst>
          </p:cNvPr>
          <p:cNvGrpSpPr/>
          <p:nvPr/>
        </p:nvGrpSpPr>
        <p:grpSpPr>
          <a:xfrm>
            <a:off x="6355309" y="1610387"/>
            <a:ext cx="3844827" cy="4275525"/>
            <a:chOff x="4831311" y="1638964"/>
            <a:chExt cx="3844825" cy="4999337"/>
          </a:xfrm>
        </p:grpSpPr>
        <p:sp>
          <p:nvSpPr>
            <p:cNvPr id="47" name="Rectangle 46">
              <a:extLst>
                <a:ext uri="{FF2B5EF4-FFF2-40B4-BE49-F238E27FC236}">
                  <a16:creationId xmlns:a16="http://schemas.microsoft.com/office/drawing/2014/main" id="{34BE5B7A-4C36-C42E-5E41-EB8E2489DF64}"/>
                </a:ext>
              </a:extLst>
            </p:cNvPr>
            <p:cNvSpPr/>
            <p:nvPr/>
          </p:nvSpPr>
          <p:spPr>
            <a:xfrm>
              <a:off x="4831311" y="1638964"/>
              <a:ext cx="3844825" cy="4999337"/>
            </a:xfrm>
            <a:prstGeom prst="rect">
              <a:avLst/>
            </a:prstGeom>
            <a:solidFill>
              <a:srgbClr val="92D050"/>
            </a:solid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GB" dirty="0"/>
            </a:p>
          </p:txBody>
        </p:sp>
        <p:pic>
          <p:nvPicPr>
            <p:cNvPr id="29" name="Graphic 28">
              <a:extLst>
                <a:ext uri="{FF2B5EF4-FFF2-40B4-BE49-F238E27FC236}">
                  <a16:creationId xmlns:a16="http://schemas.microsoft.com/office/drawing/2014/main" id="{B79FF9B6-CAB3-279F-BEBD-16DB0CB70FCB}"/>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5137223" y="1792175"/>
              <a:ext cx="1714286" cy="1152857"/>
            </a:xfrm>
            <a:prstGeom prst="rect">
              <a:avLst/>
            </a:prstGeom>
          </p:spPr>
        </p:pic>
        <p:pic>
          <p:nvPicPr>
            <p:cNvPr id="31" name="Picture 58">
              <a:extLst>
                <a:ext uri="{FF2B5EF4-FFF2-40B4-BE49-F238E27FC236}">
                  <a16:creationId xmlns:a16="http://schemas.microsoft.com/office/drawing/2014/main" id="{47DB5136-13FF-FA31-907A-1A05176F7E5E}"/>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5060402" y="2945032"/>
              <a:ext cx="1595083" cy="1595083"/>
            </a:xfrm>
            <a:prstGeom prst="rect">
              <a:avLst/>
            </a:prstGeom>
          </p:spPr>
        </p:pic>
        <p:pic>
          <p:nvPicPr>
            <p:cNvPr id="30" name="Picture 59">
              <a:extLst>
                <a:ext uri="{FF2B5EF4-FFF2-40B4-BE49-F238E27FC236}">
                  <a16:creationId xmlns:a16="http://schemas.microsoft.com/office/drawing/2014/main" id="{6F4DD90D-5EE8-EA9D-BA89-36FD5259CAA6}"/>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7072426" y="2548370"/>
              <a:ext cx="1138447" cy="1152857"/>
            </a:xfrm>
            <a:prstGeom prst="rect">
              <a:avLst/>
            </a:prstGeom>
          </p:spPr>
        </p:pic>
        <p:sp>
          <p:nvSpPr>
            <p:cNvPr id="32" name="Speech Bubble: Rectangle with Corners Rounded 31">
              <a:extLst>
                <a:ext uri="{FF2B5EF4-FFF2-40B4-BE49-F238E27FC236}">
                  <a16:creationId xmlns:a16="http://schemas.microsoft.com/office/drawing/2014/main" id="{E77C75A5-0324-22AA-B440-80193868000B}"/>
                </a:ext>
              </a:extLst>
            </p:cNvPr>
            <p:cNvSpPr/>
            <p:nvPr/>
          </p:nvSpPr>
          <p:spPr>
            <a:xfrm>
              <a:off x="5161818" y="4854083"/>
              <a:ext cx="3308414" cy="1282021"/>
            </a:xfrm>
            <a:prstGeom prst="wedgeRoundRectCallout">
              <a:avLst>
                <a:gd name="adj1" fmla="val -1559"/>
                <a:gd name="adj2" fmla="val 74700"/>
                <a:gd name="adj3" fmla="val 16667"/>
              </a:avLst>
            </a:prstGeom>
            <a:solidFill>
              <a:schemeClr val="bg1"/>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2000" b="1" i="1" dirty="0">
                  <a:solidFill>
                    <a:schemeClr val="accent6">
                      <a:lumMod val="50000"/>
                    </a:schemeClr>
                  </a:solidFill>
                  <a:ea typeface="+mn-lt"/>
                  <a:cs typeface="+mn-lt"/>
                </a:rPr>
                <a:t>Could be up to 50,000 green jobs in the West of England region by 2030.</a:t>
              </a:r>
              <a:endParaRPr lang="en-US" sz="2000" b="1" dirty="0">
                <a:solidFill>
                  <a:schemeClr val="accent6">
                    <a:lumMod val="50000"/>
                  </a:schemeClr>
                </a:solidFill>
                <a:ea typeface="+mn-lt"/>
                <a:cs typeface="+mn-lt"/>
              </a:endParaRPr>
            </a:p>
          </p:txBody>
        </p:sp>
      </p:grpSp>
      <p:cxnSp>
        <p:nvCxnSpPr>
          <p:cNvPr id="49" name="Straight Connector 48">
            <a:extLst>
              <a:ext uri="{FF2B5EF4-FFF2-40B4-BE49-F238E27FC236}">
                <a16:creationId xmlns:a16="http://schemas.microsoft.com/office/drawing/2014/main" id="{98862570-A2EB-B81A-C5DE-8EADABBB1005}"/>
              </a:ext>
            </a:extLst>
          </p:cNvPr>
          <p:cNvCxnSpPr>
            <a:cxnSpLocks/>
          </p:cNvCxnSpPr>
          <p:nvPr/>
        </p:nvCxnSpPr>
        <p:spPr>
          <a:xfrm>
            <a:off x="5836693" y="1566737"/>
            <a:ext cx="0" cy="4623857"/>
          </a:xfrm>
          <a:prstGeom prst="line">
            <a:avLst/>
          </a:prstGeom>
          <a:ln w="38100">
            <a:solidFill>
              <a:srgbClr val="00B050"/>
            </a:solidFill>
          </a:ln>
        </p:spPr>
        <p:style>
          <a:lnRef idx="1">
            <a:schemeClr val="accent1"/>
          </a:lnRef>
          <a:fillRef idx="0">
            <a:schemeClr val="accent1"/>
          </a:fillRef>
          <a:effectRef idx="0">
            <a:schemeClr val="accent1"/>
          </a:effectRef>
          <a:fontRef idx="minor">
            <a:schemeClr val="tx1"/>
          </a:fontRef>
        </p:style>
      </p:cxnSp>
      <p:sp>
        <p:nvSpPr>
          <p:cNvPr id="51" name="Rectangle 50">
            <a:extLst>
              <a:ext uri="{FF2B5EF4-FFF2-40B4-BE49-F238E27FC236}">
                <a16:creationId xmlns:a16="http://schemas.microsoft.com/office/drawing/2014/main" id="{2383B34B-43BB-4F80-4BC3-0D1B5F0EFB78}"/>
              </a:ext>
            </a:extLst>
          </p:cNvPr>
          <p:cNvSpPr/>
          <p:nvPr/>
        </p:nvSpPr>
        <p:spPr>
          <a:xfrm>
            <a:off x="-1" y="0"/>
            <a:ext cx="12191999" cy="790450"/>
          </a:xfrm>
          <a:prstGeom prst="rect">
            <a:avLst/>
          </a:prstGeom>
          <a:solidFill>
            <a:srgbClr val="00B050"/>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GB"/>
          </a:p>
        </p:txBody>
      </p:sp>
      <p:sp>
        <p:nvSpPr>
          <p:cNvPr id="52" name="TextBox 51">
            <a:extLst>
              <a:ext uri="{FF2B5EF4-FFF2-40B4-BE49-F238E27FC236}">
                <a16:creationId xmlns:a16="http://schemas.microsoft.com/office/drawing/2014/main" id="{F259AB5A-BD11-B9E8-8D54-C5C3580E3C54}"/>
              </a:ext>
            </a:extLst>
          </p:cNvPr>
          <p:cNvSpPr txBox="1"/>
          <p:nvPr/>
        </p:nvSpPr>
        <p:spPr>
          <a:xfrm>
            <a:off x="3476098" y="72352"/>
            <a:ext cx="5239805" cy="646331"/>
          </a:xfrm>
          <a:prstGeom prst="rect">
            <a:avLst/>
          </a:prstGeom>
          <a:noFill/>
        </p:spPr>
        <p:txBody>
          <a:bodyPr wrap="square" rtlCol="0">
            <a:spAutoFit/>
          </a:bodyPr>
          <a:lstStyle/>
          <a:p>
            <a:pPr algn="ctr"/>
            <a:r>
              <a:rPr lang="en-GB" sz="3600" dirty="0">
                <a:solidFill>
                  <a:schemeClr val="bg1"/>
                </a:solidFill>
              </a:rPr>
              <a:t>Be green, work green</a:t>
            </a:r>
          </a:p>
        </p:txBody>
      </p:sp>
      <p:sp>
        <p:nvSpPr>
          <p:cNvPr id="3" name="Rectangle 2">
            <a:extLst>
              <a:ext uri="{FF2B5EF4-FFF2-40B4-BE49-F238E27FC236}">
                <a16:creationId xmlns:a16="http://schemas.microsoft.com/office/drawing/2014/main" id="{966BAC3A-CC78-BF3D-47C0-936DDAE300CC}"/>
              </a:ext>
            </a:extLst>
          </p:cNvPr>
          <p:cNvSpPr/>
          <p:nvPr/>
        </p:nvSpPr>
        <p:spPr>
          <a:xfrm>
            <a:off x="671209" y="972089"/>
            <a:ext cx="5006181" cy="324078"/>
          </a:xfrm>
          <a:prstGeom prst="rect">
            <a:avLst/>
          </a:prstGeom>
          <a:solidFill>
            <a:schemeClr val="bg1"/>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GB" sz="2000" dirty="0">
                <a:solidFill>
                  <a:schemeClr val="tx1"/>
                </a:solidFill>
              </a:rPr>
              <a:t>We all need to be more green in ANY job</a:t>
            </a:r>
          </a:p>
        </p:txBody>
      </p:sp>
      <p:sp>
        <p:nvSpPr>
          <p:cNvPr id="4" name="Rectangle 3">
            <a:extLst>
              <a:ext uri="{FF2B5EF4-FFF2-40B4-BE49-F238E27FC236}">
                <a16:creationId xmlns:a16="http://schemas.microsoft.com/office/drawing/2014/main" id="{CCCAA7FD-9A93-B13E-280C-C46894D358B8}"/>
              </a:ext>
            </a:extLst>
          </p:cNvPr>
          <p:cNvSpPr/>
          <p:nvPr/>
        </p:nvSpPr>
        <p:spPr>
          <a:xfrm>
            <a:off x="6335341" y="972089"/>
            <a:ext cx="3864795" cy="324078"/>
          </a:xfrm>
          <a:prstGeom prst="rect">
            <a:avLst/>
          </a:prstGeom>
          <a:solidFill>
            <a:schemeClr val="bg1"/>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r>
              <a:rPr lang="en-GB" sz="2000" dirty="0">
                <a:solidFill>
                  <a:schemeClr val="tx1"/>
                </a:solidFill>
              </a:rPr>
              <a:t>There will be lots of green jobs</a:t>
            </a:r>
          </a:p>
        </p:txBody>
      </p:sp>
    </p:spTree>
    <p:extLst>
      <p:ext uri="{BB962C8B-B14F-4D97-AF65-F5344CB8AC3E}">
        <p14:creationId xmlns:p14="http://schemas.microsoft.com/office/powerpoint/2010/main" val="42495530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6"/>
                                        </p:tgtEl>
                                        <p:attrNameLst>
                                          <p:attrName>style.visibility</p:attrName>
                                        </p:attrNameLst>
                                      </p:cBhvr>
                                      <p:to>
                                        <p:strVal val="visible"/>
                                      </p:to>
                                    </p:set>
                                    <p:anim calcmode="lin" valueType="num">
                                      <p:cBhvr additive="base">
                                        <p:cTn id="13" dur="500" fill="hold"/>
                                        <p:tgtEl>
                                          <p:spTgt spid="46"/>
                                        </p:tgtEl>
                                        <p:attrNameLst>
                                          <p:attrName>ppt_x</p:attrName>
                                        </p:attrNameLst>
                                      </p:cBhvr>
                                      <p:tavLst>
                                        <p:tav tm="0">
                                          <p:val>
                                            <p:strVal val="#ppt_x"/>
                                          </p:val>
                                        </p:tav>
                                        <p:tav tm="100000">
                                          <p:val>
                                            <p:strVal val="#ppt_x"/>
                                          </p:val>
                                        </p:tav>
                                      </p:tavLst>
                                    </p:anim>
                                    <p:anim calcmode="lin" valueType="num">
                                      <p:cBhvr additive="base">
                                        <p:cTn id="14" dur="500" fill="hold"/>
                                        <p:tgtEl>
                                          <p:spTgt spid="46"/>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500" fill="hold"/>
                                        <p:tgtEl>
                                          <p:spTgt spid="4"/>
                                        </p:tgtEl>
                                        <p:attrNameLst>
                                          <p:attrName>ppt_x</p:attrName>
                                        </p:attrNameLst>
                                      </p:cBhvr>
                                      <p:tavLst>
                                        <p:tav tm="0">
                                          <p:val>
                                            <p:strVal val="#ppt_x"/>
                                          </p:val>
                                        </p:tav>
                                        <p:tav tm="100000">
                                          <p:val>
                                            <p:strVal val="#ppt_x"/>
                                          </p:val>
                                        </p:tav>
                                      </p:tavLst>
                                    </p:anim>
                                    <p:anim calcmode="lin" valueType="num">
                                      <p:cBhvr additive="base">
                                        <p:cTn id="20"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additive="base">
                                        <p:cTn id="25" dur="500" fill="hold"/>
                                        <p:tgtEl>
                                          <p:spTgt spid="7"/>
                                        </p:tgtEl>
                                        <p:attrNameLst>
                                          <p:attrName>ppt_x</p:attrName>
                                        </p:attrNameLst>
                                      </p:cBhvr>
                                      <p:tavLst>
                                        <p:tav tm="0">
                                          <p:val>
                                            <p:strVal val="#ppt_x"/>
                                          </p:val>
                                        </p:tav>
                                        <p:tav tm="100000">
                                          <p:val>
                                            <p:strVal val="#ppt_x"/>
                                          </p:val>
                                        </p:tav>
                                      </p:tavLst>
                                    </p:anim>
                                    <p:anim calcmode="lin" valueType="num">
                                      <p:cBhvr additive="base">
                                        <p:cTn id="26"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 name="Group 31">
            <a:extLst>
              <a:ext uri="{FF2B5EF4-FFF2-40B4-BE49-F238E27FC236}">
                <a16:creationId xmlns:a16="http://schemas.microsoft.com/office/drawing/2014/main" id="{347248E4-99EA-4ACC-8438-4BA545134B77}"/>
              </a:ext>
            </a:extLst>
          </p:cNvPr>
          <p:cNvGrpSpPr/>
          <p:nvPr/>
        </p:nvGrpSpPr>
        <p:grpSpPr>
          <a:xfrm>
            <a:off x="1512975" y="748285"/>
            <a:ext cx="9144033" cy="1283650"/>
            <a:chOff x="0" y="0"/>
            <a:chExt cx="10368524" cy="1604293"/>
          </a:xfrm>
          <a:solidFill>
            <a:schemeClr val="bg1"/>
          </a:solidFill>
        </p:grpSpPr>
        <p:sp>
          <p:nvSpPr>
            <p:cNvPr id="23" name="Freeform 32">
              <a:extLst>
                <a:ext uri="{FF2B5EF4-FFF2-40B4-BE49-F238E27FC236}">
                  <a16:creationId xmlns:a16="http://schemas.microsoft.com/office/drawing/2014/main" id="{83A57D39-25C9-D296-A2ED-334EC9FD5DB9}"/>
                </a:ext>
              </a:extLst>
            </p:cNvPr>
            <p:cNvSpPr/>
            <p:nvPr/>
          </p:nvSpPr>
          <p:spPr>
            <a:xfrm>
              <a:off x="12507" y="323498"/>
              <a:ext cx="10343508" cy="1280795"/>
            </a:xfrm>
            <a:custGeom>
              <a:avLst/>
              <a:gdLst/>
              <a:ahLst/>
              <a:cxnLst/>
              <a:rect l="l" t="t" r="r" b="b"/>
              <a:pathLst>
                <a:path w="10343508" h="1280795">
                  <a:moveTo>
                    <a:pt x="0" y="0"/>
                  </a:moveTo>
                  <a:lnTo>
                    <a:pt x="10343509" y="0"/>
                  </a:lnTo>
                  <a:lnTo>
                    <a:pt x="10343509" y="1280795"/>
                  </a:lnTo>
                  <a:lnTo>
                    <a:pt x="0" y="1280795"/>
                  </a:lnTo>
                  <a:close/>
                </a:path>
              </a:pathLst>
            </a:custGeom>
            <a:grpFill/>
          </p:spPr>
          <p:txBody>
            <a:bodyPr/>
            <a:lstStyle/>
            <a:p>
              <a:endParaRPr lang="en-GB" dirty="0"/>
            </a:p>
          </p:txBody>
        </p:sp>
        <p:sp>
          <p:nvSpPr>
            <p:cNvPr id="24" name="Freeform 33">
              <a:extLst>
                <a:ext uri="{FF2B5EF4-FFF2-40B4-BE49-F238E27FC236}">
                  <a16:creationId xmlns:a16="http://schemas.microsoft.com/office/drawing/2014/main" id="{94F2C8C4-E519-8869-E409-361856BB21E7}"/>
                </a:ext>
              </a:extLst>
            </p:cNvPr>
            <p:cNvSpPr/>
            <p:nvPr/>
          </p:nvSpPr>
          <p:spPr>
            <a:xfrm>
              <a:off x="0" y="0"/>
              <a:ext cx="10368524" cy="1298829"/>
            </a:xfrm>
            <a:custGeom>
              <a:avLst/>
              <a:gdLst/>
              <a:ahLst/>
              <a:cxnLst/>
              <a:rect l="l" t="t" r="r" b="b"/>
              <a:pathLst>
                <a:path w="10368524" h="1298829">
                  <a:moveTo>
                    <a:pt x="12515" y="0"/>
                  </a:moveTo>
                  <a:lnTo>
                    <a:pt x="10356024" y="0"/>
                  </a:lnTo>
                  <a:cubicBezTo>
                    <a:pt x="10362898" y="0"/>
                    <a:pt x="10368524" y="4064"/>
                    <a:pt x="10368524" y="9017"/>
                  </a:cubicBezTo>
                  <a:lnTo>
                    <a:pt x="10368524" y="1289812"/>
                  </a:lnTo>
                  <a:cubicBezTo>
                    <a:pt x="10368524" y="1294765"/>
                    <a:pt x="10362898" y="1298829"/>
                    <a:pt x="10356024" y="1298829"/>
                  </a:cubicBezTo>
                  <a:lnTo>
                    <a:pt x="12515" y="1298829"/>
                  </a:lnTo>
                  <a:cubicBezTo>
                    <a:pt x="5641" y="1298829"/>
                    <a:pt x="0" y="1294765"/>
                    <a:pt x="0" y="1289812"/>
                  </a:cubicBezTo>
                  <a:lnTo>
                    <a:pt x="0" y="9017"/>
                  </a:lnTo>
                  <a:cubicBezTo>
                    <a:pt x="0" y="4064"/>
                    <a:pt x="5641" y="0"/>
                    <a:pt x="12515" y="0"/>
                  </a:cubicBezTo>
                  <a:moveTo>
                    <a:pt x="12515" y="18034"/>
                  </a:moveTo>
                  <a:lnTo>
                    <a:pt x="12515" y="9017"/>
                  </a:lnTo>
                  <a:lnTo>
                    <a:pt x="25031" y="9017"/>
                  </a:lnTo>
                  <a:lnTo>
                    <a:pt x="25031" y="1289812"/>
                  </a:lnTo>
                  <a:lnTo>
                    <a:pt x="12515" y="1289812"/>
                  </a:lnTo>
                  <a:lnTo>
                    <a:pt x="12515" y="1280795"/>
                  </a:lnTo>
                  <a:lnTo>
                    <a:pt x="10356024" y="1280795"/>
                  </a:lnTo>
                  <a:lnTo>
                    <a:pt x="10356024" y="1289812"/>
                  </a:lnTo>
                  <a:lnTo>
                    <a:pt x="10343509" y="1289812"/>
                  </a:lnTo>
                  <a:lnTo>
                    <a:pt x="10343509" y="9017"/>
                  </a:lnTo>
                  <a:lnTo>
                    <a:pt x="10356024" y="9017"/>
                  </a:lnTo>
                  <a:lnTo>
                    <a:pt x="10356024" y="18034"/>
                  </a:lnTo>
                  <a:lnTo>
                    <a:pt x="12515" y="18034"/>
                  </a:lnTo>
                  <a:close/>
                </a:path>
              </a:pathLst>
            </a:custGeom>
            <a:grpFill/>
          </p:spPr>
          <p:txBody>
            <a:bodyPr/>
            <a:lstStyle/>
            <a:p>
              <a:endParaRPr lang="en-GB"/>
            </a:p>
          </p:txBody>
        </p:sp>
      </p:grpSp>
      <p:sp>
        <p:nvSpPr>
          <p:cNvPr id="11" name="TextBox 10">
            <a:extLst>
              <a:ext uri="{FF2B5EF4-FFF2-40B4-BE49-F238E27FC236}">
                <a16:creationId xmlns:a16="http://schemas.microsoft.com/office/drawing/2014/main" id="{11062BCB-1669-DE51-7DE7-EED82884271D}"/>
              </a:ext>
            </a:extLst>
          </p:cNvPr>
          <p:cNvSpPr txBox="1"/>
          <p:nvPr/>
        </p:nvSpPr>
        <p:spPr>
          <a:xfrm>
            <a:off x="1636403" y="980355"/>
            <a:ext cx="8876585" cy="1015663"/>
          </a:xfrm>
          <a:prstGeom prst="rect">
            <a:avLst/>
          </a:prstGeom>
          <a:noFill/>
        </p:spPr>
        <p:txBody>
          <a:bodyPr wrap="square" rtlCol="0">
            <a:spAutoFit/>
          </a:bodyPr>
          <a:lstStyle/>
          <a:p>
            <a:r>
              <a:rPr lang="en-GB" sz="2000" dirty="0"/>
              <a:t>Pick a workplace and think of ways this job has become more green, or could be made more green. It could be about what the people who work there do, the buildings they work in, or the actual work then do.</a:t>
            </a:r>
          </a:p>
        </p:txBody>
      </p:sp>
      <p:sp>
        <p:nvSpPr>
          <p:cNvPr id="7" name="TextBox 6">
            <a:extLst>
              <a:ext uri="{FF2B5EF4-FFF2-40B4-BE49-F238E27FC236}">
                <a16:creationId xmlns:a16="http://schemas.microsoft.com/office/drawing/2014/main" id="{6F7E6CE5-C07B-2E42-0AB3-54ECD31EF158}"/>
              </a:ext>
            </a:extLst>
          </p:cNvPr>
          <p:cNvSpPr txBox="1"/>
          <p:nvPr/>
        </p:nvSpPr>
        <p:spPr>
          <a:xfrm>
            <a:off x="4937584" y="2277398"/>
            <a:ext cx="2316393" cy="2843086"/>
          </a:xfrm>
          <a:prstGeom prst="rect">
            <a:avLst/>
          </a:prstGeom>
          <a:solidFill>
            <a:srgbClr val="C5E0B4"/>
          </a:solidFill>
        </p:spPr>
        <p:txBody>
          <a:bodyPr wrap="square" rtlCol="0">
            <a:spAutoFit/>
          </a:bodyPr>
          <a:lstStyle/>
          <a:p>
            <a:r>
              <a:rPr lang="en-GB" sz="2000" dirty="0">
                <a:solidFill>
                  <a:srgbClr val="187161"/>
                </a:solidFill>
              </a:rPr>
              <a:t>Choose one of these or your own:</a:t>
            </a:r>
          </a:p>
          <a:p>
            <a:endParaRPr lang="en-GB" sz="2000" dirty="0">
              <a:solidFill>
                <a:srgbClr val="187161"/>
              </a:solidFill>
            </a:endParaRPr>
          </a:p>
          <a:p>
            <a:pPr marL="342900" indent="-342900">
              <a:buFont typeface="Arial" panose="020B0604020202020204" pitchFamily="34" charset="0"/>
              <a:buChar char="•"/>
            </a:pPr>
            <a:r>
              <a:rPr lang="en-GB" sz="2000" dirty="0">
                <a:solidFill>
                  <a:srgbClr val="187161"/>
                </a:solidFill>
              </a:rPr>
              <a:t>School canteen</a:t>
            </a:r>
          </a:p>
          <a:p>
            <a:pPr marL="342900" indent="-342900">
              <a:buFont typeface="Arial" panose="020B0604020202020204" pitchFamily="34" charset="0"/>
              <a:buChar char="•"/>
            </a:pPr>
            <a:r>
              <a:rPr lang="en-GB" sz="2000" dirty="0">
                <a:solidFill>
                  <a:srgbClr val="187161"/>
                </a:solidFill>
              </a:rPr>
              <a:t>Sports centre</a:t>
            </a:r>
          </a:p>
          <a:p>
            <a:pPr marL="342900" indent="-342900">
              <a:buFont typeface="Arial" panose="020B0604020202020204" pitchFamily="34" charset="0"/>
              <a:buChar char="•"/>
            </a:pPr>
            <a:r>
              <a:rPr lang="en-GB" sz="2000" dirty="0">
                <a:solidFill>
                  <a:srgbClr val="187161"/>
                </a:solidFill>
              </a:rPr>
              <a:t>Supermarket</a:t>
            </a:r>
          </a:p>
          <a:p>
            <a:pPr marL="342900" indent="-342900">
              <a:buFont typeface="Arial" panose="020B0604020202020204" pitchFamily="34" charset="0"/>
              <a:buChar char="•"/>
            </a:pPr>
            <a:r>
              <a:rPr lang="en-GB" sz="2000" dirty="0">
                <a:solidFill>
                  <a:srgbClr val="187161"/>
                </a:solidFill>
              </a:rPr>
              <a:t>Hospital</a:t>
            </a:r>
          </a:p>
          <a:p>
            <a:pPr marL="342900" indent="-342900">
              <a:buFont typeface="Arial" panose="020B0604020202020204" pitchFamily="34" charset="0"/>
              <a:buChar char="•"/>
            </a:pPr>
            <a:r>
              <a:rPr lang="en-GB" sz="2000" dirty="0">
                <a:solidFill>
                  <a:srgbClr val="187161"/>
                </a:solidFill>
              </a:rPr>
              <a:t>Vets</a:t>
            </a:r>
          </a:p>
          <a:p>
            <a:pPr marL="342900" indent="-342900">
              <a:buFont typeface="Arial" panose="020B0604020202020204" pitchFamily="34" charset="0"/>
              <a:buChar char="•"/>
            </a:pPr>
            <a:endParaRPr lang="en-GB" sz="1875" dirty="0">
              <a:solidFill>
                <a:srgbClr val="187161"/>
              </a:solidFill>
            </a:endParaRPr>
          </a:p>
        </p:txBody>
      </p:sp>
      <p:cxnSp>
        <p:nvCxnSpPr>
          <p:cNvPr id="9" name="Straight Connector 8">
            <a:extLst>
              <a:ext uri="{FF2B5EF4-FFF2-40B4-BE49-F238E27FC236}">
                <a16:creationId xmlns:a16="http://schemas.microsoft.com/office/drawing/2014/main" id="{D8FD374D-FF9E-2FEB-CDDD-1A7A70CB7208}"/>
              </a:ext>
            </a:extLst>
          </p:cNvPr>
          <p:cNvCxnSpPr>
            <a:cxnSpLocks/>
          </p:cNvCxnSpPr>
          <p:nvPr/>
        </p:nvCxnSpPr>
        <p:spPr>
          <a:xfrm>
            <a:off x="7253976" y="4026971"/>
            <a:ext cx="557944" cy="0"/>
          </a:xfrm>
          <a:prstGeom prst="line">
            <a:avLst/>
          </a:prstGeom>
          <a:ln w="381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5FF7C5C1-952A-92CB-7A6F-88B26326096F}"/>
              </a:ext>
            </a:extLst>
          </p:cNvPr>
          <p:cNvCxnSpPr>
            <a:cxnSpLocks/>
          </p:cNvCxnSpPr>
          <p:nvPr/>
        </p:nvCxnSpPr>
        <p:spPr>
          <a:xfrm>
            <a:off x="4441225" y="2635050"/>
            <a:ext cx="496359" cy="402122"/>
          </a:xfrm>
          <a:prstGeom prst="line">
            <a:avLst/>
          </a:prstGeom>
          <a:ln w="381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FD71EAC0-7B51-F97C-3778-2D422524DB91}"/>
              </a:ext>
            </a:extLst>
          </p:cNvPr>
          <p:cNvCxnSpPr>
            <a:cxnSpLocks/>
          </p:cNvCxnSpPr>
          <p:nvPr/>
        </p:nvCxnSpPr>
        <p:spPr>
          <a:xfrm flipV="1">
            <a:off x="7253977" y="2646818"/>
            <a:ext cx="507387" cy="390354"/>
          </a:xfrm>
          <a:prstGeom prst="line">
            <a:avLst/>
          </a:prstGeom>
          <a:ln w="381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C4C1FDFD-5327-5105-BF89-B7D3B4339822}"/>
              </a:ext>
            </a:extLst>
          </p:cNvPr>
          <p:cNvCxnSpPr>
            <a:cxnSpLocks/>
          </p:cNvCxnSpPr>
          <p:nvPr/>
        </p:nvCxnSpPr>
        <p:spPr>
          <a:xfrm>
            <a:off x="7253976" y="4966596"/>
            <a:ext cx="393120" cy="150070"/>
          </a:xfrm>
          <a:prstGeom prst="line">
            <a:avLst/>
          </a:prstGeom>
          <a:ln w="381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E418F003-B4D8-BED9-7620-DA98995819F2}"/>
              </a:ext>
            </a:extLst>
          </p:cNvPr>
          <p:cNvCxnSpPr>
            <a:cxnSpLocks/>
          </p:cNvCxnSpPr>
          <p:nvPr/>
        </p:nvCxnSpPr>
        <p:spPr>
          <a:xfrm flipV="1">
            <a:off x="6138380" y="4966597"/>
            <a:ext cx="0" cy="439551"/>
          </a:xfrm>
          <a:prstGeom prst="line">
            <a:avLst/>
          </a:prstGeom>
          <a:ln w="381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31DA3187-DA1A-6101-17CF-2E8303D32641}"/>
              </a:ext>
            </a:extLst>
          </p:cNvPr>
          <p:cNvCxnSpPr>
            <a:cxnSpLocks/>
          </p:cNvCxnSpPr>
          <p:nvPr/>
        </p:nvCxnSpPr>
        <p:spPr>
          <a:xfrm>
            <a:off x="4391393" y="4026971"/>
            <a:ext cx="546190" cy="0"/>
          </a:xfrm>
          <a:prstGeom prst="line">
            <a:avLst/>
          </a:prstGeom>
          <a:ln w="38100">
            <a:solidFill>
              <a:srgbClr val="00B050"/>
            </a:solidFill>
          </a:ln>
        </p:spPr>
        <p:style>
          <a:lnRef idx="1">
            <a:schemeClr val="accent1"/>
          </a:lnRef>
          <a:fillRef idx="0">
            <a:schemeClr val="accent1"/>
          </a:fillRef>
          <a:effectRef idx="0">
            <a:schemeClr val="accent1"/>
          </a:effectRef>
          <a:fontRef idx="minor">
            <a:schemeClr val="tx1"/>
          </a:fontRef>
        </p:style>
      </p:cxnSp>
      <p:sp>
        <p:nvSpPr>
          <p:cNvPr id="32" name="Rectangle 31">
            <a:extLst>
              <a:ext uri="{FF2B5EF4-FFF2-40B4-BE49-F238E27FC236}">
                <a16:creationId xmlns:a16="http://schemas.microsoft.com/office/drawing/2014/main" id="{2B0915C9-A295-AE26-53EC-1B0588D1AE29}"/>
              </a:ext>
            </a:extLst>
          </p:cNvPr>
          <p:cNvSpPr/>
          <p:nvPr/>
        </p:nvSpPr>
        <p:spPr>
          <a:xfrm>
            <a:off x="1643024" y="2174844"/>
            <a:ext cx="2865892" cy="1357313"/>
          </a:xfrm>
          <a:prstGeom prst="rect">
            <a:avLst/>
          </a:prstGeom>
          <a:solidFill>
            <a:schemeClr val="bg1"/>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88"/>
          </a:p>
        </p:txBody>
      </p:sp>
      <p:sp>
        <p:nvSpPr>
          <p:cNvPr id="34" name="Rectangle 33">
            <a:extLst>
              <a:ext uri="{FF2B5EF4-FFF2-40B4-BE49-F238E27FC236}">
                <a16:creationId xmlns:a16="http://schemas.microsoft.com/office/drawing/2014/main" id="{3F17C8DA-164A-5E1F-4C92-81F60EF744A8}"/>
              </a:ext>
            </a:extLst>
          </p:cNvPr>
          <p:cNvSpPr/>
          <p:nvPr/>
        </p:nvSpPr>
        <p:spPr>
          <a:xfrm>
            <a:off x="1645515" y="5105898"/>
            <a:ext cx="2865892" cy="1357313"/>
          </a:xfrm>
          <a:prstGeom prst="rect">
            <a:avLst/>
          </a:prstGeom>
          <a:solidFill>
            <a:schemeClr val="bg1"/>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88"/>
          </a:p>
        </p:txBody>
      </p:sp>
      <p:sp>
        <p:nvSpPr>
          <p:cNvPr id="36" name="Rectangle 35">
            <a:extLst>
              <a:ext uri="{FF2B5EF4-FFF2-40B4-BE49-F238E27FC236}">
                <a16:creationId xmlns:a16="http://schemas.microsoft.com/office/drawing/2014/main" id="{54773938-4ACA-D6C3-ABBD-6B68B466AC82}"/>
              </a:ext>
            </a:extLst>
          </p:cNvPr>
          <p:cNvSpPr/>
          <p:nvPr/>
        </p:nvSpPr>
        <p:spPr>
          <a:xfrm>
            <a:off x="4640048" y="5105897"/>
            <a:ext cx="2865892" cy="1357313"/>
          </a:xfrm>
          <a:prstGeom prst="rect">
            <a:avLst/>
          </a:prstGeom>
          <a:solidFill>
            <a:schemeClr val="bg1"/>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88"/>
          </a:p>
        </p:txBody>
      </p:sp>
      <p:sp>
        <p:nvSpPr>
          <p:cNvPr id="38" name="Rectangle 37">
            <a:extLst>
              <a:ext uri="{FF2B5EF4-FFF2-40B4-BE49-F238E27FC236}">
                <a16:creationId xmlns:a16="http://schemas.microsoft.com/office/drawing/2014/main" id="{7EB0F5DF-470C-0880-8756-084FBE70AB3A}"/>
              </a:ext>
            </a:extLst>
          </p:cNvPr>
          <p:cNvSpPr/>
          <p:nvPr/>
        </p:nvSpPr>
        <p:spPr>
          <a:xfrm>
            <a:off x="7632666" y="5094817"/>
            <a:ext cx="2865892" cy="1357313"/>
          </a:xfrm>
          <a:prstGeom prst="rect">
            <a:avLst/>
          </a:prstGeom>
          <a:solidFill>
            <a:schemeClr val="bg1"/>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88"/>
          </a:p>
        </p:txBody>
      </p:sp>
      <p:sp>
        <p:nvSpPr>
          <p:cNvPr id="39" name="Rectangle 38">
            <a:extLst>
              <a:ext uri="{FF2B5EF4-FFF2-40B4-BE49-F238E27FC236}">
                <a16:creationId xmlns:a16="http://schemas.microsoft.com/office/drawing/2014/main" id="{BBBD88FA-8F99-4323-86B2-A3DE848B79AB}"/>
              </a:ext>
            </a:extLst>
          </p:cNvPr>
          <p:cNvSpPr/>
          <p:nvPr/>
        </p:nvSpPr>
        <p:spPr>
          <a:xfrm>
            <a:off x="7632666" y="3634694"/>
            <a:ext cx="2865892" cy="1357313"/>
          </a:xfrm>
          <a:prstGeom prst="rect">
            <a:avLst/>
          </a:prstGeom>
          <a:solidFill>
            <a:schemeClr val="bg1"/>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88"/>
          </a:p>
        </p:txBody>
      </p:sp>
      <p:sp>
        <p:nvSpPr>
          <p:cNvPr id="40" name="Rectangle 39">
            <a:extLst>
              <a:ext uri="{FF2B5EF4-FFF2-40B4-BE49-F238E27FC236}">
                <a16:creationId xmlns:a16="http://schemas.microsoft.com/office/drawing/2014/main" id="{45846470-361E-4619-2054-61A461AE3DA3}"/>
              </a:ext>
            </a:extLst>
          </p:cNvPr>
          <p:cNvSpPr/>
          <p:nvPr/>
        </p:nvSpPr>
        <p:spPr>
          <a:xfrm>
            <a:off x="7632666" y="2171236"/>
            <a:ext cx="2865892" cy="1357313"/>
          </a:xfrm>
          <a:prstGeom prst="rect">
            <a:avLst/>
          </a:prstGeom>
          <a:solidFill>
            <a:schemeClr val="bg1"/>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88"/>
          </a:p>
        </p:txBody>
      </p:sp>
      <p:cxnSp>
        <p:nvCxnSpPr>
          <p:cNvPr id="42" name="Straight Connector 41">
            <a:extLst>
              <a:ext uri="{FF2B5EF4-FFF2-40B4-BE49-F238E27FC236}">
                <a16:creationId xmlns:a16="http://schemas.microsoft.com/office/drawing/2014/main" id="{88105435-8145-4F4B-7DD0-9A845FEBE31D}"/>
              </a:ext>
            </a:extLst>
          </p:cNvPr>
          <p:cNvCxnSpPr>
            <a:cxnSpLocks/>
          </p:cNvCxnSpPr>
          <p:nvPr/>
        </p:nvCxnSpPr>
        <p:spPr>
          <a:xfrm flipH="1">
            <a:off x="4502295" y="4937220"/>
            <a:ext cx="444400" cy="168676"/>
          </a:xfrm>
          <a:prstGeom prst="line">
            <a:avLst/>
          </a:prstGeom>
          <a:ln w="38100">
            <a:solidFill>
              <a:srgbClr val="00B050"/>
            </a:solidFill>
          </a:ln>
        </p:spPr>
        <p:style>
          <a:lnRef idx="1">
            <a:schemeClr val="accent1"/>
          </a:lnRef>
          <a:fillRef idx="0">
            <a:schemeClr val="accent1"/>
          </a:fillRef>
          <a:effectRef idx="0">
            <a:schemeClr val="accent1"/>
          </a:effectRef>
          <a:fontRef idx="minor">
            <a:schemeClr val="tx1"/>
          </a:fontRef>
        </p:style>
      </p:cxnSp>
      <p:sp>
        <p:nvSpPr>
          <p:cNvPr id="5" name="Star: 12 Points 4">
            <a:extLst>
              <a:ext uri="{FF2B5EF4-FFF2-40B4-BE49-F238E27FC236}">
                <a16:creationId xmlns:a16="http://schemas.microsoft.com/office/drawing/2014/main" id="{A3B457D9-27D0-9B1A-A3B4-030BE5C99B0C}"/>
              </a:ext>
            </a:extLst>
          </p:cNvPr>
          <p:cNvSpPr/>
          <p:nvPr/>
        </p:nvSpPr>
        <p:spPr>
          <a:xfrm>
            <a:off x="10367755" y="5376882"/>
            <a:ext cx="1750297" cy="1355350"/>
          </a:xfrm>
          <a:prstGeom prst="star12">
            <a:avLst/>
          </a:prstGeom>
          <a:solidFill>
            <a:srgbClr val="FF6600"/>
          </a:solidFill>
          <a:ln w="57150">
            <a:solidFill>
              <a:srgbClr val="FFFF00"/>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GB" sz="2000" b="1" dirty="0">
                <a:solidFill>
                  <a:schemeClr val="bg1"/>
                </a:solidFill>
              </a:rPr>
              <a:t>5 mins</a:t>
            </a:r>
          </a:p>
        </p:txBody>
      </p:sp>
      <p:sp>
        <p:nvSpPr>
          <p:cNvPr id="33" name="Rectangle 32">
            <a:extLst>
              <a:ext uri="{FF2B5EF4-FFF2-40B4-BE49-F238E27FC236}">
                <a16:creationId xmlns:a16="http://schemas.microsoft.com/office/drawing/2014/main" id="{C2200F5A-6078-90E3-ACB3-6FE497985716}"/>
              </a:ext>
            </a:extLst>
          </p:cNvPr>
          <p:cNvSpPr/>
          <p:nvPr/>
        </p:nvSpPr>
        <p:spPr>
          <a:xfrm>
            <a:off x="1636403" y="3621998"/>
            <a:ext cx="2865892" cy="1357313"/>
          </a:xfrm>
          <a:prstGeom prst="rect">
            <a:avLst/>
          </a:prstGeom>
          <a:solidFill>
            <a:schemeClr val="bg1"/>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88"/>
          </a:p>
        </p:txBody>
      </p:sp>
      <p:sp>
        <p:nvSpPr>
          <p:cNvPr id="2" name="Rectangle 1">
            <a:extLst>
              <a:ext uri="{FF2B5EF4-FFF2-40B4-BE49-F238E27FC236}">
                <a16:creationId xmlns:a16="http://schemas.microsoft.com/office/drawing/2014/main" id="{7E13C562-B00E-8743-297F-210D46ADD2E3}"/>
              </a:ext>
            </a:extLst>
          </p:cNvPr>
          <p:cNvSpPr/>
          <p:nvPr/>
        </p:nvSpPr>
        <p:spPr>
          <a:xfrm>
            <a:off x="0" y="0"/>
            <a:ext cx="12192000" cy="790450"/>
          </a:xfrm>
          <a:prstGeom prst="rect">
            <a:avLst/>
          </a:prstGeom>
          <a:solidFill>
            <a:srgbClr val="00B050"/>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GB" sz="3600" dirty="0">
                <a:solidFill>
                  <a:schemeClr val="bg1"/>
                </a:solidFill>
              </a:rPr>
              <a:t>TASK: How can a workplace be more green?</a:t>
            </a:r>
          </a:p>
        </p:txBody>
      </p:sp>
      <p:pic>
        <p:nvPicPr>
          <p:cNvPr id="4" name="Picture 3">
            <a:extLst>
              <a:ext uri="{FF2B5EF4-FFF2-40B4-BE49-F238E27FC236}">
                <a16:creationId xmlns:a16="http://schemas.microsoft.com/office/drawing/2014/main" id="{F939A17F-CADE-963C-F6C4-987CB7BAEBA6}"/>
              </a:ext>
            </a:extLst>
          </p:cNvPr>
          <p:cNvPicPr>
            <a:picLocks noChangeAspect="1"/>
          </p:cNvPicPr>
          <p:nvPr/>
        </p:nvPicPr>
        <p:blipFill>
          <a:blip r:embed="rId3"/>
          <a:stretch>
            <a:fillRect/>
          </a:stretch>
        </p:blipFill>
        <p:spPr>
          <a:xfrm>
            <a:off x="10758374" y="966457"/>
            <a:ext cx="1152918" cy="1106147"/>
          </a:xfrm>
          <a:prstGeom prst="rect">
            <a:avLst/>
          </a:prstGeom>
        </p:spPr>
      </p:pic>
    </p:spTree>
    <p:extLst>
      <p:ext uri="{BB962C8B-B14F-4D97-AF65-F5344CB8AC3E}">
        <p14:creationId xmlns:p14="http://schemas.microsoft.com/office/powerpoint/2010/main" val="31820950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6" presetClass="emph" presetSubtype="0" fill="hold" grpId="1" nodeType="clickEffect">
                                  <p:stCondLst>
                                    <p:cond delay="0"/>
                                  </p:stCondLst>
                                  <p:childTnLst>
                                    <p:animScale>
                                      <p:cBhvr>
                                        <p:cTn id="12" dur="2000" fill="hold"/>
                                        <p:tgtEl>
                                          <p:spTgt spid="5"/>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D0992BFD-E9C6-7D2A-E481-C18BD0DF6025}"/>
              </a:ext>
            </a:extLst>
          </p:cNvPr>
          <p:cNvSpPr/>
          <p:nvPr/>
        </p:nvSpPr>
        <p:spPr>
          <a:xfrm>
            <a:off x="0" y="-1905"/>
            <a:ext cx="12192000" cy="699202"/>
          </a:xfrm>
          <a:prstGeom prst="rect">
            <a:avLst/>
          </a:prstGeom>
          <a:solidFill>
            <a:srgbClr val="00B050"/>
          </a:solid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GB"/>
          </a:p>
        </p:txBody>
      </p:sp>
      <p:sp>
        <p:nvSpPr>
          <p:cNvPr id="52" name="TextBox 51">
            <a:extLst>
              <a:ext uri="{FF2B5EF4-FFF2-40B4-BE49-F238E27FC236}">
                <a16:creationId xmlns:a16="http://schemas.microsoft.com/office/drawing/2014/main" id="{F259AB5A-BD11-B9E8-8D54-C5C3580E3C54}"/>
              </a:ext>
            </a:extLst>
          </p:cNvPr>
          <p:cNvSpPr txBox="1"/>
          <p:nvPr/>
        </p:nvSpPr>
        <p:spPr>
          <a:xfrm>
            <a:off x="1524000" y="24531"/>
            <a:ext cx="9144000" cy="646331"/>
          </a:xfrm>
          <a:prstGeom prst="rect">
            <a:avLst/>
          </a:prstGeom>
          <a:noFill/>
        </p:spPr>
        <p:txBody>
          <a:bodyPr wrap="square" rtlCol="0">
            <a:spAutoFit/>
          </a:bodyPr>
          <a:lstStyle/>
          <a:p>
            <a:pPr algn="ctr"/>
            <a:r>
              <a:rPr lang="en-GB" sz="3600" dirty="0">
                <a:solidFill>
                  <a:schemeClr val="bg1"/>
                </a:solidFill>
              </a:rPr>
              <a:t>What is a green job?</a:t>
            </a:r>
          </a:p>
        </p:txBody>
      </p:sp>
      <p:sp>
        <p:nvSpPr>
          <p:cNvPr id="2" name="Speech Bubble: Rectangle with Corners Rounded 1">
            <a:extLst>
              <a:ext uri="{FF2B5EF4-FFF2-40B4-BE49-F238E27FC236}">
                <a16:creationId xmlns:a16="http://schemas.microsoft.com/office/drawing/2014/main" id="{1C1F422B-9134-3F77-5DAF-72E8D1C461DE}"/>
              </a:ext>
            </a:extLst>
          </p:cNvPr>
          <p:cNvSpPr/>
          <p:nvPr/>
        </p:nvSpPr>
        <p:spPr>
          <a:xfrm>
            <a:off x="1823225" y="1277931"/>
            <a:ext cx="8545550" cy="4302137"/>
          </a:xfrm>
          <a:prstGeom prst="wedgeRoundRectCallout">
            <a:avLst>
              <a:gd name="adj1" fmla="val 681"/>
              <a:gd name="adj2" fmla="val 55385"/>
              <a:gd name="adj3" fmla="val 16667"/>
            </a:avLst>
          </a:prstGeom>
          <a:solidFill>
            <a:schemeClr val="accent6">
              <a:lumMod val="20000"/>
              <a:lumOff val="80000"/>
            </a:schemeClr>
          </a:solidFill>
          <a:ln>
            <a:solidFill>
              <a:srgbClr val="92D050"/>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3600" dirty="0">
                <a:solidFill>
                  <a:schemeClr val="tx1"/>
                </a:solidFill>
              </a:rPr>
              <a:t>A green job is one that contributes towards reducing emissions, lowering the carbon footprint and protecting the environment.</a:t>
            </a:r>
          </a:p>
        </p:txBody>
      </p:sp>
      <p:pic>
        <p:nvPicPr>
          <p:cNvPr id="4" name="Picture 3">
            <a:extLst>
              <a:ext uri="{FF2B5EF4-FFF2-40B4-BE49-F238E27FC236}">
                <a16:creationId xmlns:a16="http://schemas.microsoft.com/office/drawing/2014/main" id="{9C625B3A-4A29-91C7-FA6C-5E01034C38D7}"/>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7743312" y="4166999"/>
            <a:ext cx="2188629" cy="1188431"/>
          </a:xfrm>
          <a:prstGeom prst="rect">
            <a:avLst/>
          </a:prstGeom>
        </p:spPr>
      </p:pic>
    </p:spTree>
    <p:extLst>
      <p:ext uri="{BB962C8B-B14F-4D97-AF65-F5344CB8AC3E}">
        <p14:creationId xmlns:p14="http://schemas.microsoft.com/office/powerpoint/2010/main" val="4217729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extLst>
    <p:ext uri="{6950BFC3-D8DA-4A85-94F7-54DA5524770B}">
      <p188:commentRel xmlns:p188="http://schemas.microsoft.com/office/powerpoint/2018/8/main" r:id="rId3"/>
    </p:ext>
  </p:extLs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Rectangle 50">
            <a:extLst>
              <a:ext uri="{FF2B5EF4-FFF2-40B4-BE49-F238E27FC236}">
                <a16:creationId xmlns:a16="http://schemas.microsoft.com/office/drawing/2014/main" id="{2383B34B-43BB-4F80-4BC3-0D1B5F0EFB78}"/>
              </a:ext>
            </a:extLst>
          </p:cNvPr>
          <p:cNvSpPr/>
          <p:nvPr/>
        </p:nvSpPr>
        <p:spPr>
          <a:xfrm>
            <a:off x="0" y="-1"/>
            <a:ext cx="12192000" cy="846845"/>
          </a:xfrm>
          <a:prstGeom prst="rect">
            <a:avLst/>
          </a:prstGeom>
          <a:solidFill>
            <a:srgbClr val="00B050"/>
          </a:solid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GB" dirty="0"/>
          </a:p>
        </p:txBody>
      </p:sp>
      <p:sp>
        <p:nvSpPr>
          <p:cNvPr id="52" name="TextBox 51">
            <a:extLst>
              <a:ext uri="{FF2B5EF4-FFF2-40B4-BE49-F238E27FC236}">
                <a16:creationId xmlns:a16="http://schemas.microsoft.com/office/drawing/2014/main" id="{F259AB5A-BD11-B9E8-8D54-C5C3580E3C54}"/>
              </a:ext>
            </a:extLst>
          </p:cNvPr>
          <p:cNvSpPr txBox="1"/>
          <p:nvPr/>
        </p:nvSpPr>
        <p:spPr>
          <a:xfrm>
            <a:off x="1667180" y="145587"/>
            <a:ext cx="8886520" cy="584775"/>
          </a:xfrm>
          <a:prstGeom prst="rect">
            <a:avLst/>
          </a:prstGeom>
          <a:noFill/>
        </p:spPr>
        <p:txBody>
          <a:bodyPr wrap="square" rtlCol="0">
            <a:spAutoFit/>
          </a:bodyPr>
          <a:lstStyle/>
          <a:p>
            <a:pPr algn="ctr"/>
            <a:r>
              <a:rPr lang="en-GB" sz="3200" dirty="0">
                <a:solidFill>
                  <a:schemeClr val="bg1"/>
                </a:solidFill>
              </a:rPr>
              <a:t>6 green employment sectors</a:t>
            </a:r>
          </a:p>
        </p:txBody>
      </p:sp>
      <p:sp>
        <p:nvSpPr>
          <p:cNvPr id="13" name="Rectangle 12">
            <a:extLst>
              <a:ext uri="{FF2B5EF4-FFF2-40B4-BE49-F238E27FC236}">
                <a16:creationId xmlns:a16="http://schemas.microsoft.com/office/drawing/2014/main" id="{1A1A7035-8DFF-C8B1-0FB8-3A13B14F2C07}"/>
              </a:ext>
            </a:extLst>
          </p:cNvPr>
          <p:cNvSpPr/>
          <p:nvPr/>
        </p:nvSpPr>
        <p:spPr>
          <a:xfrm>
            <a:off x="3966453" y="3785000"/>
            <a:ext cx="4259095" cy="2327734"/>
          </a:xfrm>
          <a:prstGeom prst="rect">
            <a:avLst/>
          </a:prstGeom>
          <a:solidFill>
            <a:srgbClr val="00B050"/>
          </a:solid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GB" sz="3600" dirty="0"/>
              <a:t>These sectors are all predicted to grow</a:t>
            </a:r>
          </a:p>
        </p:txBody>
      </p:sp>
      <p:grpSp>
        <p:nvGrpSpPr>
          <p:cNvPr id="2" name="Group 1">
            <a:extLst>
              <a:ext uri="{FF2B5EF4-FFF2-40B4-BE49-F238E27FC236}">
                <a16:creationId xmlns:a16="http://schemas.microsoft.com/office/drawing/2014/main" id="{B31B3E2A-5C46-8544-3365-3DBD0FB2AB4E}"/>
              </a:ext>
            </a:extLst>
          </p:cNvPr>
          <p:cNvGrpSpPr/>
          <p:nvPr/>
        </p:nvGrpSpPr>
        <p:grpSpPr>
          <a:xfrm>
            <a:off x="1840850" y="1108243"/>
            <a:ext cx="1864300" cy="2372396"/>
            <a:chOff x="303602" y="3971354"/>
            <a:chExt cx="1582824" cy="2080876"/>
          </a:xfrm>
        </p:grpSpPr>
        <p:sp>
          <p:nvSpPr>
            <p:cNvPr id="4" name="Rectangle: Rounded Corners 3">
              <a:extLst>
                <a:ext uri="{FF2B5EF4-FFF2-40B4-BE49-F238E27FC236}">
                  <a16:creationId xmlns:a16="http://schemas.microsoft.com/office/drawing/2014/main" id="{B936E0EA-56A1-E1DA-3872-8F43AC0CE925}"/>
                </a:ext>
              </a:extLst>
            </p:cNvPr>
            <p:cNvSpPr/>
            <p:nvPr/>
          </p:nvSpPr>
          <p:spPr>
            <a:xfrm>
              <a:off x="303602" y="3971354"/>
              <a:ext cx="1582824" cy="2080876"/>
            </a:xfrm>
            <a:prstGeom prst="roundRect">
              <a:avLst/>
            </a:prstGeom>
            <a:solidFill>
              <a:schemeClr val="bg1"/>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5" name="TextBox 37">
              <a:extLst>
                <a:ext uri="{FF2B5EF4-FFF2-40B4-BE49-F238E27FC236}">
                  <a16:creationId xmlns:a16="http://schemas.microsoft.com/office/drawing/2014/main" id="{483F3862-2507-8E42-48A1-F622E9701EDF}"/>
                </a:ext>
              </a:extLst>
            </p:cNvPr>
            <p:cNvSpPr txBox="1"/>
            <p:nvPr/>
          </p:nvSpPr>
          <p:spPr>
            <a:xfrm>
              <a:off x="380323" y="5198624"/>
              <a:ext cx="1416523" cy="669606"/>
            </a:xfrm>
            <a:prstGeom prst="rect">
              <a:avLst/>
            </a:prstGeom>
            <a:solidFill>
              <a:schemeClr val="bg1"/>
            </a:solidFill>
            <a:ln>
              <a:noFill/>
            </a:ln>
          </p:spPr>
          <p:txBody>
            <a:bodyPr wrap="square" lIns="0" tIns="0" rIns="0" bIns="0" rtlCol="0" anchor="t">
              <a:spAutoFit/>
            </a:bodyPr>
            <a:lstStyle/>
            <a:p>
              <a:pPr algn="ctr">
                <a:lnSpc>
                  <a:spcPts val="3099"/>
                </a:lnSpc>
              </a:pPr>
              <a:r>
                <a:rPr lang="en-US" sz="2000" b="1" dirty="0">
                  <a:solidFill>
                    <a:srgbClr val="00B050"/>
                  </a:solidFill>
                  <a:latin typeface="Khand Bold"/>
                </a:rPr>
                <a:t>NATURE</a:t>
              </a:r>
            </a:p>
            <a:p>
              <a:pPr algn="ctr">
                <a:lnSpc>
                  <a:spcPts val="3099"/>
                </a:lnSpc>
              </a:pPr>
              <a:r>
                <a:rPr lang="en-US" sz="2000" b="1" dirty="0">
                  <a:solidFill>
                    <a:srgbClr val="00B050"/>
                  </a:solidFill>
                  <a:latin typeface="Khand Bold"/>
                </a:rPr>
                <a:t>RECOVERY</a:t>
              </a:r>
            </a:p>
          </p:txBody>
        </p:sp>
        <p:pic>
          <p:nvPicPr>
            <p:cNvPr id="6" name="Picture 29">
              <a:extLst>
                <a:ext uri="{FF2B5EF4-FFF2-40B4-BE49-F238E27FC236}">
                  <a16:creationId xmlns:a16="http://schemas.microsoft.com/office/drawing/2014/main" id="{21D65721-991A-1635-BE80-E8BDFE9A1056}"/>
                </a:ext>
              </a:extLst>
            </p:cNvPr>
            <p:cNvPicPr>
              <a:picLocks noChangeAspect="1"/>
            </p:cNvPicPr>
            <p:nvPr/>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a:off x="498714" y="4158186"/>
              <a:ext cx="1259936" cy="853606"/>
            </a:xfrm>
            <a:prstGeom prst="rect">
              <a:avLst/>
            </a:prstGeom>
          </p:spPr>
        </p:pic>
      </p:grpSp>
      <p:grpSp>
        <p:nvGrpSpPr>
          <p:cNvPr id="7" name="Group 6">
            <a:extLst>
              <a:ext uri="{FF2B5EF4-FFF2-40B4-BE49-F238E27FC236}">
                <a16:creationId xmlns:a16="http://schemas.microsoft.com/office/drawing/2014/main" id="{53AC1E40-690E-E15E-FB2A-520AEA5C371A}"/>
              </a:ext>
            </a:extLst>
          </p:cNvPr>
          <p:cNvGrpSpPr/>
          <p:nvPr/>
        </p:nvGrpSpPr>
        <p:grpSpPr>
          <a:xfrm>
            <a:off x="4139776" y="1098187"/>
            <a:ext cx="1864300" cy="2372396"/>
            <a:chOff x="3780244" y="3879308"/>
            <a:chExt cx="1582824" cy="2080876"/>
          </a:xfrm>
        </p:grpSpPr>
        <p:sp>
          <p:nvSpPr>
            <p:cNvPr id="8" name="Rectangle: Rounded Corners 7">
              <a:extLst>
                <a:ext uri="{FF2B5EF4-FFF2-40B4-BE49-F238E27FC236}">
                  <a16:creationId xmlns:a16="http://schemas.microsoft.com/office/drawing/2014/main" id="{392E08AA-9C6D-0799-C00F-552FBCF93DEC}"/>
                </a:ext>
              </a:extLst>
            </p:cNvPr>
            <p:cNvSpPr/>
            <p:nvPr/>
          </p:nvSpPr>
          <p:spPr>
            <a:xfrm>
              <a:off x="3780244" y="3879308"/>
              <a:ext cx="1582824" cy="2080876"/>
            </a:xfrm>
            <a:prstGeom prst="roundRect">
              <a:avLst/>
            </a:prstGeom>
            <a:solidFill>
              <a:schemeClr val="bg1"/>
            </a:solidFill>
            <a:ln>
              <a:solidFill>
                <a:srgbClr val="00AF6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9" name="TextBox 8">
              <a:extLst>
                <a:ext uri="{FF2B5EF4-FFF2-40B4-BE49-F238E27FC236}">
                  <a16:creationId xmlns:a16="http://schemas.microsoft.com/office/drawing/2014/main" id="{ACA1E2B6-6998-2438-40B9-56C8A3CF315A}"/>
                </a:ext>
              </a:extLst>
            </p:cNvPr>
            <p:cNvSpPr txBox="1"/>
            <p:nvPr/>
          </p:nvSpPr>
          <p:spPr>
            <a:xfrm>
              <a:off x="3847995" y="4759148"/>
              <a:ext cx="1447555" cy="1099287"/>
            </a:xfrm>
            <a:prstGeom prst="rect">
              <a:avLst/>
            </a:prstGeom>
            <a:solidFill>
              <a:schemeClr val="bg1"/>
            </a:solidFill>
            <a:ln>
              <a:noFill/>
            </a:ln>
          </p:spPr>
          <p:txBody>
            <a:bodyPr wrap="square">
              <a:spAutoFit/>
            </a:bodyPr>
            <a:lstStyle/>
            <a:p>
              <a:pPr algn="ctr" defTabSz="914400">
                <a:lnSpc>
                  <a:spcPts val="3099"/>
                </a:lnSpc>
                <a:defRPr/>
              </a:pPr>
              <a:r>
                <a:rPr lang="en-US" sz="2000" b="1" dirty="0">
                  <a:solidFill>
                    <a:srgbClr val="00B050"/>
                  </a:solidFill>
                  <a:latin typeface="Khand Bold"/>
                </a:rPr>
                <a:t>LOW CARBON </a:t>
              </a:r>
            </a:p>
            <a:p>
              <a:pPr algn="ctr" defTabSz="914400">
                <a:lnSpc>
                  <a:spcPts val="3099"/>
                </a:lnSpc>
                <a:defRPr/>
              </a:pPr>
              <a:r>
                <a:rPr lang="en-US" sz="2000" b="1" dirty="0">
                  <a:solidFill>
                    <a:srgbClr val="00B050"/>
                  </a:solidFill>
                  <a:latin typeface="Khand Bold"/>
                </a:rPr>
                <a:t>BUILDINGS</a:t>
              </a:r>
            </a:p>
            <a:p>
              <a:pPr algn="ctr" defTabSz="914400">
                <a:lnSpc>
                  <a:spcPts val="3099"/>
                </a:lnSpc>
                <a:defRPr/>
              </a:pPr>
              <a:r>
                <a:rPr lang="en-US" sz="2000" b="1" dirty="0">
                  <a:solidFill>
                    <a:srgbClr val="00B050"/>
                  </a:solidFill>
                  <a:latin typeface="Khand Bold"/>
                </a:rPr>
                <a:t>AND PLACES</a:t>
              </a:r>
            </a:p>
          </p:txBody>
        </p:sp>
        <p:pic>
          <p:nvPicPr>
            <p:cNvPr id="15" name="Picture 14">
              <a:extLst>
                <a:ext uri="{FF2B5EF4-FFF2-40B4-BE49-F238E27FC236}">
                  <a16:creationId xmlns:a16="http://schemas.microsoft.com/office/drawing/2014/main" id="{E6A259AF-B6CB-74B2-A754-3F09E1F024A0}"/>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3965593" y="4040990"/>
              <a:ext cx="1212125" cy="679972"/>
            </a:xfrm>
            <a:prstGeom prst="rect">
              <a:avLst/>
            </a:prstGeom>
          </p:spPr>
        </p:pic>
      </p:grpSp>
      <p:grpSp>
        <p:nvGrpSpPr>
          <p:cNvPr id="16" name="Group 15">
            <a:extLst>
              <a:ext uri="{FF2B5EF4-FFF2-40B4-BE49-F238E27FC236}">
                <a16:creationId xmlns:a16="http://schemas.microsoft.com/office/drawing/2014/main" id="{B6BFAA7E-C49E-39C8-2C1E-66AEC18BDA12}"/>
              </a:ext>
            </a:extLst>
          </p:cNvPr>
          <p:cNvGrpSpPr/>
          <p:nvPr/>
        </p:nvGrpSpPr>
        <p:grpSpPr>
          <a:xfrm>
            <a:off x="6313133" y="1098187"/>
            <a:ext cx="1864300" cy="2372396"/>
            <a:chOff x="5589337" y="3955206"/>
            <a:chExt cx="1582824" cy="2080876"/>
          </a:xfrm>
        </p:grpSpPr>
        <p:sp>
          <p:nvSpPr>
            <p:cNvPr id="17" name="Rectangle: Rounded Corners 16">
              <a:extLst>
                <a:ext uri="{FF2B5EF4-FFF2-40B4-BE49-F238E27FC236}">
                  <a16:creationId xmlns:a16="http://schemas.microsoft.com/office/drawing/2014/main" id="{116F0BD8-47FE-2A1A-366C-73EC1B53CDE6}"/>
                </a:ext>
              </a:extLst>
            </p:cNvPr>
            <p:cNvSpPr/>
            <p:nvPr/>
          </p:nvSpPr>
          <p:spPr>
            <a:xfrm>
              <a:off x="5589337" y="3955206"/>
              <a:ext cx="1582824" cy="2080876"/>
            </a:xfrm>
            <a:prstGeom prst="roundRect">
              <a:avLst/>
            </a:prstGeom>
            <a:solidFill>
              <a:schemeClr val="bg1"/>
            </a:solidFill>
            <a:ln>
              <a:solidFill>
                <a:srgbClr val="00AF6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8" name="TextBox 17">
              <a:extLst>
                <a:ext uri="{FF2B5EF4-FFF2-40B4-BE49-F238E27FC236}">
                  <a16:creationId xmlns:a16="http://schemas.microsoft.com/office/drawing/2014/main" id="{33F53327-2551-B3CE-5F80-156FBB4BF4FB}"/>
                </a:ext>
              </a:extLst>
            </p:cNvPr>
            <p:cNvSpPr txBox="1"/>
            <p:nvPr/>
          </p:nvSpPr>
          <p:spPr>
            <a:xfrm>
              <a:off x="5704491" y="5066663"/>
              <a:ext cx="1352516" cy="750593"/>
            </a:xfrm>
            <a:prstGeom prst="rect">
              <a:avLst/>
            </a:prstGeom>
            <a:solidFill>
              <a:schemeClr val="bg1"/>
            </a:solidFill>
            <a:ln>
              <a:noFill/>
            </a:ln>
          </p:spPr>
          <p:txBody>
            <a:bodyPr wrap="square">
              <a:spAutoFit/>
            </a:bodyPr>
            <a:lstStyle/>
            <a:p>
              <a:pPr algn="ctr" defTabSz="914400">
                <a:lnSpc>
                  <a:spcPts val="3099"/>
                </a:lnSpc>
                <a:defRPr/>
              </a:pPr>
              <a:r>
                <a:rPr lang="en-US" sz="2000" b="1" dirty="0">
                  <a:solidFill>
                    <a:srgbClr val="00B050"/>
                  </a:solidFill>
                  <a:latin typeface="Khand Bold"/>
                </a:rPr>
                <a:t>RENEWABLE</a:t>
              </a:r>
            </a:p>
            <a:p>
              <a:pPr algn="ctr" defTabSz="914400">
                <a:lnSpc>
                  <a:spcPts val="3099"/>
                </a:lnSpc>
                <a:defRPr/>
              </a:pPr>
              <a:r>
                <a:rPr lang="en-US" sz="2000" b="1" dirty="0">
                  <a:solidFill>
                    <a:srgbClr val="00B050"/>
                  </a:solidFill>
                  <a:latin typeface="Khand Bold"/>
                </a:rPr>
                <a:t>ENERGY</a:t>
              </a:r>
            </a:p>
          </p:txBody>
        </p:sp>
        <p:pic>
          <p:nvPicPr>
            <p:cNvPr id="19" name="Picture 26">
              <a:extLst>
                <a:ext uri="{FF2B5EF4-FFF2-40B4-BE49-F238E27FC236}">
                  <a16:creationId xmlns:a16="http://schemas.microsoft.com/office/drawing/2014/main" id="{750B34C7-5B8B-34F1-96BA-20F51B3B50D6}"/>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5694532" y="4092840"/>
              <a:ext cx="1352516" cy="902804"/>
            </a:xfrm>
            <a:prstGeom prst="rect">
              <a:avLst/>
            </a:prstGeom>
          </p:spPr>
        </p:pic>
      </p:grpSp>
      <p:grpSp>
        <p:nvGrpSpPr>
          <p:cNvPr id="20" name="Group 19">
            <a:extLst>
              <a:ext uri="{FF2B5EF4-FFF2-40B4-BE49-F238E27FC236}">
                <a16:creationId xmlns:a16="http://schemas.microsoft.com/office/drawing/2014/main" id="{165ACF68-039B-6B97-8224-B323717ED32E}"/>
              </a:ext>
            </a:extLst>
          </p:cNvPr>
          <p:cNvGrpSpPr/>
          <p:nvPr/>
        </p:nvGrpSpPr>
        <p:grpSpPr>
          <a:xfrm>
            <a:off x="8476753" y="1098187"/>
            <a:ext cx="1864300" cy="2372396"/>
            <a:chOff x="7329424" y="3955206"/>
            <a:chExt cx="1582824" cy="2080876"/>
          </a:xfrm>
        </p:grpSpPr>
        <p:sp>
          <p:nvSpPr>
            <p:cNvPr id="21" name="Rectangle: Rounded Corners 20">
              <a:extLst>
                <a:ext uri="{FF2B5EF4-FFF2-40B4-BE49-F238E27FC236}">
                  <a16:creationId xmlns:a16="http://schemas.microsoft.com/office/drawing/2014/main" id="{1AD5CD28-084F-9DF3-B6E2-0ADDF96C4D0E}"/>
                </a:ext>
              </a:extLst>
            </p:cNvPr>
            <p:cNvSpPr/>
            <p:nvPr/>
          </p:nvSpPr>
          <p:spPr>
            <a:xfrm>
              <a:off x="7329424" y="3955206"/>
              <a:ext cx="1582824" cy="2080876"/>
            </a:xfrm>
            <a:prstGeom prst="roundRect">
              <a:avLst/>
            </a:prstGeom>
            <a:solidFill>
              <a:schemeClr val="bg1"/>
            </a:solidFill>
            <a:ln>
              <a:solidFill>
                <a:srgbClr val="00AF6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2" name="TextBox 21">
              <a:extLst>
                <a:ext uri="{FF2B5EF4-FFF2-40B4-BE49-F238E27FC236}">
                  <a16:creationId xmlns:a16="http://schemas.microsoft.com/office/drawing/2014/main" id="{CC8E4E4C-23DD-15A8-362C-A2603F6632F1}"/>
                </a:ext>
              </a:extLst>
            </p:cNvPr>
            <p:cNvSpPr txBox="1"/>
            <p:nvPr/>
          </p:nvSpPr>
          <p:spPr>
            <a:xfrm>
              <a:off x="7452814" y="5144195"/>
              <a:ext cx="1420696" cy="750593"/>
            </a:xfrm>
            <a:prstGeom prst="rect">
              <a:avLst/>
            </a:prstGeom>
            <a:solidFill>
              <a:schemeClr val="bg1"/>
            </a:solidFill>
            <a:ln>
              <a:noFill/>
            </a:ln>
          </p:spPr>
          <p:txBody>
            <a:bodyPr wrap="square">
              <a:spAutoFit/>
            </a:bodyPr>
            <a:lstStyle/>
            <a:p>
              <a:pPr algn="ctr" defTabSz="914400">
                <a:lnSpc>
                  <a:spcPts val="3099"/>
                </a:lnSpc>
                <a:defRPr/>
              </a:pPr>
              <a:r>
                <a:rPr lang="en-US" sz="2000" b="1" dirty="0">
                  <a:solidFill>
                    <a:srgbClr val="00B050"/>
                  </a:solidFill>
                  <a:latin typeface="Khand Bold"/>
                </a:rPr>
                <a:t>LOW CARBON </a:t>
              </a:r>
            </a:p>
            <a:p>
              <a:pPr algn="ctr" defTabSz="914400">
                <a:lnSpc>
                  <a:spcPts val="3099"/>
                </a:lnSpc>
                <a:defRPr/>
              </a:pPr>
              <a:r>
                <a:rPr lang="en-US" sz="2000" b="1" dirty="0">
                  <a:solidFill>
                    <a:srgbClr val="00B050"/>
                  </a:solidFill>
                  <a:latin typeface="Khand Bold"/>
                </a:rPr>
                <a:t>BUSINESS</a:t>
              </a:r>
            </a:p>
          </p:txBody>
        </p:sp>
        <p:pic>
          <p:nvPicPr>
            <p:cNvPr id="23" name="Picture 22">
              <a:extLst>
                <a:ext uri="{FF2B5EF4-FFF2-40B4-BE49-F238E27FC236}">
                  <a16:creationId xmlns:a16="http://schemas.microsoft.com/office/drawing/2014/main" id="{C9B49287-D2F8-2158-51F9-943BE02EFB50}"/>
                </a:ext>
              </a:extLst>
            </p:cNvPr>
            <p:cNvPicPr>
              <a:picLocks noChangeAspect="1"/>
            </p:cNvPicPr>
            <p:nvPr/>
          </p:nvPicPr>
          <p:blipFill>
            <a:blip r:embed="rId6"/>
            <a:stretch>
              <a:fillRect/>
            </a:stretch>
          </p:blipFill>
          <p:spPr>
            <a:xfrm>
              <a:off x="7679272" y="4138700"/>
              <a:ext cx="978848" cy="970224"/>
            </a:xfrm>
            <a:prstGeom prst="rect">
              <a:avLst/>
            </a:prstGeom>
          </p:spPr>
        </p:pic>
      </p:grpSp>
      <p:grpSp>
        <p:nvGrpSpPr>
          <p:cNvPr id="24" name="Group 23">
            <a:extLst>
              <a:ext uri="{FF2B5EF4-FFF2-40B4-BE49-F238E27FC236}">
                <a16:creationId xmlns:a16="http://schemas.microsoft.com/office/drawing/2014/main" id="{072C63A3-1FF1-043C-6E49-34DB8C9F9021}"/>
              </a:ext>
            </a:extLst>
          </p:cNvPr>
          <p:cNvGrpSpPr/>
          <p:nvPr/>
        </p:nvGrpSpPr>
        <p:grpSpPr>
          <a:xfrm>
            <a:off x="1833277" y="3721928"/>
            <a:ext cx="1864300" cy="2390807"/>
            <a:chOff x="2039814" y="3955206"/>
            <a:chExt cx="1582824" cy="2080876"/>
          </a:xfrm>
        </p:grpSpPr>
        <p:sp>
          <p:nvSpPr>
            <p:cNvPr id="25" name="Rectangle: Rounded Corners 24">
              <a:extLst>
                <a:ext uri="{FF2B5EF4-FFF2-40B4-BE49-F238E27FC236}">
                  <a16:creationId xmlns:a16="http://schemas.microsoft.com/office/drawing/2014/main" id="{110C199B-3EC4-4F01-3E66-C7F811E2C3F5}"/>
                </a:ext>
              </a:extLst>
            </p:cNvPr>
            <p:cNvSpPr/>
            <p:nvPr/>
          </p:nvSpPr>
          <p:spPr>
            <a:xfrm>
              <a:off x="2039814" y="3955206"/>
              <a:ext cx="1582824" cy="2080876"/>
            </a:xfrm>
            <a:prstGeom prst="roundRect">
              <a:avLst/>
            </a:prstGeom>
            <a:solidFill>
              <a:schemeClr val="bg1"/>
            </a:solidFill>
            <a:ln>
              <a:solidFill>
                <a:srgbClr val="00AF6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6" name="TextBox 25">
              <a:extLst>
                <a:ext uri="{FF2B5EF4-FFF2-40B4-BE49-F238E27FC236}">
                  <a16:creationId xmlns:a16="http://schemas.microsoft.com/office/drawing/2014/main" id="{AA692400-E22C-4F15-E330-0409943A5149}"/>
                </a:ext>
              </a:extLst>
            </p:cNvPr>
            <p:cNvSpPr txBox="1"/>
            <p:nvPr/>
          </p:nvSpPr>
          <p:spPr>
            <a:xfrm>
              <a:off x="2122964" y="5039663"/>
              <a:ext cx="1425872" cy="744813"/>
            </a:xfrm>
            <a:prstGeom prst="rect">
              <a:avLst/>
            </a:prstGeom>
            <a:solidFill>
              <a:schemeClr val="bg1"/>
            </a:solidFill>
            <a:ln>
              <a:noFill/>
            </a:ln>
          </p:spPr>
          <p:txBody>
            <a:bodyPr wrap="square">
              <a:spAutoFit/>
            </a:bodyPr>
            <a:lstStyle/>
            <a:p>
              <a:pPr algn="ctr" defTabSz="914400">
                <a:lnSpc>
                  <a:spcPts val="3099"/>
                </a:lnSpc>
                <a:defRPr/>
              </a:pPr>
              <a:r>
                <a:rPr lang="en-US" sz="2000" b="1" dirty="0">
                  <a:solidFill>
                    <a:srgbClr val="00B050"/>
                  </a:solidFill>
                  <a:latin typeface="Khand Bold"/>
                </a:rPr>
                <a:t>LOW CARBON </a:t>
              </a:r>
            </a:p>
            <a:p>
              <a:pPr algn="ctr" defTabSz="914400">
                <a:lnSpc>
                  <a:spcPts val="3099"/>
                </a:lnSpc>
                <a:defRPr/>
              </a:pPr>
              <a:r>
                <a:rPr lang="en-US" sz="2000" b="1" dirty="0">
                  <a:solidFill>
                    <a:srgbClr val="00B050"/>
                  </a:solidFill>
                  <a:latin typeface="Khand Bold"/>
                </a:rPr>
                <a:t>TRANSPORT</a:t>
              </a:r>
            </a:p>
          </p:txBody>
        </p:sp>
        <p:pic>
          <p:nvPicPr>
            <p:cNvPr id="27" name="Picture 22">
              <a:extLst>
                <a:ext uri="{FF2B5EF4-FFF2-40B4-BE49-F238E27FC236}">
                  <a16:creationId xmlns:a16="http://schemas.microsoft.com/office/drawing/2014/main" id="{2BB60590-298E-39D4-AAA4-262016B192C2}"/>
                </a:ext>
              </a:extLst>
            </p:cNvPr>
            <p:cNvPicPr>
              <a:picLocks noChangeAspect="1"/>
            </p:cNvPicPr>
            <p:nvPr/>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p:blipFill>
          <p:spPr>
            <a:xfrm>
              <a:off x="2398792" y="4182719"/>
              <a:ext cx="816985" cy="856944"/>
            </a:xfrm>
            <a:prstGeom prst="rect">
              <a:avLst/>
            </a:prstGeom>
          </p:spPr>
        </p:pic>
      </p:grpSp>
      <p:grpSp>
        <p:nvGrpSpPr>
          <p:cNvPr id="3" name="Group 2">
            <a:extLst>
              <a:ext uri="{FF2B5EF4-FFF2-40B4-BE49-F238E27FC236}">
                <a16:creationId xmlns:a16="http://schemas.microsoft.com/office/drawing/2014/main" id="{C6A8AFA8-DE6B-F7D6-8EB8-FC4A0EF2A011}"/>
              </a:ext>
            </a:extLst>
          </p:cNvPr>
          <p:cNvGrpSpPr/>
          <p:nvPr/>
        </p:nvGrpSpPr>
        <p:grpSpPr>
          <a:xfrm>
            <a:off x="8494423" y="3740338"/>
            <a:ext cx="1864300" cy="2372396"/>
            <a:chOff x="3767248" y="3879768"/>
            <a:chExt cx="1582824" cy="2080876"/>
          </a:xfrm>
        </p:grpSpPr>
        <p:sp>
          <p:nvSpPr>
            <p:cNvPr id="11" name="Rectangle: Rounded Corners 10">
              <a:extLst>
                <a:ext uri="{FF2B5EF4-FFF2-40B4-BE49-F238E27FC236}">
                  <a16:creationId xmlns:a16="http://schemas.microsoft.com/office/drawing/2014/main" id="{C6766B8E-04BA-A07C-2689-9443BD1DB208}"/>
                </a:ext>
              </a:extLst>
            </p:cNvPr>
            <p:cNvSpPr/>
            <p:nvPr/>
          </p:nvSpPr>
          <p:spPr>
            <a:xfrm>
              <a:off x="3767248" y="3879768"/>
              <a:ext cx="1582824" cy="2080876"/>
            </a:xfrm>
            <a:prstGeom prst="roundRect">
              <a:avLst/>
            </a:prstGeom>
            <a:solidFill>
              <a:schemeClr val="bg1"/>
            </a:solidFill>
            <a:ln>
              <a:solidFill>
                <a:srgbClr val="00AF6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2" name="TextBox 11">
              <a:extLst>
                <a:ext uri="{FF2B5EF4-FFF2-40B4-BE49-F238E27FC236}">
                  <a16:creationId xmlns:a16="http://schemas.microsoft.com/office/drawing/2014/main" id="{D9F5D7B4-B340-8E7F-4A6C-6820279A9DB5}"/>
                </a:ext>
              </a:extLst>
            </p:cNvPr>
            <p:cNvSpPr txBox="1"/>
            <p:nvPr/>
          </p:nvSpPr>
          <p:spPr>
            <a:xfrm>
              <a:off x="3906512" y="5000408"/>
              <a:ext cx="1389820" cy="750593"/>
            </a:xfrm>
            <a:prstGeom prst="rect">
              <a:avLst/>
            </a:prstGeom>
            <a:solidFill>
              <a:schemeClr val="bg1"/>
            </a:solidFill>
            <a:ln>
              <a:noFill/>
            </a:ln>
          </p:spPr>
          <p:txBody>
            <a:bodyPr wrap="square">
              <a:spAutoFit/>
            </a:bodyPr>
            <a:lstStyle/>
            <a:p>
              <a:pPr algn="ctr" defTabSz="914400">
                <a:lnSpc>
                  <a:spcPts val="3099"/>
                </a:lnSpc>
                <a:defRPr/>
              </a:pPr>
              <a:r>
                <a:rPr lang="en-US" sz="2000" b="1" dirty="0">
                  <a:solidFill>
                    <a:srgbClr val="00B050"/>
                  </a:solidFill>
                  <a:latin typeface="Khand Bold"/>
                </a:rPr>
                <a:t>CLIMATE RESILIENCE</a:t>
              </a:r>
            </a:p>
          </p:txBody>
        </p:sp>
      </p:grpSp>
      <p:pic>
        <p:nvPicPr>
          <p:cNvPr id="29" name="Picture 28">
            <a:extLst>
              <a:ext uri="{FF2B5EF4-FFF2-40B4-BE49-F238E27FC236}">
                <a16:creationId xmlns:a16="http://schemas.microsoft.com/office/drawing/2014/main" id="{3E641D68-ADF9-14A9-B5CE-778EA848A72A}"/>
              </a:ext>
            </a:extLst>
          </p:cNvPr>
          <p:cNvPicPr>
            <a:picLocks noChangeAspect="1"/>
          </p:cNvPicPr>
          <p:nvPr/>
        </p:nvPicPr>
        <p:blipFill>
          <a:blip r:embed="rId8"/>
          <a:stretch>
            <a:fillRect/>
          </a:stretch>
        </p:blipFill>
        <p:spPr>
          <a:xfrm>
            <a:off x="8895915" y="3948313"/>
            <a:ext cx="1162050" cy="1057275"/>
          </a:xfrm>
          <a:prstGeom prst="rect">
            <a:avLst/>
          </a:prstGeom>
        </p:spPr>
      </p:pic>
    </p:spTree>
    <p:extLst>
      <p:ext uri="{BB962C8B-B14F-4D97-AF65-F5344CB8AC3E}">
        <p14:creationId xmlns:p14="http://schemas.microsoft.com/office/powerpoint/2010/main" val="34765151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ppt_x"/>
                                          </p:val>
                                        </p:tav>
                                        <p:tav tm="100000">
                                          <p:val>
                                            <p:strVal val="#ppt_x"/>
                                          </p:val>
                                        </p:tav>
                                      </p:tavLst>
                                    </p:anim>
                                    <p:anim calcmode="lin" valueType="num">
                                      <p:cBhvr additive="base">
                                        <p:cTn id="14"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6"/>
                                        </p:tgtEl>
                                        <p:attrNameLst>
                                          <p:attrName>style.visibility</p:attrName>
                                        </p:attrNameLst>
                                      </p:cBhvr>
                                      <p:to>
                                        <p:strVal val="visible"/>
                                      </p:to>
                                    </p:set>
                                    <p:anim calcmode="lin" valueType="num">
                                      <p:cBhvr additive="base">
                                        <p:cTn id="19" dur="500" fill="hold"/>
                                        <p:tgtEl>
                                          <p:spTgt spid="16"/>
                                        </p:tgtEl>
                                        <p:attrNameLst>
                                          <p:attrName>ppt_x</p:attrName>
                                        </p:attrNameLst>
                                      </p:cBhvr>
                                      <p:tavLst>
                                        <p:tav tm="0">
                                          <p:val>
                                            <p:strVal val="#ppt_x"/>
                                          </p:val>
                                        </p:tav>
                                        <p:tav tm="100000">
                                          <p:val>
                                            <p:strVal val="#ppt_x"/>
                                          </p:val>
                                        </p:tav>
                                      </p:tavLst>
                                    </p:anim>
                                    <p:anim calcmode="lin" valueType="num">
                                      <p:cBhvr additive="base">
                                        <p:cTn id="20"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0"/>
                                        </p:tgtEl>
                                        <p:attrNameLst>
                                          <p:attrName>style.visibility</p:attrName>
                                        </p:attrNameLst>
                                      </p:cBhvr>
                                      <p:to>
                                        <p:strVal val="visible"/>
                                      </p:to>
                                    </p:set>
                                    <p:anim calcmode="lin" valueType="num">
                                      <p:cBhvr additive="base">
                                        <p:cTn id="25" dur="500" fill="hold"/>
                                        <p:tgtEl>
                                          <p:spTgt spid="20"/>
                                        </p:tgtEl>
                                        <p:attrNameLst>
                                          <p:attrName>ppt_x</p:attrName>
                                        </p:attrNameLst>
                                      </p:cBhvr>
                                      <p:tavLst>
                                        <p:tav tm="0">
                                          <p:val>
                                            <p:strVal val="#ppt_x"/>
                                          </p:val>
                                        </p:tav>
                                        <p:tav tm="100000">
                                          <p:val>
                                            <p:strVal val="#ppt_x"/>
                                          </p:val>
                                        </p:tav>
                                      </p:tavLst>
                                    </p:anim>
                                    <p:anim calcmode="lin" valueType="num">
                                      <p:cBhvr additive="base">
                                        <p:cTn id="26"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4"/>
                                        </p:tgtEl>
                                        <p:attrNameLst>
                                          <p:attrName>style.visibility</p:attrName>
                                        </p:attrNameLst>
                                      </p:cBhvr>
                                      <p:to>
                                        <p:strVal val="visible"/>
                                      </p:to>
                                    </p:set>
                                    <p:anim calcmode="lin" valueType="num">
                                      <p:cBhvr additive="base">
                                        <p:cTn id="31" dur="500" fill="hold"/>
                                        <p:tgtEl>
                                          <p:spTgt spid="24"/>
                                        </p:tgtEl>
                                        <p:attrNameLst>
                                          <p:attrName>ppt_x</p:attrName>
                                        </p:attrNameLst>
                                      </p:cBhvr>
                                      <p:tavLst>
                                        <p:tav tm="0">
                                          <p:val>
                                            <p:strVal val="#ppt_x"/>
                                          </p:val>
                                        </p:tav>
                                        <p:tav tm="100000">
                                          <p:val>
                                            <p:strVal val="#ppt_x"/>
                                          </p:val>
                                        </p:tav>
                                      </p:tavLst>
                                    </p:anim>
                                    <p:anim calcmode="lin" valueType="num">
                                      <p:cBhvr additive="base">
                                        <p:cTn id="32"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gtEl>
                                        <p:attrNameLst>
                                          <p:attrName>style.visibility</p:attrName>
                                        </p:attrNameLst>
                                      </p:cBhvr>
                                      <p:to>
                                        <p:strVal val="visible"/>
                                      </p:to>
                                    </p:set>
                                    <p:anim calcmode="lin" valueType="num">
                                      <p:cBhvr additive="base">
                                        <p:cTn id="37" dur="500" fill="hold"/>
                                        <p:tgtEl>
                                          <p:spTgt spid="3"/>
                                        </p:tgtEl>
                                        <p:attrNameLst>
                                          <p:attrName>ppt_x</p:attrName>
                                        </p:attrNameLst>
                                      </p:cBhvr>
                                      <p:tavLst>
                                        <p:tav tm="0">
                                          <p:val>
                                            <p:strVal val="#ppt_x"/>
                                          </p:val>
                                        </p:tav>
                                        <p:tav tm="100000">
                                          <p:val>
                                            <p:strVal val="#ppt_x"/>
                                          </p:val>
                                        </p:tav>
                                      </p:tavLst>
                                    </p:anim>
                                    <p:anim calcmode="lin" valueType="num">
                                      <p:cBhvr additive="base">
                                        <p:cTn id="38" dur="500" fill="hold"/>
                                        <p:tgtEl>
                                          <p:spTgt spid="3"/>
                                        </p:tgtEl>
                                        <p:attrNameLst>
                                          <p:attrName>ppt_y</p:attrName>
                                        </p:attrNameLst>
                                      </p:cBhvr>
                                      <p:tavLst>
                                        <p:tav tm="0">
                                          <p:val>
                                            <p:strVal val="1+#ppt_h/2"/>
                                          </p:val>
                                        </p:tav>
                                        <p:tav tm="100000">
                                          <p:val>
                                            <p:strVal val="#ppt_y"/>
                                          </p:val>
                                        </p:tav>
                                      </p:tavLst>
                                    </p:anim>
                                  </p:childTnLst>
                                </p:cTn>
                              </p:par>
                              <p:par>
                                <p:cTn id="39" presetID="2" presetClass="entr" presetSubtype="4" fill="hold" nodeType="withEffect">
                                  <p:stCondLst>
                                    <p:cond delay="0"/>
                                  </p:stCondLst>
                                  <p:childTnLst>
                                    <p:set>
                                      <p:cBhvr>
                                        <p:cTn id="40" dur="1" fill="hold">
                                          <p:stCondLst>
                                            <p:cond delay="0"/>
                                          </p:stCondLst>
                                        </p:cTn>
                                        <p:tgtEl>
                                          <p:spTgt spid="29"/>
                                        </p:tgtEl>
                                        <p:attrNameLst>
                                          <p:attrName>style.visibility</p:attrName>
                                        </p:attrNameLst>
                                      </p:cBhvr>
                                      <p:to>
                                        <p:strVal val="visible"/>
                                      </p:to>
                                    </p:set>
                                    <p:anim calcmode="lin" valueType="num">
                                      <p:cBhvr additive="base">
                                        <p:cTn id="41" dur="500" fill="hold"/>
                                        <p:tgtEl>
                                          <p:spTgt spid="29"/>
                                        </p:tgtEl>
                                        <p:attrNameLst>
                                          <p:attrName>ppt_x</p:attrName>
                                        </p:attrNameLst>
                                      </p:cBhvr>
                                      <p:tavLst>
                                        <p:tav tm="0">
                                          <p:val>
                                            <p:strVal val="#ppt_x"/>
                                          </p:val>
                                        </p:tav>
                                        <p:tav tm="100000">
                                          <p:val>
                                            <p:strVal val="#ppt_x"/>
                                          </p:val>
                                        </p:tav>
                                      </p:tavLst>
                                    </p:anim>
                                    <p:anim calcmode="lin" valueType="num">
                                      <p:cBhvr additive="base">
                                        <p:cTn id="42" dur="500" fill="hold"/>
                                        <p:tgtEl>
                                          <p:spTgt spid="29"/>
                                        </p:tgtEl>
                                        <p:attrNameLst>
                                          <p:attrName>ppt_y</p:attrName>
                                        </p:attrNameLst>
                                      </p:cBhvr>
                                      <p:tavLst>
                                        <p:tav tm="0">
                                          <p:val>
                                            <p:strVal val="1+#ppt_h/2"/>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4" fill="hold" grpId="0" nodeType="clickEffect">
                                  <p:stCondLst>
                                    <p:cond delay="0"/>
                                  </p:stCondLst>
                                  <p:childTnLst>
                                    <p:set>
                                      <p:cBhvr>
                                        <p:cTn id="46" dur="1" fill="hold">
                                          <p:stCondLst>
                                            <p:cond delay="0"/>
                                          </p:stCondLst>
                                        </p:cTn>
                                        <p:tgtEl>
                                          <p:spTgt spid="13"/>
                                        </p:tgtEl>
                                        <p:attrNameLst>
                                          <p:attrName>style.visibility</p:attrName>
                                        </p:attrNameLst>
                                      </p:cBhvr>
                                      <p:to>
                                        <p:strVal val="visible"/>
                                      </p:to>
                                    </p:set>
                                    <p:anim calcmode="lin" valueType="num">
                                      <p:cBhvr additive="base">
                                        <p:cTn id="47" dur="500" fill="hold"/>
                                        <p:tgtEl>
                                          <p:spTgt spid="13"/>
                                        </p:tgtEl>
                                        <p:attrNameLst>
                                          <p:attrName>ppt_x</p:attrName>
                                        </p:attrNameLst>
                                      </p:cBhvr>
                                      <p:tavLst>
                                        <p:tav tm="0">
                                          <p:val>
                                            <p:strVal val="#ppt_x"/>
                                          </p:val>
                                        </p:tav>
                                        <p:tav tm="100000">
                                          <p:val>
                                            <p:strVal val="#ppt_x"/>
                                          </p:val>
                                        </p:tav>
                                      </p:tavLst>
                                    </p:anim>
                                    <p:anim calcmode="lin" valueType="num">
                                      <p:cBhvr additive="base">
                                        <p:cTn id="48"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Rectangle 50">
            <a:extLst>
              <a:ext uri="{FF2B5EF4-FFF2-40B4-BE49-F238E27FC236}">
                <a16:creationId xmlns:a16="http://schemas.microsoft.com/office/drawing/2014/main" id="{2383B34B-43BB-4F80-4BC3-0D1B5F0EFB78}"/>
              </a:ext>
            </a:extLst>
          </p:cNvPr>
          <p:cNvSpPr/>
          <p:nvPr/>
        </p:nvSpPr>
        <p:spPr>
          <a:xfrm>
            <a:off x="0" y="0"/>
            <a:ext cx="12192000" cy="633334"/>
          </a:xfrm>
          <a:prstGeom prst="rect">
            <a:avLst/>
          </a:prstGeom>
          <a:solidFill>
            <a:srgbClr val="00B050"/>
          </a:solid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GB" dirty="0"/>
          </a:p>
        </p:txBody>
      </p:sp>
      <p:sp>
        <p:nvSpPr>
          <p:cNvPr id="52" name="TextBox 51">
            <a:extLst>
              <a:ext uri="{FF2B5EF4-FFF2-40B4-BE49-F238E27FC236}">
                <a16:creationId xmlns:a16="http://schemas.microsoft.com/office/drawing/2014/main" id="{F259AB5A-BD11-B9E8-8D54-C5C3580E3C54}"/>
              </a:ext>
            </a:extLst>
          </p:cNvPr>
          <p:cNvSpPr txBox="1"/>
          <p:nvPr/>
        </p:nvSpPr>
        <p:spPr>
          <a:xfrm>
            <a:off x="1585956" y="38945"/>
            <a:ext cx="8982235" cy="646331"/>
          </a:xfrm>
          <a:prstGeom prst="rect">
            <a:avLst/>
          </a:prstGeom>
          <a:noFill/>
        </p:spPr>
        <p:txBody>
          <a:bodyPr wrap="square" rtlCol="0">
            <a:spAutoFit/>
          </a:bodyPr>
          <a:lstStyle/>
          <a:p>
            <a:pPr algn="ctr"/>
            <a:r>
              <a:rPr lang="en-GB" sz="3600" dirty="0">
                <a:solidFill>
                  <a:schemeClr val="bg1"/>
                </a:solidFill>
              </a:rPr>
              <a:t>60 Green Jobs</a:t>
            </a:r>
          </a:p>
        </p:txBody>
      </p:sp>
      <p:pic>
        <p:nvPicPr>
          <p:cNvPr id="8" name="Picture 22">
            <a:extLst>
              <a:ext uri="{FF2B5EF4-FFF2-40B4-BE49-F238E27FC236}">
                <a16:creationId xmlns:a16="http://schemas.microsoft.com/office/drawing/2014/main" id="{4E9BC0D0-7703-9502-B6E7-31BC20DA166E}"/>
              </a:ext>
            </a:extLst>
          </p:cNvPr>
          <p:cNvPicPr>
            <a:picLocks noChangeAspect="1"/>
          </p:cNvPicPr>
          <p:nvPr/>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a:off x="2813806" y="3552311"/>
            <a:ext cx="671298" cy="703851"/>
          </a:xfrm>
          <a:prstGeom prst="rect">
            <a:avLst/>
          </a:prstGeom>
        </p:spPr>
      </p:pic>
      <p:grpSp>
        <p:nvGrpSpPr>
          <p:cNvPr id="2" name="Group 1">
            <a:extLst>
              <a:ext uri="{FF2B5EF4-FFF2-40B4-BE49-F238E27FC236}">
                <a16:creationId xmlns:a16="http://schemas.microsoft.com/office/drawing/2014/main" id="{08A48F61-45E4-CF78-EF01-9A6F58FBF91E}"/>
              </a:ext>
            </a:extLst>
          </p:cNvPr>
          <p:cNvGrpSpPr/>
          <p:nvPr/>
        </p:nvGrpSpPr>
        <p:grpSpPr>
          <a:xfrm>
            <a:off x="1684773" y="885790"/>
            <a:ext cx="4344556" cy="5334389"/>
            <a:chOff x="299943" y="1779340"/>
            <a:chExt cx="4864726" cy="5409185"/>
          </a:xfrm>
        </p:grpSpPr>
        <p:grpSp>
          <p:nvGrpSpPr>
            <p:cNvPr id="5" name="Group 35">
              <a:extLst>
                <a:ext uri="{FF2B5EF4-FFF2-40B4-BE49-F238E27FC236}">
                  <a16:creationId xmlns:a16="http://schemas.microsoft.com/office/drawing/2014/main" id="{E243A3BE-E5B6-761C-7E26-3F25B740339E}"/>
                </a:ext>
              </a:extLst>
            </p:cNvPr>
            <p:cNvGrpSpPr/>
            <p:nvPr/>
          </p:nvGrpSpPr>
          <p:grpSpPr>
            <a:xfrm>
              <a:off x="299943" y="1779340"/>
              <a:ext cx="4864726" cy="5409185"/>
              <a:chOff x="0" y="0"/>
              <a:chExt cx="1245871" cy="1385308"/>
            </a:xfrm>
          </p:grpSpPr>
          <p:sp>
            <p:nvSpPr>
              <p:cNvPr id="12" name="Freeform 36">
                <a:extLst>
                  <a:ext uri="{FF2B5EF4-FFF2-40B4-BE49-F238E27FC236}">
                    <a16:creationId xmlns:a16="http://schemas.microsoft.com/office/drawing/2014/main" id="{9167FAF7-ECB9-0F3D-F800-11CA49B0F433}"/>
                  </a:ext>
                </a:extLst>
              </p:cNvPr>
              <p:cNvSpPr/>
              <p:nvPr/>
            </p:nvSpPr>
            <p:spPr>
              <a:xfrm>
                <a:off x="0" y="0"/>
                <a:ext cx="1245871" cy="1385308"/>
              </a:xfrm>
              <a:custGeom>
                <a:avLst/>
                <a:gdLst/>
                <a:ahLst/>
                <a:cxnLst/>
                <a:rect l="l" t="t" r="r" b="b"/>
                <a:pathLst>
                  <a:path w="1245871" h="1385308">
                    <a:moveTo>
                      <a:pt x="84346" y="0"/>
                    </a:moveTo>
                    <a:lnTo>
                      <a:pt x="1161524" y="0"/>
                    </a:lnTo>
                    <a:cubicBezTo>
                      <a:pt x="1208108" y="0"/>
                      <a:pt x="1245871" y="37763"/>
                      <a:pt x="1245871" y="84346"/>
                    </a:cubicBezTo>
                    <a:lnTo>
                      <a:pt x="1245871" y="1300962"/>
                    </a:lnTo>
                    <a:cubicBezTo>
                      <a:pt x="1245871" y="1347545"/>
                      <a:pt x="1208108" y="1385308"/>
                      <a:pt x="1161524" y="1385308"/>
                    </a:cubicBezTo>
                    <a:lnTo>
                      <a:pt x="84346" y="1385308"/>
                    </a:lnTo>
                    <a:cubicBezTo>
                      <a:pt x="37763" y="1385308"/>
                      <a:pt x="0" y="1347545"/>
                      <a:pt x="0" y="1300962"/>
                    </a:cubicBezTo>
                    <a:lnTo>
                      <a:pt x="0" y="84346"/>
                    </a:lnTo>
                    <a:cubicBezTo>
                      <a:pt x="0" y="37763"/>
                      <a:pt x="37763" y="0"/>
                      <a:pt x="84346" y="0"/>
                    </a:cubicBezTo>
                    <a:close/>
                  </a:path>
                </a:pathLst>
              </a:custGeom>
              <a:solidFill>
                <a:schemeClr val="accent6">
                  <a:lumMod val="20000"/>
                  <a:lumOff val="80000"/>
                </a:schemeClr>
              </a:solidFill>
            </p:spPr>
            <p:txBody>
              <a:bodyPr/>
              <a:lstStyle/>
              <a:p>
                <a:endParaRPr lang="en-GB"/>
              </a:p>
            </p:txBody>
          </p:sp>
          <p:sp>
            <p:nvSpPr>
              <p:cNvPr id="13" name="TextBox 37">
                <a:extLst>
                  <a:ext uri="{FF2B5EF4-FFF2-40B4-BE49-F238E27FC236}">
                    <a16:creationId xmlns:a16="http://schemas.microsoft.com/office/drawing/2014/main" id="{7FA0BF0F-4976-B38F-07F6-BCBB31AA8496}"/>
                  </a:ext>
                </a:extLst>
              </p:cNvPr>
              <p:cNvSpPr txBox="1"/>
              <p:nvPr/>
            </p:nvSpPr>
            <p:spPr>
              <a:xfrm>
                <a:off x="0" y="9525"/>
                <a:ext cx="1245871" cy="1375783"/>
              </a:xfrm>
              <a:prstGeom prst="rect">
                <a:avLst/>
              </a:prstGeom>
            </p:spPr>
            <p:txBody>
              <a:bodyPr lIns="50263" tIns="50263" rIns="50263" bIns="50263" rtlCol="0" anchor="ctr"/>
              <a:lstStyle/>
              <a:p>
                <a:pPr algn="ctr">
                  <a:lnSpc>
                    <a:spcPts val="2456"/>
                  </a:lnSpc>
                </a:pPr>
                <a:endParaRPr/>
              </a:p>
            </p:txBody>
          </p:sp>
        </p:grpSp>
        <p:sp>
          <p:nvSpPr>
            <p:cNvPr id="6" name="Freeform 38">
              <a:extLst>
                <a:ext uri="{FF2B5EF4-FFF2-40B4-BE49-F238E27FC236}">
                  <a16:creationId xmlns:a16="http://schemas.microsoft.com/office/drawing/2014/main" id="{8D55685F-9B91-93A7-4578-8B6DA75C9F56}"/>
                </a:ext>
              </a:extLst>
            </p:cNvPr>
            <p:cNvSpPr/>
            <p:nvPr/>
          </p:nvSpPr>
          <p:spPr>
            <a:xfrm>
              <a:off x="2961919" y="5572290"/>
              <a:ext cx="1955162" cy="1360239"/>
            </a:xfrm>
            <a:custGeom>
              <a:avLst/>
              <a:gdLst/>
              <a:ahLst/>
              <a:cxnLst/>
              <a:rect l="l" t="t" r="r" b="b"/>
              <a:pathLst>
                <a:path w="1955162" h="1360239">
                  <a:moveTo>
                    <a:pt x="0" y="0"/>
                  </a:moveTo>
                  <a:lnTo>
                    <a:pt x="1955162" y="0"/>
                  </a:lnTo>
                  <a:lnTo>
                    <a:pt x="1955162" y="1360239"/>
                  </a:lnTo>
                  <a:lnTo>
                    <a:pt x="0" y="1360239"/>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GB"/>
            </a:p>
          </p:txBody>
        </p:sp>
        <p:sp>
          <p:nvSpPr>
            <p:cNvPr id="10" name="TextBox 39">
              <a:extLst>
                <a:ext uri="{FF2B5EF4-FFF2-40B4-BE49-F238E27FC236}">
                  <a16:creationId xmlns:a16="http://schemas.microsoft.com/office/drawing/2014/main" id="{6A923654-1EEC-BC87-3141-E9EFF3B3A80C}"/>
                </a:ext>
              </a:extLst>
            </p:cNvPr>
            <p:cNvSpPr txBox="1"/>
            <p:nvPr/>
          </p:nvSpPr>
          <p:spPr>
            <a:xfrm>
              <a:off x="883705" y="1941685"/>
              <a:ext cx="3697201" cy="316449"/>
            </a:xfrm>
            <a:prstGeom prst="rect">
              <a:avLst/>
            </a:prstGeom>
          </p:spPr>
          <p:txBody>
            <a:bodyPr wrap="square" lIns="0" tIns="0" rIns="0" bIns="0" rtlCol="0" anchor="t">
              <a:spAutoFit/>
            </a:bodyPr>
            <a:lstStyle/>
            <a:p>
              <a:pPr algn="ctr">
                <a:lnSpc>
                  <a:spcPts val="2430"/>
                </a:lnSpc>
              </a:pPr>
              <a:r>
                <a:rPr lang="en-US" sz="2400" dirty="0">
                  <a:solidFill>
                    <a:srgbClr val="00B050"/>
                  </a:solidFill>
                  <a:latin typeface="Calibri (MS) Bold"/>
                </a:rPr>
                <a:t>NATURE RECOVERY</a:t>
              </a:r>
            </a:p>
          </p:txBody>
        </p:sp>
        <p:sp>
          <p:nvSpPr>
            <p:cNvPr id="11" name="TextBox 40">
              <a:extLst>
                <a:ext uri="{FF2B5EF4-FFF2-40B4-BE49-F238E27FC236}">
                  <a16:creationId xmlns:a16="http://schemas.microsoft.com/office/drawing/2014/main" id="{9B05267F-14E2-14C5-CD46-DD9139C43A9B}"/>
                </a:ext>
              </a:extLst>
            </p:cNvPr>
            <p:cNvSpPr txBox="1"/>
            <p:nvPr/>
          </p:nvSpPr>
          <p:spPr>
            <a:xfrm>
              <a:off x="579830" y="2327755"/>
              <a:ext cx="3359669" cy="4856933"/>
            </a:xfrm>
            <a:prstGeom prst="rect">
              <a:avLst/>
            </a:prstGeom>
          </p:spPr>
          <p:txBody>
            <a:bodyPr lIns="0" tIns="0" rIns="0" bIns="0" rtlCol="0" anchor="t">
              <a:spAutoFit/>
            </a:bodyPr>
            <a:lstStyle/>
            <a:p>
              <a:pPr>
                <a:lnSpc>
                  <a:spcPts val="2520"/>
                </a:lnSpc>
              </a:pPr>
              <a:r>
                <a:rPr lang="en-US" dirty="0">
                  <a:solidFill>
                    <a:srgbClr val="187161"/>
                  </a:solidFill>
                  <a:latin typeface="Calibri (MS)"/>
                </a:rPr>
                <a:t>Ecologist​</a:t>
              </a:r>
            </a:p>
            <a:p>
              <a:pPr>
                <a:lnSpc>
                  <a:spcPts val="2520"/>
                </a:lnSpc>
              </a:pPr>
              <a:r>
                <a:rPr lang="en-US" dirty="0">
                  <a:solidFill>
                    <a:srgbClr val="187161"/>
                  </a:solidFill>
                  <a:latin typeface="Calibri (MS)"/>
                </a:rPr>
                <a:t>Landscaper​</a:t>
              </a:r>
            </a:p>
            <a:p>
              <a:pPr>
                <a:lnSpc>
                  <a:spcPts val="2520"/>
                </a:lnSpc>
              </a:pPr>
              <a:r>
                <a:rPr lang="en-US" dirty="0">
                  <a:solidFill>
                    <a:srgbClr val="187161"/>
                  </a:solidFill>
                  <a:latin typeface="Calibri (MS)"/>
                </a:rPr>
                <a:t>Countryside Ranger</a:t>
              </a:r>
            </a:p>
            <a:p>
              <a:pPr>
                <a:lnSpc>
                  <a:spcPts val="2520"/>
                </a:lnSpc>
              </a:pPr>
              <a:r>
                <a:rPr lang="en-US" dirty="0">
                  <a:solidFill>
                    <a:srgbClr val="187161"/>
                  </a:solidFill>
                  <a:latin typeface="Calibri (MS)"/>
                </a:rPr>
                <a:t>Animal Care Worker</a:t>
              </a:r>
            </a:p>
            <a:p>
              <a:pPr>
                <a:lnSpc>
                  <a:spcPts val="2520"/>
                </a:lnSpc>
              </a:pPr>
              <a:r>
                <a:rPr lang="en-US" dirty="0">
                  <a:solidFill>
                    <a:srgbClr val="187161"/>
                  </a:solidFill>
                  <a:latin typeface="Calibri (MS)"/>
                </a:rPr>
                <a:t>Outdoor Activities Instructor </a:t>
              </a:r>
            </a:p>
            <a:p>
              <a:pPr>
                <a:lnSpc>
                  <a:spcPts val="2520"/>
                </a:lnSpc>
              </a:pPr>
              <a:r>
                <a:rPr lang="en-US" dirty="0">
                  <a:solidFill>
                    <a:srgbClr val="187161"/>
                  </a:solidFill>
                  <a:latin typeface="Calibri (MS)"/>
                </a:rPr>
                <a:t>Biologist</a:t>
              </a:r>
            </a:p>
            <a:p>
              <a:pPr>
                <a:lnSpc>
                  <a:spcPts val="2520"/>
                </a:lnSpc>
              </a:pPr>
              <a:r>
                <a:rPr lang="en-US" dirty="0">
                  <a:solidFill>
                    <a:srgbClr val="187161"/>
                  </a:solidFill>
                  <a:latin typeface="Calibri (MS)"/>
                </a:rPr>
                <a:t>Beekeeper​</a:t>
              </a:r>
            </a:p>
            <a:p>
              <a:pPr>
                <a:lnSpc>
                  <a:spcPts val="2520"/>
                </a:lnSpc>
              </a:pPr>
              <a:r>
                <a:rPr lang="en-US" dirty="0">
                  <a:solidFill>
                    <a:srgbClr val="187161"/>
                  </a:solidFill>
                  <a:latin typeface="Calibri (MS)"/>
                </a:rPr>
                <a:t>Tree Surgeon</a:t>
              </a:r>
            </a:p>
            <a:p>
              <a:pPr>
                <a:lnSpc>
                  <a:spcPts val="2520"/>
                </a:lnSpc>
              </a:pPr>
              <a:r>
                <a:rPr lang="en-US" dirty="0">
                  <a:solidFill>
                    <a:srgbClr val="187161"/>
                  </a:solidFill>
                  <a:latin typeface="Calibri (MS)"/>
                </a:rPr>
                <a:t>Arboricultural Officer</a:t>
              </a:r>
            </a:p>
            <a:p>
              <a:pPr>
                <a:lnSpc>
                  <a:spcPts val="2520"/>
                </a:lnSpc>
              </a:pPr>
              <a:r>
                <a:rPr lang="en-US" dirty="0">
                  <a:solidFill>
                    <a:srgbClr val="187161"/>
                  </a:solidFill>
                  <a:latin typeface="Calibri (MS)"/>
                </a:rPr>
                <a:t>Hydrologist</a:t>
              </a:r>
            </a:p>
            <a:p>
              <a:pPr>
                <a:lnSpc>
                  <a:spcPts val="2520"/>
                </a:lnSpc>
              </a:pPr>
              <a:r>
                <a:rPr lang="en-US" dirty="0">
                  <a:solidFill>
                    <a:srgbClr val="187161"/>
                  </a:solidFill>
                  <a:latin typeface="Calibri (MS)"/>
                </a:rPr>
                <a:t>Forest Worker</a:t>
              </a:r>
            </a:p>
            <a:p>
              <a:pPr>
                <a:lnSpc>
                  <a:spcPts val="2520"/>
                </a:lnSpc>
              </a:pPr>
              <a:r>
                <a:rPr lang="en-US" dirty="0">
                  <a:solidFill>
                    <a:srgbClr val="187161"/>
                  </a:solidFill>
                  <a:latin typeface="Calibri (MS)"/>
                </a:rPr>
                <a:t>Horticultural Manager</a:t>
              </a:r>
            </a:p>
            <a:p>
              <a:pPr>
                <a:lnSpc>
                  <a:spcPts val="2520"/>
                </a:lnSpc>
              </a:pPr>
              <a:r>
                <a:rPr lang="en-US" dirty="0">
                  <a:solidFill>
                    <a:srgbClr val="187161"/>
                  </a:solidFill>
                  <a:latin typeface="Calibri (MS)"/>
                </a:rPr>
                <a:t>Farmer</a:t>
              </a:r>
            </a:p>
            <a:p>
              <a:pPr>
                <a:lnSpc>
                  <a:spcPts val="2520"/>
                </a:lnSpc>
              </a:pPr>
              <a:r>
                <a:rPr lang="en-US" dirty="0">
                  <a:solidFill>
                    <a:srgbClr val="187161"/>
                  </a:solidFill>
                  <a:latin typeface="Calibri (MS)"/>
                </a:rPr>
                <a:t>Horticultural Therapist</a:t>
              </a:r>
            </a:p>
            <a:p>
              <a:pPr>
                <a:lnSpc>
                  <a:spcPts val="2520"/>
                </a:lnSpc>
              </a:pPr>
              <a:r>
                <a:rPr lang="en-US" dirty="0" err="1">
                  <a:solidFill>
                    <a:srgbClr val="187161"/>
                  </a:solidFill>
                  <a:latin typeface="Calibri (MS)"/>
                </a:rPr>
                <a:t>Argonomist</a:t>
              </a:r>
              <a:endParaRPr lang="en-US" dirty="0">
                <a:solidFill>
                  <a:srgbClr val="187161"/>
                </a:solidFill>
                <a:latin typeface="Calibri (MS)"/>
              </a:endParaRPr>
            </a:p>
          </p:txBody>
        </p:sp>
      </p:grpSp>
      <p:grpSp>
        <p:nvGrpSpPr>
          <p:cNvPr id="14" name="Group 13">
            <a:extLst>
              <a:ext uri="{FF2B5EF4-FFF2-40B4-BE49-F238E27FC236}">
                <a16:creationId xmlns:a16="http://schemas.microsoft.com/office/drawing/2014/main" id="{366068CE-7F89-106D-522C-22340436B2D6}"/>
              </a:ext>
            </a:extLst>
          </p:cNvPr>
          <p:cNvGrpSpPr/>
          <p:nvPr/>
        </p:nvGrpSpPr>
        <p:grpSpPr>
          <a:xfrm>
            <a:off x="6162674" y="885789"/>
            <a:ext cx="4405517" cy="4016422"/>
            <a:chOff x="337639" y="7455225"/>
            <a:chExt cx="4864726" cy="3209729"/>
          </a:xfrm>
        </p:grpSpPr>
        <p:grpSp>
          <p:nvGrpSpPr>
            <p:cNvPr id="15" name="Group 10">
              <a:extLst>
                <a:ext uri="{FF2B5EF4-FFF2-40B4-BE49-F238E27FC236}">
                  <a16:creationId xmlns:a16="http://schemas.microsoft.com/office/drawing/2014/main" id="{F3A35CC0-D963-428C-D8D0-90B023EC22DB}"/>
                </a:ext>
              </a:extLst>
            </p:cNvPr>
            <p:cNvGrpSpPr/>
            <p:nvPr/>
          </p:nvGrpSpPr>
          <p:grpSpPr>
            <a:xfrm>
              <a:off x="337639" y="7455225"/>
              <a:ext cx="4864726" cy="3209729"/>
              <a:chOff x="0" y="0"/>
              <a:chExt cx="1199547" cy="791457"/>
            </a:xfrm>
          </p:grpSpPr>
          <p:sp>
            <p:nvSpPr>
              <p:cNvPr id="21" name="Freeform 11">
                <a:extLst>
                  <a:ext uri="{FF2B5EF4-FFF2-40B4-BE49-F238E27FC236}">
                    <a16:creationId xmlns:a16="http://schemas.microsoft.com/office/drawing/2014/main" id="{B66756A0-7876-289E-9B11-CC76495ACDAC}"/>
                  </a:ext>
                </a:extLst>
              </p:cNvPr>
              <p:cNvSpPr/>
              <p:nvPr/>
            </p:nvSpPr>
            <p:spPr>
              <a:xfrm>
                <a:off x="0" y="0"/>
                <a:ext cx="1199547" cy="791457"/>
              </a:xfrm>
              <a:custGeom>
                <a:avLst/>
                <a:gdLst/>
                <a:ahLst/>
                <a:cxnLst/>
                <a:rect l="l" t="t" r="r" b="b"/>
                <a:pathLst>
                  <a:path w="1199547" h="791457">
                    <a:moveTo>
                      <a:pt x="84346" y="0"/>
                    </a:moveTo>
                    <a:lnTo>
                      <a:pt x="1115201" y="0"/>
                    </a:lnTo>
                    <a:cubicBezTo>
                      <a:pt x="1137571" y="0"/>
                      <a:pt x="1159025" y="8886"/>
                      <a:pt x="1174843" y="24704"/>
                    </a:cubicBezTo>
                    <a:cubicBezTo>
                      <a:pt x="1190661" y="40522"/>
                      <a:pt x="1199547" y="61976"/>
                      <a:pt x="1199547" y="84346"/>
                    </a:cubicBezTo>
                    <a:lnTo>
                      <a:pt x="1199547" y="707111"/>
                    </a:lnTo>
                    <a:cubicBezTo>
                      <a:pt x="1199547" y="753694"/>
                      <a:pt x="1161784" y="791457"/>
                      <a:pt x="1115201" y="791457"/>
                    </a:cubicBezTo>
                    <a:lnTo>
                      <a:pt x="84346" y="791457"/>
                    </a:lnTo>
                    <a:cubicBezTo>
                      <a:pt x="37763" y="791457"/>
                      <a:pt x="0" y="753694"/>
                      <a:pt x="0" y="707111"/>
                    </a:cubicBezTo>
                    <a:lnTo>
                      <a:pt x="0" y="84346"/>
                    </a:lnTo>
                    <a:cubicBezTo>
                      <a:pt x="0" y="37763"/>
                      <a:pt x="37763" y="0"/>
                      <a:pt x="84346" y="0"/>
                    </a:cubicBezTo>
                    <a:close/>
                  </a:path>
                </a:pathLst>
              </a:custGeom>
              <a:solidFill>
                <a:srgbClr val="EEEEEE"/>
              </a:solidFill>
            </p:spPr>
            <p:txBody>
              <a:bodyPr/>
              <a:lstStyle/>
              <a:p>
                <a:endParaRPr lang="en-GB"/>
              </a:p>
            </p:txBody>
          </p:sp>
          <p:sp>
            <p:nvSpPr>
              <p:cNvPr id="22" name="TextBox 12">
                <a:extLst>
                  <a:ext uri="{FF2B5EF4-FFF2-40B4-BE49-F238E27FC236}">
                    <a16:creationId xmlns:a16="http://schemas.microsoft.com/office/drawing/2014/main" id="{6EDE040E-6B99-4D83-D1D8-11C2792F6250}"/>
                  </a:ext>
                </a:extLst>
              </p:cNvPr>
              <p:cNvSpPr txBox="1"/>
              <p:nvPr/>
            </p:nvSpPr>
            <p:spPr>
              <a:xfrm>
                <a:off x="0" y="9525"/>
                <a:ext cx="1199547" cy="781932"/>
              </a:xfrm>
              <a:prstGeom prst="rect">
                <a:avLst/>
              </a:prstGeom>
            </p:spPr>
            <p:txBody>
              <a:bodyPr lIns="52205" tIns="52205" rIns="52205" bIns="52205" rtlCol="0" anchor="ctr"/>
              <a:lstStyle/>
              <a:p>
                <a:pPr algn="ctr">
                  <a:lnSpc>
                    <a:spcPts val="2456"/>
                  </a:lnSpc>
                </a:pPr>
                <a:endParaRPr/>
              </a:p>
            </p:txBody>
          </p:sp>
        </p:grpSp>
        <p:sp>
          <p:nvSpPr>
            <p:cNvPr id="16" name="Freeform 13">
              <a:extLst>
                <a:ext uri="{FF2B5EF4-FFF2-40B4-BE49-F238E27FC236}">
                  <a16:creationId xmlns:a16="http://schemas.microsoft.com/office/drawing/2014/main" id="{DE0E5B10-395D-C813-DEDF-CF3876949A35}"/>
                </a:ext>
              </a:extLst>
            </p:cNvPr>
            <p:cNvSpPr/>
            <p:nvPr/>
          </p:nvSpPr>
          <p:spPr>
            <a:xfrm>
              <a:off x="3647784" y="9601371"/>
              <a:ext cx="1372163" cy="969905"/>
            </a:xfrm>
            <a:custGeom>
              <a:avLst/>
              <a:gdLst/>
              <a:ahLst/>
              <a:cxnLst/>
              <a:rect l="l" t="t" r="r" b="b"/>
              <a:pathLst>
                <a:path w="1372163" h="1430972">
                  <a:moveTo>
                    <a:pt x="0" y="0"/>
                  </a:moveTo>
                  <a:lnTo>
                    <a:pt x="1372163" y="0"/>
                  </a:lnTo>
                  <a:lnTo>
                    <a:pt x="1372163" y="1430972"/>
                  </a:lnTo>
                  <a:lnTo>
                    <a:pt x="0" y="1430972"/>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GB"/>
            </a:p>
          </p:txBody>
        </p:sp>
        <p:sp>
          <p:nvSpPr>
            <p:cNvPr id="17" name="TextBox 41">
              <a:extLst>
                <a:ext uri="{FF2B5EF4-FFF2-40B4-BE49-F238E27FC236}">
                  <a16:creationId xmlns:a16="http://schemas.microsoft.com/office/drawing/2014/main" id="{A4858A9E-FC3F-8DB5-906A-288AD934B37D}"/>
                </a:ext>
              </a:extLst>
            </p:cNvPr>
            <p:cNvSpPr txBox="1"/>
            <p:nvPr/>
          </p:nvSpPr>
          <p:spPr>
            <a:xfrm>
              <a:off x="456811" y="7603734"/>
              <a:ext cx="4745554" cy="260974"/>
            </a:xfrm>
            <a:prstGeom prst="rect">
              <a:avLst/>
            </a:prstGeom>
          </p:spPr>
          <p:txBody>
            <a:bodyPr wrap="square" lIns="0" tIns="0" rIns="0" bIns="0" rtlCol="0" anchor="t">
              <a:spAutoFit/>
            </a:bodyPr>
            <a:lstStyle/>
            <a:p>
              <a:pPr algn="ctr">
                <a:lnSpc>
                  <a:spcPts val="2543"/>
                </a:lnSpc>
              </a:pPr>
              <a:r>
                <a:rPr lang="en-US" sz="2400" dirty="0">
                  <a:solidFill>
                    <a:srgbClr val="00B050"/>
                  </a:solidFill>
                  <a:latin typeface="Calibri (MS) Bold"/>
                </a:rPr>
                <a:t>LOW</a:t>
              </a:r>
              <a:r>
                <a:rPr lang="en-US" sz="2543" dirty="0">
                  <a:solidFill>
                    <a:srgbClr val="00B050"/>
                  </a:solidFill>
                  <a:latin typeface="Calibri (MS) Bold"/>
                </a:rPr>
                <a:t> CARBON TRANSPORT</a:t>
              </a:r>
            </a:p>
          </p:txBody>
        </p:sp>
        <p:sp>
          <p:nvSpPr>
            <p:cNvPr id="18" name="TextBox 42">
              <a:extLst>
                <a:ext uri="{FF2B5EF4-FFF2-40B4-BE49-F238E27FC236}">
                  <a16:creationId xmlns:a16="http://schemas.microsoft.com/office/drawing/2014/main" id="{DD111DED-3189-BA03-B636-2C57A1369872}"/>
                </a:ext>
              </a:extLst>
            </p:cNvPr>
            <p:cNvSpPr txBox="1"/>
            <p:nvPr/>
          </p:nvSpPr>
          <p:spPr>
            <a:xfrm>
              <a:off x="579831" y="8262596"/>
              <a:ext cx="3392533" cy="2200830"/>
            </a:xfrm>
            <a:prstGeom prst="rect">
              <a:avLst/>
            </a:prstGeom>
          </p:spPr>
          <p:txBody>
            <a:bodyPr lIns="0" tIns="0" rIns="0" bIns="0" rtlCol="0" anchor="t">
              <a:spAutoFit/>
            </a:bodyPr>
            <a:lstStyle/>
            <a:p>
              <a:pPr>
                <a:lnSpc>
                  <a:spcPts val="2368"/>
                </a:lnSpc>
              </a:pPr>
              <a:r>
                <a:rPr lang="en-US" sz="1799" spc="3" dirty="0">
                  <a:solidFill>
                    <a:srgbClr val="187161"/>
                  </a:solidFill>
                  <a:latin typeface="Calibri (MS)"/>
                </a:rPr>
                <a:t>Mechanical Engineering Technician</a:t>
              </a:r>
              <a:endParaRPr lang="en-US" sz="1799" spc="3" dirty="0">
                <a:solidFill>
                  <a:srgbClr val="187161"/>
                </a:solidFill>
                <a:latin typeface="Calibri (MS)"/>
                <a:hlinkClick r:id="rId6" tooltip="https://www.careerpilot.org.uk/job-sectors/environment/job-profile/wind-turbine-technician"/>
              </a:endParaRPr>
            </a:p>
            <a:p>
              <a:pPr>
                <a:lnSpc>
                  <a:spcPts val="2368"/>
                </a:lnSpc>
              </a:pPr>
              <a:r>
                <a:rPr lang="en-US" sz="1799" spc="3" dirty="0">
                  <a:solidFill>
                    <a:srgbClr val="187161"/>
                  </a:solidFill>
                  <a:latin typeface="Calibri (MS)"/>
                </a:rPr>
                <a:t>Aerospace Engineering Technician​</a:t>
              </a:r>
              <a:endParaRPr lang="en-US" sz="1799" spc="3" dirty="0">
                <a:solidFill>
                  <a:srgbClr val="187161"/>
                </a:solidFill>
                <a:latin typeface="Calibri (MS)"/>
                <a:hlinkClick r:id="rId6" tooltip="https://www.careerpilot.org.uk/job-sectors/environment/job-profile/wind-turbine-technician"/>
              </a:endParaRPr>
            </a:p>
            <a:p>
              <a:pPr>
                <a:lnSpc>
                  <a:spcPts val="2368"/>
                </a:lnSpc>
              </a:pPr>
              <a:r>
                <a:rPr lang="en-US" sz="1799" spc="3" dirty="0">
                  <a:solidFill>
                    <a:srgbClr val="187161"/>
                  </a:solidFill>
                  <a:latin typeface="Calibri (MS)"/>
                </a:rPr>
                <a:t>Bus or Coach Driver</a:t>
              </a:r>
              <a:endParaRPr lang="en-US" sz="1799" spc="3" dirty="0">
                <a:solidFill>
                  <a:srgbClr val="187161"/>
                </a:solidFill>
                <a:latin typeface="Calibri (MS)"/>
                <a:hlinkClick r:id="rId6" tooltip="https://www.careerpilot.org.uk/job-sectors/environment/job-profile/wind-turbine-technician"/>
              </a:endParaRPr>
            </a:p>
            <a:p>
              <a:pPr>
                <a:lnSpc>
                  <a:spcPts val="2368"/>
                </a:lnSpc>
              </a:pPr>
              <a:r>
                <a:rPr lang="en-US" sz="1799" spc="3" dirty="0">
                  <a:solidFill>
                    <a:srgbClr val="187161"/>
                  </a:solidFill>
                  <a:latin typeface="Calibri (MS)"/>
                </a:rPr>
                <a:t>Cycle Mechanic</a:t>
              </a:r>
              <a:endParaRPr lang="en-US" sz="1799" spc="3" dirty="0">
                <a:solidFill>
                  <a:srgbClr val="187161"/>
                </a:solidFill>
                <a:latin typeface="Calibri (MS)"/>
                <a:hlinkClick r:id="rId6" tooltip="https://www.careerpilot.org.uk/job-sectors/environment/job-profile/wind-turbine-technician"/>
              </a:endParaRPr>
            </a:p>
            <a:p>
              <a:pPr>
                <a:lnSpc>
                  <a:spcPts val="2368"/>
                </a:lnSpc>
              </a:pPr>
              <a:r>
                <a:rPr lang="en-US" sz="1799" spc="3" dirty="0">
                  <a:solidFill>
                    <a:srgbClr val="187161"/>
                  </a:solidFill>
                  <a:latin typeface="Calibri (MS)"/>
                </a:rPr>
                <a:t>Automotive Engineer</a:t>
              </a:r>
              <a:endParaRPr lang="en-US" sz="1799" spc="3" dirty="0">
                <a:solidFill>
                  <a:srgbClr val="187161"/>
                </a:solidFill>
                <a:latin typeface="Calibri (MS)"/>
                <a:hlinkClick r:id="rId6" tooltip="https://www.careerpilot.org.uk/job-sectors/environment/job-profile/wind-turbine-technician"/>
              </a:endParaRPr>
            </a:p>
            <a:p>
              <a:pPr>
                <a:lnSpc>
                  <a:spcPts val="2368"/>
                </a:lnSpc>
              </a:pPr>
              <a:r>
                <a:rPr lang="en-US" sz="1799" spc="3" dirty="0">
                  <a:solidFill>
                    <a:srgbClr val="187161"/>
                  </a:solidFill>
                  <a:latin typeface="Calibri (MS)"/>
                </a:rPr>
                <a:t>Electronics Engineer​</a:t>
              </a:r>
              <a:endParaRPr lang="en-US" sz="1799" spc="3" dirty="0">
                <a:solidFill>
                  <a:srgbClr val="187161"/>
                </a:solidFill>
                <a:latin typeface="Calibri (MS)"/>
                <a:hlinkClick r:id="rId6" tooltip="https://www.careerpilot.org.uk/job-sectors/environment/job-profile/wind-turbine-technician"/>
              </a:endParaRPr>
            </a:p>
            <a:p>
              <a:pPr>
                <a:lnSpc>
                  <a:spcPts val="2368"/>
                </a:lnSpc>
              </a:pPr>
              <a:r>
                <a:rPr lang="en-US" sz="1799" spc="3" dirty="0">
                  <a:solidFill>
                    <a:srgbClr val="187161"/>
                  </a:solidFill>
                  <a:latin typeface="Calibri (MS)"/>
                </a:rPr>
                <a:t>Transport Planner</a:t>
              </a:r>
              <a:endParaRPr lang="en-US" sz="1799" spc="3" dirty="0">
                <a:solidFill>
                  <a:srgbClr val="187161"/>
                </a:solidFill>
                <a:latin typeface="Calibri (MS)"/>
                <a:hlinkClick r:id="rId6" tooltip="https://www.careerpilot.org.uk/job-sectors/environment/job-profile/wind-turbine-technician"/>
              </a:endParaRPr>
            </a:p>
          </p:txBody>
        </p:sp>
      </p:grpSp>
    </p:spTree>
    <p:extLst>
      <p:ext uri="{BB962C8B-B14F-4D97-AF65-F5344CB8AC3E}">
        <p14:creationId xmlns:p14="http://schemas.microsoft.com/office/powerpoint/2010/main" val="2891265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ppt_x"/>
                                          </p:val>
                                        </p:tav>
                                        <p:tav tm="100000">
                                          <p:val>
                                            <p:strVal val="#ppt_x"/>
                                          </p:val>
                                        </p:tav>
                                      </p:tavLst>
                                    </p:anim>
                                    <p:anim calcmode="lin" valueType="num">
                                      <p:cBhvr additive="base">
                                        <p:cTn id="8"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Rectangle 50">
            <a:extLst>
              <a:ext uri="{FF2B5EF4-FFF2-40B4-BE49-F238E27FC236}">
                <a16:creationId xmlns:a16="http://schemas.microsoft.com/office/drawing/2014/main" id="{2383B34B-43BB-4F80-4BC3-0D1B5F0EFB78}"/>
              </a:ext>
            </a:extLst>
          </p:cNvPr>
          <p:cNvSpPr/>
          <p:nvPr/>
        </p:nvSpPr>
        <p:spPr>
          <a:xfrm>
            <a:off x="0" y="-1"/>
            <a:ext cx="12192000" cy="534557"/>
          </a:xfrm>
          <a:prstGeom prst="rect">
            <a:avLst/>
          </a:prstGeom>
          <a:solidFill>
            <a:srgbClr val="00B050"/>
          </a:solid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GB" dirty="0"/>
          </a:p>
        </p:txBody>
      </p:sp>
      <p:sp>
        <p:nvSpPr>
          <p:cNvPr id="52" name="TextBox 51">
            <a:extLst>
              <a:ext uri="{FF2B5EF4-FFF2-40B4-BE49-F238E27FC236}">
                <a16:creationId xmlns:a16="http://schemas.microsoft.com/office/drawing/2014/main" id="{F259AB5A-BD11-B9E8-8D54-C5C3580E3C54}"/>
              </a:ext>
            </a:extLst>
          </p:cNvPr>
          <p:cNvSpPr txBox="1"/>
          <p:nvPr/>
        </p:nvSpPr>
        <p:spPr>
          <a:xfrm>
            <a:off x="2117578" y="5667"/>
            <a:ext cx="8173131" cy="523220"/>
          </a:xfrm>
          <a:prstGeom prst="rect">
            <a:avLst/>
          </a:prstGeom>
          <a:noFill/>
        </p:spPr>
        <p:txBody>
          <a:bodyPr wrap="square" rtlCol="0">
            <a:spAutoFit/>
          </a:bodyPr>
          <a:lstStyle/>
          <a:p>
            <a:pPr algn="ctr"/>
            <a:r>
              <a:rPr lang="en-GB" sz="2800" dirty="0">
                <a:solidFill>
                  <a:schemeClr val="bg1"/>
                </a:solidFill>
              </a:rPr>
              <a:t>60 Green Jobs</a:t>
            </a:r>
          </a:p>
        </p:txBody>
      </p:sp>
      <p:grpSp>
        <p:nvGrpSpPr>
          <p:cNvPr id="3" name="Group 4">
            <a:extLst>
              <a:ext uri="{FF2B5EF4-FFF2-40B4-BE49-F238E27FC236}">
                <a16:creationId xmlns:a16="http://schemas.microsoft.com/office/drawing/2014/main" id="{0EF47229-5419-21FA-4DAE-3C7C357364DD}"/>
              </a:ext>
            </a:extLst>
          </p:cNvPr>
          <p:cNvGrpSpPr/>
          <p:nvPr/>
        </p:nvGrpSpPr>
        <p:grpSpPr>
          <a:xfrm>
            <a:off x="1673715" y="745193"/>
            <a:ext cx="4373665" cy="4510300"/>
            <a:chOff x="0" y="0"/>
            <a:chExt cx="1231439" cy="912974"/>
          </a:xfrm>
          <a:solidFill>
            <a:schemeClr val="accent6">
              <a:lumMod val="20000"/>
              <a:lumOff val="80000"/>
            </a:schemeClr>
          </a:solidFill>
        </p:grpSpPr>
        <p:sp>
          <p:nvSpPr>
            <p:cNvPr id="4" name="Freeform 5">
              <a:extLst>
                <a:ext uri="{FF2B5EF4-FFF2-40B4-BE49-F238E27FC236}">
                  <a16:creationId xmlns:a16="http://schemas.microsoft.com/office/drawing/2014/main" id="{F4B21A59-2C7A-F262-D052-085A51E4044C}"/>
                </a:ext>
              </a:extLst>
            </p:cNvPr>
            <p:cNvSpPr/>
            <p:nvPr/>
          </p:nvSpPr>
          <p:spPr>
            <a:xfrm>
              <a:off x="0" y="0"/>
              <a:ext cx="1231439" cy="912974"/>
            </a:xfrm>
            <a:custGeom>
              <a:avLst/>
              <a:gdLst/>
              <a:ahLst/>
              <a:cxnLst/>
              <a:rect l="l" t="t" r="r" b="b"/>
              <a:pathLst>
                <a:path w="1231439" h="912974">
                  <a:moveTo>
                    <a:pt x="84434" y="0"/>
                  </a:moveTo>
                  <a:lnTo>
                    <a:pt x="1147005" y="0"/>
                  </a:lnTo>
                  <a:cubicBezTo>
                    <a:pt x="1169399" y="0"/>
                    <a:pt x="1190875" y="8896"/>
                    <a:pt x="1206709" y="24730"/>
                  </a:cubicBezTo>
                  <a:cubicBezTo>
                    <a:pt x="1222543" y="40564"/>
                    <a:pt x="1231439" y="62040"/>
                    <a:pt x="1231439" y="84434"/>
                  </a:cubicBezTo>
                  <a:lnTo>
                    <a:pt x="1231439" y="828540"/>
                  </a:lnTo>
                  <a:cubicBezTo>
                    <a:pt x="1231439" y="850933"/>
                    <a:pt x="1222543" y="872409"/>
                    <a:pt x="1206709" y="888244"/>
                  </a:cubicBezTo>
                  <a:cubicBezTo>
                    <a:pt x="1190875" y="904078"/>
                    <a:pt x="1169399" y="912974"/>
                    <a:pt x="1147005" y="912974"/>
                  </a:cubicBezTo>
                  <a:lnTo>
                    <a:pt x="84434" y="912974"/>
                  </a:lnTo>
                  <a:cubicBezTo>
                    <a:pt x="62040" y="912974"/>
                    <a:pt x="40564" y="904078"/>
                    <a:pt x="24730" y="888244"/>
                  </a:cubicBezTo>
                  <a:cubicBezTo>
                    <a:pt x="8896" y="872409"/>
                    <a:pt x="0" y="850933"/>
                    <a:pt x="0" y="828540"/>
                  </a:cubicBezTo>
                  <a:lnTo>
                    <a:pt x="0" y="84434"/>
                  </a:lnTo>
                  <a:cubicBezTo>
                    <a:pt x="0" y="62040"/>
                    <a:pt x="8896" y="40564"/>
                    <a:pt x="24730" y="24730"/>
                  </a:cubicBezTo>
                  <a:cubicBezTo>
                    <a:pt x="40564" y="8896"/>
                    <a:pt x="62040" y="0"/>
                    <a:pt x="84434" y="0"/>
                  </a:cubicBezTo>
                  <a:close/>
                </a:path>
              </a:pathLst>
            </a:custGeom>
            <a:grpFill/>
          </p:spPr>
          <p:txBody>
            <a:bodyPr/>
            <a:lstStyle/>
            <a:p>
              <a:endParaRPr lang="en-GB"/>
            </a:p>
          </p:txBody>
        </p:sp>
        <p:sp>
          <p:nvSpPr>
            <p:cNvPr id="7" name="TextBox 6">
              <a:extLst>
                <a:ext uri="{FF2B5EF4-FFF2-40B4-BE49-F238E27FC236}">
                  <a16:creationId xmlns:a16="http://schemas.microsoft.com/office/drawing/2014/main" id="{E3A13D73-5DB2-9FDC-0B6E-026CB034EF89}"/>
                </a:ext>
              </a:extLst>
            </p:cNvPr>
            <p:cNvSpPr txBox="1"/>
            <p:nvPr/>
          </p:nvSpPr>
          <p:spPr>
            <a:xfrm>
              <a:off x="44138" y="42139"/>
              <a:ext cx="1161007" cy="870835"/>
            </a:xfrm>
            <a:prstGeom prst="rect">
              <a:avLst/>
            </a:prstGeom>
            <a:grpFill/>
          </p:spPr>
          <p:txBody>
            <a:bodyPr lIns="50800" tIns="50800" rIns="50800" bIns="50800" rtlCol="0" anchor="ctr"/>
            <a:lstStyle/>
            <a:p>
              <a:pPr algn="ctr">
                <a:lnSpc>
                  <a:spcPts val="2456"/>
                </a:lnSpc>
              </a:pPr>
              <a:endParaRPr/>
            </a:p>
          </p:txBody>
        </p:sp>
      </p:grpSp>
      <p:sp>
        <p:nvSpPr>
          <p:cNvPr id="9" name="TextBox 44">
            <a:extLst>
              <a:ext uri="{FF2B5EF4-FFF2-40B4-BE49-F238E27FC236}">
                <a16:creationId xmlns:a16="http://schemas.microsoft.com/office/drawing/2014/main" id="{5CE66084-2B84-52C2-DEDB-ECD5FA6A2DB1}"/>
              </a:ext>
            </a:extLst>
          </p:cNvPr>
          <p:cNvSpPr txBox="1"/>
          <p:nvPr/>
        </p:nvSpPr>
        <p:spPr>
          <a:xfrm>
            <a:off x="1830480" y="953368"/>
            <a:ext cx="4123513" cy="320601"/>
          </a:xfrm>
          <a:prstGeom prst="rect">
            <a:avLst/>
          </a:prstGeom>
        </p:spPr>
        <p:txBody>
          <a:bodyPr wrap="square" lIns="0" tIns="0" rIns="0" bIns="0" rtlCol="0" anchor="t">
            <a:spAutoFit/>
          </a:bodyPr>
          <a:lstStyle/>
          <a:p>
            <a:pPr algn="ctr">
              <a:lnSpc>
                <a:spcPts val="2456"/>
              </a:lnSpc>
            </a:pPr>
            <a:r>
              <a:rPr lang="en-US" sz="2400" dirty="0">
                <a:solidFill>
                  <a:srgbClr val="00B050"/>
                </a:solidFill>
                <a:latin typeface="Calibri (MS) Bold"/>
              </a:rPr>
              <a:t>LOW CARBON BUSINESS</a:t>
            </a:r>
          </a:p>
        </p:txBody>
      </p:sp>
      <p:sp>
        <p:nvSpPr>
          <p:cNvPr id="19" name="Freeform 45">
            <a:extLst>
              <a:ext uri="{FF2B5EF4-FFF2-40B4-BE49-F238E27FC236}">
                <a16:creationId xmlns:a16="http://schemas.microsoft.com/office/drawing/2014/main" id="{8DCE5797-95B7-7B1F-65C0-6187A9B83306}"/>
              </a:ext>
            </a:extLst>
          </p:cNvPr>
          <p:cNvSpPr/>
          <p:nvPr/>
        </p:nvSpPr>
        <p:spPr>
          <a:xfrm>
            <a:off x="4720781" y="3654349"/>
            <a:ext cx="1086201" cy="1230174"/>
          </a:xfrm>
          <a:custGeom>
            <a:avLst/>
            <a:gdLst/>
            <a:ahLst/>
            <a:cxnLst/>
            <a:rect l="l" t="t" r="r" b="b"/>
            <a:pathLst>
              <a:path w="1503556" h="1493711">
                <a:moveTo>
                  <a:pt x="0" y="0"/>
                </a:moveTo>
                <a:lnTo>
                  <a:pt x="1503555" y="0"/>
                </a:lnTo>
                <a:lnTo>
                  <a:pt x="1503555" y="1493711"/>
                </a:lnTo>
                <a:lnTo>
                  <a:pt x="0" y="1493711"/>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GB"/>
          </a:p>
        </p:txBody>
      </p:sp>
      <p:sp>
        <p:nvSpPr>
          <p:cNvPr id="20" name="TextBox 46">
            <a:extLst>
              <a:ext uri="{FF2B5EF4-FFF2-40B4-BE49-F238E27FC236}">
                <a16:creationId xmlns:a16="http://schemas.microsoft.com/office/drawing/2014/main" id="{1608511C-B5F3-1EAA-3D51-02D6DD298F49}"/>
              </a:ext>
            </a:extLst>
          </p:cNvPr>
          <p:cNvSpPr txBox="1"/>
          <p:nvPr/>
        </p:nvSpPr>
        <p:spPr>
          <a:xfrm>
            <a:off x="2026348" y="1460152"/>
            <a:ext cx="3731774" cy="3053400"/>
          </a:xfrm>
          <a:prstGeom prst="rect">
            <a:avLst/>
          </a:prstGeom>
        </p:spPr>
        <p:txBody>
          <a:bodyPr wrap="square" lIns="0" tIns="0" rIns="0" bIns="0" rtlCol="0" anchor="t">
            <a:spAutoFit/>
          </a:bodyPr>
          <a:lstStyle/>
          <a:p>
            <a:pPr>
              <a:lnSpc>
                <a:spcPts val="2368"/>
              </a:lnSpc>
            </a:pPr>
            <a:r>
              <a:rPr lang="en-US" dirty="0">
                <a:solidFill>
                  <a:srgbClr val="187161"/>
                </a:solidFill>
                <a:latin typeface="Calibri (MS)"/>
              </a:rPr>
              <a:t>Environmental Consultant </a:t>
            </a:r>
          </a:p>
          <a:p>
            <a:pPr>
              <a:lnSpc>
                <a:spcPts val="2368"/>
              </a:lnSpc>
            </a:pPr>
            <a:r>
              <a:rPr lang="en-US" dirty="0">
                <a:solidFill>
                  <a:srgbClr val="187161"/>
                </a:solidFill>
                <a:latin typeface="Calibri (MS)"/>
              </a:rPr>
              <a:t>Corporate Responsibility and Sustainability Practitioner</a:t>
            </a:r>
            <a:endParaRPr lang="en-US" dirty="0">
              <a:solidFill>
                <a:srgbClr val="187161"/>
              </a:solidFill>
              <a:latin typeface="Calibri (MS)"/>
              <a:hlinkClick r:id="rId4" tooltip="https://www.careerpilot.org.uk/job-sectors/admin-hr-legal/job-profile/corporate-responsibility-and-sustainability-practitioner"/>
            </a:endParaRPr>
          </a:p>
          <a:p>
            <a:pPr>
              <a:lnSpc>
                <a:spcPts val="2368"/>
              </a:lnSpc>
            </a:pPr>
            <a:r>
              <a:rPr lang="en-US" dirty="0">
                <a:solidFill>
                  <a:srgbClr val="187161"/>
                </a:solidFill>
                <a:latin typeface="Calibri (MS)"/>
              </a:rPr>
              <a:t>Business Development manager</a:t>
            </a:r>
            <a:endParaRPr lang="en-US" dirty="0">
              <a:solidFill>
                <a:srgbClr val="187161"/>
              </a:solidFill>
              <a:latin typeface="Calibri (MS)"/>
              <a:hlinkClick r:id="rId4" tooltip="https://www.careerpilot.org.uk/job-sectors/admin-hr-legal/job-profile/corporate-responsibility-and-sustainability-practitioner"/>
            </a:endParaRPr>
          </a:p>
          <a:p>
            <a:pPr>
              <a:lnSpc>
                <a:spcPts val="2368"/>
              </a:lnSpc>
            </a:pPr>
            <a:r>
              <a:rPr lang="en-US" dirty="0">
                <a:solidFill>
                  <a:srgbClr val="187161"/>
                </a:solidFill>
                <a:latin typeface="Calibri (MS)"/>
              </a:rPr>
              <a:t>Solicitor - Environmental Law </a:t>
            </a:r>
          </a:p>
          <a:p>
            <a:pPr>
              <a:lnSpc>
                <a:spcPts val="2368"/>
              </a:lnSpc>
            </a:pPr>
            <a:r>
              <a:rPr lang="en-US" dirty="0">
                <a:solidFill>
                  <a:srgbClr val="187161"/>
                </a:solidFill>
                <a:latin typeface="Calibri (MS)"/>
              </a:rPr>
              <a:t>Marketing Manager</a:t>
            </a:r>
            <a:endParaRPr lang="en-US" dirty="0">
              <a:solidFill>
                <a:srgbClr val="187161"/>
              </a:solidFill>
              <a:latin typeface="Calibri (MS)"/>
              <a:hlinkClick r:id="rId5" tooltip="https://www.careerpilot.org.uk/job-sectors/sales-marketing/job-profile/marketing-manager"/>
            </a:endParaRPr>
          </a:p>
          <a:p>
            <a:pPr>
              <a:lnSpc>
                <a:spcPts val="2368"/>
              </a:lnSpc>
            </a:pPr>
            <a:r>
              <a:rPr lang="en-US" dirty="0">
                <a:solidFill>
                  <a:srgbClr val="187161"/>
                </a:solidFill>
                <a:latin typeface="Calibri (MS)"/>
              </a:rPr>
              <a:t>Software Developer</a:t>
            </a:r>
          </a:p>
          <a:p>
            <a:pPr>
              <a:lnSpc>
                <a:spcPts val="2368"/>
              </a:lnSpc>
            </a:pPr>
            <a:r>
              <a:rPr lang="en-US" spc="1" dirty="0">
                <a:solidFill>
                  <a:srgbClr val="187161"/>
                </a:solidFill>
                <a:latin typeface="Calibri (MS)"/>
              </a:rPr>
              <a:t>Charity Fundraiser</a:t>
            </a:r>
            <a:endParaRPr lang="en-US" spc="1" dirty="0">
              <a:solidFill>
                <a:srgbClr val="187161"/>
              </a:solidFill>
              <a:latin typeface="Calibri (MS)"/>
              <a:hlinkClick r:id="rId6" tooltip="https://www.careerpilot.org.uk/job-sectors/events/job-profile/charity-fundraiser"/>
            </a:endParaRPr>
          </a:p>
          <a:p>
            <a:pPr>
              <a:lnSpc>
                <a:spcPts val="2368"/>
              </a:lnSpc>
            </a:pPr>
            <a:r>
              <a:rPr lang="en-US" dirty="0">
                <a:solidFill>
                  <a:srgbClr val="187161"/>
                </a:solidFill>
                <a:latin typeface="Calibri (MS)"/>
              </a:rPr>
              <a:t>Data Scientist</a:t>
            </a:r>
            <a:endParaRPr lang="en-US" dirty="0">
              <a:solidFill>
                <a:srgbClr val="187161"/>
              </a:solidFill>
              <a:latin typeface="Calibri (MS)"/>
              <a:hlinkClick r:id="rId7" tooltip="https://www.careerpilot.org.uk/job-sectors/data-network/job-profile/data-scientist"/>
            </a:endParaRPr>
          </a:p>
          <a:p>
            <a:pPr>
              <a:lnSpc>
                <a:spcPts val="2368"/>
              </a:lnSpc>
            </a:pPr>
            <a:r>
              <a:rPr lang="en-US" dirty="0">
                <a:solidFill>
                  <a:srgbClr val="187161"/>
                </a:solidFill>
                <a:latin typeface="Calibri (MS)"/>
              </a:rPr>
              <a:t>Management Consultant</a:t>
            </a:r>
          </a:p>
        </p:txBody>
      </p:sp>
      <p:sp>
        <p:nvSpPr>
          <p:cNvPr id="23" name="Freeform 26">
            <a:extLst>
              <a:ext uri="{FF2B5EF4-FFF2-40B4-BE49-F238E27FC236}">
                <a16:creationId xmlns:a16="http://schemas.microsoft.com/office/drawing/2014/main" id="{74244D6B-2568-1FA9-6ED6-8A7E89109F23}"/>
              </a:ext>
            </a:extLst>
          </p:cNvPr>
          <p:cNvSpPr/>
          <p:nvPr/>
        </p:nvSpPr>
        <p:spPr>
          <a:xfrm>
            <a:off x="9711689" y="14083288"/>
            <a:ext cx="1464095" cy="10810"/>
          </a:xfrm>
          <a:custGeom>
            <a:avLst/>
            <a:gdLst/>
            <a:ahLst/>
            <a:cxnLst/>
            <a:rect l="l" t="t" r="r" b="b"/>
            <a:pathLst>
              <a:path w="1464095" h="10810">
                <a:moveTo>
                  <a:pt x="0" y="0"/>
                </a:moveTo>
                <a:lnTo>
                  <a:pt x="1464095" y="0"/>
                </a:lnTo>
                <a:lnTo>
                  <a:pt x="1464095" y="10810"/>
                </a:lnTo>
                <a:lnTo>
                  <a:pt x="0" y="10810"/>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en-GB"/>
          </a:p>
        </p:txBody>
      </p:sp>
      <p:grpSp>
        <p:nvGrpSpPr>
          <p:cNvPr id="24" name="Group 27">
            <a:extLst>
              <a:ext uri="{FF2B5EF4-FFF2-40B4-BE49-F238E27FC236}">
                <a16:creationId xmlns:a16="http://schemas.microsoft.com/office/drawing/2014/main" id="{A9B02E19-7848-D7DB-6404-3814D6866187}"/>
              </a:ext>
            </a:extLst>
          </p:cNvPr>
          <p:cNvGrpSpPr/>
          <p:nvPr/>
        </p:nvGrpSpPr>
        <p:grpSpPr>
          <a:xfrm>
            <a:off x="6204144" y="745194"/>
            <a:ext cx="4314143" cy="5428921"/>
            <a:chOff x="0" y="0"/>
            <a:chExt cx="1245871" cy="1385458"/>
          </a:xfrm>
        </p:grpSpPr>
        <p:sp>
          <p:nvSpPr>
            <p:cNvPr id="25" name="Freeform 28">
              <a:extLst>
                <a:ext uri="{FF2B5EF4-FFF2-40B4-BE49-F238E27FC236}">
                  <a16:creationId xmlns:a16="http://schemas.microsoft.com/office/drawing/2014/main" id="{C5F6BD81-3522-0AE8-92C1-185572050672}"/>
                </a:ext>
              </a:extLst>
            </p:cNvPr>
            <p:cNvSpPr/>
            <p:nvPr/>
          </p:nvSpPr>
          <p:spPr>
            <a:xfrm>
              <a:off x="0" y="0"/>
              <a:ext cx="1245871" cy="1385458"/>
            </a:xfrm>
            <a:custGeom>
              <a:avLst/>
              <a:gdLst/>
              <a:ahLst/>
              <a:cxnLst/>
              <a:rect l="l" t="t" r="r" b="b"/>
              <a:pathLst>
                <a:path w="1245871" h="1385458">
                  <a:moveTo>
                    <a:pt x="84049" y="0"/>
                  </a:moveTo>
                  <a:lnTo>
                    <a:pt x="1161822" y="0"/>
                  </a:lnTo>
                  <a:cubicBezTo>
                    <a:pt x="1184113" y="0"/>
                    <a:pt x="1205491" y="8855"/>
                    <a:pt x="1221253" y="24617"/>
                  </a:cubicBezTo>
                  <a:cubicBezTo>
                    <a:pt x="1237016" y="40380"/>
                    <a:pt x="1245871" y="61758"/>
                    <a:pt x="1245871" y="84049"/>
                  </a:cubicBezTo>
                  <a:lnTo>
                    <a:pt x="1245871" y="1301409"/>
                  </a:lnTo>
                  <a:cubicBezTo>
                    <a:pt x="1245871" y="1347828"/>
                    <a:pt x="1208241" y="1385458"/>
                    <a:pt x="1161822" y="1385458"/>
                  </a:cubicBezTo>
                  <a:lnTo>
                    <a:pt x="84049" y="1385458"/>
                  </a:lnTo>
                  <a:cubicBezTo>
                    <a:pt x="61758" y="1385458"/>
                    <a:pt x="40380" y="1376603"/>
                    <a:pt x="24617" y="1360841"/>
                  </a:cubicBezTo>
                  <a:cubicBezTo>
                    <a:pt x="8855" y="1345078"/>
                    <a:pt x="0" y="1323700"/>
                    <a:pt x="0" y="1301409"/>
                  </a:cubicBezTo>
                  <a:lnTo>
                    <a:pt x="0" y="84049"/>
                  </a:lnTo>
                  <a:cubicBezTo>
                    <a:pt x="0" y="61758"/>
                    <a:pt x="8855" y="40380"/>
                    <a:pt x="24617" y="24617"/>
                  </a:cubicBezTo>
                  <a:cubicBezTo>
                    <a:pt x="40380" y="8855"/>
                    <a:pt x="61758" y="0"/>
                    <a:pt x="84049" y="0"/>
                  </a:cubicBezTo>
                  <a:close/>
                </a:path>
              </a:pathLst>
            </a:custGeom>
            <a:solidFill>
              <a:srgbClr val="EEEEEE"/>
            </a:solidFill>
          </p:spPr>
          <p:txBody>
            <a:bodyPr/>
            <a:lstStyle/>
            <a:p>
              <a:endParaRPr lang="en-GB"/>
            </a:p>
          </p:txBody>
        </p:sp>
        <p:sp>
          <p:nvSpPr>
            <p:cNvPr id="26" name="TextBox 29">
              <a:extLst>
                <a:ext uri="{FF2B5EF4-FFF2-40B4-BE49-F238E27FC236}">
                  <a16:creationId xmlns:a16="http://schemas.microsoft.com/office/drawing/2014/main" id="{4F59618A-1942-3373-1934-D638E5A55D4D}"/>
                </a:ext>
              </a:extLst>
            </p:cNvPr>
            <p:cNvSpPr txBox="1"/>
            <p:nvPr/>
          </p:nvSpPr>
          <p:spPr>
            <a:xfrm>
              <a:off x="0" y="9525"/>
              <a:ext cx="1245871" cy="1375933"/>
            </a:xfrm>
            <a:prstGeom prst="rect">
              <a:avLst/>
            </a:prstGeom>
          </p:spPr>
          <p:txBody>
            <a:bodyPr lIns="50441" tIns="50441" rIns="50441" bIns="50441" rtlCol="0" anchor="ctr"/>
            <a:lstStyle/>
            <a:p>
              <a:pPr algn="ctr">
                <a:lnSpc>
                  <a:spcPts val="2456"/>
                </a:lnSpc>
              </a:pPr>
              <a:endParaRPr/>
            </a:p>
          </p:txBody>
        </p:sp>
      </p:grpSp>
      <p:sp>
        <p:nvSpPr>
          <p:cNvPr id="27" name="Freeform 30">
            <a:extLst>
              <a:ext uri="{FF2B5EF4-FFF2-40B4-BE49-F238E27FC236}">
                <a16:creationId xmlns:a16="http://schemas.microsoft.com/office/drawing/2014/main" id="{3E3DBFF8-D840-F331-AE26-7E41664508BF}"/>
              </a:ext>
            </a:extLst>
          </p:cNvPr>
          <p:cNvSpPr/>
          <p:nvPr/>
        </p:nvSpPr>
        <p:spPr>
          <a:xfrm>
            <a:off x="8915933" y="4882452"/>
            <a:ext cx="1465800" cy="1055584"/>
          </a:xfrm>
          <a:custGeom>
            <a:avLst/>
            <a:gdLst/>
            <a:ahLst/>
            <a:cxnLst/>
            <a:rect l="l" t="t" r="r" b="b"/>
            <a:pathLst>
              <a:path w="2107709" h="1182373">
                <a:moveTo>
                  <a:pt x="0" y="0"/>
                </a:moveTo>
                <a:lnTo>
                  <a:pt x="2107708" y="0"/>
                </a:lnTo>
                <a:lnTo>
                  <a:pt x="2107708" y="1182374"/>
                </a:lnTo>
                <a:lnTo>
                  <a:pt x="0" y="1182374"/>
                </a:lnTo>
                <a:lnTo>
                  <a:pt x="0" y="0"/>
                </a:lnTo>
                <a:close/>
              </a:path>
            </a:pathLst>
          </a:custGeom>
          <a:blipFill>
            <a:blip r:embed="rId9"/>
            <a:stretch>
              <a:fillRect/>
            </a:stretch>
          </a:blipFill>
        </p:spPr>
        <p:txBody>
          <a:bodyPr/>
          <a:lstStyle/>
          <a:p>
            <a:endParaRPr lang="en-GB"/>
          </a:p>
        </p:txBody>
      </p:sp>
      <p:sp>
        <p:nvSpPr>
          <p:cNvPr id="28" name="TextBox 31">
            <a:extLst>
              <a:ext uri="{FF2B5EF4-FFF2-40B4-BE49-F238E27FC236}">
                <a16:creationId xmlns:a16="http://schemas.microsoft.com/office/drawing/2014/main" id="{1C2F66FD-8BF1-9C11-EABF-F57C0A5D5807}"/>
              </a:ext>
            </a:extLst>
          </p:cNvPr>
          <p:cNvSpPr txBox="1"/>
          <p:nvPr/>
        </p:nvSpPr>
        <p:spPr>
          <a:xfrm>
            <a:off x="6348581" y="875919"/>
            <a:ext cx="4098475" cy="615553"/>
          </a:xfrm>
          <a:prstGeom prst="rect">
            <a:avLst/>
          </a:prstGeom>
        </p:spPr>
        <p:txBody>
          <a:bodyPr wrap="square" lIns="0" tIns="0" rIns="0" bIns="0" rtlCol="0" anchor="t">
            <a:spAutoFit/>
          </a:bodyPr>
          <a:lstStyle/>
          <a:p>
            <a:pPr algn="ctr">
              <a:lnSpc>
                <a:spcPts val="2439"/>
              </a:lnSpc>
            </a:pPr>
            <a:r>
              <a:rPr lang="en-US" sz="2400" dirty="0">
                <a:solidFill>
                  <a:srgbClr val="00B050"/>
                </a:solidFill>
                <a:latin typeface="Calibri (MS) Bold"/>
              </a:rPr>
              <a:t>LOW CARBON BUILDINGS AND PLACES</a:t>
            </a:r>
          </a:p>
        </p:txBody>
      </p:sp>
      <p:sp>
        <p:nvSpPr>
          <p:cNvPr id="29" name="TextBox 32">
            <a:extLst>
              <a:ext uri="{FF2B5EF4-FFF2-40B4-BE49-F238E27FC236}">
                <a16:creationId xmlns:a16="http://schemas.microsoft.com/office/drawing/2014/main" id="{D3BA5EFA-2958-7D52-ACF4-81D96EBC47C0}"/>
              </a:ext>
            </a:extLst>
          </p:cNvPr>
          <p:cNvSpPr txBox="1"/>
          <p:nvPr/>
        </p:nvSpPr>
        <p:spPr>
          <a:xfrm>
            <a:off x="6335554" y="1535110"/>
            <a:ext cx="4305318" cy="4286045"/>
          </a:xfrm>
          <a:prstGeom prst="rect">
            <a:avLst/>
          </a:prstGeom>
        </p:spPr>
        <p:txBody>
          <a:bodyPr wrap="square" lIns="0" tIns="0" rIns="0" bIns="0" rtlCol="0" anchor="t">
            <a:spAutoFit/>
          </a:bodyPr>
          <a:lstStyle/>
          <a:p>
            <a:pPr>
              <a:lnSpc>
                <a:spcPts val="2368"/>
              </a:lnSpc>
            </a:pPr>
            <a:r>
              <a:rPr lang="en-US" sz="1600" spc="1" dirty="0">
                <a:solidFill>
                  <a:srgbClr val="187161"/>
                </a:solidFill>
                <a:latin typeface="Calibri (MS)"/>
              </a:rPr>
              <a:t>Building Services Engineer </a:t>
            </a:r>
            <a:endParaRPr lang="en-US" sz="1600" spc="1" dirty="0">
              <a:solidFill>
                <a:srgbClr val="187161"/>
              </a:solidFill>
              <a:latin typeface="Calibri (MS)"/>
              <a:hlinkClick r:id="rId10" tooltip="https://www.careerpilot.org.uk/job-sectors/property-management/job-profile/building-services-engineer"/>
            </a:endParaRPr>
          </a:p>
          <a:p>
            <a:pPr>
              <a:lnSpc>
                <a:spcPts val="2368"/>
              </a:lnSpc>
            </a:pPr>
            <a:r>
              <a:rPr lang="en-US" sz="1600" spc="1" dirty="0">
                <a:solidFill>
                  <a:srgbClr val="187161"/>
                </a:solidFill>
                <a:latin typeface="Calibri (MS)"/>
              </a:rPr>
              <a:t>Architect</a:t>
            </a:r>
            <a:endParaRPr lang="en-US" sz="1600" spc="1" dirty="0">
              <a:solidFill>
                <a:srgbClr val="187161"/>
              </a:solidFill>
              <a:latin typeface="Calibri (MS)"/>
              <a:hlinkClick r:id="rId11" tooltip="https://www.careerpilot.org.uk/job-sectors/design/job-profile/architect"/>
            </a:endParaRPr>
          </a:p>
          <a:p>
            <a:pPr>
              <a:lnSpc>
                <a:spcPts val="2368"/>
              </a:lnSpc>
            </a:pPr>
            <a:r>
              <a:rPr lang="en-US" sz="1600" dirty="0">
                <a:solidFill>
                  <a:srgbClr val="187161"/>
                </a:solidFill>
                <a:latin typeface="Calibri (MS)"/>
              </a:rPr>
              <a:t>Civil Engineer</a:t>
            </a:r>
            <a:endParaRPr lang="en-US" sz="1600" dirty="0">
              <a:solidFill>
                <a:srgbClr val="187161"/>
              </a:solidFill>
              <a:latin typeface="Calibri (MS)"/>
              <a:hlinkClick r:id="rId12" tooltip="https://www.careerpilot.org.uk/job-sectors/design-planning/job-profile/civil-engineer"/>
            </a:endParaRPr>
          </a:p>
          <a:p>
            <a:pPr>
              <a:lnSpc>
                <a:spcPts val="2368"/>
              </a:lnSpc>
            </a:pPr>
            <a:r>
              <a:rPr lang="en-US" sz="1600" dirty="0">
                <a:solidFill>
                  <a:srgbClr val="187161"/>
                </a:solidFill>
                <a:latin typeface="Calibri (MS)"/>
              </a:rPr>
              <a:t>Building Control Officer</a:t>
            </a:r>
            <a:endParaRPr lang="en-US" sz="1600" dirty="0">
              <a:solidFill>
                <a:srgbClr val="187161"/>
              </a:solidFill>
              <a:latin typeface="Calibri (MS)"/>
              <a:hlinkClick r:id="rId13" tooltip="https://www.careerpilot.org.uk/job-sectors/property-management/job-profile/building-control-officer"/>
            </a:endParaRPr>
          </a:p>
          <a:p>
            <a:pPr>
              <a:lnSpc>
                <a:spcPts val="2368"/>
              </a:lnSpc>
            </a:pPr>
            <a:r>
              <a:rPr lang="en-US" sz="1600" dirty="0">
                <a:solidFill>
                  <a:srgbClr val="187161"/>
                </a:solidFill>
                <a:latin typeface="Calibri (MS)"/>
              </a:rPr>
              <a:t>Landscape Architect</a:t>
            </a:r>
            <a:endParaRPr lang="en-US" sz="1600" dirty="0">
              <a:solidFill>
                <a:srgbClr val="187161"/>
              </a:solidFill>
              <a:latin typeface="Calibri (MS)"/>
              <a:hlinkClick r:id="rId14" tooltip="https://www.careerpilot.org.uk/job-sectors/agriculture/job-profile/landscape-architect"/>
            </a:endParaRPr>
          </a:p>
          <a:p>
            <a:pPr>
              <a:lnSpc>
                <a:spcPts val="2368"/>
              </a:lnSpc>
            </a:pPr>
            <a:r>
              <a:rPr lang="en-US" sz="1600" dirty="0">
                <a:solidFill>
                  <a:srgbClr val="187161"/>
                </a:solidFill>
                <a:latin typeface="Calibri (MS)"/>
              </a:rPr>
              <a:t>Smart Meter Installer</a:t>
            </a:r>
            <a:endParaRPr lang="en-US" sz="1600" dirty="0">
              <a:solidFill>
                <a:srgbClr val="187161"/>
              </a:solidFill>
              <a:latin typeface="Calibri (MS)"/>
              <a:hlinkClick r:id="rId15" tooltip="https://www.careerpilot.org.uk/job-sectors/new-energy/job-profile/smart-meter-installer"/>
            </a:endParaRPr>
          </a:p>
          <a:p>
            <a:pPr>
              <a:lnSpc>
                <a:spcPts val="2368"/>
              </a:lnSpc>
            </a:pPr>
            <a:r>
              <a:rPr lang="en-US" sz="1600" dirty="0">
                <a:solidFill>
                  <a:srgbClr val="187161"/>
                </a:solidFill>
                <a:latin typeface="Calibri (MS)"/>
              </a:rPr>
              <a:t>Heating and Ventilation Engineer </a:t>
            </a:r>
            <a:endParaRPr lang="en-US" sz="1600" dirty="0">
              <a:solidFill>
                <a:srgbClr val="187161"/>
              </a:solidFill>
              <a:latin typeface="Calibri (MS)"/>
              <a:hlinkClick r:id="rId16" tooltip="https://www.careerpilot.org.uk/job-sectors/engineering-design/job-profile/heating-and-ventilation-engineer"/>
            </a:endParaRPr>
          </a:p>
          <a:p>
            <a:pPr>
              <a:lnSpc>
                <a:spcPts val="2368"/>
              </a:lnSpc>
            </a:pPr>
            <a:r>
              <a:rPr lang="en-US" sz="1600" dirty="0">
                <a:solidFill>
                  <a:srgbClr val="187161"/>
                </a:solidFill>
                <a:latin typeface="Calibri (MS)"/>
              </a:rPr>
              <a:t>Recycling Operative</a:t>
            </a:r>
            <a:endParaRPr lang="en-US" sz="1600" dirty="0">
              <a:solidFill>
                <a:srgbClr val="187161"/>
              </a:solidFill>
              <a:latin typeface="Calibri (MS)"/>
              <a:hlinkClick r:id="rId17" tooltip="https://www.careerpilot.org.uk/job-sectors/environment/job-profile/recycling-operative"/>
            </a:endParaRPr>
          </a:p>
          <a:p>
            <a:pPr>
              <a:lnSpc>
                <a:spcPts val="2368"/>
              </a:lnSpc>
            </a:pPr>
            <a:r>
              <a:rPr lang="en-US" sz="1600" dirty="0">
                <a:solidFill>
                  <a:srgbClr val="187161"/>
                </a:solidFill>
                <a:latin typeface="Calibri (MS)"/>
              </a:rPr>
              <a:t>Recycling Engagement Officer</a:t>
            </a:r>
            <a:endParaRPr lang="en-US" sz="1600" dirty="0">
              <a:solidFill>
                <a:srgbClr val="187161"/>
              </a:solidFill>
              <a:latin typeface="Calibri (MS)"/>
              <a:hlinkClick r:id="rId18" tooltip="https://www.careerpilot.org.uk/job-sectors/environment/job-profile/recycling-officer"/>
            </a:endParaRPr>
          </a:p>
          <a:p>
            <a:pPr>
              <a:lnSpc>
                <a:spcPts val="2368"/>
              </a:lnSpc>
            </a:pPr>
            <a:r>
              <a:rPr lang="en-US" sz="1600" dirty="0">
                <a:solidFill>
                  <a:srgbClr val="187161"/>
                </a:solidFill>
                <a:latin typeface="Calibri (MS)"/>
              </a:rPr>
              <a:t>Roofer</a:t>
            </a:r>
            <a:endParaRPr lang="en-US" sz="1600" dirty="0">
              <a:solidFill>
                <a:srgbClr val="187161"/>
              </a:solidFill>
              <a:latin typeface="Calibri (MS)"/>
              <a:hlinkClick r:id="rId19" tooltip="https://www.careerpilot.org.uk/job-sectors/on-site/job-profile/roofer"/>
            </a:endParaRPr>
          </a:p>
          <a:p>
            <a:pPr>
              <a:lnSpc>
                <a:spcPts val="2368"/>
              </a:lnSpc>
            </a:pPr>
            <a:r>
              <a:rPr lang="en-US" sz="1600" spc="1" dirty="0">
                <a:solidFill>
                  <a:srgbClr val="187161"/>
                </a:solidFill>
                <a:latin typeface="Calibri (MS)"/>
              </a:rPr>
              <a:t>Electrician</a:t>
            </a:r>
            <a:endParaRPr lang="en-US" sz="1600" spc="1" dirty="0">
              <a:solidFill>
                <a:srgbClr val="187161"/>
              </a:solidFill>
              <a:latin typeface="Calibri (MS)"/>
              <a:hlinkClick r:id="rId20" tooltip="https://www.careerpilot.org.uk/job-sectors/on-site/job-profile/electrician"/>
            </a:endParaRPr>
          </a:p>
          <a:p>
            <a:pPr>
              <a:lnSpc>
                <a:spcPts val="2368"/>
              </a:lnSpc>
            </a:pPr>
            <a:r>
              <a:rPr lang="en-US" sz="1600" dirty="0">
                <a:solidFill>
                  <a:srgbClr val="187161"/>
                </a:solidFill>
                <a:latin typeface="Calibri (MS)"/>
              </a:rPr>
              <a:t>Plumber</a:t>
            </a:r>
            <a:endParaRPr lang="en-US" sz="1600" dirty="0">
              <a:solidFill>
                <a:srgbClr val="187161"/>
              </a:solidFill>
              <a:latin typeface="Calibri (MS)"/>
              <a:hlinkClick r:id="rId21" tooltip="https://www.careerpilot.org.uk/job-sectors/on-site/job-profile/plumber"/>
            </a:endParaRPr>
          </a:p>
          <a:p>
            <a:pPr>
              <a:lnSpc>
                <a:spcPts val="2368"/>
              </a:lnSpc>
            </a:pPr>
            <a:r>
              <a:rPr lang="en-US" sz="1600" dirty="0">
                <a:solidFill>
                  <a:srgbClr val="187161"/>
                </a:solidFill>
                <a:latin typeface="Calibri (MS)"/>
              </a:rPr>
              <a:t>Stonemason</a:t>
            </a:r>
            <a:endParaRPr lang="en-US" sz="1600" dirty="0">
              <a:solidFill>
                <a:srgbClr val="187161"/>
              </a:solidFill>
              <a:latin typeface="Calibri (MS)"/>
              <a:hlinkClick r:id="rId22" tooltip="https://www.careerpilot.org.uk/job-sectors/arts-crafts/job-profile/stonemason"/>
            </a:endParaRPr>
          </a:p>
          <a:p>
            <a:pPr>
              <a:lnSpc>
                <a:spcPts val="2368"/>
              </a:lnSpc>
            </a:pPr>
            <a:r>
              <a:rPr lang="en-US" sz="1600" dirty="0">
                <a:solidFill>
                  <a:srgbClr val="187161"/>
                </a:solidFill>
                <a:latin typeface="Calibri (MS)"/>
              </a:rPr>
              <a:t>Heat Pump Engineer</a:t>
            </a:r>
          </a:p>
        </p:txBody>
      </p:sp>
    </p:spTree>
    <p:extLst>
      <p:ext uri="{BB962C8B-B14F-4D97-AF65-F5344CB8AC3E}">
        <p14:creationId xmlns:p14="http://schemas.microsoft.com/office/powerpoint/2010/main" val="1016931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additive="base">
                                        <p:cTn id="7" dur="500" fill="hold"/>
                                        <p:tgtEl>
                                          <p:spTgt spid="24"/>
                                        </p:tgtEl>
                                        <p:attrNameLst>
                                          <p:attrName>ppt_x</p:attrName>
                                        </p:attrNameLst>
                                      </p:cBhvr>
                                      <p:tavLst>
                                        <p:tav tm="0">
                                          <p:val>
                                            <p:strVal val="#ppt_x"/>
                                          </p:val>
                                        </p:tav>
                                        <p:tav tm="100000">
                                          <p:val>
                                            <p:strVal val="#ppt_x"/>
                                          </p:val>
                                        </p:tav>
                                      </p:tavLst>
                                    </p:anim>
                                    <p:anim calcmode="lin" valueType="num">
                                      <p:cBhvr additive="base">
                                        <p:cTn id="8" dur="500" fill="hold"/>
                                        <p:tgtEl>
                                          <p:spTgt spid="24"/>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27"/>
                                        </p:tgtEl>
                                        <p:attrNameLst>
                                          <p:attrName>style.visibility</p:attrName>
                                        </p:attrNameLst>
                                      </p:cBhvr>
                                      <p:to>
                                        <p:strVal val="visible"/>
                                      </p:to>
                                    </p:set>
                                    <p:anim calcmode="lin" valueType="num">
                                      <p:cBhvr additive="base">
                                        <p:cTn id="11" dur="500" fill="hold"/>
                                        <p:tgtEl>
                                          <p:spTgt spid="27"/>
                                        </p:tgtEl>
                                        <p:attrNameLst>
                                          <p:attrName>ppt_x</p:attrName>
                                        </p:attrNameLst>
                                      </p:cBhvr>
                                      <p:tavLst>
                                        <p:tav tm="0">
                                          <p:val>
                                            <p:strVal val="#ppt_x"/>
                                          </p:val>
                                        </p:tav>
                                        <p:tav tm="100000">
                                          <p:val>
                                            <p:strVal val="#ppt_x"/>
                                          </p:val>
                                        </p:tav>
                                      </p:tavLst>
                                    </p:anim>
                                    <p:anim calcmode="lin" valueType="num">
                                      <p:cBhvr additive="base">
                                        <p:cTn id="12" dur="500" fill="hold"/>
                                        <p:tgtEl>
                                          <p:spTgt spid="27"/>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28"/>
                                        </p:tgtEl>
                                        <p:attrNameLst>
                                          <p:attrName>style.visibility</p:attrName>
                                        </p:attrNameLst>
                                      </p:cBhvr>
                                      <p:to>
                                        <p:strVal val="visible"/>
                                      </p:to>
                                    </p:set>
                                    <p:anim calcmode="lin" valueType="num">
                                      <p:cBhvr additive="base">
                                        <p:cTn id="15" dur="500" fill="hold"/>
                                        <p:tgtEl>
                                          <p:spTgt spid="28"/>
                                        </p:tgtEl>
                                        <p:attrNameLst>
                                          <p:attrName>ppt_x</p:attrName>
                                        </p:attrNameLst>
                                      </p:cBhvr>
                                      <p:tavLst>
                                        <p:tav tm="0">
                                          <p:val>
                                            <p:strVal val="#ppt_x"/>
                                          </p:val>
                                        </p:tav>
                                        <p:tav tm="100000">
                                          <p:val>
                                            <p:strVal val="#ppt_x"/>
                                          </p:val>
                                        </p:tav>
                                      </p:tavLst>
                                    </p:anim>
                                    <p:anim calcmode="lin" valueType="num">
                                      <p:cBhvr additive="base">
                                        <p:cTn id="16" dur="500" fill="hold"/>
                                        <p:tgtEl>
                                          <p:spTgt spid="28"/>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29"/>
                                        </p:tgtEl>
                                        <p:attrNameLst>
                                          <p:attrName>style.visibility</p:attrName>
                                        </p:attrNameLst>
                                      </p:cBhvr>
                                      <p:to>
                                        <p:strVal val="visible"/>
                                      </p:to>
                                    </p:set>
                                    <p:anim calcmode="lin" valueType="num">
                                      <p:cBhvr additive="base">
                                        <p:cTn id="19" dur="500" fill="hold"/>
                                        <p:tgtEl>
                                          <p:spTgt spid="29"/>
                                        </p:tgtEl>
                                        <p:attrNameLst>
                                          <p:attrName>ppt_x</p:attrName>
                                        </p:attrNameLst>
                                      </p:cBhvr>
                                      <p:tavLst>
                                        <p:tav tm="0">
                                          <p:val>
                                            <p:strVal val="#ppt_x"/>
                                          </p:val>
                                        </p:tav>
                                        <p:tav tm="100000">
                                          <p:val>
                                            <p:strVal val="#ppt_x"/>
                                          </p:val>
                                        </p:tav>
                                      </p:tavLst>
                                    </p:anim>
                                    <p:anim calcmode="lin" valueType="num">
                                      <p:cBhvr additive="base">
                                        <p:cTn id="20" dur="500" fill="hold"/>
                                        <p:tgtEl>
                                          <p:spTgt spid="2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29"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Rectangle 50">
            <a:extLst>
              <a:ext uri="{FF2B5EF4-FFF2-40B4-BE49-F238E27FC236}">
                <a16:creationId xmlns:a16="http://schemas.microsoft.com/office/drawing/2014/main" id="{2383B34B-43BB-4F80-4BC3-0D1B5F0EFB78}"/>
              </a:ext>
            </a:extLst>
          </p:cNvPr>
          <p:cNvSpPr/>
          <p:nvPr/>
        </p:nvSpPr>
        <p:spPr>
          <a:xfrm>
            <a:off x="0" y="-1"/>
            <a:ext cx="12192000" cy="534557"/>
          </a:xfrm>
          <a:prstGeom prst="rect">
            <a:avLst/>
          </a:prstGeom>
          <a:solidFill>
            <a:srgbClr val="00B050"/>
          </a:solid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GB" dirty="0"/>
          </a:p>
        </p:txBody>
      </p:sp>
      <p:sp>
        <p:nvSpPr>
          <p:cNvPr id="52" name="TextBox 51">
            <a:extLst>
              <a:ext uri="{FF2B5EF4-FFF2-40B4-BE49-F238E27FC236}">
                <a16:creationId xmlns:a16="http://schemas.microsoft.com/office/drawing/2014/main" id="{F259AB5A-BD11-B9E8-8D54-C5C3580E3C54}"/>
              </a:ext>
            </a:extLst>
          </p:cNvPr>
          <p:cNvSpPr txBox="1"/>
          <p:nvPr/>
        </p:nvSpPr>
        <p:spPr>
          <a:xfrm>
            <a:off x="1551128" y="34975"/>
            <a:ext cx="9044190" cy="523220"/>
          </a:xfrm>
          <a:prstGeom prst="rect">
            <a:avLst/>
          </a:prstGeom>
          <a:noFill/>
        </p:spPr>
        <p:txBody>
          <a:bodyPr wrap="square" rtlCol="0">
            <a:spAutoFit/>
          </a:bodyPr>
          <a:lstStyle/>
          <a:p>
            <a:pPr algn="ctr"/>
            <a:r>
              <a:rPr lang="en-GB" sz="2800" dirty="0">
                <a:solidFill>
                  <a:schemeClr val="bg1"/>
                </a:solidFill>
              </a:rPr>
              <a:t>60 Green Jobs</a:t>
            </a:r>
          </a:p>
        </p:txBody>
      </p:sp>
      <p:sp>
        <p:nvSpPr>
          <p:cNvPr id="23" name="Freeform 26">
            <a:extLst>
              <a:ext uri="{FF2B5EF4-FFF2-40B4-BE49-F238E27FC236}">
                <a16:creationId xmlns:a16="http://schemas.microsoft.com/office/drawing/2014/main" id="{74244D6B-2568-1FA9-6ED6-8A7E89109F23}"/>
              </a:ext>
            </a:extLst>
          </p:cNvPr>
          <p:cNvSpPr/>
          <p:nvPr/>
        </p:nvSpPr>
        <p:spPr>
          <a:xfrm>
            <a:off x="9711689" y="14083288"/>
            <a:ext cx="1464095" cy="10810"/>
          </a:xfrm>
          <a:custGeom>
            <a:avLst/>
            <a:gdLst/>
            <a:ahLst/>
            <a:cxnLst/>
            <a:rect l="l" t="t" r="r" b="b"/>
            <a:pathLst>
              <a:path w="1464095" h="10810">
                <a:moveTo>
                  <a:pt x="0" y="0"/>
                </a:moveTo>
                <a:lnTo>
                  <a:pt x="1464095" y="0"/>
                </a:lnTo>
                <a:lnTo>
                  <a:pt x="1464095" y="10810"/>
                </a:lnTo>
                <a:lnTo>
                  <a:pt x="0" y="10810"/>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GB"/>
          </a:p>
        </p:txBody>
      </p:sp>
      <p:grpSp>
        <p:nvGrpSpPr>
          <p:cNvPr id="2" name="Group 7">
            <a:extLst>
              <a:ext uri="{FF2B5EF4-FFF2-40B4-BE49-F238E27FC236}">
                <a16:creationId xmlns:a16="http://schemas.microsoft.com/office/drawing/2014/main" id="{DFBC2EE2-6844-AE38-2949-CE8710E86952}"/>
              </a:ext>
            </a:extLst>
          </p:cNvPr>
          <p:cNvGrpSpPr/>
          <p:nvPr/>
        </p:nvGrpSpPr>
        <p:grpSpPr>
          <a:xfrm>
            <a:off x="1673715" y="706336"/>
            <a:ext cx="4479699" cy="3970597"/>
            <a:chOff x="0" y="0"/>
            <a:chExt cx="1225801" cy="720653"/>
          </a:xfrm>
          <a:solidFill>
            <a:schemeClr val="accent6">
              <a:lumMod val="20000"/>
              <a:lumOff val="80000"/>
            </a:schemeClr>
          </a:solidFill>
        </p:grpSpPr>
        <p:sp>
          <p:nvSpPr>
            <p:cNvPr id="5" name="Freeform 8">
              <a:extLst>
                <a:ext uri="{FF2B5EF4-FFF2-40B4-BE49-F238E27FC236}">
                  <a16:creationId xmlns:a16="http://schemas.microsoft.com/office/drawing/2014/main" id="{43EDDBC6-2FBD-CEF1-DAFA-D14AB5183D62}"/>
                </a:ext>
              </a:extLst>
            </p:cNvPr>
            <p:cNvSpPr/>
            <p:nvPr/>
          </p:nvSpPr>
          <p:spPr>
            <a:xfrm>
              <a:off x="0" y="0"/>
              <a:ext cx="1225801" cy="720653"/>
            </a:xfrm>
            <a:custGeom>
              <a:avLst/>
              <a:gdLst/>
              <a:ahLst/>
              <a:cxnLst/>
              <a:rect l="l" t="t" r="r" b="b"/>
              <a:pathLst>
                <a:path w="1225801" h="652636">
                  <a:moveTo>
                    <a:pt x="84822" y="0"/>
                  </a:moveTo>
                  <a:lnTo>
                    <a:pt x="1140980" y="0"/>
                  </a:lnTo>
                  <a:cubicBezTo>
                    <a:pt x="1163476" y="0"/>
                    <a:pt x="1185051" y="8937"/>
                    <a:pt x="1200958" y="24844"/>
                  </a:cubicBezTo>
                  <a:cubicBezTo>
                    <a:pt x="1216865" y="40751"/>
                    <a:pt x="1225801" y="62326"/>
                    <a:pt x="1225801" y="84822"/>
                  </a:cubicBezTo>
                  <a:lnTo>
                    <a:pt x="1225801" y="567814"/>
                  </a:lnTo>
                  <a:cubicBezTo>
                    <a:pt x="1225801" y="590310"/>
                    <a:pt x="1216865" y="611885"/>
                    <a:pt x="1200958" y="627792"/>
                  </a:cubicBezTo>
                  <a:cubicBezTo>
                    <a:pt x="1185051" y="643699"/>
                    <a:pt x="1163476" y="652636"/>
                    <a:pt x="1140980" y="652636"/>
                  </a:cubicBezTo>
                  <a:lnTo>
                    <a:pt x="84822" y="652636"/>
                  </a:lnTo>
                  <a:cubicBezTo>
                    <a:pt x="37976" y="652636"/>
                    <a:pt x="0" y="614660"/>
                    <a:pt x="0" y="567814"/>
                  </a:cubicBezTo>
                  <a:lnTo>
                    <a:pt x="0" y="84822"/>
                  </a:lnTo>
                  <a:cubicBezTo>
                    <a:pt x="0" y="62326"/>
                    <a:pt x="8937" y="40751"/>
                    <a:pt x="24844" y="24844"/>
                  </a:cubicBezTo>
                  <a:cubicBezTo>
                    <a:pt x="40751" y="8937"/>
                    <a:pt x="62326" y="0"/>
                    <a:pt x="84822" y="0"/>
                  </a:cubicBezTo>
                  <a:close/>
                </a:path>
              </a:pathLst>
            </a:custGeom>
            <a:grpFill/>
          </p:spPr>
          <p:txBody>
            <a:bodyPr/>
            <a:lstStyle/>
            <a:p>
              <a:endParaRPr lang="en-GB"/>
            </a:p>
          </p:txBody>
        </p:sp>
        <p:sp>
          <p:nvSpPr>
            <p:cNvPr id="6" name="TextBox 9">
              <a:extLst>
                <a:ext uri="{FF2B5EF4-FFF2-40B4-BE49-F238E27FC236}">
                  <a16:creationId xmlns:a16="http://schemas.microsoft.com/office/drawing/2014/main" id="{305C7728-2792-A6DA-3B2E-008BA4C5B25E}"/>
                </a:ext>
              </a:extLst>
            </p:cNvPr>
            <p:cNvSpPr txBox="1"/>
            <p:nvPr/>
          </p:nvSpPr>
          <p:spPr>
            <a:xfrm>
              <a:off x="33885" y="28303"/>
              <a:ext cx="1150258" cy="624333"/>
            </a:xfrm>
            <a:prstGeom prst="rect">
              <a:avLst/>
            </a:prstGeom>
            <a:grpFill/>
          </p:spPr>
          <p:txBody>
            <a:bodyPr lIns="50800" tIns="50800" rIns="50800" bIns="50800" rtlCol="0" anchor="ctr"/>
            <a:lstStyle/>
            <a:p>
              <a:pPr algn="ctr">
                <a:lnSpc>
                  <a:spcPts val="2456"/>
                </a:lnSpc>
              </a:pPr>
              <a:endParaRPr/>
            </a:p>
          </p:txBody>
        </p:sp>
      </p:grpSp>
      <p:sp>
        <p:nvSpPr>
          <p:cNvPr id="8" name="Freeform 18">
            <a:extLst>
              <a:ext uri="{FF2B5EF4-FFF2-40B4-BE49-F238E27FC236}">
                <a16:creationId xmlns:a16="http://schemas.microsoft.com/office/drawing/2014/main" id="{510FD6D3-4E83-12CE-D6AC-B68DFCD1AD3A}"/>
              </a:ext>
            </a:extLst>
          </p:cNvPr>
          <p:cNvSpPr/>
          <p:nvPr/>
        </p:nvSpPr>
        <p:spPr>
          <a:xfrm>
            <a:off x="4321967" y="2666408"/>
            <a:ext cx="1594698" cy="1188358"/>
          </a:xfrm>
          <a:custGeom>
            <a:avLst/>
            <a:gdLst/>
            <a:ahLst/>
            <a:cxnLst/>
            <a:rect l="l" t="t" r="r" b="b"/>
            <a:pathLst>
              <a:path w="1791802" h="1196028">
                <a:moveTo>
                  <a:pt x="0" y="0"/>
                </a:moveTo>
                <a:lnTo>
                  <a:pt x="1791802" y="0"/>
                </a:lnTo>
                <a:lnTo>
                  <a:pt x="1791802" y="1196028"/>
                </a:lnTo>
                <a:lnTo>
                  <a:pt x="0" y="1196028"/>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GB"/>
          </a:p>
        </p:txBody>
      </p:sp>
      <p:sp>
        <p:nvSpPr>
          <p:cNvPr id="10" name="TextBox 19">
            <a:extLst>
              <a:ext uri="{FF2B5EF4-FFF2-40B4-BE49-F238E27FC236}">
                <a16:creationId xmlns:a16="http://schemas.microsoft.com/office/drawing/2014/main" id="{44486A88-5820-D7D1-78FE-B37803F6437C}"/>
              </a:ext>
            </a:extLst>
          </p:cNvPr>
          <p:cNvSpPr txBox="1"/>
          <p:nvPr/>
        </p:nvSpPr>
        <p:spPr>
          <a:xfrm>
            <a:off x="2083219" y="1023394"/>
            <a:ext cx="3640189" cy="328873"/>
          </a:xfrm>
          <a:prstGeom prst="rect">
            <a:avLst/>
          </a:prstGeom>
        </p:spPr>
        <p:txBody>
          <a:bodyPr wrap="square" lIns="0" tIns="0" rIns="0" bIns="0" rtlCol="0" anchor="t">
            <a:spAutoFit/>
          </a:bodyPr>
          <a:lstStyle/>
          <a:p>
            <a:pPr algn="ctr">
              <a:lnSpc>
                <a:spcPts val="2524"/>
              </a:lnSpc>
            </a:pPr>
            <a:r>
              <a:rPr lang="en-US" sz="2400" dirty="0">
                <a:solidFill>
                  <a:srgbClr val="00B050"/>
                </a:solidFill>
                <a:latin typeface="Calibri (MS) Bold"/>
              </a:rPr>
              <a:t>RENEWABLE</a:t>
            </a:r>
            <a:r>
              <a:rPr lang="en-US" sz="2613" dirty="0">
                <a:solidFill>
                  <a:srgbClr val="00B050"/>
                </a:solidFill>
                <a:latin typeface="Calibri (MS) Bold"/>
              </a:rPr>
              <a:t> ENERGY</a:t>
            </a:r>
          </a:p>
        </p:txBody>
      </p:sp>
      <p:sp>
        <p:nvSpPr>
          <p:cNvPr id="11" name="TextBox 20">
            <a:extLst>
              <a:ext uri="{FF2B5EF4-FFF2-40B4-BE49-F238E27FC236}">
                <a16:creationId xmlns:a16="http://schemas.microsoft.com/office/drawing/2014/main" id="{31724D7F-6699-3247-5336-DF72A9E4A164}"/>
              </a:ext>
            </a:extLst>
          </p:cNvPr>
          <p:cNvSpPr txBox="1"/>
          <p:nvPr/>
        </p:nvSpPr>
        <p:spPr>
          <a:xfrm>
            <a:off x="2010800" y="1798265"/>
            <a:ext cx="3374334" cy="2130070"/>
          </a:xfrm>
          <a:prstGeom prst="rect">
            <a:avLst/>
          </a:prstGeom>
        </p:spPr>
        <p:txBody>
          <a:bodyPr wrap="square" lIns="0" tIns="0" rIns="0" bIns="0" rtlCol="0" anchor="t">
            <a:spAutoFit/>
          </a:bodyPr>
          <a:lstStyle/>
          <a:p>
            <a:pPr>
              <a:lnSpc>
                <a:spcPts val="2368"/>
              </a:lnSpc>
            </a:pPr>
            <a:r>
              <a:rPr lang="en-US" spc="3" dirty="0">
                <a:solidFill>
                  <a:srgbClr val="187161"/>
                </a:solidFill>
                <a:latin typeface="Calibri (MS)"/>
              </a:rPr>
              <a:t>Electrical Engineering Technician </a:t>
            </a:r>
            <a:endParaRPr lang="en-US" spc="3" dirty="0">
              <a:solidFill>
                <a:srgbClr val="187161"/>
              </a:solidFill>
              <a:latin typeface="Calibri (MS)"/>
              <a:hlinkClick r:id="rId5" tooltip="https://www.careerpilot.org.uk/job-sectors/new-energy/job-profile/nuclear-technician"/>
            </a:endParaRPr>
          </a:p>
          <a:p>
            <a:pPr>
              <a:lnSpc>
                <a:spcPts val="2368"/>
              </a:lnSpc>
            </a:pPr>
            <a:r>
              <a:rPr lang="en-US" spc="3" dirty="0">
                <a:solidFill>
                  <a:srgbClr val="187161"/>
                </a:solidFill>
                <a:latin typeface="Calibri (MS)"/>
              </a:rPr>
              <a:t>Engineering Maintenance Technician</a:t>
            </a:r>
            <a:endParaRPr lang="en-US" spc="3" dirty="0">
              <a:solidFill>
                <a:srgbClr val="187161"/>
              </a:solidFill>
              <a:latin typeface="Calibri (MS)"/>
              <a:hlinkClick r:id="rId6" tooltip="https://www.careerpilot.org.uk/job-sectors/maintenance/job-profile/engineering-maintenance-technician"/>
            </a:endParaRPr>
          </a:p>
          <a:p>
            <a:pPr>
              <a:lnSpc>
                <a:spcPts val="2368"/>
              </a:lnSpc>
            </a:pPr>
            <a:r>
              <a:rPr lang="en-US" spc="3" dirty="0">
                <a:solidFill>
                  <a:srgbClr val="187161"/>
                </a:solidFill>
                <a:latin typeface="Calibri (MS)"/>
              </a:rPr>
              <a:t>Wind Turbine Technician</a:t>
            </a:r>
            <a:endParaRPr lang="en-US" spc="3" dirty="0">
              <a:solidFill>
                <a:srgbClr val="187161"/>
              </a:solidFill>
              <a:latin typeface="Calibri (MS)"/>
              <a:hlinkClick r:id="rId7" tooltip="https://www.careerpilot.org.uk/job-sectors/environment/job-profile/wind-turbine-technician"/>
            </a:endParaRPr>
          </a:p>
          <a:p>
            <a:pPr>
              <a:lnSpc>
                <a:spcPts val="2368"/>
              </a:lnSpc>
            </a:pPr>
            <a:r>
              <a:rPr lang="en-US" spc="1" dirty="0">
                <a:solidFill>
                  <a:srgbClr val="187161"/>
                </a:solidFill>
                <a:latin typeface="Calibri (MS)"/>
              </a:rPr>
              <a:t>Nuclear Engineer</a:t>
            </a:r>
            <a:endParaRPr lang="en-US" spc="1" dirty="0">
              <a:solidFill>
                <a:srgbClr val="187161"/>
              </a:solidFill>
              <a:latin typeface="Calibri (MS)"/>
              <a:hlinkClick r:id="rId8" tooltip="https://www.careerpilot.org.uk/job-sectors/engineering-design/job-profile/nuclear-engineer"/>
            </a:endParaRPr>
          </a:p>
          <a:p>
            <a:pPr>
              <a:lnSpc>
                <a:spcPts val="2368"/>
              </a:lnSpc>
            </a:pPr>
            <a:r>
              <a:rPr lang="en-US" spc="1" dirty="0">
                <a:solidFill>
                  <a:srgbClr val="187161"/>
                </a:solidFill>
                <a:latin typeface="Calibri (MS)"/>
              </a:rPr>
              <a:t>Nuclear Technician</a:t>
            </a:r>
            <a:endParaRPr lang="en-US" spc="1" dirty="0">
              <a:solidFill>
                <a:srgbClr val="187161"/>
              </a:solidFill>
              <a:latin typeface="Calibri (MS)"/>
              <a:hlinkClick r:id="rId5" tooltip="https://www.careerpilot.org.uk/job-sectors/new-energy/job-profile/nuclear-technician"/>
            </a:endParaRPr>
          </a:p>
          <a:p>
            <a:pPr>
              <a:lnSpc>
                <a:spcPts val="2368"/>
              </a:lnSpc>
            </a:pPr>
            <a:r>
              <a:rPr lang="en-US" spc="1" dirty="0">
                <a:solidFill>
                  <a:srgbClr val="187161"/>
                </a:solidFill>
                <a:latin typeface="Calibri (MS)"/>
              </a:rPr>
              <a:t>Energy Engineer</a:t>
            </a:r>
            <a:endParaRPr lang="en-US" spc="1" dirty="0">
              <a:solidFill>
                <a:srgbClr val="187161"/>
              </a:solidFill>
              <a:latin typeface="Calibri (MS)"/>
              <a:hlinkClick r:id="rId9" tooltip="https://www.careerpilot.org.uk/job-sectors/new-energy/job-profile/energy-engineer"/>
            </a:endParaRPr>
          </a:p>
        </p:txBody>
      </p:sp>
      <p:sp>
        <p:nvSpPr>
          <p:cNvPr id="12" name="Freeform 43">
            <a:extLst>
              <a:ext uri="{FF2B5EF4-FFF2-40B4-BE49-F238E27FC236}">
                <a16:creationId xmlns:a16="http://schemas.microsoft.com/office/drawing/2014/main" id="{5BF02B0A-0D23-F30F-D15E-B15625C43B5B}"/>
              </a:ext>
            </a:extLst>
          </p:cNvPr>
          <p:cNvSpPr/>
          <p:nvPr/>
        </p:nvSpPr>
        <p:spPr>
          <a:xfrm>
            <a:off x="8880960" y="1562943"/>
            <a:ext cx="1421599" cy="1550882"/>
          </a:xfrm>
          <a:custGeom>
            <a:avLst/>
            <a:gdLst/>
            <a:ahLst/>
            <a:cxnLst/>
            <a:rect l="l" t="t" r="r" b="b"/>
            <a:pathLst>
              <a:path w="1550882" h="1550882">
                <a:moveTo>
                  <a:pt x="0" y="0"/>
                </a:moveTo>
                <a:lnTo>
                  <a:pt x="1550881" y="0"/>
                </a:lnTo>
                <a:lnTo>
                  <a:pt x="1550881" y="1550882"/>
                </a:lnTo>
                <a:lnTo>
                  <a:pt x="0" y="1550882"/>
                </a:lnTo>
                <a:lnTo>
                  <a:pt x="0" y="0"/>
                </a:lnTo>
                <a:close/>
              </a:path>
            </a:pathLst>
          </a:custGeom>
          <a:blipFill>
            <a:blip>
              <a:extLst>
                <a:ext uri="{96DAC541-7B7A-43D3-8B79-37D633B846F1}">
                  <asvg:svgBlip xmlns:asvg="http://schemas.microsoft.com/office/drawing/2016/SVG/main" r:embed="rId10"/>
                </a:ext>
              </a:extLst>
            </a:blip>
            <a:stretch>
              <a:fillRect/>
            </a:stretch>
          </a:blipFill>
        </p:spPr>
        <p:txBody>
          <a:bodyPr/>
          <a:lstStyle/>
          <a:p>
            <a:endParaRPr lang="en-GB"/>
          </a:p>
        </p:txBody>
      </p:sp>
      <p:grpSp>
        <p:nvGrpSpPr>
          <p:cNvPr id="13" name="Group 47">
            <a:extLst>
              <a:ext uri="{FF2B5EF4-FFF2-40B4-BE49-F238E27FC236}">
                <a16:creationId xmlns:a16="http://schemas.microsoft.com/office/drawing/2014/main" id="{9FAADC42-ED9A-F8CD-A191-272D4EF7160C}"/>
              </a:ext>
            </a:extLst>
          </p:cNvPr>
          <p:cNvGrpSpPr/>
          <p:nvPr/>
        </p:nvGrpSpPr>
        <p:grpSpPr>
          <a:xfrm>
            <a:off x="6286846" y="730294"/>
            <a:ext cx="4231440" cy="3959787"/>
            <a:chOff x="0" y="0"/>
            <a:chExt cx="1190252" cy="736897"/>
          </a:xfrm>
        </p:grpSpPr>
        <p:sp>
          <p:nvSpPr>
            <p:cNvPr id="14" name="Freeform 48">
              <a:extLst>
                <a:ext uri="{FF2B5EF4-FFF2-40B4-BE49-F238E27FC236}">
                  <a16:creationId xmlns:a16="http://schemas.microsoft.com/office/drawing/2014/main" id="{33A85B75-248F-BBF8-0A0D-3AC88FF6AC55}"/>
                </a:ext>
              </a:extLst>
            </p:cNvPr>
            <p:cNvSpPr/>
            <p:nvPr/>
          </p:nvSpPr>
          <p:spPr>
            <a:xfrm>
              <a:off x="0" y="0"/>
              <a:ext cx="1190252" cy="736897"/>
            </a:xfrm>
            <a:custGeom>
              <a:avLst/>
              <a:gdLst/>
              <a:ahLst/>
              <a:cxnLst/>
              <a:rect l="l" t="t" r="r" b="b"/>
              <a:pathLst>
                <a:path w="1190252" h="736897">
                  <a:moveTo>
                    <a:pt x="85005" y="0"/>
                  </a:moveTo>
                  <a:lnTo>
                    <a:pt x="1105247" y="0"/>
                  </a:lnTo>
                  <a:cubicBezTo>
                    <a:pt x="1152194" y="0"/>
                    <a:pt x="1190252" y="38058"/>
                    <a:pt x="1190252" y="85005"/>
                  </a:cubicBezTo>
                  <a:lnTo>
                    <a:pt x="1190252" y="651892"/>
                  </a:lnTo>
                  <a:cubicBezTo>
                    <a:pt x="1190252" y="698839"/>
                    <a:pt x="1152194" y="736897"/>
                    <a:pt x="1105247" y="736897"/>
                  </a:cubicBezTo>
                  <a:lnTo>
                    <a:pt x="85005" y="736897"/>
                  </a:lnTo>
                  <a:cubicBezTo>
                    <a:pt x="38058" y="736897"/>
                    <a:pt x="0" y="698839"/>
                    <a:pt x="0" y="651892"/>
                  </a:cubicBezTo>
                  <a:lnTo>
                    <a:pt x="0" y="85005"/>
                  </a:lnTo>
                  <a:cubicBezTo>
                    <a:pt x="0" y="38058"/>
                    <a:pt x="38058" y="0"/>
                    <a:pt x="85005" y="0"/>
                  </a:cubicBezTo>
                  <a:close/>
                </a:path>
              </a:pathLst>
            </a:custGeom>
            <a:solidFill>
              <a:srgbClr val="EEEEEE"/>
            </a:solidFill>
          </p:spPr>
          <p:txBody>
            <a:bodyPr/>
            <a:lstStyle/>
            <a:p>
              <a:endParaRPr lang="en-GB"/>
            </a:p>
          </p:txBody>
        </p:sp>
        <p:sp>
          <p:nvSpPr>
            <p:cNvPr id="15" name="TextBox 49">
              <a:extLst>
                <a:ext uri="{FF2B5EF4-FFF2-40B4-BE49-F238E27FC236}">
                  <a16:creationId xmlns:a16="http://schemas.microsoft.com/office/drawing/2014/main" id="{F905EC07-6D7A-8076-BE51-EA67150AF269}"/>
                </a:ext>
              </a:extLst>
            </p:cNvPr>
            <p:cNvSpPr txBox="1"/>
            <p:nvPr/>
          </p:nvSpPr>
          <p:spPr>
            <a:xfrm>
              <a:off x="0" y="9525"/>
              <a:ext cx="1190252" cy="727372"/>
            </a:xfrm>
            <a:prstGeom prst="rect">
              <a:avLst/>
            </a:prstGeom>
          </p:spPr>
          <p:txBody>
            <a:bodyPr lIns="52205" tIns="52205" rIns="52205" bIns="52205" rtlCol="0" anchor="ctr"/>
            <a:lstStyle/>
            <a:p>
              <a:pPr algn="ctr">
                <a:lnSpc>
                  <a:spcPts val="2456"/>
                </a:lnSpc>
              </a:pPr>
              <a:endParaRPr/>
            </a:p>
          </p:txBody>
        </p:sp>
      </p:grpSp>
      <p:sp>
        <p:nvSpPr>
          <p:cNvPr id="16" name="TextBox 50">
            <a:extLst>
              <a:ext uri="{FF2B5EF4-FFF2-40B4-BE49-F238E27FC236}">
                <a16:creationId xmlns:a16="http://schemas.microsoft.com/office/drawing/2014/main" id="{E918C231-0A4A-1E47-B23E-E20211BC6CF5}"/>
              </a:ext>
            </a:extLst>
          </p:cNvPr>
          <p:cNvSpPr txBox="1"/>
          <p:nvPr/>
        </p:nvSpPr>
        <p:spPr>
          <a:xfrm>
            <a:off x="6555056" y="862278"/>
            <a:ext cx="3693664" cy="328873"/>
          </a:xfrm>
          <a:prstGeom prst="rect">
            <a:avLst/>
          </a:prstGeom>
        </p:spPr>
        <p:txBody>
          <a:bodyPr wrap="square" lIns="0" tIns="0" rIns="0" bIns="0" rtlCol="0" anchor="t">
            <a:spAutoFit/>
          </a:bodyPr>
          <a:lstStyle/>
          <a:p>
            <a:pPr algn="ctr">
              <a:lnSpc>
                <a:spcPts val="2524"/>
              </a:lnSpc>
            </a:pPr>
            <a:r>
              <a:rPr lang="en-US" sz="2400" dirty="0">
                <a:solidFill>
                  <a:srgbClr val="00B050"/>
                </a:solidFill>
                <a:latin typeface="Calibri (MS) Bold"/>
              </a:rPr>
              <a:t>CLIMATE</a:t>
            </a:r>
            <a:r>
              <a:rPr lang="en-US" sz="2613" dirty="0">
                <a:solidFill>
                  <a:srgbClr val="00B050"/>
                </a:solidFill>
                <a:latin typeface="Calibri (MS) Bold"/>
              </a:rPr>
              <a:t> RESILIENCE</a:t>
            </a:r>
          </a:p>
        </p:txBody>
      </p:sp>
      <p:sp>
        <p:nvSpPr>
          <p:cNvPr id="17" name="TextBox 51">
            <a:extLst>
              <a:ext uri="{FF2B5EF4-FFF2-40B4-BE49-F238E27FC236}">
                <a16:creationId xmlns:a16="http://schemas.microsoft.com/office/drawing/2014/main" id="{783D9BF2-5FB1-EF5E-1E13-15B9932F11FA}"/>
              </a:ext>
            </a:extLst>
          </p:cNvPr>
          <p:cNvSpPr txBox="1"/>
          <p:nvPr/>
        </p:nvSpPr>
        <p:spPr>
          <a:xfrm>
            <a:off x="6555056" y="1704585"/>
            <a:ext cx="3825751" cy="2446182"/>
          </a:xfrm>
          <a:prstGeom prst="rect">
            <a:avLst/>
          </a:prstGeom>
        </p:spPr>
        <p:txBody>
          <a:bodyPr wrap="square" lIns="0" tIns="0" rIns="0" bIns="0" rtlCol="0" anchor="t">
            <a:spAutoFit/>
          </a:bodyPr>
          <a:lstStyle/>
          <a:p>
            <a:pPr>
              <a:lnSpc>
                <a:spcPts val="2368"/>
              </a:lnSpc>
            </a:pPr>
            <a:r>
              <a:rPr lang="en-US" spc="3" dirty="0">
                <a:solidFill>
                  <a:srgbClr val="187161"/>
                </a:solidFill>
                <a:latin typeface="Calibri (MS)"/>
              </a:rPr>
              <a:t>Community Development Worker</a:t>
            </a:r>
          </a:p>
          <a:p>
            <a:pPr>
              <a:lnSpc>
                <a:spcPts val="2368"/>
              </a:lnSpc>
            </a:pPr>
            <a:r>
              <a:rPr lang="en-US" spc="3" dirty="0">
                <a:solidFill>
                  <a:srgbClr val="187161"/>
                </a:solidFill>
                <a:latin typeface="Calibri (MS)"/>
              </a:rPr>
              <a:t>Community Education Co-</a:t>
            </a:r>
            <a:r>
              <a:rPr lang="en-US" spc="3" dirty="0" err="1">
                <a:solidFill>
                  <a:srgbClr val="187161"/>
                </a:solidFill>
                <a:latin typeface="Calibri (MS)"/>
              </a:rPr>
              <a:t>ordinator</a:t>
            </a:r>
            <a:endParaRPr lang="en-US" spc="3" dirty="0">
              <a:solidFill>
                <a:srgbClr val="187161"/>
              </a:solidFill>
              <a:latin typeface="Calibri (MS)"/>
            </a:endParaRPr>
          </a:p>
          <a:p>
            <a:pPr>
              <a:lnSpc>
                <a:spcPts val="2368"/>
              </a:lnSpc>
            </a:pPr>
            <a:r>
              <a:rPr lang="en-US" spc="3" dirty="0">
                <a:solidFill>
                  <a:srgbClr val="187161"/>
                </a:solidFill>
                <a:latin typeface="Calibri (MS)"/>
              </a:rPr>
              <a:t>Meteorologist</a:t>
            </a:r>
          </a:p>
          <a:p>
            <a:pPr>
              <a:lnSpc>
                <a:spcPts val="2368"/>
              </a:lnSpc>
            </a:pPr>
            <a:r>
              <a:rPr lang="en-US" spc="3" dirty="0">
                <a:solidFill>
                  <a:srgbClr val="187161"/>
                </a:solidFill>
                <a:latin typeface="Calibri (MS)"/>
              </a:rPr>
              <a:t>Civil Service Manager</a:t>
            </a:r>
          </a:p>
          <a:p>
            <a:pPr>
              <a:lnSpc>
                <a:spcPts val="2368"/>
              </a:lnSpc>
            </a:pPr>
            <a:r>
              <a:rPr lang="en-US" spc="3" dirty="0">
                <a:solidFill>
                  <a:srgbClr val="187161"/>
                </a:solidFill>
                <a:latin typeface="Calibri (MS)"/>
              </a:rPr>
              <a:t>Microbiologist</a:t>
            </a:r>
          </a:p>
          <a:p>
            <a:pPr>
              <a:lnSpc>
                <a:spcPts val="2368"/>
              </a:lnSpc>
            </a:pPr>
            <a:r>
              <a:rPr lang="en-US" spc="3" dirty="0">
                <a:solidFill>
                  <a:srgbClr val="187161"/>
                </a:solidFill>
                <a:latin typeface="Calibri (MS)"/>
              </a:rPr>
              <a:t>Broadcast Journalist</a:t>
            </a:r>
          </a:p>
          <a:p>
            <a:pPr>
              <a:lnSpc>
                <a:spcPts val="2368"/>
              </a:lnSpc>
            </a:pPr>
            <a:r>
              <a:rPr lang="en-US" spc="3" dirty="0">
                <a:solidFill>
                  <a:srgbClr val="187161"/>
                </a:solidFill>
                <a:latin typeface="Calibri (MS)"/>
              </a:rPr>
              <a:t>Food Scientist</a:t>
            </a:r>
          </a:p>
          <a:p>
            <a:pPr>
              <a:lnSpc>
                <a:spcPts val="2368"/>
              </a:lnSpc>
            </a:pPr>
            <a:r>
              <a:rPr lang="en-US" spc="3" dirty="0">
                <a:solidFill>
                  <a:srgbClr val="187161"/>
                </a:solidFill>
                <a:latin typeface="Calibri (MS)"/>
              </a:rPr>
              <a:t>Research Scientist</a:t>
            </a:r>
          </a:p>
        </p:txBody>
      </p:sp>
      <p:sp>
        <p:nvSpPr>
          <p:cNvPr id="18" name="Freeform 52">
            <a:extLst>
              <a:ext uri="{FF2B5EF4-FFF2-40B4-BE49-F238E27FC236}">
                <a16:creationId xmlns:a16="http://schemas.microsoft.com/office/drawing/2014/main" id="{B1A95CD9-DEBD-13BB-B06E-EB896B4321D5}"/>
              </a:ext>
            </a:extLst>
          </p:cNvPr>
          <p:cNvSpPr/>
          <p:nvPr/>
        </p:nvSpPr>
        <p:spPr>
          <a:xfrm>
            <a:off x="9082862" y="3288420"/>
            <a:ext cx="1136389" cy="1235085"/>
          </a:xfrm>
          <a:custGeom>
            <a:avLst/>
            <a:gdLst/>
            <a:ahLst/>
            <a:cxnLst/>
            <a:rect l="l" t="t" r="r" b="b"/>
            <a:pathLst>
              <a:path w="1239734" h="1235085">
                <a:moveTo>
                  <a:pt x="0" y="0"/>
                </a:moveTo>
                <a:lnTo>
                  <a:pt x="1239734" y="0"/>
                </a:lnTo>
                <a:lnTo>
                  <a:pt x="1239734" y="1235086"/>
                </a:lnTo>
                <a:lnTo>
                  <a:pt x="0" y="1235086"/>
                </a:lnTo>
                <a:lnTo>
                  <a:pt x="0" y="0"/>
                </a:lnTo>
                <a:close/>
              </a:path>
            </a:pathLst>
          </a:custGeom>
          <a:blipFill>
            <a:blip>
              <a:extLst>
                <a:ext uri="{96DAC541-7B7A-43D3-8B79-37D633B846F1}">
                  <asvg:svgBlip xmlns:asvg="http://schemas.microsoft.com/office/drawing/2016/SVG/main" r:embed="rId11"/>
                </a:ext>
              </a:extLst>
            </a:blip>
            <a:stretch>
              <a:fillRect/>
            </a:stretch>
          </a:blipFill>
        </p:spPr>
        <p:txBody>
          <a:bodyPr/>
          <a:lstStyle/>
          <a:p>
            <a:endParaRPr lang="en-GB"/>
          </a:p>
        </p:txBody>
      </p:sp>
    </p:spTree>
    <p:extLst>
      <p:ext uri="{BB962C8B-B14F-4D97-AF65-F5344CB8AC3E}">
        <p14:creationId xmlns:p14="http://schemas.microsoft.com/office/powerpoint/2010/main" val="11018852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ppt_x"/>
                                          </p:val>
                                        </p:tav>
                                        <p:tav tm="100000">
                                          <p:val>
                                            <p:strVal val="#ppt_x"/>
                                          </p:val>
                                        </p:tav>
                                      </p:tavLst>
                                    </p:anim>
                                    <p:anim calcmode="lin" valueType="num">
                                      <p:cBhvr additive="base">
                                        <p:cTn id="8" dur="500" fill="hold"/>
                                        <p:tgtEl>
                                          <p:spTgt spid="12"/>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500" fill="hold"/>
                                        <p:tgtEl>
                                          <p:spTgt spid="13"/>
                                        </p:tgtEl>
                                        <p:attrNameLst>
                                          <p:attrName>ppt_x</p:attrName>
                                        </p:attrNameLst>
                                      </p:cBhvr>
                                      <p:tavLst>
                                        <p:tav tm="0">
                                          <p:val>
                                            <p:strVal val="#ppt_x"/>
                                          </p:val>
                                        </p:tav>
                                        <p:tav tm="100000">
                                          <p:val>
                                            <p:strVal val="#ppt_x"/>
                                          </p:val>
                                        </p:tav>
                                      </p:tavLst>
                                    </p:anim>
                                    <p:anim calcmode="lin" valueType="num">
                                      <p:cBhvr additive="base">
                                        <p:cTn id="12" dur="500" fill="hold"/>
                                        <p:tgtEl>
                                          <p:spTgt spid="13"/>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16"/>
                                        </p:tgtEl>
                                        <p:attrNameLst>
                                          <p:attrName>style.visibility</p:attrName>
                                        </p:attrNameLst>
                                      </p:cBhvr>
                                      <p:to>
                                        <p:strVal val="visible"/>
                                      </p:to>
                                    </p:set>
                                    <p:anim calcmode="lin" valueType="num">
                                      <p:cBhvr additive="base">
                                        <p:cTn id="15" dur="500" fill="hold"/>
                                        <p:tgtEl>
                                          <p:spTgt spid="16"/>
                                        </p:tgtEl>
                                        <p:attrNameLst>
                                          <p:attrName>ppt_x</p:attrName>
                                        </p:attrNameLst>
                                      </p:cBhvr>
                                      <p:tavLst>
                                        <p:tav tm="0">
                                          <p:val>
                                            <p:strVal val="#ppt_x"/>
                                          </p:val>
                                        </p:tav>
                                        <p:tav tm="100000">
                                          <p:val>
                                            <p:strVal val="#ppt_x"/>
                                          </p:val>
                                        </p:tav>
                                      </p:tavLst>
                                    </p:anim>
                                    <p:anim calcmode="lin" valueType="num">
                                      <p:cBhvr additive="base">
                                        <p:cTn id="16" dur="500" fill="hold"/>
                                        <p:tgtEl>
                                          <p:spTgt spid="16"/>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17"/>
                                        </p:tgtEl>
                                        <p:attrNameLst>
                                          <p:attrName>style.visibility</p:attrName>
                                        </p:attrNameLst>
                                      </p:cBhvr>
                                      <p:to>
                                        <p:strVal val="visible"/>
                                      </p:to>
                                    </p:set>
                                    <p:anim calcmode="lin" valueType="num">
                                      <p:cBhvr additive="base">
                                        <p:cTn id="19" dur="500" fill="hold"/>
                                        <p:tgtEl>
                                          <p:spTgt spid="17"/>
                                        </p:tgtEl>
                                        <p:attrNameLst>
                                          <p:attrName>ppt_x</p:attrName>
                                        </p:attrNameLst>
                                      </p:cBhvr>
                                      <p:tavLst>
                                        <p:tav tm="0">
                                          <p:val>
                                            <p:strVal val="#ppt_x"/>
                                          </p:val>
                                        </p:tav>
                                        <p:tav tm="100000">
                                          <p:val>
                                            <p:strVal val="#ppt_x"/>
                                          </p:val>
                                        </p:tav>
                                      </p:tavLst>
                                    </p:anim>
                                    <p:anim calcmode="lin" valueType="num">
                                      <p:cBhvr additive="base">
                                        <p:cTn id="20" dur="500" fill="hold"/>
                                        <p:tgtEl>
                                          <p:spTgt spid="17"/>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18"/>
                                        </p:tgtEl>
                                        <p:attrNameLst>
                                          <p:attrName>style.visibility</p:attrName>
                                        </p:attrNameLst>
                                      </p:cBhvr>
                                      <p:to>
                                        <p:strVal val="visible"/>
                                      </p:to>
                                    </p:set>
                                    <p:anim calcmode="lin" valueType="num">
                                      <p:cBhvr additive="base">
                                        <p:cTn id="23" dur="500" fill="hold"/>
                                        <p:tgtEl>
                                          <p:spTgt spid="18"/>
                                        </p:tgtEl>
                                        <p:attrNameLst>
                                          <p:attrName>ppt_x</p:attrName>
                                        </p:attrNameLst>
                                      </p:cBhvr>
                                      <p:tavLst>
                                        <p:tav tm="0">
                                          <p:val>
                                            <p:strVal val="#ppt_x"/>
                                          </p:val>
                                        </p:tav>
                                        <p:tav tm="100000">
                                          <p:val>
                                            <p:strVal val="#ppt_x"/>
                                          </p:val>
                                        </p:tav>
                                      </p:tavLst>
                                    </p:anim>
                                    <p:anim calcmode="lin" valueType="num">
                                      <p:cBhvr additive="base">
                                        <p:cTn id="24"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7A0F2BB9-158B-9AC7-4D98-410D09494DB7}"/>
              </a:ext>
            </a:extLst>
          </p:cNvPr>
          <p:cNvSpPr/>
          <p:nvPr/>
        </p:nvSpPr>
        <p:spPr>
          <a:xfrm>
            <a:off x="6682902" y="0"/>
            <a:ext cx="5029200" cy="6858000"/>
          </a:xfrm>
          <a:prstGeom prst="rect">
            <a:avLst/>
          </a:prstGeom>
          <a:no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GB" sz="2400" dirty="0">
              <a:solidFill>
                <a:srgbClr val="187161"/>
              </a:solidFill>
            </a:endParaRPr>
          </a:p>
          <a:p>
            <a:pPr algn="ctr"/>
            <a:r>
              <a:rPr lang="en-GB" sz="2400" dirty="0">
                <a:solidFill>
                  <a:srgbClr val="187161"/>
                </a:solidFill>
              </a:rPr>
              <a:t>Here are 60 green jobs we have identified that are predicted to grow (there will be others).</a:t>
            </a:r>
          </a:p>
          <a:p>
            <a:pPr algn="ctr"/>
            <a:endParaRPr lang="en-GB" sz="2400" dirty="0">
              <a:solidFill>
                <a:srgbClr val="187161"/>
              </a:solidFill>
            </a:endParaRPr>
          </a:p>
          <a:p>
            <a:pPr algn="ctr"/>
            <a:r>
              <a:rPr lang="en-GB" sz="2400" dirty="0">
                <a:solidFill>
                  <a:srgbClr val="187161"/>
                </a:solidFill>
              </a:rPr>
              <a:t>Look at the list and identify 1 or 2 you would like to find out about</a:t>
            </a:r>
          </a:p>
          <a:p>
            <a:pPr algn="ctr"/>
            <a:endParaRPr lang="en-GB" sz="2400" dirty="0">
              <a:solidFill>
                <a:srgbClr val="187161"/>
              </a:solidFill>
            </a:endParaRPr>
          </a:p>
          <a:p>
            <a:pPr algn="ctr"/>
            <a:r>
              <a:rPr lang="en-GB" sz="2400" dirty="0">
                <a:solidFill>
                  <a:srgbClr val="187161"/>
                </a:solidFill>
              </a:rPr>
              <a:t>Write them down.</a:t>
            </a:r>
            <a:endParaRPr lang="en-GB" sz="2400" dirty="0"/>
          </a:p>
          <a:p>
            <a:pPr algn="ctr"/>
            <a:endParaRPr lang="en-GB" sz="2800" dirty="0"/>
          </a:p>
          <a:p>
            <a:pPr algn="ctr"/>
            <a:endParaRPr lang="en-GB" sz="2800" dirty="0"/>
          </a:p>
          <a:p>
            <a:pPr algn="ctr"/>
            <a:endParaRPr lang="en-GB" sz="2800" dirty="0"/>
          </a:p>
        </p:txBody>
      </p:sp>
      <p:pic>
        <p:nvPicPr>
          <p:cNvPr id="3" name="Graphic 2" descr="Magnifying glass with solid fill">
            <a:extLst>
              <a:ext uri="{FF2B5EF4-FFF2-40B4-BE49-F238E27FC236}">
                <a16:creationId xmlns:a16="http://schemas.microsoft.com/office/drawing/2014/main" id="{9E4BFE88-634D-30C4-4189-62347B5A6B00}"/>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8756069" y="4822645"/>
            <a:ext cx="882865" cy="882865"/>
          </a:xfrm>
          <a:prstGeom prst="rect">
            <a:avLst/>
          </a:prstGeom>
        </p:spPr>
      </p:pic>
      <p:pic>
        <p:nvPicPr>
          <p:cNvPr id="6" name="Picture 5">
            <a:extLst>
              <a:ext uri="{FF2B5EF4-FFF2-40B4-BE49-F238E27FC236}">
                <a16:creationId xmlns:a16="http://schemas.microsoft.com/office/drawing/2014/main" id="{2A62830E-5F6A-0310-44B9-340F1D6CAA20}"/>
              </a:ext>
            </a:extLst>
          </p:cNvPr>
          <p:cNvPicPr>
            <a:picLocks noChangeAspect="1"/>
          </p:cNvPicPr>
          <p:nvPr/>
        </p:nvPicPr>
        <p:blipFill>
          <a:blip r:embed="rId3">
            <a:extLst>
              <a:ext uri="{28A0092B-C50C-407E-A947-70E740481C1C}">
                <a14:useLocalDpi xmlns:a14="http://schemas.microsoft.com/office/drawing/2010/main" val="0"/>
              </a:ext>
            </a:extLst>
          </a:blip>
          <a:srcRect t="10252" b="6788"/>
          <a:stretch>
            <a:fillRect/>
          </a:stretch>
        </p:blipFill>
        <p:spPr>
          <a:xfrm>
            <a:off x="0" y="-2208"/>
            <a:ext cx="5846323" cy="6860208"/>
          </a:xfrm>
          <a:prstGeom prst="rect">
            <a:avLst/>
          </a:prstGeom>
        </p:spPr>
      </p:pic>
      <p:sp>
        <p:nvSpPr>
          <p:cNvPr id="4" name="Rectangle 3">
            <a:extLst>
              <a:ext uri="{FF2B5EF4-FFF2-40B4-BE49-F238E27FC236}">
                <a16:creationId xmlns:a16="http://schemas.microsoft.com/office/drawing/2014/main" id="{EBC637BD-3FA6-EE5C-3247-8DE4CD26E799}"/>
              </a:ext>
            </a:extLst>
          </p:cNvPr>
          <p:cNvSpPr/>
          <p:nvPr/>
        </p:nvSpPr>
        <p:spPr>
          <a:xfrm>
            <a:off x="5846322" y="-1"/>
            <a:ext cx="6345677" cy="817965"/>
          </a:xfrm>
          <a:prstGeom prst="rect">
            <a:avLst/>
          </a:prstGeom>
          <a:solidFill>
            <a:srgbClr val="00B050"/>
          </a:solid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GB"/>
          </a:p>
        </p:txBody>
      </p:sp>
      <p:sp>
        <p:nvSpPr>
          <p:cNvPr id="8" name="TextBox 7">
            <a:extLst>
              <a:ext uri="{FF2B5EF4-FFF2-40B4-BE49-F238E27FC236}">
                <a16:creationId xmlns:a16="http://schemas.microsoft.com/office/drawing/2014/main" id="{599EE498-C661-81D0-9B22-5BFD3D043951}"/>
              </a:ext>
            </a:extLst>
          </p:cNvPr>
          <p:cNvSpPr txBox="1"/>
          <p:nvPr/>
        </p:nvSpPr>
        <p:spPr>
          <a:xfrm>
            <a:off x="5865777" y="68476"/>
            <a:ext cx="6326221" cy="646331"/>
          </a:xfrm>
          <a:prstGeom prst="rect">
            <a:avLst/>
          </a:prstGeom>
          <a:noFill/>
        </p:spPr>
        <p:txBody>
          <a:bodyPr wrap="square" rtlCol="0">
            <a:spAutoFit/>
          </a:bodyPr>
          <a:lstStyle/>
          <a:p>
            <a:pPr algn="ctr"/>
            <a:r>
              <a:rPr lang="en-GB" sz="3600" dirty="0">
                <a:solidFill>
                  <a:schemeClr val="bg1"/>
                </a:solidFill>
              </a:rPr>
              <a:t>Task</a:t>
            </a:r>
          </a:p>
        </p:txBody>
      </p:sp>
    </p:spTree>
    <p:extLst>
      <p:ext uri="{BB962C8B-B14F-4D97-AF65-F5344CB8AC3E}">
        <p14:creationId xmlns:p14="http://schemas.microsoft.com/office/powerpoint/2010/main" val="32300162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4122B2-241B-DCBF-D5BA-CE7C487FA9E7}"/>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76B2AC0A-72C0-02DF-FBE9-36468C40683A}"/>
              </a:ext>
            </a:extLst>
          </p:cNvPr>
          <p:cNvSpPr/>
          <p:nvPr/>
        </p:nvSpPr>
        <p:spPr>
          <a:xfrm>
            <a:off x="6164094" y="886441"/>
            <a:ext cx="5616102" cy="5971559"/>
          </a:xfrm>
          <a:prstGeom prst="rect">
            <a:avLst/>
          </a:prstGeom>
          <a:no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r>
              <a:rPr lang="en-GB" sz="2400" dirty="0">
                <a:solidFill>
                  <a:srgbClr val="187161"/>
                </a:solidFill>
              </a:rPr>
              <a:t>Spend 10 minutes researching the green jobs you’re interested in online. </a:t>
            </a:r>
          </a:p>
          <a:p>
            <a:endParaRPr lang="en-GB" sz="2400" dirty="0">
              <a:solidFill>
                <a:srgbClr val="187161"/>
              </a:solidFill>
            </a:endParaRPr>
          </a:p>
          <a:p>
            <a:r>
              <a:rPr lang="en-GB" sz="2400" dirty="0">
                <a:solidFill>
                  <a:srgbClr val="187161"/>
                </a:solidFill>
              </a:rPr>
              <a:t>Make a note of:</a:t>
            </a:r>
          </a:p>
          <a:p>
            <a:pPr marL="342900" indent="-342900">
              <a:buFont typeface="Arial" panose="020B0604020202020204" pitchFamily="34" charset="0"/>
              <a:buChar char="•"/>
            </a:pPr>
            <a:r>
              <a:rPr lang="en-GB" sz="2400" dirty="0">
                <a:solidFill>
                  <a:srgbClr val="187161"/>
                </a:solidFill>
              </a:rPr>
              <a:t>the day-to-day tasks for the job roles</a:t>
            </a:r>
          </a:p>
          <a:p>
            <a:pPr marL="342900" indent="-342900">
              <a:buFont typeface="Arial" panose="020B0604020202020204" pitchFamily="34" charset="0"/>
              <a:buChar char="•"/>
            </a:pPr>
            <a:r>
              <a:rPr lang="en-GB" sz="2400" dirty="0">
                <a:solidFill>
                  <a:srgbClr val="187161"/>
                </a:solidFill>
              </a:rPr>
              <a:t>the average salary</a:t>
            </a:r>
          </a:p>
          <a:p>
            <a:pPr marL="342900" indent="-342900">
              <a:buFont typeface="Arial" panose="020B0604020202020204" pitchFamily="34" charset="0"/>
              <a:buChar char="•"/>
            </a:pPr>
            <a:r>
              <a:rPr lang="en-GB" sz="2400" dirty="0">
                <a:solidFill>
                  <a:srgbClr val="187161"/>
                </a:solidFill>
              </a:rPr>
              <a:t>the pathways you could take to get into the job roles – courses, apprenticeships?</a:t>
            </a:r>
          </a:p>
          <a:p>
            <a:endParaRPr lang="en-GB" sz="2400" dirty="0">
              <a:solidFill>
                <a:srgbClr val="187161"/>
              </a:solidFill>
            </a:endParaRPr>
          </a:p>
          <a:p>
            <a:r>
              <a:rPr lang="en-GB" sz="2400" dirty="0">
                <a:solidFill>
                  <a:srgbClr val="187161"/>
                </a:solidFill>
              </a:rPr>
              <a:t>You may use the </a:t>
            </a:r>
            <a:r>
              <a:rPr lang="en-GB" sz="2400" b="1" dirty="0">
                <a:solidFill>
                  <a:srgbClr val="187161"/>
                </a:solidFill>
              </a:rPr>
              <a:t>National Careers Service </a:t>
            </a:r>
            <a:r>
              <a:rPr lang="en-GB" sz="2400" dirty="0">
                <a:solidFill>
                  <a:srgbClr val="187161"/>
                </a:solidFill>
              </a:rPr>
              <a:t>to support your research online.</a:t>
            </a:r>
            <a:endParaRPr lang="en-GB" sz="2400" dirty="0"/>
          </a:p>
          <a:p>
            <a:endParaRPr lang="en-GB" sz="2800" dirty="0"/>
          </a:p>
          <a:p>
            <a:endParaRPr lang="en-GB" sz="2800" dirty="0"/>
          </a:p>
          <a:p>
            <a:endParaRPr lang="en-GB" sz="2800" dirty="0"/>
          </a:p>
        </p:txBody>
      </p:sp>
      <p:pic>
        <p:nvPicPr>
          <p:cNvPr id="3" name="Graphic 2" descr="Magnifying glass with solid fill">
            <a:extLst>
              <a:ext uri="{FF2B5EF4-FFF2-40B4-BE49-F238E27FC236}">
                <a16:creationId xmlns:a16="http://schemas.microsoft.com/office/drawing/2014/main" id="{9B790B2E-FABE-630F-EC1D-844CF6257B45}"/>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775525" y="5377121"/>
            <a:ext cx="882865" cy="882865"/>
          </a:xfrm>
          <a:prstGeom prst="rect">
            <a:avLst/>
          </a:prstGeom>
        </p:spPr>
      </p:pic>
      <p:pic>
        <p:nvPicPr>
          <p:cNvPr id="6" name="Picture 5">
            <a:extLst>
              <a:ext uri="{FF2B5EF4-FFF2-40B4-BE49-F238E27FC236}">
                <a16:creationId xmlns:a16="http://schemas.microsoft.com/office/drawing/2014/main" id="{D55C32DC-C14B-EEE5-6265-DABE01266EF4}"/>
              </a:ext>
            </a:extLst>
          </p:cNvPr>
          <p:cNvPicPr>
            <a:picLocks noChangeAspect="1"/>
          </p:cNvPicPr>
          <p:nvPr/>
        </p:nvPicPr>
        <p:blipFill>
          <a:blip r:embed="rId4">
            <a:extLst>
              <a:ext uri="{28A0092B-C50C-407E-A947-70E740481C1C}">
                <a14:useLocalDpi xmlns:a14="http://schemas.microsoft.com/office/drawing/2010/main" val="0"/>
              </a:ext>
            </a:extLst>
          </a:blip>
          <a:srcRect t="9852" b="7188"/>
          <a:stretch>
            <a:fillRect/>
          </a:stretch>
        </p:blipFill>
        <p:spPr>
          <a:xfrm>
            <a:off x="0" y="-2208"/>
            <a:ext cx="5846323" cy="6860208"/>
          </a:xfrm>
          <a:prstGeom prst="rect">
            <a:avLst/>
          </a:prstGeom>
        </p:spPr>
      </p:pic>
      <p:sp>
        <p:nvSpPr>
          <p:cNvPr id="4" name="Rectangle 3">
            <a:extLst>
              <a:ext uri="{FF2B5EF4-FFF2-40B4-BE49-F238E27FC236}">
                <a16:creationId xmlns:a16="http://schemas.microsoft.com/office/drawing/2014/main" id="{9E7EA90A-F0CE-E1C1-74E8-6F4B4C934FDD}"/>
              </a:ext>
            </a:extLst>
          </p:cNvPr>
          <p:cNvSpPr/>
          <p:nvPr/>
        </p:nvSpPr>
        <p:spPr>
          <a:xfrm>
            <a:off x="5846322" y="-1"/>
            <a:ext cx="6345677" cy="817965"/>
          </a:xfrm>
          <a:prstGeom prst="rect">
            <a:avLst/>
          </a:prstGeom>
          <a:solidFill>
            <a:srgbClr val="00B050"/>
          </a:solid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GB"/>
          </a:p>
        </p:txBody>
      </p:sp>
      <p:sp>
        <p:nvSpPr>
          <p:cNvPr id="8" name="TextBox 7">
            <a:extLst>
              <a:ext uri="{FF2B5EF4-FFF2-40B4-BE49-F238E27FC236}">
                <a16:creationId xmlns:a16="http://schemas.microsoft.com/office/drawing/2014/main" id="{F6C389FA-E796-506B-203B-CCAE25B613D7}"/>
              </a:ext>
            </a:extLst>
          </p:cNvPr>
          <p:cNvSpPr txBox="1"/>
          <p:nvPr/>
        </p:nvSpPr>
        <p:spPr>
          <a:xfrm>
            <a:off x="5865777" y="68476"/>
            <a:ext cx="6326221" cy="646331"/>
          </a:xfrm>
          <a:prstGeom prst="rect">
            <a:avLst/>
          </a:prstGeom>
          <a:noFill/>
        </p:spPr>
        <p:txBody>
          <a:bodyPr wrap="square" rtlCol="0">
            <a:spAutoFit/>
          </a:bodyPr>
          <a:lstStyle/>
          <a:p>
            <a:pPr algn="ctr"/>
            <a:r>
              <a:rPr lang="en-GB" sz="3600" dirty="0">
                <a:solidFill>
                  <a:schemeClr val="bg1"/>
                </a:solidFill>
              </a:rPr>
              <a:t>Task</a:t>
            </a:r>
          </a:p>
        </p:txBody>
      </p:sp>
      <p:sp>
        <p:nvSpPr>
          <p:cNvPr id="2" name="Star: 12 Points 1">
            <a:extLst>
              <a:ext uri="{FF2B5EF4-FFF2-40B4-BE49-F238E27FC236}">
                <a16:creationId xmlns:a16="http://schemas.microsoft.com/office/drawing/2014/main" id="{1F841FE9-B884-D7DC-62AD-67D0B2A694E3}"/>
              </a:ext>
            </a:extLst>
          </p:cNvPr>
          <p:cNvSpPr/>
          <p:nvPr/>
        </p:nvSpPr>
        <p:spPr>
          <a:xfrm>
            <a:off x="10367755" y="5376882"/>
            <a:ext cx="1750297" cy="1355350"/>
          </a:xfrm>
          <a:prstGeom prst="star12">
            <a:avLst/>
          </a:prstGeom>
          <a:solidFill>
            <a:srgbClr val="FF6600"/>
          </a:solidFill>
          <a:ln w="57150">
            <a:solidFill>
              <a:srgbClr val="FFFF00"/>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GB" sz="2000" b="1" dirty="0">
                <a:solidFill>
                  <a:schemeClr val="bg1"/>
                </a:solidFill>
              </a:rPr>
              <a:t>10 mins</a:t>
            </a:r>
          </a:p>
        </p:txBody>
      </p:sp>
    </p:spTree>
    <p:extLst>
      <p:ext uri="{BB962C8B-B14F-4D97-AF65-F5344CB8AC3E}">
        <p14:creationId xmlns:p14="http://schemas.microsoft.com/office/powerpoint/2010/main" val="2912658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fill="hold"/>
                                        <p:tgtEl>
                                          <p:spTgt spid="2"/>
                                        </p:tgtEl>
                                        <p:attrNameLst>
                                          <p:attrName>ppt_x</p:attrName>
                                        </p:attrNameLst>
                                      </p:cBhvr>
                                      <p:tavLst>
                                        <p:tav tm="0">
                                          <p:val>
                                            <p:strVal val="#ppt_x"/>
                                          </p:val>
                                        </p:tav>
                                        <p:tav tm="100000">
                                          <p:val>
                                            <p:strVal val="#ppt_x"/>
                                          </p:val>
                                        </p:tav>
                                      </p:tavLst>
                                    </p:anim>
                                    <p:anim calcmode="lin" valueType="num">
                                      <p:cBhvr additive="base">
                                        <p:cTn id="14"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6" presetClass="emph" presetSubtype="0" fill="hold" grpId="1" nodeType="clickEffect">
                                  <p:stCondLst>
                                    <p:cond delay="0"/>
                                  </p:stCondLst>
                                  <p:childTnLst>
                                    <p:animScale>
                                      <p:cBhvr>
                                        <p:cTn id="18" dur="2000" fill="hold"/>
                                        <p:tgtEl>
                                          <p:spTgt spid="2"/>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2" grpId="0" animBg="1"/>
      <p:bldP spid="2" grpId="1"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B84239-F731-2E9B-70DF-B48168F1CF5B}"/>
            </a:ext>
          </a:extLst>
        </p:cNvPr>
        <p:cNvGrpSpPr/>
        <p:nvPr/>
      </p:nvGrpSpPr>
      <p:grpSpPr>
        <a:xfrm>
          <a:off x="0" y="0"/>
          <a:ext cx="0" cy="0"/>
          <a:chOff x="0" y="0"/>
          <a:chExt cx="0" cy="0"/>
        </a:xfrm>
      </p:grpSpPr>
      <p:grpSp>
        <p:nvGrpSpPr>
          <p:cNvPr id="31" name="Group 31">
            <a:extLst>
              <a:ext uri="{FF2B5EF4-FFF2-40B4-BE49-F238E27FC236}">
                <a16:creationId xmlns:a16="http://schemas.microsoft.com/office/drawing/2014/main" id="{1AD2212B-1076-E488-5E28-7A9F33492483}"/>
              </a:ext>
            </a:extLst>
          </p:cNvPr>
          <p:cNvGrpSpPr/>
          <p:nvPr/>
        </p:nvGrpSpPr>
        <p:grpSpPr>
          <a:xfrm>
            <a:off x="0" y="0"/>
            <a:ext cx="12191999" cy="1009838"/>
            <a:chOff x="0" y="0"/>
            <a:chExt cx="10368487" cy="1298846"/>
          </a:xfrm>
        </p:grpSpPr>
        <p:sp>
          <p:nvSpPr>
            <p:cNvPr id="32" name="Freeform 32">
              <a:extLst>
                <a:ext uri="{FF2B5EF4-FFF2-40B4-BE49-F238E27FC236}">
                  <a16:creationId xmlns:a16="http://schemas.microsoft.com/office/drawing/2014/main" id="{2EC5D4B1-CA81-AF68-0144-18C7B5373CCF}"/>
                </a:ext>
              </a:extLst>
            </p:cNvPr>
            <p:cNvSpPr/>
            <p:nvPr/>
          </p:nvSpPr>
          <p:spPr>
            <a:xfrm>
              <a:off x="12515" y="9017"/>
              <a:ext cx="10343508" cy="1280795"/>
            </a:xfrm>
            <a:custGeom>
              <a:avLst/>
              <a:gdLst/>
              <a:ahLst/>
              <a:cxnLst/>
              <a:rect l="l" t="t" r="r" b="b"/>
              <a:pathLst>
                <a:path w="10343508" h="1280795">
                  <a:moveTo>
                    <a:pt x="0" y="0"/>
                  </a:moveTo>
                  <a:lnTo>
                    <a:pt x="10343509" y="0"/>
                  </a:lnTo>
                  <a:lnTo>
                    <a:pt x="10343509" y="1280795"/>
                  </a:lnTo>
                  <a:lnTo>
                    <a:pt x="0" y="1280795"/>
                  </a:lnTo>
                  <a:close/>
                </a:path>
              </a:pathLst>
            </a:custGeom>
            <a:solidFill>
              <a:srgbClr val="00B050"/>
            </a:solidFill>
          </p:spPr>
          <p:txBody>
            <a:bodyPr/>
            <a:lstStyle/>
            <a:p>
              <a:endParaRPr lang="en-GB"/>
            </a:p>
          </p:txBody>
        </p:sp>
        <p:sp>
          <p:nvSpPr>
            <p:cNvPr id="33" name="Freeform 33">
              <a:extLst>
                <a:ext uri="{FF2B5EF4-FFF2-40B4-BE49-F238E27FC236}">
                  <a16:creationId xmlns:a16="http://schemas.microsoft.com/office/drawing/2014/main" id="{2165E1B8-5A90-08D7-4CF1-C08DC7618907}"/>
                </a:ext>
              </a:extLst>
            </p:cNvPr>
            <p:cNvSpPr/>
            <p:nvPr/>
          </p:nvSpPr>
          <p:spPr>
            <a:xfrm>
              <a:off x="0" y="0"/>
              <a:ext cx="10368524" cy="1298829"/>
            </a:xfrm>
            <a:custGeom>
              <a:avLst/>
              <a:gdLst/>
              <a:ahLst/>
              <a:cxnLst/>
              <a:rect l="l" t="t" r="r" b="b"/>
              <a:pathLst>
                <a:path w="10368524" h="1298829">
                  <a:moveTo>
                    <a:pt x="12515" y="0"/>
                  </a:moveTo>
                  <a:lnTo>
                    <a:pt x="10356024" y="0"/>
                  </a:lnTo>
                  <a:cubicBezTo>
                    <a:pt x="10362898" y="0"/>
                    <a:pt x="10368524" y="4064"/>
                    <a:pt x="10368524" y="9017"/>
                  </a:cubicBezTo>
                  <a:lnTo>
                    <a:pt x="10368524" y="1289812"/>
                  </a:lnTo>
                  <a:cubicBezTo>
                    <a:pt x="10368524" y="1294765"/>
                    <a:pt x="10362898" y="1298829"/>
                    <a:pt x="10356024" y="1298829"/>
                  </a:cubicBezTo>
                  <a:lnTo>
                    <a:pt x="12515" y="1298829"/>
                  </a:lnTo>
                  <a:cubicBezTo>
                    <a:pt x="5641" y="1298829"/>
                    <a:pt x="0" y="1294765"/>
                    <a:pt x="0" y="1289812"/>
                  </a:cubicBezTo>
                  <a:lnTo>
                    <a:pt x="0" y="9017"/>
                  </a:lnTo>
                  <a:cubicBezTo>
                    <a:pt x="0" y="4064"/>
                    <a:pt x="5641" y="0"/>
                    <a:pt x="12515" y="0"/>
                  </a:cubicBezTo>
                  <a:moveTo>
                    <a:pt x="12515" y="18034"/>
                  </a:moveTo>
                  <a:lnTo>
                    <a:pt x="12515" y="9017"/>
                  </a:lnTo>
                  <a:lnTo>
                    <a:pt x="25031" y="9017"/>
                  </a:lnTo>
                  <a:lnTo>
                    <a:pt x="25031" y="1289812"/>
                  </a:lnTo>
                  <a:lnTo>
                    <a:pt x="12515" y="1289812"/>
                  </a:lnTo>
                  <a:lnTo>
                    <a:pt x="12515" y="1280795"/>
                  </a:lnTo>
                  <a:lnTo>
                    <a:pt x="10356024" y="1280795"/>
                  </a:lnTo>
                  <a:lnTo>
                    <a:pt x="10356024" y="1289812"/>
                  </a:lnTo>
                  <a:lnTo>
                    <a:pt x="10343509" y="1289812"/>
                  </a:lnTo>
                  <a:lnTo>
                    <a:pt x="10343509" y="9017"/>
                  </a:lnTo>
                  <a:lnTo>
                    <a:pt x="10356024" y="9017"/>
                  </a:lnTo>
                  <a:lnTo>
                    <a:pt x="10356024" y="18034"/>
                  </a:lnTo>
                  <a:lnTo>
                    <a:pt x="12515" y="18034"/>
                  </a:lnTo>
                  <a:close/>
                </a:path>
              </a:pathLst>
            </a:custGeom>
            <a:solidFill>
              <a:srgbClr val="507E32"/>
            </a:solidFill>
          </p:spPr>
          <p:txBody>
            <a:bodyPr/>
            <a:lstStyle/>
            <a:p>
              <a:endParaRPr lang="en-GB"/>
            </a:p>
          </p:txBody>
        </p:sp>
      </p:grpSp>
      <p:sp>
        <p:nvSpPr>
          <p:cNvPr id="6" name="TextBox 61">
            <a:extLst>
              <a:ext uri="{FF2B5EF4-FFF2-40B4-BE49-F238E27FC236}">
                <a16:creationId xmlns:a16="http://schemas.microsoft.com/office/drawing/2014/main" id="{DF70422A-CBBE-408A-58E5-FCD7D684676F}"/>
              </a:ext>
            </a:extLst>
          </p:cNvPr>
          <p:cNvSpPr txBox="1"/>
          <p:nvPr/>
        </p:nvSpPr>
        <p:spPr>
          <a:xfrm>
            <a:off x="2533254" y="16989"/>
            <a:ext cx="7125493" cy="843051"/>
          </a:xfrm>
          <a:prstGeom prst="rect">
            <a:avLst/>
          </a:prstGeom>
        </p:spPr>
        <p:txBody>
          <a:bodyPr wrap="square" lIns="0" tIns="0" rIns="0" bIns="0" rtlCol="0" anchor="t">
            <a:spAutoFit/>
          </a:bodyPr>
          <a:lstStyle/>
          <a:p>
            <a:pPr algn="ctr">
              <a:lnSpc>
                <a:spcPts val="7021"/>
              </a:lnSpc>
            </a:pPr>
            <a:r>
              <a:rPr lang="en-US" sz="4400" dirty="0">
                <a:solidFill>
                  <a:srgbClr val="FFFFFF"/>
                </a:solidFill>
                <a:latin typeface="Carlito Bold"/>
              </a:rPr>
              <a:t>Do you know? </a:t>
            </a:r>
          </a:p>
        </p:txBody>
      </p:sp>
      <p:sp>
        <p:nvSpPr>
          <p:cNvPr id="14" name="Rectangle: Rounded Corners 13">
            <a:extLst>
              <a:ext uri="{FF2B5EF4-FFF2-40B4-BE49-F238E27FC236}">
                <a16:creationId xmlns:a16="http://schemas.microsoft.com/office/drawing/2014/main" id="{D9D7DBBC-3C34-DDA4-0841-7BCE615CF9B2}"/>
              </a:ext>
            </a:extLst>
          </p:cNvPr>
          <p:cNvSpPr/>
          <p:nvPr/>
        </p:nvSpPr>
        <p:spPr>
          <a:xfrm>
            <a:off x="1298795" y="1575040"/>
            <a:ext cx="3485072" cy="854015"/>
          </a:xfrm>
          <a:prstGeom prst="roundRect">
            <a:avLst/>
          </a:prstGeom>
          <a:solidFill>
            <a:srgbClr val="187161"/>
          </a:solidFill>
        </p:spPr>
        <p:style>
          <a:lnRef idx="2">
            <a:schemeClr val="accent6">
              <a:shade val="15000"/>
            </a:schemeClr>
          </a:lnRef>
          <a:fillRef idx="1">
            <a:schemeClr val="accent6"/>
          </a:fillRef>
          <a:effectRef idx="0">
            <a:schemeClr val="accent6"/>
          </a:effectRef>
          <a:fontRef idx="minor">
            <a:schemeClr val="lt1"/>
          </a:fontRef>
        </p:style>
        <p:txBody>
          <a:bodyPr rtlCol="0" anchor="ctr"/>
          <a:lstStyle/>
          <a:p>
            <a:r>
              <a:rPr lang="en-GB" sz="2800" dirty="0">
                <a:solidFill>
                  <a:schemeClr val="bg1"/>
                </a:solidFill>
              </a:rPr>
              <a:t>What a green job is?</a:t>
            </a:r>
          </a:p>
        </p:txBody>
      </p:sp>
      <p:sp>
        <p:nvSpPr>
          <p:cNvPr id="17" name="Rectangle: Rounded Corners 16">
            <a:extLst>
              <a:ext uri="{FF2B5EF4-FFF2-40B4-BE49-F238E27FC236}">
                <a16:creationId xmlns:a16="http://schemas.microsoft.com/office/drawing/2014/main" id="{A984A188-D5E7-53BF-913C-E66515EEECF6}"/>
              </a:ext>
            </a:extLst>
          </p:cNvPr>
          <p:cNvSpPr/>
          <p:nvPr/>
        </p:nvSpPr>
        <p:spPr>
          <a:xfrm>
            <a:off x="1298795" y="2636824"/>
            <a:ext cx="6053519" cy="854015"/>
          </a:xfrm>
          <a:prstGeom prst="roundRect">
            <a:avLst/>
          </a:prstGeom>
          <a:solidFill>
            <a:srgbClr val="00B050"/>
          </a:solidFill>
        </p:spPr>
        <p:style>
          <a:lnRef idx="2">
            <a:schemeClr val="accent6">
              <a:shade val="15000"/>
            </a:schemeClr>
          </a:lnRef>
          <a:fillRef idx="1">
            <a:schemeClr val="accent6"/>
          </a:fillRef>
          <a:effectRef idx="0">
            <a:schemeClr val="accent6"/>
          </a:effectRef>
          <a:fontRef idx="minor">
            <a:schemeClr val="lt1"/>
          </a:fontRef>
        </p:style>
        <p:txBody>
          <a:bodyPr rtlCol="0" anchor="ctr"/>
          <a:lstStyle/>
          <a:p>
            <a:r>
              <a:rPr lang="en-GB" sz="2800" dirty="0">
                <a:solidFill>
                  <a:schemeClr val="bg1"/>
                </a:solidFill>
              </a:rPr>
              <a:t>What job sectors will offer green jobs?</a:t>
            </a:r>
          </a:p>
        </p:txBody>
      </p:sp>
      <p:sp>
        <p:nvSpPr>
          <p:cNvPr id="21" name="Rectangle: Rounded Corners 20">
            <a:extLst>
              <a:ext uri="{FF2B5EF4-FFF2-40B4-BE49-F238E27FC236}">
                <a16:creationId xmlns:a16="http://schemas.microsoft.com/office/drawing/2014/main" id="{BA9F2550-7A6D-13DE-6FA6-5F0F7AFFB289}"/>
              </a:ext>
            </a:extLst>
          </p:cNvPr>
          <p:cNvSpPr/>
          <p:nvPr/>
        </p:nvSpPr>
        <p:spPr>
          <a:xfrm>
            <a:off x="1298795" y="3795885"/>
            <a:ext cx="7619131" cy="854015"/>
          </a:xfrm>
          <a:prstGeom prst="roundRect">
            <a:avLst/>
          </a:prstGeom>
          <a:solidFill>
            <a:srgbClr val="187161"/>
          </a:solidFill>
        </p:spPr>
        <p:style>
          <a:lnRef idx="2">
            <a:schemeClr val="accent6">
              <a:shade val="15000"/>
            </a:schemeClr>
          </a:lnRef>
          <a:fillRef idx="1">
            <a:schemeClr val="accent6"/>
          </a:fillRef>
          <a:effectRef idx="0">
            <a:schemeClr val="accent6"/>
          </a:effectRef>
          <a:fontRef idx="minor">
            <a:schemeClr val="lt1"/>
          </a:fontRef>
        </p:style>
        <p:txBody>
          <a:bodyPr rtlCol="0" anchor="ctr"/>
          <a:lstStyle/>
          <a:p>
            <a:r>
              <a:rPr lang="en-GB" sz="2800" dirty="0">
                <a:solidFill>
                  <a:schemeClr val="bg1"/>
                </a:solidFill>
              </a:rPr>
              <a:t>What will be involved in different green jobs and the pathways you can take to get there?</a:t>
            </a:r>
          </a:p>
        </p:txBody>
      </p:sp>
      <p:pic>
        <p:nvPicPr>
          <p:cNvPr id="3" name="Picture 26">
            <a:extLst>
              <a:ext uri="{FF2B5EF4-FFF2-40B4-BE49-F238E27FC236}">
                <a16:creationId xmlns:a16="http://schemas.microsoft.com/office/drawing/2014/main" id="{F2F8E009-A4B8-8519-54E2-8A03475E69DB}"/>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a:off x="8781399" y="1575040"/>
            <a:ext cx="2965112" cy="1915799"/>
          </a:xfrm>
          <a:prstGeom prst="rect">
            <a:avLst/>
          </a:prstGeom>
        </p:spPr>
      </p:pic>
    </p:spTree>
    <p:extLst>
      <p:ext uri="{BB962C8B-B14F-4D97-AF65-F5344CB8AC3E}">
        <p14:creationId xmlns:p14="http://schemas.microsoft.com/office/powerpoint/2010/main" val="34121725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ppt_x"/>
                                          </p:val>
                                        </p:tav>
                                        <p:tav tm="100000">
                                          <p:val>
                                            <p:strVal val="#ppt_x"/>
                                          </p:val>
                                        </p:tav>
                                      </p:tavLst>
                                    </p:anim>
                                    <p:anim calcmode="lin" valueType="num">
                                      <p:cBhvr additive="base">
                                        <p:cTn id="8"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7"/>
                                        </p:tgtEl>
                                        <p:attrNameLst>
                                          <p:attrName>style.visibility</p:attrName>
                                        </p:attrNameLst>
                                      </p:cBhvr>
                                      <p:to>
                                        <p:strVal val="visible"/>
                                      </p:to>
                                    </p:set>
                                    <p:anim calcmode="lin" valueType="num">
                                      <p:cBhvr additive="base">
                                        <p:cTn id="13" dur="500" fill="hold"/>
                                        <p:tgtEl>
                                          <p:spTgt spid="17"/>
                                        </p:tgtEl>
                                        <p:attrNameLst>
                                          <p:attrName>ppt_x</p:attrName>
                                        </p:attrNameLst>
                                      </p:cBhvr>
                                      <p:tavLst>
                                        <p:tav tm="0">
                                          <p:val>
                                            <p:strVal val="#ppt_x"/>
                                          </p:val>
                                        </p:tav>
                                        <p:tav tm="100000">
                                          <p:val>
                                            <p:strVal val="#ppt_x"/>
                                          </p:val>
                                        </p:tav>
                                      </p:tavLst>
                                    </p:anim>
                                    <p:anim calcmode="lin" valueType="num">
                                      <p:cBhvr additive="base">
                                        <p:cTn id="14"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1"/>
                                        </p:tgtEl>
                                        <p:attrNameLst>
                                          <p:attrName>style.visibility</p:attrName>
                                        </p:attrNameLst>
                                      </p:cBhvr>
                                      <p:to>
                                        <p:strVal val="visible"/>
                                      </p:to>
                                    </p:set>
                                    <p:anim calcmode="lin" valueType="num">
                                      <p:cBhvr additive="base">
                                        <p:cTn id="19" dur="500" fill="hold"/>
                                        <p:tgtEl>
                                          <p:spTgt spid="21"/>
                                        </p:tgtEl>
                                        <p:attrNameLst>
                                          <p:attrName>ppt_x</p:attrName>
                                        </p:attrNameLst>
                                      </p:cBhvr>
                                      <p:tavLst>
                                        <p:tav tm="0">
                                          <p:val>
                                            <p:strVal val="#ppt_x"/>
                                          </p:val>
                                        </p:tav>
                                        <p:tav tm="100000">
                                          <p:val>
                                            <p:strVal val="#ppt_x"/>
                                          </p:val>
                                        </p:tav>
                                      </p:tavLst>
                                    </p:anim>
                                    <p:anim calcmode="lin" valueType="num">
                                      <p:cBhvr additive="base">
                                        <p:cTn id="20"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7" grpId="0" animBg="1"/>
      <p:bldP spid="21"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picture containing text, clipart&#10;&#10;Description automatically generated">
            <a:extLst>
              <a:ext uri="{FF2B5EF4-FFF2-40B4-BE49-F238E27FC236}">
                <a16:creationId xmlns:a16="http://schemas.microsoft.com/office/drawing/2014/main" id="{8E2E61DF-D74D-A211-8B16-CAB3CB0D657C}"/>
              </a:ext>
            </a:extLst>
          </p:cNvPr>
          <p:cNvPicPr>
            <a:picLocks noChangeAspect="1"/>
          </p:cNvPicPr>
          <p:nvPr/>
        </p:nvPicPr>
        <p:blipFill>
          <a:blip r:embed="rId3"/>
          <a:stretch>
            <a:fillRect/>
          </a:stretch>
        </p:blipFill>
        <p:spPr>
          <a:xfrm>
            <a:off x="1676400" y="131093"/>
            <a:ext cx="1962386" cy="349296"/>
          </a:xfrm>
          <a:prstGeom prst="rect">
            <a:avLst/>
          </a:prstGeom>
        </p:spPr>
      </p:pic>
      <p:sp>
        <p:nvSpPr>
          <p:cNvPr id="51" name="Rectangle 50">
            <a:extLst>
              <a:ext uri="{FF2B5EF4-FFF2-40B4-BE49-F238E27FC236}">
                <a16:creationId xmlns:a16="http://schemas.microsoft.com/office/drawing/2014/main" id="{2383B34B-43BB-4F80-4BC3-0D1B5F0EFB78}"/>
              </a:ext>
            </a:extLst>
          </p:cNvPr>
          <p:cNvSpPr/>
          <p:nvPr/>
        </p:nvSpPr>
        <p:spPr>
          <a:xfrm>
            <a:off x="0" y="-21795"/>
            <a:ext cx="12192000" cy="875186"/>
          </a:xfrm>
          <a:prstGeom prst="rect">
            <a:avLst/>
          </a:prstGeom>
          <a:solidFill>
            <a:srgbClr val="00B050"/>
          </a:solid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GB"/>
          </a:p>
        </p:txBody>
      </p:sp>
      <p:sp>
        <p:nvSpPr>
          <p:cNvPr id="52" name="TextBox 51">
            <a:extLst>
              <a:ext uri="{FF2B5EF4-FFF2-40B4-BE49-F238E27FC236}">
                <a16:creationId xmlns:a16="http://schemas.microsoft.com/office/drawing/2014/main" id="{F259AB5A-BD11-B9E8-8D54-C5C3580E3C54}"/>
              </a:ext>
            </a:extLst>
          </p:cNvPr>
          <p:cNvSpPr txBox="1"/>
          <p:nvPr/>
        </p:nvSpPr>
        <p:spPr>
          <a:xfrm>
            <a:off x="3562746" y="58435"/>
            <a:ext cx="5239805" cy="646331"/>
          </a:xfrm>
          <a:prstGeom prst="rect">
            <a:avLst/>
          </a:prstGeom>
          <a:noFill/>
        </p:spPr>
        <p:txBody>
          <a:bodyPr wrap="square" rtlCol="0">
            <a:spAutoFit/>
          </a:bodyPr>
          <a:lstStyle/>
          <a:p>
            <a:pPr algn="ctr"/>
            <a:r>
              <a:rPr lang="en-GB" sz="3600" dirty="0">
                <a:solidFill>
                  <a:schemeClr val="bg1"/>
                </a:solidFill>
              </a:rPr>
              <a:t>Share your knowledge</a:t>
            </a:r>
          </a:p>
        </p:txBody>
      </p:sp>
      <p:sp>
        <p:nvSpPr>
          <p:cNvPr id="18" name="Rectangle 17">
            <a:extLst>
              <a:ext uri="{FF2B5EF4-FFF2-40B4-BE49-F238E27FC236}">
                <a16:creationId xmlns:a16="http://schemas.microsoft.com/office/drawing/2014/main" id="{9F9D8433-E967-F9DF-667A-770CD93E7631}"/>
              </a:ext>
            </a:extLst>
          </p:cNvPr>
          <p:cNvSpPr/>
          <p:nvPr/>
        </p:nvSpPr>
        <p:spPr>
          <a:xfrm>
            <a:off x="1809415" y="1352681"/>
            <a:ext cx="8573166" cy="1841815"/>
          </a:xfrm>
          <a:prstGeom prst="rect">
            <a:avLst/>
          </a:prstGeom>
          <a:solidFill>
            <a:schemeClr val="bg1"/>
          </a:solid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GB" sz="3600" dirty="0">
                <a:solidFill>
                  <a:schemeClr val="tx1"/>
                </a:solidFill>
              </a:rPr>
              <a:t>In a pair or small group share which green jobs you looked at and what you found out.</a:t>
            </a:r>
          </a:p>
        </p:txBody>
      </p:sp>
      <p:sp>
        <p:nvSpPr>
          <p:cNvPr id="4" name="Rectangle 3">
            <a:extLst>
              <a:ext uri="{FF2B5EF4-FFF2-40B4-BE49-F238E27FC236}">
                <a16:creationId xmlns:a16="http://schemas.microsoft.com/office/drawing/2014/main" id="{9DC2AF0E-E79F-A2F9-6C43-0D3EE1F4FF09}"/>
              </a:ext>
            </a:extLst>
          </p:cNvPr>
          <p:cNvSpPr/>
          <p:nvPr/>
        </p:nvSpPr>
        <p:spPr>
          <a:xfrm>
            <a:off x="0" y="3842426"/>
            <a:ext cx="12192000" cy="3015574"/>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dirty="0"/>
              <a:t>Skills this activity will help you develop:</a:t>
            </a:r>
          </a:p>
          <a:p>
            <a:pPr algn="ctr"/>
            <a:endParaRPr lang="en-GB" dirty="0"/>
          </a:p>
          <a:p>
            <a:pPr algn="ctr"/>
            <a:endParaRPr lang="en-GB" dirty="0"/>
          </a:p>
          <a:p>
            <a:pPr algn="ctr"/>
            <a:endParaRPr lang="en-GB" dirty="0"/>
          </a:p>
          <a:p>
            <a:pPr algn="ctr"/>
            <a:endParaRPr lang="en-GB" dirty="0"/>
          </a:p>
          <a:p>
            <a:pPr algn="ctr"/>
            <a:endParaRPr lang="en-GB" dirty="0"/>
          </a:p>
        </p:txBody>
      </p:sp>
      <p:pic>
        <p:nvPicPr>
          <p:cNvPr id="12" name="Picture 11" descr="Icon&#10;&#10;Description automatically generated with low confidence">
            <a:extLst>
              <a:ext uri="{FF2B5EF4-FFF2-40B4-BE49-F238E27FC236}">
                <a16:creationId xmlns:a16="http://schemas.microsoft.com/office/drawing/2014/main" id="{0ADB94E4-7520-A945-A873-60A391BE26C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701335" y="4882631"/>
            <a:ext cx="1452525" cy="1458006"/>
          </a:xfrm>
          <a:prstGeom prst="rect">
            <a:avLst/>
          </a:prstGeom>
          <a:effectLst>
            <a:outerShdw blurRad="63500" sx="102000" sy="102000" algn="ctr" rotWithShape="0">
              <a:prstClr val="black">
                <a:alpha val="40000"/>
              </a:prstClr>
            </a:outerShdw>
          </a:effectLst>
        </p:spPr>
      </p:pic>
      <p:pic>
        <p:nvPicPr>
          <p:cNvPr id="14" name="Picture 13" descr="Logo&#10;&#10;Description automatically generated">
            <a:extLst>
              <a:ext uri="{FF2B5EF4-FFF2-40B4-BE49-F238E27FC236}">
                <a16:creationId xmlns:a16="http://schemas.microsoft.com/office/drawing/2014/main" id="{F7C0AEF9-7587-C630-127E-106CF72BA3D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366995" y="4882631"/>
            <a:ext cx="1458007" cy="1458007"/>
          </a:xfrm>
          <a:prstGeom prst="rect">
            <a:avLst/>
          </a:prstGeom>
          <a:effectLst>
            <a:outerShdw blurRad="63500" sx="102000" sy="102000" algn="ctr" rotWithShape="0">
              <a:prstClr val="black">
                <a:alpha val="40000"/>
              </a:prstClr>
            </a:outerShdw>
          </a:effectLst>
        </p:spPr>
      </p:pic>
      <p:pic>
        <p:nvPicPr>
          <p:cNvPr id="16" name="Picture 15" descr="Icon&#10;&#10;Description automatically generated with medium confidence">
            <a:extLst>
              <a:ext uri="{FF2B5EF4-FFF2-40B4-BE49-F238E27FC236}">
                <a16:creationId xmlns:a16="http://schemas.microsoft.com/office/drawing/2014/main" id="{10FAC6AF-2416-9ADD-B899-514898DBE95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038137" y="4882631"/>
            <a:ext cx="1458006" cy="1458006"/>
          </a:xfrm>
          <a:prstGeom prst="rect">
            <a:avLst/>
          </a:prstGeom>
          <a:effectLst>
            <a:outerShdw blurRad="63500" sx="102000" sy="102000" algn="ctr" rotWithShape="0">
              <a:prstClr val="black">
                <a:alpha val="40000"/>
              </a:prstClr>
            </a:outerShdw>
          </a:effectLst>
        </p:spPr>
      </p:pic>
      <p:sp>
        <p:nvSpPr>
          <p:cNvPr id="6" name="Star: 12 Points 5">
            <a:extLst>
              <a:ext uri="{FF2B5EF4-FFF2-40B4-BE49-F238E27FC236}">
                <a16:creationId xmlns:a16="http://schemas.microsoft.com/office/drawing/2014/main" id="{5D62B57A-57C6-BBA2-288F-922298B209FD}"/>
              </a:ext>
            </a:extLst>
          </p:cNvPr>
          <p:cNvSpPr/>
          <p:nvPr/>
        </p:nvSpPr>
        <p:spPr>
          <a:xfrm>
            <a:off x="10212113" y="5230967"/>
            <a:ext cx="1750297" cy="1355350"/>
          </a:xfrm>
          <a:prstGeom prst="star12">
            <a:avLst/>
          </a:prstGeom>
          <a:solidFill>
            <a:srgbClr val="FF6600"/>
          </a:solidFill>
          <a:ln w="57150">
            <a:solidFill>
              <a:srgbClr val="FFFF00"/>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GB" sz="2000" b="1" dirty="0">
                <a:solidFill>
                  <a:schemeClr val="bg1"/>
                </a:solidFill>
              </a:rPr>
              <a:t>10 mins</a:t>
            </a:r>
          </a:p>
        </p:txBody>
      </p:sp>
    </p:spTree>
    <p:extLst>
      <p:ext uri="{BB962C8B-B14F-4D97-AF65-F5344CB8AC3E}">
        <p14:creationId xmlns:p14="http://schemas.microsoft.com/office/powerpoint/2010/main" val="20338993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6" presetClass="emph" presetSubtype="0" fill="hold" grpId="1" nodeType="clickEffect">
                                  <p:stCondLst>
                                    <p:cond delay="0"/>
                                  </p:stCondLst>
                                  <p:childTnLst>
                                    <p:animScale>
                                      <p:cBhvr>
                                        <p:cTn id="12" dur="2000" fill="hold"/>
                                        <p:tgtEl>
                                          <p:spTgt spid="6"/>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6" grpId="1" animBg="1"/>
    </p:bldLst>
  </p:timing>
</p:sld>
</file>

<file path=ppt/theme/theme1.xml><?xml version="1.0" encoding="utf-8"?>
<a:theme xmlns:a="http://schemas.openxmlformats.org/drawingml/2006/main" name="Office 2013 - 2022 Theme">
  <a:themeElements>
    <a:clrScheme name="Office 2013 - 2022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2013 - 2022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13 - 2022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973F32333C622F44A7859860D2F3281A" ma:contentTypeVersion="11" ma:contentTypeDescription="Create a new document." ma:contentTypeScope="" ma:versionID="8caba8c2140ab5aa040ea7fbda692015">
  <xsd:schema xmlns:xsd="http://www.w3.org/2001/XMLSchema" xmlns:xs="http://www.w3.org/2001/XMLSchema" xmlns:p="http://schemas.microsoft.com/office/2006/metadata/properties" xmlns:ns2="3a7ffabf-a93f-441b-bd39-8e5adc400295" xmlns:ns3="ea76ef10-70ca-479b-9210-a81f33fc8cec" targetNamespace="http://schemas.microsoft.com/office/2006/metadata/properties" ma:root="true" ma:fieldsID="65fcb312c56c97b9538a5d5b73dcb930" ns2:_="" ns3:_="">
    <xsd:import namespace="3a7ffabf-a93f-441b-bd39-8e5adc400295"/>
    <xsd:import namespace="ea76ef10-70ca-479b-9210-a81f33fc8cec"/>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a7ffabf-a93f-441b-bd39-8e5adc40029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lcf76f155ced4ddcb4097134ff3c332f" ma:index="12" nillable="true" ma:taxonomy="true" ma:internalName="lcf76f155ced4ddcb4097134ff3c332f" ma:taxonomyFieldName="MediaServiceImageTags" ma:displayName="Image Tags" ma:readOnly="false" ma:fieldId="{5cf76f15-5ced-4ddc-b409-7134ff3c332f}" ma:taxonomyMulti="true" ma:sspId="85693718-8356-48ba-866a-85db3a9efc26" ma:termSetId="09814cd3-568e-fe90-9814-8d621ff8fb84" ma:anchorId="fba54fb3-c3e1-fe81-a776-ca4b69148c4d" ma:open="true" ma:isKeyword="false">
      <xsd:complexType>
        <xsd:sequence>
          <xsd:element ref="pc:Terms" minOccurs="0" maxOccurs="1"/>
        </xsd:sequence>
      </xsd:complexType>
    </xsd:element>
    <xsd:element name="MediaServiceDateTaken" ma:index="14" nillable="true" ma:displayName="MediaServiceDateTaken" ma:hidden="true" ma:indexed="true" ma:internalName="MediaServiceDateTaken"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Location" ma:index="18"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ea76ef10-70ca-479b-9210-a81f33fc8cec" elementFormDefault="qualified">
    <xsd:import namespace="http://schemas.microsoft.com/office/2006/documentManagement/types"/>
    <xsd:import namespace="http://schemas.microsoft.com/office/infopath/2007/PartnerControls"/>
    <xsd:element name="TaxCatchAll" ma:index="13" nillable="true" ma:displayName="Taxonomy Catch All Column" ma:hidden="true" ma:list="{34e30aea-a169-4dee-80e5-ff8b8f8249d4}" ma:internalName="TaxCatchAll" ma:showField="CatchAllData" ma:web="ea76ef10-70ca-479b-9210-a81f33fc8cec">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ea76ef10-70ca-479b-9210-a81f33fc8cec" xsi:nil="true"/>
    <lcf76f155ced4ddcb4097134ff3c332f xmlns="3a7ffabf-a93f-441b-bd39-8e5adc400295">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44AD30EB-8C12-4ABC-A5BE-D044F50B7742}">
  <ds:schemaRefs>
    <ds:schemaRef ds:uri="http://schemas.microsoft.com/sharepoint/v3/contenttype/forms"/>
  </ds:schemaRefs>
</ds:datastoreItem>
</file>

<file path=customXml/itemProps2.xml><?xml version="1.0" encoding="utf-8"?>
<ds:datastoreItem xmlns:ds="http://schemas.openxmlformats.org/officeDocument/2006/customXml" ds:itemID="{BF0CE235-0C30-4490-8837-315049AC13DF}"/>
</file>

<file path=customXml/itemProps3.xml><?xml version="1.0" encoding="utf-8"?>
<ds:datastoreItem xmlns:ds="http://schemas.openxmlformats.org/officeDocument/2006/customXml" ds:itemID="{D393575E-CBB8-4DE9-91B5-CD915AD95E9F}">
  <ds:schemaRefs>
    <ds:schemaRef ds:uri="http://purl.org/dc/dcmitype/"/>
    <ds:schemaRef ds:uri="http://purl.org/dc/terms/"/>
    <ds:schemaRef ds:uri="http://purl.org/dc/elements/1.1/"/>
    <ds:schemaRef ds:uri="http://schemas.microsoft.com/office/2006/documentManagement/types"/>
    <ds:schemaRef ds:uri="http://schemas.microsoft.com/office/infopath/2007/PartnerControls"/>
    <ds:schemaRef ds:uri="cfee37d4-282f-476f-aa16-cca69c29c138"/>
    <ds:schemaRef ds:uri="http://schemas.microsoft.com/office/2006/metadata/properties"/>
    <ds:schemaRef ds:uri="http://www.w3.org/XML/1998/namespace"/>
    <ds:schemaRef ds:uri="http://schemas.openxmlformats.org/package/2006/metadata/core-properties"/>
    <ds:schemaRef ds:uri="70de8fd8-6fa5-4ad7-bed4-495f2632c4e2"/>
  </ds:schemaRefs>
</ds:datastoreItem>
</file>

<file path=docProps/app.xml><?xml version="1.0" encoding="utf-8"?>
<Properties xmlns="http://schemas.openxmlformats.org/officeDocument/2006/extended-properties" xmlns:vt="http://schemas.openxmlformats.org/officeDocument/2006/docPropsVTypes">
  <Template>Office 2013 - 2022 Theme</Template>
  <TotalTime>6034</TotalTime>
  <Words>1821</Words>
  <Application>Microsoft Office PowerPoint</Application>
  <PresentationFormat>Widescreen</PresentationFormat>
  <Paragraphs>286</Paragraphs>
  <Slides>21</Slides>
  <Notes>19</Notes>
  <HiddenSlides>0</HiddenSlides>
  <MMClips>1</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21</vt:i4>
      </vt:variant>
    </vt:vector>
  </HeadingPairs>
  <TitlesOfParts>
    <vt:vector size="32" baseType="lpstr">
      <vt:lpstr>arial</vt:lpstr>
      <vt:lpstr>arial</vt:lpstr>
      <vt:lpstr>Calibri</vt:lpstr>
      <vt:lpstr>Calibri (MS)</vt:lpstr>
      <vt:lpstr>Calibri (MS) Bold</vt:lpstr>
      <vt:lpstr>Calibri Light</vt:lpstr>
      <vt:lpstr>Carlito</vt:lpstr>
      <vt:lpstr>Carlito Bold</vt:lpstr>
      <vt:lpstr>Khand Bold</vt:lpstr>
      <vt:lpstr>Open Sans</vt:lpstr>
      <vt:lpstr>Office 2013 - 2022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Alice Hossent</dc:creator>
  <cp:lastModifiedBy>Alice Hossent</cp:lastModifiedBy>
  <cp:revision>1348</cp:revision>
  <cp:lastPrinted>2023-07-10T11:09:54Z</cp:lastPrinted>
  <dcterms:created xsi:type="dcterms:W3CDTF">2022-09-22T08:48:34Z</dcterms:created>
  <dcterms:modified xsi:type="dcterms:W3CDTF">2026-09-23T13:20:17Z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0x010100973F32333C622F44A7859860D2F3281A</vt:lpwstr>
  </property>
</Properties>
</file>