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285" r:id="rId5"/>
    <p:sldId id="280" r:id="rId6"/>
    <p:sldId id="288" r:id="rId7"/>
    <p:sldId id="256" r:id="rId8"/>
    <p:sldId id="257" r:id="rId9"/>
    <p:sldId id="294" r:id="rId10"/>
    <p:sldId id="295" r:id="rId11"/>
    <p:sldId id="299" r:id="rId12"/>
    <p:sldId id="300" r:id="rId13"/>
    <p:sldId id="304" r:id="rId14"/>
    <p:sldId id="305" r:id="rId15"/>
    <p:sldId id="306" r:id="rId16"/>
    <p:sldId id="307" r:id="rId17"/>
  </p:sldIdLst>
  <p:sldSz cx="18288000" cy="10287000"/>
  <p:notesSz cx="6858000" cy="9144000"/>
  <p:embeddedFontLst>
    <p:embeddedFont>
      <p:font typeface="Filson Pro" panose="020B0604020202020204" charset="0"/>
      <p:regular r:id="rId19"/>
    </p:embeddedFont>
    <p:embeddedFont>
      <p:font typeface="Filson Pro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BA"/>
    <a:srgbClr val="BDD100"/>
    <a:srgbClr val="4C1272"/>
    <a:srgbClr val="D19705"/>
    <a:srgbClr val="455460"/>
    <a:srgbClr val="124815"/>
    <a:srgbClr val="00AF61"/>
    <a:srgbClr val="D30258"/>
    <a:srgbClr val="D0021B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74828F-386C-41A1-861A-3FAE9328EDEC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131E1-9543-44D0-8E44-EFCA3CE72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952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236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326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185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538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502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may discuss post 16 pathways and/or post 18 pathways (delete section if not relevant to your students). You may mention local providers that you know offer some of these courses.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5754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054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may discuss post 16 pathways and/or post 18 pathways (delete section if not relevant to your students). You may mention local providers that you know offer some of these courses.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7364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0645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may discuss post 16 pathways and/or post 18 pathways (delete section if not relevant to your students). You may mention local providers that you know offer some of these courses.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337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slide" Target="slide10.xml"/><Relationship Id="rId5" Type="http://schemas.openxmlformats.org/officeDocument/2006/relationships/slide" Target="slide6.xml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nationalcareers.service.gov.uk/job-profiles/fashion-designer" TargetMode="External"/><Relationship Id="rId13" Type="http://schemas.openxmlformats.org/officeDocument/2006/relationships/image" Target="../media/image21.emf"/><Relationship Id="rId3" Type="http://schemas.openxmlformats.org/officeDocument/2006/relationships/image" Target="../media/image20.jpeg"/><Relationship Id="rId7" Type="http://schemas.openxmlformats.org/officeDocument/2006/relationships/hyperlink" Target="https://nationalcareers.service.gov.uk/job-profiles/advertising-art-director" TargetMode="External"/><Relationship Id="rId12" Type="http://schemas.openxmlformats.org/officeDocument/2006/relationships/hyperlink" Target="https://www.careerpilot.org.uk/job-sectors/arts-crafts/job-profile/photograph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tionalcareers.service.gov.uk/job-profiles/architect" TargetMode="External"/><Relationship Id="rId11" Type="http://schemas.openxmlformats.org/officeDocument/2006/relationships/hyperlink" Target="https://nationalcareers.service.gov.uk/job-profiles/photographer" TargetMode="External"/><Relationship Id="rId5" Type="http://schemas.openxmlformats.org/officeDocument/2006/relationships/hyperlink" Target="https://nationalcareers.service.gov.uk/job-profiles/art-therapist" TargetMode="External"/><Relationship Id="rId10" Type="http://schemas.openxmlformats.org/officeDocument/2006/relationships/hyperlink" Target="https://nationalcareers.service.gov.uk/job-profiles/interior-designer" TargetMode="External"/><Relationship Id="rId4" Type="http://schemas.openxmlformats.org/officeDocument/2006/relationships/hyperlink" Target="https://nationalcareers.service.gov.uk/job-profiles/animator" TargetMode="External"/><Relationship Id="rId9" Type="http://schemas.openxmlformats.org/officeDocument/2006/relationships/hyperlink" Target="https://nationalcareers.service.gov.uk/job-profiles/illustrato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nationalcareers.service.gov.uk/job-profiles/it-support-technician" TargetMode="External"/><Relationship Id="rId3" Type="http://schemas.openxmlformats.org/officeDocument/2006/relationships/image" Target="../media/image23.jpg"/><Relationship Id="rId7" Type="http://schemas.openxmlformats.org/officeDocument/2006/relationships/hyperlink" Target="https://nationalcareers.service.gov.uk/job-profiles/software-developer" TargetMode="External"/><Relationship Id="rId12" Type="http://schemas.openxmlformats.org/officeDocument/2006/relationships/image" Target="../media/image2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tionalcareers.service.gov.uk/job-profiles/forensic-computer-analyst" TargetMode="External"/><Relationship Id="rId11" Type="http://schemas.openxmlformats.org/officeDocument/2006/relationships/hyperlink" Target="https://nationalcareers.service.gov.uk/job-profiles/cyber-intelligence-officer" TargetMode="External"/><Relationship Id="rId5" Type="http://schemas.openxmlformats.org/officeDocument/2006/relationships/hyperlink" Target="https://nationalcareers.service.gov.uk/job-profiles/artificial-intelligence-ai-engineer" TargetMode="External"/><Relationship Id="rId10" Type="http://schemas.openxmlformats.org/officeDocument/2006/relationships/hyperlink" Target="https://nationalcareers.service.gov.uk/job-profiles/computer-games-developer" TargetMode="External"/><Relationship Id="rId4" Type="http://schemas.openxmlformats.org/officeDocument/2006/relationships/hyperlink" Target="https://nationalcareers.service.gov.uk/job-profiles/app-developer" TargetMode="External"/><Relationship Id="rId9" Type="http://schemas.openxmlformats.org/officeDocument/2006/relationships/hyperlink" Target="https://nationalcareers.service.gov.uk/job-profiles/web-develope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nationalcareers.service.gov.uk/job-profiles/marketing-executive" TargetMode="External"/><Relationship Id="rId3" Type="http://schemas.openxmlformats.org/officeDocument/2006/relationships/image" Target="../media/image26.jpeg"/><Relationship Id="rId7" Type="http://schemas.openxmlformats.org/officeDocument/2006/relationships/hyperlink" Target="https://nationalcareers.service.gov.uk/job-profiles/copy-editor" TargetMode="External"/><Relationship Id="rId12" Type="http://schemas.openxmlformats.org/officeDocument/2006/relationships/image" Target="../media/image2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tionalcareers.service.gov.uk/job-profiles/broadcast-journalist" TargetMode="External"/><Relationship Id="rId11" Type="http://schemas.openxmlformats.org/officeDocument/2006/relationships/hyperlink" Target="https://nationalcareers.service.gov.uk/job-profiles/writer" TargetMode="External"/><Relationship Id="rId5" Type="http://schemas.openxmlformats.org/officeDocument/2006/relationships/hyperlink" Target="https://nationalcareers.service.gov.uk/job-profiles/arts-administrator" TargetMode="External"/><Relationship Id="rId10" Type="http://schemas.openxmlformats.org/officeDocument/2006/relationships/hyperlink" Target="https://nationalcareers.service.gov.uk/job-profiles/secondary-school-teacher" TargetMode="External"/><Relationship Id="rId4" Type="http://schemas.openxmlformats.org/officeDocument/2006/relationships/hyperlink" Target="https://nationalcareers.service.gov.uk/job-profiles/advertising-copywriter" TargetMode="External"/><Relationship Id="rId9" Type="http://schemas.openxmlformats.org/officeDocument/2006/relationships/hyperlink" Target="https://nationalcareers.service.gov.uk/job-profiles/film-critic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nationalcareers.service.gov.uk/job-profiles/tv-presenter" TargetMode="External"/><Relationship Id="rId3" Type="http://schemas.openxmlformats.org/officeDocument/2006/relationships/image" Target="../media/image28.jpg"/><Relationship Id="rId7" Type="http://schemas.openxmlformats.org/officeDocument/2006/relationships/hyperlink" Target="https://nationalcareers.service.gov.uk/job-profiles/tv-or-film-assistant-director" TargetMode="External"/><Relationship Id="rId12" Type="http://schemas.openxmlformats.org/officeDocument/2006/relationships/image" Target="../media/image2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tionalcareers.service.gov.uk/job-profiles/community-arts-worker" TargetMode="External"/><Relationship Id="rId11" Type="http://schemas.openxmlformats.org/officeDocument/2006/relationships/hyperlink" Target="https://nationalcareers.service.gov.uk/job-profiles/stage-manager" TargetMode="External"/><Relationship Id="rId5" Type="http://schemas.openxmlformats.org/officeDocument/2006/relationships/hyperlink" Target="https://nationalcareers.service.gov.uk/job-profiles/choreographer" TargetMode="External"/><Relationship Id="rId10" Type="http://schemas.openxmlformats.org/officeDocument/2006/relationships/hyperlink" Target="https://nationalcareers.service.gov.uk/job-profiles/dramatherapist" TargetMode="External"/><Relationship Id="rId4" Type="http://schemas.openxmlformats.org/officeDocument/2006/relationships/hyperlink" Target="https://nationalcareers.service.gov.uk/job-profiles/arts-administrator" TargetMode="External"/><Relationship Id="rId9" Type="http://schemas.openxmlformats.org/officeDocument/2006/relationships/hyperlink" Target="https://nationalcareers.service.gov.uk/job-profiles/actor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nationalcareers.service.gov.uk/job-profiles/geoscientist" TargetMode="External"/><Relationship Id="rId3" Type="http://schemas.openxmlformats.org/officeDocument/2006/relationships/image" Target="../media/image30.jpg"/><Relationship Id="rId7" Type="http://schemas.openxmlformats.org/officeDocument/2006/relationships/hyperlink" Target="https://nationalcareers.service.gov.uk/job-profiles/professional-forester" TargetMode="External"/><Relationship Id="rId12" Type="http://schemas.openxmlformats.org/officeDocument/2006/relationships/image" Target="../media/image2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tionalcareers.service.gov.uk/job-profiles/ecologist" TargetMode="External"/><Relationship Id="rId11" Type="http://schemas.openxmlformats.org/officeDocument/2006/relationships/hyperlink" Target="https://nationalcareers.service.gov.uk/job-profiles/town-planner" TargetMode="External"/><Relationship Id="rId5" Type="http://schemas.openxmlformats.org/officeDocument/2006/relationships/hyperlink" Target="https://nationalcareers.service.gov.uk/job-profiles/countryside-ranger" TargetMode="External"/><Relationship Id="rId10" Type="http://schemas.openxmlformats.org/officeDocument/2006/relationships/hyperlink" Target="https://nationalcareers.service.gov.uk/job-profiles/landscape-architect" TargetMode="External"/><Relationship Id="rId4" Type="http://schemas.openxmlformats.org/officeDocument/2006/relationships/hyperlink" Target="https://nationalcareers.service.gov.uk/job-profiles/climate-scientist" TargetMode="External"/><Relationship Id="rId9" Type="http://schemas.openxmlformats.org/officeDocument/2006/relationships/hyperlink" Target="https://nationalcareers.service.gov.uk/job-profiles/land-surveyor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6428FA-BB6E-4A9F-8376-A14290A21BF0}"/>
              </a:ext>
            </a:extLst>
          </p:cNvPr>
          <p:cNvSpPr/>
          <p:nvPr/>
        </p:nvSpPr>
        <p:spPr>
          <a:xfrm>
            <a:off x="1101" y="1965834"/>
            <a:ext cx="18288000" cy="8337218"/>
          </a:xfrm>
          <a:prstGeom prst="rect">
            <a:avLst/>
          </a:prstGeom>
          <a:solidFill>
            <a:srgbClr val="0072BA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9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00302D-7C78-4859-A0F5-E2546E6E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62" y="442074"/>
            <a:ext cx="4761576" cy="12484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66B10C-9A6C-412B-926B-DEF2F5DCE32B}"/>
              </a:ext>
            </a:extLst>
          </p:cNvPr>
          <p:cNvSpPr txBox="1"/>
          <p:nvPr/>
        </p:nvSpPr>
        <p:spPr>
          <a:xfrm>
            <a:off x="2374228" y="3251895"/>
            <a:ext cx="12725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</a:rPr>
              <a:t>KS4-5 SUBJECT-SPECIFIC </a:t>
            </a:r>
          </a:p>
          <a:p>
            <a:pPr algn="ctr"/>
            <a:r>
              <a:rPr lang="en-GB" sz="6000" b="1" dirty="0">
                <a:solidFill>
                  <a:schemeClr val="bg1"/>
                </a:solidFill>
              </a:rPr>
              <a:t>SLIDE RESOURCES</a:t>
            </a:r>
          </a:p>
          <a:p>
            <a:pPr algn="ctr"/>
            <a:endParaRPr lang="en-GB" sz="2400" b="1" dirty="0">
              <a:solidFill>
                <a:schemeClr val="bg1"/>
              </a:solidFill>
            </a:endParaRPr>
          </a:p>
          <a:p>
            <a:pPr algn="ctr"/>
            <a:endParaRPr lang="en-GB" sz="2400" b="1" dirty="0">
              <a:solidFill>
                <a:schemeClr val="bg1"/>
              </a:solidFill>
            </a:endParaRP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Slide pack to support linking careers to the curriculum</a:t>
            </a:r>
          </a:p>
          <a:p>
            <a:endParaRPr lang="en-GB" sz="6000" b="1" dirty="0">
              <a:solidFill>
                <a:schemeClr val="bg1"/>
              </a:solidFill>
            </a:endParaRPr>
          </a:p>
          <a:p>
            <a:endParaRPr lang="en-GB" sz="6000" b="1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F92DB0-79BE-46F3-A648-128F3B0AD41B}"/>
              </a:ext>
            </a:extLst>
          </p:cNvPr>
          <p:cNvCxnSpPr>
            <a:cxnSpLocks/>
          </p:cNvCxnSpPr>
          <p:nvPr/>
        </p:nvCxnSpPr>
        <p:spPr>
          <a:xfrm>
            <a:off x="4114800" y="6940585"/>
            <a:ext cx="9296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A555AE6-04C9-4F04-B66C-75A83DA19889}"/>
              </a:ext>
            </a:extLst>
          </p:cNvPr>
          <p:cNvCxnSpPr>
            <a:cxnSpLocks/>
          </p:cNvCxnSpPr>
          <p:nvPr/>
        </p:nvCxnSpPr>
        <p:spPr>
          <a:xfrm>
            <a:off x="4114800" y="8719445"/>
            <a:ext cx="9296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 descr="Mathematics with solid fill">
            <a:extLst>
              <a:ext uri="{FF2B5EF4-FFF2-40B4-BE49-F238E27FC236}">
                <a16:creationId xmlns:a16="http://schemas.microsoft.com/office/drawing/2014/main" id="{61E62792-BA84-4C42-AE91-A53DAE93B7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3753" y="7427479"/>
            <a:ext cx="949569" cy="949569"/>
          </a:xfrm>
          <a:prstGeom prst="rect">
            <a:avLst/>
          </a:prstGeom>
        </p:spPr>
      </p:pic>
      <p:pic>
        <p:nvPicPr>
          <p:cNvPr id="21" name="Graphic 20" descr="Drama with solid fill">
            <a:extLst>
              <a:ext uri="{FF2B5EF4-FFF2-40B4-BE49-F238E27FC236}">
                <a16:creationId xmlns:a16="http://schemas.microsoft.com/office/drawing/2014/main" id="{B27105F9-50B1-464C-8E5F-9371C859F8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9595" y="7440492"/>
            <a:ext cx="892666" cy="892666"/>
          </a:xfrm>
          <a:prstGeom prst="rect">
            <a:avLst/>
          </a:prstGeom>
        </p:spPr>
      </p:pic>
      <p:pic>
        <p:nvPicPr>
          <p:cNvPr id="23" name="Graphic 22" descr="Sport balls with solid fill">
            <a:extLst>
              <a:ext uri="{FF2B5EF4-FFF2-40B4-BE49-F238E27FC236}">
                <a16:creationId xmlns:a16="http://schemas.microsoft.com/office/drawing/2014/main" id="{AAB26512-B98F-4E68-9CB9-FC5496C42E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0026" y="7444139"/>
            <a:ext cx="949569" cy="949569"/>
          </a:xfrm>
          <a:prstGeom prst="rect">
            <a:avLst/>
          </a:prstGeom>
        </p:spPr>
      </p:pic>
      <p:pic>
        <p:nvPicPr>
          <p:cNvPr id="29" name="Graphic 28" descr="Storytelling with solid fill">
            <a:extLst>
              <a:ext uri="{FF2B5EF4-FFF2-40B4-BE49-F238E27FC236}">
                <a16:creationId xmlns:a16="http://schemas.microsoft.com/office/drawing/2014/main" id="{9420C896-0FCF-40AD-829D-3BCA5FE361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23408" y="7336230"/>
            <a:ext cx="947706" cy="947706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04E994CE-17F5-476C-AC72-59DC3944D6F6}"/>
              </a:ext>
            </a:extLst>
          </p:cNvPr>
          <p:cNvSpPr/>
          <p:nvPr/>
        </p:nvSpPr>
        <p:spPr>
          <a:xfrm>
            <a:off x="15331330" y="1066305"/>
            <a:ext cx="1934992" cy="199103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9"/>
          </a:p>
        </p:txBody>
      </p:sp>
      <p:pic>
        <p:nvPicPr>
          <p:cNvPr id="37" name="Graphic 36" descr="Earth globe: Africa and Europe with solid fill">
            <a:extLst>
              <a:ext uri="{FF2B5EF4-FFF2-40B4-BE49-F238E27FC236}">
                <a16:creationId xmlns:a16="http://schemas.microsoft.com/office/drawing/2014/main" id="{BC346B03-E176-4DBA-ADC4-95D3DFFC8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77358" y="7450006"/>
            <a:ext cx="949569" cy="949569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7DAB88F-F238-4E7E-8F8F-471B89875F65}"/>
              </a:ext>
            </a:extLst>
          </p:cNvPr>
          <p:cNvCxnSpPr>
            <a:cxnSpLocks/>
          </p:cNvCxnSpPr>
          <p:nvPr/>
        </p:nvCxnSpPr>
        <p:spPr>
          <a:xfrm flipV="1">
            <a:off x="0" y="2080241"/>
            <a:ext cx="18288000" cy="421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4AFB93D5-3738-493D-9B07-A5BCDDA9D000}"/>
              </a:ext>
            </a:extLst>
          </p:cNvPr>
          <p:cNvSpPr/>
          <p:nvPr/>
        </p:nvSpPr>
        <p:spPr>
          <a:xfrm>
            <a:off x="15492062" y="1211477"/>
            <a:ext cx="1648332" cy="16213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9"/>
          </a:p>
        </p:txBody>
      </p:sp>
      <p:pic>
        <p:nvPicPr>
          <p:cNvPr id="32" name="Picture 31" descr="Logo&#10;&#10;Description automatically generated">
            <a:extLst>
              <a:ext uri="{FF2B5EF4-FFF2-40B4-BE49-F238E27FC236}">
                <a16:creationId xmlns:a16="http://schemas.microsoft.com/office/drawing/2014/main" id="{079A4520-A221-4951-99E5-C259EB6F42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55628" y="1139454"/>
            <a:ext cx="1721199" cy="1765395"/>
          </a:xfrm>
          <a:prstGeom prst="rect">
            <a:avLst/>
          </a:prstGeom>
        </p:spPr>
      </p:pic>
      <p:pic>
        <p:nvPicPr>
          <p:cNvPr id="40" name="Graphic 39" descr="Microscope with solid fill">
            <a:extLst>
              <a:ext uri="{FF2B5EF4-FFF2-40B4-BE49-F238E27FC236}">
                <a16:creationId xmlns:a16="http://schemas.microsoft.com/office/drawing/2014/main" id="{05393007-E246-4121-BFCA-F7CAE9A29F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32319" y="7440492"/>
            <a:ext cx="848279" cy="848279"/>
          </a:xfrm>
          <a:prstGeom prst="rect">
            <a:avLst/>
          </a:prstGeom>
        </p:spPr>
      </p:pic>
      <p:pic>
        <p:nvPicPr>
          <p:cNvPr id="11" name="Graphic 10" descr="Right And Left Brain with solid fill">
            <a:extLst>
              <a:ext uri="{FF2B5EF4-FFF2-40B4-BE49-F238E27FC236}">
                <a16:creationId xmlns:a16="http://schemas.microsoft.com/office/drawing/2014/main" id="{A2AADDB4-064D-A1BD-F5FA-483BB084F0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455594" y="7401199"/>
            <a:ext cx="963173" cy="963173"/>
          </a:xfrm>
          <a:prstGeom prst="rect">
            <a:avLst/>
          </a:prstGeom>
        </p:spPr>
      </p:pic>
      <p:pic>
        <p:nvPicPr>
          <p:cNvPr id="13" name="Graphic 12" descr="Greek Temple with solid fill">
            <a:extLst>
              <a:ext uri="{FF2B5EF4-FFF2-40B4-BE49-F238E27FC236}">
                <a16:creationId xmlns:a16="http://schemas.microsoft.com/office/drawing/2014/main" id="{2697EC0A-EEE9-653B-0FE1-3AFF4A9601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24690" y="7446484"/>
            <a:ext cx="873660" cy="8736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1E8D0E-C743-0822-5011-DBA62D1257B9}"/>
              </a:ext>
            </a:extLst>
          </p:cNvPr>
          <p:cNvSpPr/>
          <p:nvPr/>
        </p:nvSpPr>
        <p:spPr>
          <a:xfrm>
            <a:off x="-15615" y="9705819"/>
            <a:ext cx="18319229" cy="6143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>
                <a:solidFill>
                  <a:srgbClr val="002060"/>
                </a:solidFill>
              </a:rPr>
              <a:t>The Careerpilot website is now closed. This resource has been adapted to signpost to alternative careers resources.</a:t>
            </a:r>
          </a:p>
        </p:txBody>
      </p:sp>
    </p:spTree>
    <p:extLst>
      <p:ext uri="{BB962C8B-B14F-4D97-AF65-F5344CB8AC3E}">
        <p14:creationId xmlns:p14="http://schemas.microsoft.com/office/powerpoint/2010/main" val="26348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761A4BE-FC2B-D8FF-59AF-F9E2102B2725}"/>
              </a:ext>
            </a:extLst>
          </p:cNvPr>
          <p:cNvSpPr/>
          <p:nvPr/>
        </p:nvSpPr>
        <p:spPr>
          <a:xfrm>
            <a:off x="0" y="2019299"/>
            <a:ext cx="18288000" cy="8267701"/>
          </a:xfrm>
          <a:prstGeom prst="rect">
            <a:avLst/>
          </a:prstGeom>
          <a:solidFill>
            <a:srgbClr val="007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4F7124-104C-AEFA-7BD6-DE1211044151}"/>
              </a:ext>
            </a:extLst>
          </p:cNvPr>
          <p:cNvSpPr/>
          <p:nvPr/>
        </p:nvSpPr>
        <p:spPr>
          <a:xfrm>
            <a:off x="0" y="0"/>
            <a:ext cx="18288000" cy="2019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2972FC-377F-C82D-6662-C9BE5E8F84C2}"/>
              </a:ext>
            </a:extLst>
          </p:cNvPr>
          <p:cNvSpPr txBox="1"/>
          <p:nvPr/>
        </p:nvSpPr>
        <p:spPr>
          <a:xfrm>
            <a:off x="1330185" y="194726"/>
            <a:ext cx="15308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0070C0"/>
                </a:solidFill>
              </a:rPr>
              <a:t>Introducing Careers for Subject Teachers</a:t>
            </a:r>
          </a:p>
          <a:p>
            <a:pPr algn="ctr"/>
            <a:endParaRPr lang="en-GB" sz="2400" dirty="0">
              <a:solidFill>
                <a:srgbClr val="0070C0"/>
              </a:solidFill>
            </a:endParaRPr>
          </a:p>
          <a:p>
            <a:pPr algn="ctr"/>
            <a:r>
              <a:rPr lang="en-GB" sz="2400" dirty="0">
                <a:solidFill>
                  <a:srgbClr val="0070C0"/>
                </a:solidFill>
              </a:rPr>
              <a:t>Slides can be used as a quick starter activity, or as a longer session as required.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B279ACD-12C8-500E-2C53-A9CC0605CD02}"/>
              </a:ext>
            </a:extLst>
          </p:cNvPr>
          <p:cNvSpPr/>
          <p:nvPr/>
        </p:nvSpPr>
        <p:spPr>
          <a:xfrm>
            <a:off x="552045" y="5876684"/>
            <a:ext cx="8356781" cy="322559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33E9E8D-5E9B-358E-66B5-574FB224610B}"/>
              </a:ext>
            </a:extLst>
          </p:cNvPr>
          <p:cNvSpPr/>
          <p:nvPr/>
        </p:nvSpPr>
        <p:spPr>
          <a:xfrm>
            <a:off x="9172433" y="5876684"/>
            <a:ext cx="8567277" cy="322558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26" name="Picture 25" descr="A white circle with orange text&#10;&#10;Description automatically generated">
            <a:extLst>
              <a:ext uri="{FF2B5EF4-FFF2-40B4-BE49-F238E27FC236}">
                <a16:creationId xmlns:a16="http://schemas.microsoft.com/office/drawing/2014/main" id="{46385317-AC28-DDF9-24D4-A1186D1B36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0711" y="42366"/>
            <a:ext cx="1886136" cy="19345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9471D9-9125-038E-30B5-A1852F183331}"/>
              </a:ext>
            </a:extLst>
          </p:cNvPr>
          <p:cNvSpPr txBox="1"/>
          <p:nvPr/>
        </p:nvSpPr>
        <p:spPr>
          <a:xfrm>
            <a:off x="4766147" y="6225377"/>
            <a:ext cx="38443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Ask students for ideas of careers linked to subject area, then reveal examples.</a:t>
            </a:r>
            <a:endParaRPr lang="en-GB" sz="2400" dirty="0">
              <a:solidFill>
                <a:srgbClr val="0070C0"/>
              </a:solidFill>
            </a:endParaRPr>
          </a:p>
          <a:p>
            <a:endParaRPr lang="en-GB" sz="2400" dirty="0">
              <a:solidFill>
                <a:srgbClr val="0070C0"/>
              </a:solidFill>
            </a:endParaRPr>
          </a:p>
          <a:p>
            <a:r>
              <a:rPr lang="en-GB" sz="2400" dirty="0">
                <a:solidFill>
                  <a:srgbClr val="0070C0"/>
                </a:solidFill>
              </a:rPr>
              <a:t>Click on the job titles to explore related job profiles.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199D128-CED5-ADD3-694A-F3BF79954E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60871" y="6424012"/>
            <a:ext cx="3791684" cy="21309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0FFC23-0342-4B84-8436-E73C2641E3F1}"/>
              </a:ext>
            </a:extLst>
          </p:cNvPr>
          <p:cNvSpPr txBox="1"/>
          <p:nvPr/>
        </p:nvSpPr>
        <p:spPr>
          <a:xfrm>
            <a:off x="13371409" y="6154097"/>
            <a:ext cx="41506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Introduce some examples of related academic, vocational and technical courses and apprenticeships. 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dirty="0">
                <a:solidFill>
                  <a:srgbClr val="0070C0"/>
                </a:solidFill>
              </a:rPr>
              <a:t>Discuss local education providers and course options.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D9B116D-7F9F-A938-265F-308BD5F401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419" y="6419545"/>
            <a:ext cx="3772157" cy="21141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F533E50-3E02-F921-77B6-05BF078E0651}"/>
              </a:ext>
            </a:extLst>
          </p:cNvPr>
          <p:cNvSpPr/>
          <p:nvPr/>
        </p:nvSpPr>
        <p:spPr>
          <a:xfrm>
            <a:off x="19334" y="9672685"/>
            <a:ext cx="18319229" cy="6143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>
                <a:solidFill>
                  <a:srgbClr val="002060"/>
                </a:solidFill>
              </a:rPr>
              <a:t>The Careerpilot website is now closed. This resource has been adapted to signpost to alternative careers resources.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AAB1F5D-19C0-BB9C-9BFC-3662ED61F54F}"/>
              </a:ext>
            </a:extLst>
          </p:cNvPr>
          <p:cNvSpPr/>
          <p:nvPr/>
        </p:nvSpPr>
        <p:spPr>
          <a:xfrm>
            <a:off x="5562601" y="2396181"/>
            <a:ext cx="6705600" cy="322559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9D92C30-668E-DA64-BE21-671B2F5204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575" y="2714740"/>
            <a:ext cx="5439651" cy="21378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B4026DB-1668-1F55-F65F-43E8807F2160}"/>
              </a:ext>
            </a:extLst>
          </p:cNvPr>
          <p:cNvSpPr txBox="1"/>
          <p:nvPr/>
        </p:nvSpPr>
        <p:spPr>
          <a:xfrm>
            <a:off x="6722728" y="4995715"/>
            <a:ext cx="4523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70C0"/>
                </a:solidFill>
              </a:rPr>
              <a:t>Pick a subject to explore.</a:t>
            </a:r>
            <a:endParaRPr lang="en-GB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375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8E5A6C-AD57-4130-8816-02C6D65135D4}"/>
              </a:ext>
            </a:extLst>
          </p:cNvPr>
          <p:cNvSpPr/>
          <p:nvPr/>
        </p:nvSpPr>
        <p:spPr>
          <a:xfrm>
            <a:off x="0" y="0"/>
            <a:ext cx="18288000" cy="229162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9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CD5F5F-0F89-4431-B33E-64AAA19EA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8307" y="710927"/>
            <a:ext cx="8229600" cy="1143000"/>
          </a:xfrm>
        </p:spPr>
        <p:txBody>
          <a:bodyPr>
            <a:normAutofit/>
          </a:bodyPr>
          <a:lstStyle/>
          <a:p>
            <a:r>
              <a:rPr lang="en-GB" sz="4985" b="1" dirty="0">
                <a:solidFill>
                  <a:schemeClr val="bg1"/>
                </a:solidFill>
                <a:latin typeface="+mn-lt"/>
              </a:rPr>
              <a:t>Contents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1983AB2-3D22-4D02-B5C0-3310B20D4393}"/>
              </a:ext>
            </a:extLst>
          </p:cNvPr>
          <p:cNvCxnSpPr>
            <a:cxnSpLocks/>
          </p:cNvCxnSpPr>
          <p:nvPr/>
        </p:nvCxnSpPr>
        <p:spPr>
          <a:xfrm>
            <a:off x="0" y="2168867"/>
            <a:ext cx="18440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557318C-167E-4F10-ADCF-7B25FEEF4D82}"/>
              </a:ext>
            </a:extLst>
          </p:cNvPr>
          <p:cNvSpPr/>
          <p:nvPr/>
        </p:nvSpPr>
        <p:spPr>
          <a:xfrm>
            <a:off x="0" y="9462620"/>
            <a:ext cx="18288000" cy="82437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9"/>
          </a:p>
        </p:txBody>
      </p:sp>
      <p:pic>
        <p:nvPicPr>
          <p:cNvPr id="32" name="Picture 31" descr="Logo&#10;&#10;Description automatically generated">
            <a:extLst>
              <a:ext uri="{FF2B5EF4-FFF2-40B4-BE49-F238E27FC236}">
                <a16:creationId xmlns:a16="http://schemas.microsoft.com/office/drawing/2014/main" id="{ACCF041F-D6DC-6C01-C95F-FE224B366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8200" y="162067"/>
            <a:ext cx="1828799" cy="1875758"/>
          </a:xfrm>
          <a:prstGeom prst="rect">
            <a:avLst/>
          </a:prstGeom>
        </p:spPr>
      </p:pic>
      <p:pic>
        <p:nvPicPr>
          <p:cNvPr id="14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06E41818-845E-8F7A-713E-6843A700E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381" y="2483420"/>
            <a:ext cx="3000794" cy="312463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>
            <a:hlinkClick r:id="rId5" action="ppaction://hlinksldjump"/>
            <a:extLst>
              <a:ext uri="{FF2B5EF4-FFF2-40B4-BE49-F238E27FC236}">
                <a16:creationId xmlns:a16="http://schemas.microsoft.com/office/drawing/2014/main" id="{D65F3412-D4EE-B822-2859-CDB12F7B06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2029" y="2543601"/>
            <a:ext cx="2977205" cy="308284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25">
            <a:hlinkClick r:id="rId7" action="ppaction://hlinksldjump"/>
            <a:extLst>
              <a:ext uri="{FF2B5EF4-FFF2-40B4-BE49-F238E27FC236}">
                <a16:creationId xmlns:a16="http://schemas.microsoft.com/office/drawing/2014/main" id="{72E9AA40-D43E-74D5-5412-83FE5648E7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0400" y="2568497"/>
            <a:ext cx="2953162" cy="305795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0" name="Picture 29">
            <a:hlinkClick r:id="rId9" action="ppaction://hlinksldjump"/>
            <a:extLst>
              <a:ext uri="{FF2B5EF4-FFF2-40B4-BE49-F238E27FC236}">
                <a16:creationId xmlns:a16="http://schemas.microsoft.com/office/drawing/2014/main" id="{1B13C537-E9A6-ACD2-BCBC-326E31F194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07774" y="6118272"/>
            <a:ext cx="3000794" cy="306747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1" name="Picture 40">
            <a:hlinkClick r:id="rId11" action="ppaction://hlinksldjump"/>
            <a:extLst>
              <a:ext uri="{FF2B5EF4-FFF2-40B4-BE49-F238E27FC236}">
                <a16:creationId xmlns:a16="http://schemas.microsoft.com/office/drawing/2014/main" id="{620BAB11-F815-DB16-4768-32AB705B889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57800" y="6124717"/>
            <a:ext cx="3000794" cy="306747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4788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Close up of person painting">
            <a:extLst>
              <a:ext uri="{FF2B5EF4-FFF2-40B4-BE49-F238E27FC236}">
                <a16:creationId xmlns:a16="http://schemas.microsoft.com/office/drawing/2014/main" id="{8AF564E8-E3D1-15CB-2F8A-52B85DADCF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22" b="5555"/>
          <a:stretch/>
        </p:blipFill>
        <p:spPr>
          <a:xfrm>
            <a:off x="-16564" y="0"/>
            <a:ext cx="18287999" cy="964662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16564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360878" y="3892104"/>
            <a:ext cx="5834687" cy="4542554"/>
            <a:chOff x="0" y="0"/>
            <a:chExt cx="1627827" cy="1267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27827" cy="1267333"/>
            </a:xfrm>
            <a:custGeom>
              <a:avLst/>
              <a:gdLst/>
              <a:ahLst/>
              <a:cxnLst/>
              <a:rect l="l" t="t" r="r" b="b"/>
              <a:pathLst>
                <a:path w="1627827" h="1267333">
                  <a:moveTo>
                    <a:pt x="63873" y="0"/>
                  </a:moveTo>
                  <a:lnTo>
                    <a:pt x="1563954" y="0"/>
                  </a:lnTo>
                  <a:cubicBezTo>
                    <a:pt x="1599230" y="0"/>
                    <a:pt x="1627827" y="28597"/>
                    <a:pt x="1627827" y="63873"/>
                  </a:cubicBezTo>
                  <a:lnTo>
                    <a:pt x="1627827" y="1203460"/>
                  </a:lnTo>
                  <a:cubicBezTo>
                    <a:pt x="1627827" y="1238736"/>
                    <a:pt x="1599230" y="1267333"/>
                    <a:pt x="1563954" y="1267333"/>
                  </a:cubicBezTo>
                  <a:lnTo>
                    <a:pt x="63873" y="1267333"/>
                  </a:lnTo>
                  <a:cubicBezTo>
                    <a:pt x="28597" y="1267333"/>
                    <a:pt x="0" y="1238736"/>
                    <a:pt x="0" y="1203460"/>
                  </a:cubicBezTo>
                  <a:lnTo>
                    <a:pt x="0" y="63873"/>
                  </a:lnTo>
                  <a:cubicBezTo>
                    <a:pt x="0" y="28597"/>
                    <a:pt x="28597" y="0"/>
                    <a:pt x="63873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F6D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627827" cy="1314958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F6D000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640044" y="4042791"/>
            <a:ext cx="5276356" cy="540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Future Careers Ideas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506200" y="4685325"/>
            <a:ext cx="4965183" cy="347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562" lvl="1" indent="-301781" algn="l">
              <a:lnSpc>
                <a:spcPts val="3354"/>
              </a:lnSpc>
              <a:buFont typeface="Arial"/>
              <a:buChar char="•"/>
            </a:pPr>
            <a:r>
              <a:rPr lang="en-US" sz="2795" b="1" spc="36" dirty="0">
                <a:ea typeface="Filson Pro Bold"/>
                <a:cs typeface="Filson Pro Bold"/>
                <a:sym typeface="Filson Pro Bold"/>
                <a:hlinkClick r:id="rId4"/>
              </a:rPr>
              <a:t>Animator</a:t>
            </a:r>
            <a:endParaRPr lang="en-US" sz="2795" b="1" spc="36" dirty="0">
              <a:ea typeface="Filson Pro Bold"/>
              <a:cs typeface="Filson Pro Bold"/>
              <a:sym typeface="Filson Pro Bold"/>
            </a:endParaRPr>
          </a:p>
          <a:p>
            <a:pPr marL="603562" lvl="1" indent="-301781" algn="l">
              <a:lnSpc>
                <a:spcPts val="3354"/>
              </a:lnSpc>
              <a:buFont typeface="Arial"/>
              <a:buChar char="•"/>
            </a:pPr>
            <a:r>
              <a:rPr lang="en-US" sz="2795" b="1" spc="36" dirty="0">
                <a:ea typeface="Filson Pro Bold"/>
                <a:cs typeface="Filson Pro Bold"/>
                <a:sym typeface="Filson Pro Bold"/>
                <a:hlinkClick r:id="rId5"/>
              </a:rPr>
              <a:t>Art Therapist</a:t>
            </a:r>
            <a:endParaRPr lang="en-US" sz="2795" b="1" spc="36" dirty="0">
              <a:ea typeface="Filson Pro Bold"/>
              <a:cs typeface="Filson Pro Bold"/>
              <a:sym typeface="Filson Pro Bold"/>
            </a:endParaRPr>
          </a:p>
          <a:p>
            <a:pPr marL="603562" lvl="1" indent="-301781" algn="l">
              <a:lnSpc>
                <a:spcPts val="3354"/>
              </a:lnSpc>
              <a:buFont typeface="Arial"/>
              <a:buChar char="•"/>
            </a:pPr>
            <a:r>
              <a:rPr lang="en-US" sz="2795" b="1" spc="36" dirty="0">
                <a:ea typeface="Filson Pro Bold"/>
                <a:cs typeface="Filson Pro Bold"/>
                <a:sym typeface="Filson Pro Bold"/>
                <a:hlinkClick r:id="rId6"/>
              </a:rPr>
              <a:t>Architect</a:t>
            </a:r>
            <a:endParaRPr lang="en-US" sz="2795" b="1" spc="36" dirty="0">
              <a:ea typeface="Filson Pro Bold"/>
              <a:cs typeface="Filson Pro Bold"/>
              <a:sym typeface="Filson Pro Bold"/>
            </a:endParaRPr>
          </a:p>
          <a:p>
            <a:pPr marL="603562" lvl="1" indent="-301781" algn="l">
              <a:lnSpc>
                <a:spcPts val="3354"/>
              </a:lnSpc>
              <a:buFont typeface="Arial"/>
              <a:buChar char="•"/>
            </a:pPr>
            <a:r>
              <a:rPr lang="en-US" sz="2795" b="1" spc="36" dirty="0">
                <a:ea typeface="Filson Pro Bold"/>
                <a:cs typeface="Filson Pro Bold"/>
                <a:sym typeface="Filson Pro Bold"/>
                <a:hlinkClick r:id="rId7"/>
              </a:rPr>
              <a:t>Advertising Art Director</a:t>
            </a:r>
            <a:endParaRPr lang="en-US" sz="2795" b="1" spc="36" dirty="0">
              <a:ea typeface="Filson Pro Bold"/>
              <a:cs typeface="Filson Pro Bold"/>
              <a:sym typeface="Filson Pro Bold"/>
            </a:endParaRPr>
          </a:p>
          <a:p>
            <a:pPr marL="603562" lvl="1" indent="-301781" algn="l">
              <a:lnSpc>
                <a:spcPts val="3354"/>
              </a:lnSpc>
              <a:buFont typeface="Arial"/>
              <a:buChar char="•"/>
            </a:pPr>
            <a:r>
              <a:rPr lang="en-US" sz="2795" b="1" spc="36" dirty="0">
                <a:ea typeface="Filson Pro Bold"/>
                <a:cs typeface="Filson Pro Bold"/>
                <a:sym typeface="Filson Pro Bold"/>
                <a:hlinkClick r:id="rId8"/>
              </a:rPr>
              <a:t>Fashion Designer</a:t>
            </a:r>
            <a:endParaRPr lang="en-US" sz="2795" b="1" spc="36" dirty="0">
              <a:ea typeface="Filson Pro Bold"/>
              <a:cs typeface="Filson Pro Bold"/>
              <a:sym typeface="Filson Pro Bold"/>
            </a:endParaRPr>
          </a:p>
          <a:p>
            <a:pPr marL="603562" lvl="1" indent="-301781" algn="l">
              <a:lnSpc>
                <a:spcPts val="3354"/>
              </a:lnSpc>
              <a:buFont typeface="Arial"/>
              <a:buChar char="•"/>
            </a:pPr>
            <a:r>
              <a:rPr lang="en-US" sz="2795" b="1" spc="36" dirty="0">
                <a:ea typeface="Filson Pro Bold"/>
                <a:cs typeface="Filson Pro Bold"/>
                <a:sym typeface="Filson Pro Bold"/>
                <a:hlinkClick r:id="rId9"/>
              </a:rPr>
              <a:t>Illustrator</a:t>
            </a:r>
            <a:endParaRPr lang="en-US" sz="2795" b="1" spc="36" dirty="0">
              <a:ea typeface="Filson Pro Bold"/>
              <a:cs typeface="Filson Pro Bold"/>
              <a:sym typeface="Filson Pro Bold"/>
            </a:endParaRPr>
          </a:p>
          <a:p>
            <a:pPr marL="603562" lvl="1" indent="-301781" algn="l">
              <a:lnSpc>
                <a:spcPts val="3354"/>
              </a:lnSpc>
              <a:buFont typeface="Arial"/>
              <a:buChar char="•"/>
            </a:pPr>
            <a:r>
              <a:rPr lang="en-US" sz="2795" b="1" spc="36" dirty="0">
                <a:ea typeface="Filson Pro Bold"/>
                <a:cs typeface="Filson Pro Bold"/>
                <a:sym typeface="Filson Pro Bold"/>
                <a:hlinkClick r:id="rId10"/>
              </a:rPr>
              <a:t>Interior Designer</a:t>
            </a:r>
            <a:endParaRPr lang="en-US" sz="2795" b="1" spc="36" dirty="0">
              <a:ea typeface="Filson Pro Bold"/>
              <a:cs typeface="Filson Pro Bold"/>
              <a:sym typeface="Filson Pro Bold"/>
            </a:endParaRPr>
          </a:p>
          <a:p>
            <a:pPr marL="603562" lvl="1" indent="-301781" algn="l">
              <a:lnSpc>
                <a:spcPts val="3354"/>
              </a:lnSpc>
              <a:buFont typeface="Arial"/>
              <a:buChar char="•"/>
            </a:pPr>
            <a:r>
              <a:rPr lang="en-US" sz="2795" b="1" spc="36" dirty="0">
                <a:ea typeface="Filson Pro Bold"/>
                <a:cs typeface="Filson Pro Bold"/>
                <a:sym typeface="Filson Pro Bold"/>
                <a:hlinkClick r:id="rId11"/>
              </a:rPr>
              <a:t>Photographer</a:t>
            </a:r>
            <a:endParaRPr lang="en-US" sz="2795" b="1" spc="36" dirty="0">
              <a:ea typeface="Filson Pro Bold"/>
              <a:cs typeface="Filson Pro Bold"/>
              <a:sym typeface="Filson Pro Bold"/>
              <a:hlinkClick r:id="rId12" tooltip="https://www.careerpilot.org.uk/job-sectors/arts-crafts/job-profile/photographer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374906" y="441850"/>
            <a:ext cx="12877801" cy="2041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99"/>
              </a:lnSpc>
            </a:pPr>
            <a:r>
              <a:rPr lang="en-US" sz="6600" b="1" spc="8" dirty="0">
                <a:solidFill>
                  <a:srgbClr val="231F20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Where could you take your love of</a:t>
            </a:r>
            <a:br>
              <a:rPr lang="en-US" sz="6600" b="1" spc="8" dirty="0">
                <a:solidFill>
                  <a:srgbClr val="231F20"/>
                </a:solidFill>
                <a:latin typeface="+mj-lt"/>
                <a:ea typeface="Filson Pro Medium"/>
                <a:cs typeface="Filson Pro Medium"/>
                <a:sym typeface="Filson Pro Medium"/>
              </a:rPr>
            </a:br>
            <a:r>
              <a:rPr lang="en-US" sz="6600" b="1" spc="8" dirty="0">
                <a:solidFill>
                  <a:srgbClr val="231F20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Art &amp; Design?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4558185-22C9-D4CD-E690-7F5E68ADEB0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38980" y="9187154"/>
            <a:ext cx="3549651" cy="918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 descr="Man with camera">
            <a:extLst>
              <a:ext uri="{FF2B5EF4-FFF2-40B4-BE49-F238E27FC236}">
                <a16:creationId xmlns:a16="http://schemas.microsoft.com/office/drawing/2014/main" id="{DEB4E89C-B77A-293F-30FA-63B1909793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57" r="2462" b="14303"/>
          <a:stretch/>
        </p:blipFill>
        <p:spPr>
          <a:xfrm>
            <a:off x="0" y="-59279"/>
            <a:ext cx="18321406" cy="9740294"/>
          </a:xfrm>
          <a:prstGeom prst="rect">
            <a:avLst/>
          </a:prstGeom>
        </p:spPr>
      </p:pic>
      <p:grpSp>
        <p:nvGrpSpPr>
          <p:cNvPr id="7" name="Group 8">
            <a:extLst>
              <a:ext uri="{FF2B5EF4-FFF2-40B4-BE49-F238E27FC236}">
                <a16:creationId xmlns:a16="http://schemas.microsoft.com/office/drawing/2014/main" id="{9B8A8BB4-B825-1D57-6AB6-BA5A70747725}"/>
              </a:ext>
            </a:extLst>
          </p:cNvPr>
          <p:cNvGrpSpPr/>
          <p:nvPr/>
        </p:nvGrpSpPr>
        <p:grpSpPr>
          <a:xfrm>
            <a:off x="12124168" y="3375073"/>
            <a:ext cx="5248650" cy="5187672"/>
            <a:chOff x="-19838" y="-47625"/>
            <a:chExt cx="1464328" cy="1447316"/>
          </a:xfrm>
        </p:grpSpPr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94A65468-F0A5-0EA2-A0E4-131BCF763B61}"/>
                </a:ext>
              </a:extLst>
            </p:cNvPr>
            <p:cNvSpPr/>
            <p:nvPr/>
          </p:nvSpPr>
          <p:spPr>
            <a:xfrm>
              <a:off x="-19838" y="7835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F6D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D3358AE3-6FED-3021-7038-9189C5817197}"/>
                </a:ext>
              </a:extLst>
            </p:cNvPr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0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86291" y="3545777"/>
            <a:ext cx="5177544" cy="4988885"/>
            <a:chOff x="0" y="0"/>
            <a:chExt cx="1444490" cy="13918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F6D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35126" y="4432772"/>
            <a:ext cx="4279874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spc="-21" dirty="0">
                <a:ea typeface="Filson Pro"/>
                <a:cs typeface="Filson Pro"/>
                <a:sym typeface="Filson Pro"/>
              </a:rPr>
              <a:t>Courses:</a:t>
            </a:r>
          </a:p>
          <a:p>
            <a:pPr marL="694689" lvl="1" indent="-457200">
              <a:buFont typeface="Arial" panose="020B0604020202020204" pitchFamily="34" charset="0"/>
              <a:buChar char="•"/>
            </a:pPr>
            <a:r>
              <a:rPr lang="en-US" sz="2800" spc="-21" dirty="0">
                <a:ea typeface="Filson Pro"/>
                <a:cs typeface="Filson Pro"/>
                <a:sym typeface="Filson Pro"/>
              </a:rPr>
              <a:t>A-level Art and Design</a:t>
            </a:r>
          </a:p>
          <a:p>
            <a:pPr marL="694689" lvl="1" indent="-457200">
              <a:buFont typeface="Arial" panose="020B0604020202020204" pitchFamily="34" charset="0"/>
              <a:buChar char="•"/>
            </a:pPr>
            <a:r>
              <a:rPr lang="en-US" sz="2800" spc="-21" dirty="0">
                <a:ea typeface="Filson Pro"/>
                <a:cs typeface="Filson Pro"/>
                <a:sym typeface="Filson Pro"/>
              </a:rPr>
              <a:t>A-level Fashion and Textiles</a:t>
            </a:r>
          </a:p>
          <a:p>
            <a:pPr marL="694689" lvl="1" indent="-457200">
              <a:buFont typeface="Arial" panose="020B0604020202020204" pitchFamily="34" charset="0"/>
              <a:buChar char="•"/>
            </a:pPr>
            <a:r>
              <a:rPr lang="en-US" sz="2800" spc="-21" dirty="0">
                <a:ea typeface="Filson Pro"/>
                <a:cs typeface="Filson Pro"/>
                <a:sym typeface="Filson Pro"/>
              </a:rPr>
              <a:t>T-Level Craft and Design</a:t>
            </a:r>
          </a:p>
          <a:p>
            <a:r>
              <a:rPr lang="en-US" sz="2800" spc="-21" dirty="0">
                <a:ea typeface="Filson Pro"/>
                <a:cs typeface="Filson Pro"/>
                <a:sym typeface="Filson Pro"/>
              </a:rPr>
              <a:t> </a:t>
            </a:r>
          </a:p>
          <a:p>
            <a:r>
              <a:rPr lang="en-US" sz="2800" spc="-21" dirty="0">
                <a:ea typeface="Filson Pro"/>
                <a:cs typeface="Filson Pro"/>
                <a:sym typeface="Filson Pro"/>
              </a:rPr>
              <a:t>Apprenticeships:</a:t>
            </a:r>
          </a:p>
          <a:p>
            <a:pPr marL="694689" lvl="1" indent="-457200">
              <a:buFont typeface="Arial" panose="020B0604020202020204" pitchFamily="34" charset="0"/>
              <a:buChar char="•"/>
            </a:pPr>
            <a:r>
              <a:rPr lang="en-US" sz="2800" spc="-21" dirty="0">
                <a:ea typeface="Filson Pro"/>
                <a:cs typeface="Filson Pro"/>
                <a:sym typeface="Filson Pro"/>
              </a:rPr>
              <a:t>Community Arts</a:t>
            </a:r>
          </a:p>
          <a:p>
            <a:pPr marL="694689" lvl="1" indent="-457200">
              <a:buFont typeface="Arial" panose="020B0604020202020204" pitchFamily="34" charset="0"/>
              <a:buChar char="•"/>
            </a:pPr>
            <a:r>
              <a:rPr lang="en-US" sz="2800" spc="-21" dirty="0">
                <a:ea typeface="Filson Pro"/>
                <a:cs typeface="Filson Pro"/>
                <a:sym typeface="Filson Pro"/>
              </a:rPr>
              <a:t>Fashion Studio Assistant</a:t>
            </a:r>
            <a:endParaRPr lang="en-US" sz="2800" spc="-21" dirty="0">
              <a:solidFill>
                <a:srgbClr val="274472"/>
              </a:solidFill>
              <a:ea typeface="Filson Pro"/>
              <a:cs typeface="Filson Pro"/>
              <a:sym typeface="Filson Pro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435126" y="3743491"/>
            <a:ext cx="360032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Post-16 Options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554137" y="4432771"/>
            <a:ext cx="4459819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dirty="0"/>
              <a:t>Courses: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Foundation Diploma in Art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HND Fine Art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spc="-21" dirty="0">
                <a:ea typeface="Filson Pro"/>
                <a:cs typeface="Filson Pro"/>
                <a:sym typeface="Filson Pro"/>
              </a:rPr>
              <a:t>BA (Hons) Fashion Design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spc="-21" dirty="0">
                <a:ea typeface="Filson Pro"/>
                <a:cs typeface="Filson Pro"/>
                <a:sym typeface="Filson Pro"/>
              </a:rPr>
              <a:t>BA (Hons) Drawing</a:t>
            </a:r>
          </a:p>
          <a:p>
            <a:endParaRPr lang="en-US" sz="2800" spc="-21" dirty="0">
              <a:ea typeface="Filson Pro"/>
              <a:cs typeface="Filson Pro"/>
              <a:sym typeface="Filson Pro"/>
            </a:endParaRPr>
          </a:p>
          <a:p>
            <a:r>
              <a:rPr lang="en-US" sz="2800" spc="-21" dirty="0">
                <a:ea typeface="Filson Pro"/>
                <a:cs typeface="Filson Pro"/>
                <a:sym typeface="Filson Pro"/>
              </a:rPr>
              <a:t>Apprenticeships:</a:t>
            </a:r>
          </a:p>
          <a:p>
            <a:pPr marL="474979" lvl="1" indent="-237490">
              <a:buFont typeface="Arial"/>
              <a:buChar char="•"/>
            </a:pPr>
            <a:r>
              <a:rPr lang="en-US" sz="2800" spc="-21" dirty="0">
                <a:ea typeface="Filson Pro"/>
                <a:cs typeface="Filson Pro"/>
                <a:sym typeface="Filson Pro"/>
              </a:rPr>
              <a:t>Junior Animator</a:t>
            </a:r>
          </a:p>
          <a:p>
            <a:pPr marL="474979" lvl="1" indent="-237490">
              <a:buFont typeface="Arial"/>
              <a:buChar char="•"/>
            </a:pPr>
            <a:r>
              <a:rPr lang="en-US" sz="2800" spc="-21" dirty="0">
                <a:ea typeface="Filson Pro"/>
                <a:cs typeface="Filson Pro"/>
                <a:sym typeface="Filson Pro"/>
              </a:rPr>
              <a:t>Photographer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2B62A87-CC4C-8DBC-5ECD-F7DB2D6EC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174" y="9251221"/>
            <a:ext cx="3549651" cy="918945"/>
          </a:xfrm>
          <a:prstGeom prst="rect">
            <a:avLst/>
          </a:prstGeom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4CE1BA02-B08E-F0ED-761F-DA8B983B15E7}"/>
              </a:ext>
            </a:extLst>
          </p:cNvPr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0C783EA1-12A2-FEAE-2A1B-D82190D895A8}"/>
                </a:ext>
              </a:extLst>
            </p:cNvPr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F6D000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8A66660F-672D-95C7-76B9-8ED380E07828}"/>
                </a:ext>
              </a:extLst>
            </p:cNvPr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489206" y="523687"/>
            <a:ext cx="1244068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spc="7" dirty="0">
                <a:solidFill>
                  <a:srgbClr val="231F20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What pathways could you take to get there?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53070610-AEDE-DD56-2F70-E9778D367864}"/>
              </a:ext>
            </a:extLst>
          </p:cNvPr>
          <p:cNvSpPr txBox="1"/>
          <p:nvPr/>
        </p:nvSpPr>
        <p:spPr>
          <a:xfrm>
            <a:off x="12554137" y="3761435"/>
            <a:ext cx="360032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Post-18 Options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AF564E8-E3D1-15CB-2F8A-52B85DADC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" r="21"/>
          <a:stretch/>
        </p:blipFill>
        <p:spPr>
          <a:xfrm>
            <a:off x="-16564" y="0"/>
            <a:ext cx="18287999" cy="964662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16564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360878" y="3892104"/>
            <a:ext cx="5834687" cy="4542554"/>
            <a:chOff x="0" y="0"/>
            <a:chExt cx="1627827" cy="1267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27827" cy="1267333"/>
            </a:xfrm>
            <a:custGeom>
              <a:avLst/>
              <a:gdLst/>
              <a:ahLst/>
              <a:cxnLst/>
              <a:rect l="l" t="t" r="r" b="b"/>
              <a:pathLst>
                <a:path w="1627827" h="1267333">
                  <a:moveTo>
                    <a:pt x="63873" y="0"/>
                  </a:moveTo>
                  <a:lnTo>
                    <a:pt x="1563954" y="0"/>
                  </a:lnTo>
                  <a:cubicBezTo>
                    <a:pt x="1599230" y="0"/>
                    <a:pt x="1627827" y="28597"/>
                    <a:pt x="1627827" y="63873"/>
                  </a:cubicBezTo>
                  <a:lnTo>
                    <a:pt x="1627827" y="1203460"/>
                  </a:lnTo>
                  <a:cubicBezTo>
                    <a:pt x="1627827" y="1238736"/>
                    <a:pt x="1599230" y="1267333"/>
                    <a:pt x="1563954" y="1267333"/>
                  </a:cubicBezTo>
                  <a:lnTo>
                    <a:pt x="63873" y="1267333"/>
                  </a:lnTo>
                  <a:cubicBezTo>
                    <a:pt x="28597" y="1267333"/>
                    <a:pt x="0" y="1238736"/>
                    <a:pt x="0" y="1203460"/>
                  </a:cubicBezTo>
                  <a:lnTo>
                    <a:pt x="0" y="63873"/>
                  </a:lnTo>
                  <a:cubicBezTo>
                    <a:pt x="0" y="28597"/>
                    <a:pt x="28597" y="0"/>
                    <a:pt x="63873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F6D0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627827" cy="1314958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D0021B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658600" y="4084851"/>
            <a:ext cx="5257798" cy="540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Future Careers Ideas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500460" y="4725224"/>
            <a:ext cx="5555521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4"/>
              </a:rPr>
              <a:t>App Developer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5"/>
              </a:rPr>
              <a:t>Artificial Intelligence (AI) Engineer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6"/>
              </a:rPr>
              <a:t>Forensic Computer Analyst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7"/>
              </a:rPr>
              <a:t>Software Developer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8"/>
              </a:rPr>
              <a:t>IT Support Technician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9"/>
              </a:rPr>
              <a:t>Web Developer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0"/>
              </a:rPr>
              <a:t>Computer Games Developer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1"/>
              </a:rPr>
              <a:t>Cyber Intelligence Officer</a:t>
            </a:r>
            <a:endParaRPr lang="en-GB" sz="2800" dirty="0"/>
          </a:p>
        </p:txBody>
      </p:sp>
      <p:sp>
        <p:nvSpPr>
          <p:cNvPr id="18" name="TextBox 18"/>
          <p:cNvSpPr txBox="1"/>
          <p:nvPr/>
        </p:nvSpPr>
        <p:spPr>
          <a:xfrm>
            <a:off x="2374906" y="441850"/>
            <a:ext cx="12877801" cy="2041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99"/>
              </a:lnSpc>
            </a:pP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Where could you take your love of</a:t>
            </a:r>
            <a:b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</a:b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Computing?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4558185-22C9-D4CD-E690-7F5E68ADEB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8980" y="9204472"/>
            <a:ext cx="3549651" cy="91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86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DEB4E89C-B77A-293F-30FA-63B1909793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0" b="2750"/>
          <a:stretch/>
        </p:blipFill>
        <p:spPr>
          <a:xfrm>
            <a:off x="0" y="-59279"/>
            <a:ext cx="18321406" cy="9740294"/>
          </a:xfrm>
          <a:prstGeom prst="rect">
            <a:avLst/>
          </a:prstGeom>
        </p:spPr>
      </p:pic>
      <p:grpSp>
        <p:nvGrpSpPr>
          <p:cNvPr id="18" name="Group 8">
            <a:extLst>
              <a:ext uri="{FF2B5EF4-FFF2-40B4-BE49-F238E27FC236}">
                <a16:creationId xmlns:a16="http://schemas.microsoft.com/office/drawing/2014/main" id="{3529136F-8C9A-8880-EE3C-80E00B41EEE8}"/>
              </a:ext>
            </a:extLst>
          </p:cNvPr>
          <p:cNvGrpSpPr/>
          <p:nvPr/>
        </p:nvGrpSpPr>
        <p:grpSpPr>
          <a:xfrm>
            <a:off x="12192000" y="3545777"/>
            <a:ext cx="5177544" cy="4988885"/>
            <a:chOff x="0" y="0"/>
            <a:chExt cx="1444490" cy="1391856"/>
          </a:xfrm>
        </p:grpSpPr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E060276B-5118-4181-BDEE-B0DE3CDEB2B7}"/>
                </a:ext>
              </a:extLst>
            </p:cNvPr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D0021B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TextBox 10">
              <a:extLst>
                <a:ext uri="{FF2B5EF4-FFF2-40B4-BE49-F238E27FC236}">
                  <a16:creationId xmlns:a16="http://schemas.microsoft.com/office/drawing/2014/main" id="{7250FA50-E56E-5F58-8363-5B26AA0455BA}"/>
                </a:ext>
              </a:extLst>
            </p:cNvPr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3313" y="9029544"/>
            <a:ext cx="18321406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4241" y="3545777"/>
            <a:ext cx="5177544" cy="4988885"/>
            <a:chOff x="0" y="0"/>
            <a:chExt cx="1444490" cy="13918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D0021B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198551" y="3253459"/>
            <a:ext cx="5190421" cy="5281204"/>
            <a:chOff x="0" y="-389757"/>
            <a:chExt cx="6676839" cy="7041604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389757"/>
              <a:ext cx="6651847" cy="7041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889484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59201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49734" y="271348"/>
              <a:ext cx="6227105" cy="7042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77"/>
                </a:lnSpc>
              </a:pPr>
              <a:r>
                <a:rPr lang="en-US" sz="3200" b="1" spc="50" dirty="0">
                  <a:latin typeface="+mj-lt"/>
                  <a:ea typeface="Filson Pro Bold"/>
                  <a:cs typeface="Filson Pro Bold"/>
                  <a:sym typeface="Filson Pro Bold"/>
                </a:rPr>
                <a:t>Post-18 Options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38402" y="4423669"/>
            <a:ext cx="4660874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GB" sz="2800" spc="-21" dirty="0">
                <a:ea typeface="Filson Pro"/>
                <a:cs typeface="Filson Pro"/>
                <a:sym typeface="Filson Pro"/>
              </a:rPr>
              <a:t>Courses: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spc="-21" dirty="0">
                <a:ea typeface="Filson Pro"/>
                <a:cs typeface="Filson Pro"/>
                <a:sym typeface="Filson Pro"/>
              </a:rPr>
              <a:t>A-Level Computer Science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spc="-21" dirty="0">
                <a:ea typeface="Filson Pro"/>
                <a:cs typeface="Filson Pro"/>
                <a:sym typeface="Filson Pro"/>
              </a:rPr>
              <a:t>T-Level Digital (Data Analytics, Digital Software Development or Support &amp; Security)</a:t>
            </a:r>
          </a:p>
          <a:p>
            <a:pPr algn="l"/>
            <a:endParaRPr lang="en-GB" sz="2800" spc="-21" dirty="0">
              <a:ea typeface="Filson Pro"/>
              <a:cs typeface="Filson Pro"/>
              <a:sym typeface="Filson Pro"/>
            </a:endParaRPr>
          </a:p>
          <a:p>
            <a:pPr algn="l"/>
            <a:r>
              <a:rPr lang="en-GB" sz="2800" spc="-21" dirty="0">
                <a:ea typeface="Filson Pro"/>
                <a:cs typeface="Filson Pro"/>
                <a:sym typeface="Filson Pro"/>
              </a:rPr>
              <a:t>Apprenticeships: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spc="-21" dirty="0">
                <a:ea typeface="Filson Pro"/>
                <a:cs typeface="Filson Pro"/>
                <a:sym typeface="Filson Pro"/>
              </a:rPr>
              <a:t>Digital Support Technician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spc="-21" dirty="0">
                <a:ea typeface="Filson Pro"/>
                <a:cs typeface="Filson Pro"/>
                <a:sym typeface="Filson Pro"/>
              </a:rPr>
              <a:t>Cyber Security Technician</a:t>
            </a:r>
            <a:endParaRPr lang="en-US" sz="2800" spc="-21" dirty="0">
              <a:ea typeface="Filson Pro"/>
              <a:cs typeface="Filson Pro"/>
              <a:sym typeface="Filson Pro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438402" y="3729082"/>
            <a:ext cx="360032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Post-16 Options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548164" y="4423669"/>
            <a:ext cx="4763451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spc="-21" dirty="0">
                <a:ea typeface="Filson Pro"/>
                <a:cs typeface="Filson Pro"/>
                <a:sym typeface="Filson Pro"/>
              </a:rPr>
              <a:t>Courses: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spc="-21" dirty="0">
                <a:ea typeface="Filson Pro"/>
                <a:cs typeface="Filson Pro"/>
                <a:sym typeface="Filson Pro"/>
              </a:rPr>
              <a:t>HNC/HND Digital Technologies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spc="-21" dirty="0" err="1">
                <a:ea typeface="Filson Pro"/>
                <a:cs typeface="Filson Pro"/>
                <a:sym typeface="Filson Pro"/>
              </a:rPr>
              <a:t>FdSc</a:t>
            </a:r>
            <a:r>
              <a:rPr lang="en-US" sz="2800" spc="-21" dirty="0">
                <a:ea typeface="Filson Pro"/>
                <a:cs typeface="Filson Pro"/>
                <a:sym typeface="Filson Pro"/>
              </a:rPr>
              <a:t> Digital &amp; Technology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BSc (Hons) Computer Science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BSc (Hons) Cyber Security</a:t>
            </a:r>
          </a:p>
          <a:p>
            <a:endParaRPr lang="en-GB" sz="2800" dirty="0"/>
          </a:p>
          <a:p>
            <a:r>
              <a:rPr lang="en-GB" sz="2800" b="0" i="0" dirty="0">
                <a:effectLst/>
              </a:rPr>
              <a:t>Apprenticeships:</a:t>
            </a:r>
            <a:endParaRPr lang="en-GB" sz="280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Software Developer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Digital &amp; Tech Solutions </a:t>
            </a:r>
            <a:endParaRPr lang="en-US" sz="2800" spc="-21" dirty="0">
              <a:latin typeface="Filson Pro"/>
              <a:ea typeface="Filson Pro"/>
              <a:cs typeface="Filson Pro"/>
              <a:sym typeface="Filson Pro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2B62A87-CC4C-8DBC-5ECD-F7DB2D6EC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980" y="9222810"/>
            <a:ext cx="3549651" cy="918945"/>
          </a:xfrm>
          <a:prstGeom prst="rect">
            <a:avLst/>
          </a:prstGeom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4CE1BA02-B08E-F0ED-761F-DA8B983B15E7}"/>
              </a:ext>
            </a:extLst>
          </p:cNvPr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0C783EA1-12A2-FEAE-2A1B-D82190D895A8}"/>
                </a:ext>
              </a:extLst>
            </p:cNvPr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D0021B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8A66660F-672D-95C7-76B9-8ED380E07828}"/>
                </a:ext>
              </a:extLst>
            </p:cNvPr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527306" y="553560"/>
            <a:ext cx="12573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spc="7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What pathways could you take to get there?</a:t>
            </a:r>
          </a:p>
        </p:txBody>
      </p:sp>
    </p:spTree>
    <p:extLst>
      <p:ext uri="{BB962C8B-B14F-4D97-AF65-F5344CB8AC3E}">
        <p14:creationId xmlns:p14="http://schemas.microsoft.com/office/powerpoint/2010/main" val="445389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AF564E8-E3D1-15CB-2F8A-52B85DADC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" r="3118"/>
          <a:stretch/>
        </p:blipFill>
        <p:spPr>
          <a:xfrm>
            <a:off x="-16564" y="0"/>
            <a:ext cx="18287999" cy="964662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16564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638800" y="3477178"/>
            <a:ext cx="5834687" cy="4542554"/>
            <a:chOff x="0" y="0"/>
            <a:chExt cx="1627827" cy="1267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27827" cy="1267333"/>
            </a:xfrm>
            <a:custGeom>
              <a:avLst/>
              <a:gdLst/>
              <a:ahLst/>
              <a:cxnLst/>
              <a:rect l="l" t="t" r="r" b="b"/>
              <a:pathLst>
                <a:path w="1627827" h="1267333">
                  <a:moveTo>
                    <a:pt x="63873" y="0"/>
                  </a:moveTo>
                  <a:lnTo>
                    <a:pt x="1563954" y="0"/>
                  </a:lnTo>
                  <a:cubicBezTo>
                    <a:pt x="1599230" y="0"/>
                    <a:pt x="1627827" y="28597"/>
                    <a:pt x="1627827" y="63873"/>
                  </a:cubicBezTo>
                  <a:lnTo>
                    <a:pt x="1627827" y="1203460"/>
                  </a:lnTo>
                  <a:cubicBezTo>
                    <a:pt x="1627827" y="1238736"/>
                    <a:pt x="1599230" y="1267333"/>
                    <a:pt x="1563954" y="1267333"/>
                  </a:cubicBezTo>
                  <a:lnTo>
                    <a:pt x="63873" y="1267333"/>
                  </a:lnTo>
                  <a:cubicBezTo>
                    <a:pt x="28597" y="1267333"/>
                    <a:pt x="0" y="1238736"/>
                    <a:pt x="0" y="1203460"/>
                  </a:cubicBezTo>
                  <a:lnTo>
                    <a:pt x="0" y="63873"/>
                  </a:lnTo>
                  <a:cubicBezTo>
                    <a:pt x="0" y="28597"/>
                    <a:pt x="28597" y="0"/>
                    <a:pt x="63873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D30258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627827" cy="1314958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D30258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917965" y="3683811"/>
            <a:ext cx="5276356" cy="540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Future Careers Ideas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941156" y="4339365"/>
            <a:ext cx="4965183" cy="344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4"/>
              </a:rPr>
              <a:t>Advertising Copywriter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5"/>
              </a:rPr>
              <a:t>Arts Administrator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6"/>
              </a:rPr>
              <a:t>Broadcast Journalist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7"/>
              </a:rPr>
              <a:t>Copy Editor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8"/>
              </a:rPr>
              <a:t>Marketing Executive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9"/>
              </a:rPr>
              <a:t>Film Critic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0"/>
              </a:rPr>
              <a:t>Secondary School Teacher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1"/>
              </a:rPr>
              <a:t>Writer</a:t>
            </a:r>
            <a:endParaRPr lang="en-GB" sz="2800" dirty="0"/>
          </a:p>
        </p:txBody>
      </p:sp>
      <p:sp>
        <p:nvSpPr>
          <p:cNvPr id="18" name="TextBox 18"/>
          <p:cNvSpPr txBox="1"/>
          <p:nvPr/>
        </p:nvSpPr>
        <p:spPr>
          <a:xfrm>
            <a:off x="2374906" y="441850"/>
            <a:ext cx="12877801" cy="2041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99"/>
              </a:lnSpc>
            </a:pP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Where could you take your love of</a:t>
            </a:r>
            <a:b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</a:b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English?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4558185-22C9-D4CD-E690-7F5E68ADEB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48921" y="9204472"/>
            <a:ext cx="3549651" cy="91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7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erson standing in front of a whiteboard&#10;&#10;Description automatically generated">
            <a:extLst>
              <a:ext uri="{FF2B5EF4-FFF2-40B4-BE49-F238E27FC236}">
                <a16:creationId xmlns:a16="http://schemas.microsoft.com/office/drawing/2014/main" id="{25B818BF-788B-B38A-E733-866BAB87AF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" t="16863" r="127" b="-6558"/>
          <a:stretch/>
        </p:blipFill>
        <p:spPr>
          <a:xfrm>
            <a:off x="-13252" y="0"/>
            <a:ext cx="18301252" cy="10943534"/>
          </a:xfrm>
          <a:prstGeom prst="rect">
            <a:avLst/>
          </a:prstGeom>
        </p:spPr>
      </p:pic>
      <p:grpSp>
        <p:nvGrpSpPr>
          <p:cNvPr id="18" name="Group 8">
            <a:extLst>
              <a:ext uri="{FF2B5EF4-FFF2-40B4-BE49-F238E27FC236}">
                <a16:creationId xmlns:a16="http://schemas.microsoft.com/office/drawing/2014/main" id="{1776F92C-BD8C-1F89-24B7-F517B3764409}"/>
              </a:ext>
            </a:extLst>
          </p:cNvPr>
          <p:cNvGrpSpPr/>
          <p:nvPr/>
        </p:nvGrpSpPr>
        <p:grpSpPr>
          <a:xfrm>
            <a:off x="11841106" y="3579919"/>
            <a:ext cx="5177544" cy="4988885"/>
            <a:chOff x="0" y="0"/>
            <a:chExt cx="1444490" cy="1391856"/>
          </a:xfrm>
        </p:grpSpPr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0F389E17-CF7F-61D5-8EB7-9A952469176A}"/>
                </a:ext>
              </a:extLst>
            </p:cNvPr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D30258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10">
              <a:extLst>
                <a:ext uri="{FF2B5EF4-FFF2-40B4-BE49-F238E27FC236}">
                  <a16:creationId xmlns:a16="http://schemas.microsoft.com/office/drawing/2014/main" id="{DFF1AF0C-9683-EB3C-EAAB-42ACF1E6270E}"/>
                </a:ext>
              </a:extLst>
            </p:cNvPr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0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4241" y="3545777"/>
            <a:ext cx="5177544" cy="4988885"/>
            <a:chOff x="0" y="0"/>
            <a:chExt cx="1444490" cy="13918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D30258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162157" y="3253459"/>
            <a:ext cx="5207386" cy="5281204"/>
            <a:chOff x="-46817" y="-389757"/>
            <a:chExt cx="6698663" cy="7041604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389757"/>
              <a:ext cx="6651846" cy="7041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889484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59201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-46817" y="293624"/>
              <a:ext cx="6227105" cy="7042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77"/>
                </a:lnSpc>
              </a:pPr>
              <a:r>
                <a:rPr lang="en-US" sz="3200" b="1" spc="50" dirty="0">
                  <a:latin typeface="+mj-lt"/>
                  <a:ea typeface="Filson Pro Bold"/>
                  <a:cs typeface="Filson Pro Bold"/>
                  <a:sym typeface="Filson Pro Bold"/>
                </a:rPr>
                <a:t>Post-18 Options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12309" y="4348842"/>
            <a:ext cx="4564469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0" i="0" dirty="0">
                <a:effectLst/>
              </a:rPr>
              <a:t>Courses:</a:t>
            </a:r>
            <a:endParaRPr lang="en-GB" sz="280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A-Level English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T-Level Marketing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Level 2-3 Creative Media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2800" dirty="0"/>
          </a:p>
          <a:p>
            <a:r>
              <a:rPr lang="en-GB" sz="2800" b="0" i="0" dirty="0">
                <a:effectLst/>
              </a:rPr>
              <a:t>Apprenticeships:</a:t>
            </a:r>
            <a:endParaRPr lang="en-GB" sz="280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Broadcast Production Assistant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Digital Marketer</a:t>
            </a:r>
            <a:endParaRPr lang="en-GB" sz="2800" dirty="0"/>
          </a:p>
        </p:txBody>
      </p:sp>
      <p:sp>
        <p:nvSpPr>
          <p:cNvPr id="21" name="TextBox 21"/>
          <p:cNvSpPr txBox="1"/>
          <p:nvPr/>
        </p:nvSpPr>
        <p:spPr>
          <a:xfrm>
            <a:off x="1412309" y="3699390"/>
            <a:ext cx="360032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Post-16 Options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225794" y="4474216"/>
            <a:ext cx="4462006" cy="3780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800" spc="-21" dirty="0">
                <a:ea typeface="Filson Pro"/>
                <a:cs typeface="Filson Pro"/>
                <a:sym typeface="Filson Pro"/>
              </a:rPr>
              <a:t>Courses: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CELTA </a:t>
            </a:r>
            <a:r>
              <a:rPr lang="en-GB" sz="2800" b="0" i="0" dirty="0">
                <a:effectLst/>
              </a:rPr>
              <a:t>Teaching English as a Foreign</a:t>
            </a:r>
            <a:r>
              <a:rPr lang="en-GB" sz="2800" dirty="0"/>
              <a:t> Language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BA (Hons) Journalism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BA (Hons) English Literature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2800" dirty="0"/>
          </a:p>
          <a:p>
            <a:r>
              <a:rPr lang="en-GB" sz="2800" b="0" i="0" dirty="0">
                <a:effectLst/>
              </a:rPr>
              <a:t>Apprenticeships:</a:t>
            </a:r>
            <a:endParaRPr lang="en-GB" sz="280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Public Relations Assistant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Journalist</a:t>
            </a:r>
            <a:endParaRPr lang="en-US" sz="2800" spc="-21" dirty="0">
              <a:ea typeface="Filson Pro"/>
              <a:cs typeface="Filson Pro"/>
              <a:sym typeface="Filson Pro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2B62A87-CC4C-8DBC-5ECD-F7DB2D6EC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980" y="9204472"/>
            <a:ext cx="3549651" cy="918945"/>
          </a:xfrm>
          <a:prstGeom prst="rect">
            <a:avLst/>
          </a:prstGeom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4CE1BA02-B08E-F0ED-761F-DA8B983B15E7}"/>
              </a:ext>
            </a:extLst>
          </p:cNvPr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0C783EA1-12A2-FEAE-2A1B-D82190D895A8}"/>
                </a:ext>
              </a:extLst>
            </p:cNvPr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D30258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8A66660F-672D-95C7-76B9-8ED380E07828}"/>
                </a:ext>
              </a:extLst>
            </p:cNvPr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527306" y="561100"/>
            <a:ext cx="12573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spc="7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What pathways could you take to get there?</a:t>
            </a:r>
          </a:p>
        </p:txBody>
      </p:sp>
    </p:spTree>
    <p:extLst>
      <p:ext uri="{BB962C8B-B14F-4D97-AF65-F5344CB8AC3E}">
        <p14:creationId xmlns:p14="http://schemas.microsoft.com/office/powerpoint/2010/main" val="3261661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AF564E8-E3D1-15CB-2F8A-52B85DADC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9" b="10439"/>
          <a:stretch/>
        </p:blipFill>
        <p:spPr>
          <a:xfrm>
            <a:off x="-16564" y="0"/>
            <a:ext cx="18287999" cy="964662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16564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99316" y="3647579"/>
            <a:ext cx="5834687" cy="4542554"/>
            <a:chOff x="0" y="0"/>
            <a:chExt cx="1627827" cy="1267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27827" cy="1267333"/>
            </a:xfrm>
            <a:custGeom>
              <a:avLst/>
              <a:gdLst/>
              <a:ahLst/>
              <a:cxnLst/>
              <a:rect l="l" t="t" r="r" b="b"/>
              <a:pathLst>
                <a:path w="1627827" h="1267333">
                  <a:moveTo>
                    <a:pt x="63873" y="0"/>
                  </a:moveTo>
                  <a:lnTo>
                    <a:pt x="1563954" y="0"/>
                  </a:lnTo>
                  <a:cubicBezTo>
                    <a:pt x="1599230" y="0"/>
                    <a:pt x="1627827" y="28597"/>
                    <a:pt x="1627827" y="63873"/>
                  </a:cubicBezTo>
                  <a:lnTo>
                    <a:pt x="1627827" y="1203460"/>
                  </a:lnTo>
                  <a:cubicBezTo>
                    <a:pt x="1627827" y="1238736"/>
                    <a:pt x="1599230" y="1267333"/>
                    <a:pt x="1563954" y="1267333"/>
                  </a:cubicBezTo>
                  <a:lnTo>
                    <a:pt x="63873" y="1267333"/>
                  </a:lnTo>
                  <a:cubicBezTo>
                    <a:pt x="28597" y="1267333"/>
                    <a:pt x="0" y="1238736"/>
                    <a:pt x="0" y="1203460"/>
                  </a:cubicBezTo>
                  <a:lnTo>
                    <a:pt x="0" y="63873"/>
                  </a:lnTo>
                  <a:cubicBezTo>
                    <a:pt x="0" y="28597"/>
                    <a:pt x="28597" y="0"/>
                    <a:pt x="63873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00AF61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627827" cy="1314958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00AF61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478481" y="3829551"/>
            <a:ext cx="5276356" cy="540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Future Careers Ideas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78481" y="4551798"/>
            <a:ext cx="4965183" cy="344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4"/>
              </a:rPr>
              <a:t>Arts Administrator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5"/>
              </a:rPr>
              <a:t>Choreographer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6"/>
              </a:rPr>
              <a:t>Community Arts Worker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7"/>
              </a:rPr>
              <a:t>TV or Film Assistant Director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8"/>
              </a:rPr>
              <a:t>TV Presenter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9"/>
              </a:rPr>
              <a:t>Actor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0"/>
              </a:rPr>
              <a:t>Dramatherapist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1"/>
              </a:rPr>
              <a:t>Stage Manager</a:t>
            </a:r>
            <a:endParaRPr lang="en-GB" sz="2800" dirty="0"/>
          </a:p>
        </p:txBody>
      </p:sp>
      <p:sp>
        <p:nvSpPr>
          <p:cNvPr id="18" name="TextBox 18"/>
          <p:cNvSpPr txBox="1"/>
          <p:nvPr/>
        </p:nvSpPr>
        <p:spPr>
          <a:xfrm>
            <a:off x="2374906" y="441850"/>
            <a:ext cx="12877801" cy="2041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99"/>
              </a:lnSpc>
            </a:pP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Where could you take your love of</a:t>
            </a:r>
            <a:b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</a:b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Drama?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4558185-22C9-D4CD-E690-7F5E68ADEB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9174" y="9217902"/>
            <a:ext cx="3549651" cy="91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50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5B818BF-788B-B38A-E733-866BAB87AF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3" b="10534"/>
          <a:stretch/>
        </p:blipFill>
        <p:spPr>
          <a:xfrm>
            <a:off x="-13252" y="0"/>
            <a:ext cx="18301252" cy="10287000"/>
          </a:xfrm>
          <a:prstGeom prst="rect">
            <a:avLst/>
          </a:prstGeom>
        </p:spPr>
      </p:pic>
      <p:grpSp>
        <p:nvGrpSpPr>
          <p:cNvPr id="18" name="Group 8">
            <a:extLst>
              <a:ext uri="{FF2B5EF4-FFF2-40B4-BE49-F238E27FC236}">
                <a16:creationId xmlns:a16="http://schemas.microsoft.com/office/drawing/2014/main" id="{60859D6F-5443-0B75-2728-99BC40839D33}"/>
              </a:ext>
            </a:extLst>
          </p:cNvPr>
          <p:cNvGrpSpPr/>
          <p:nvPr/>
        </p:nvGrpSpPr>
        <p:grpSpPr>
          <a:xfrm>
            <a:off x="11641766" y="3460424"/>
            <a:ext cx="5177544" cy="4988885"/>
            <a:chOff x="0" y="0"/>
            <a:chExt cx="1444490" cy="1391856"/>
          </a:xfrm>
        </p:grpSpPr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F0E61E48-A16C-3111-00EE-3948663B625C}"/>
                </a:ext>
              </a:extLst>
            </p:cNvPr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00AF61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10">
              <a:extLst>
                <a:ext uri="{FF2B5EF4-FFF2-40B4-BE49-F238E27FC236}">
                  <a16:creationId xmlns:a16="http://schemas.microsoft.com/office/drawing/2014/main" id="{FD015E4E-23CF-0F37-91D6-DAB06B4EE36E}"/>
                </a:ext>
              </a:extLst>
            </p:cNvPr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0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4241" y="3545777"/>
            <a:ext cx="5177544" cy="4988885"/>
            <a:chOff x="0" y="0"/>
            <a:chExt cx="1444490" cy="13918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00AF61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978502" y="3253459"/>
            <a:ext cx="5391041" cy="5281204"/>
            <a:chOff x="-283066" y="-389757"/>
            <a:chExt cx="6934912" cy="7041604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389757"/>
              <a:ext cx="6651846" cy="7041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889484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59201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-283066" y="231932"/>
              <a:ext cx="6227105" cy="7042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77"/>
                </a:lnSpc>
              </a:pPr>
              <a:r>
                <a:rPr lang="en-US" sz="3200" b="1" spc="50" dirty="0">
                  <a:latin typeface="+mj-lt"/>
                  <a:ea typeface="Filson Pro Bold"/>
                  <a:cs typeface="Filson Pro Bold"/>
                  <a:sym typeface="Filson Pro Bold"/>
                </a:rPr>
                <a:t>Post-18 Options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35126" y="4391498"/>
            <a:ext cx="4568848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0" i="0" dirty="0">
                <a:effectLst/>
              </a:rPr>
              <a:t>Courses:</a:t>
            </a:r>
            <a:endParaRPr lang="en-GB" sz="280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A-Level Dance 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A-Level Drama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BTEC Performing Arts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2800" dirty="0"/>
          </a:p>
          <a:p>
            <a:r>
              <a:rPr lang="en-GB" sz="2800" b="0" i="0" dirty="0">
                <a:effectLst/>
              </a:rPr>
              <a:t>Apprenticeships:</a:t>
            </a:r>
            <a:endParaRPr lang="en-GB" sz="280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Community Activator Coach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Cultural Learning and Participation Officer</a:t>
            </a:r>
            <a:endParaRPr lang="en-GB" sz="2800" dirty="0"/>
          </a:p>
        </p:txBody>
      </p:sp>
      <p:sp>
        <p:nvSpPr>
          <p:cNvPr id="21" name="TextBox 21"/>
          <p:cNvSpPr txBox="1"/>
          <p:nvPr/>
        </p:nvSpPr>
        <p:spPr>
          <a:xfrm>
            <a:off x="1435126" y="3719726"/>
            <a:ext cx="360032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Post-16 Options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044257" y="4418652"/>
            <a:ext cx="4709298" cy="3780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800" spc="-21" dirty="0">
                <a:ea typeface="Filson Pro"/>
                <a:cs typeface="Filson Pro"/>
                <a:sym typeface="Filson Pro"/>
              </a:rPr>
              <a:t>Courses: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/>
              <a:t>HND Performing Arts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BA (Hons) Theatre Studies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BA (Hons) Dance &amp; Choreography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800" dirty="0"/>
          </a:p>
          <a:p>
            <a:r>
              <a:rPr lang="en-GB" sz="2800" b="0" i="0" dirty="0">
                <a:effectLst/>
              </a:rPr>
              <a:t>Apprenticeships:</a:t>
            </a:r>
            <a:endParaRPr lang="en-GB" sz="280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Teacher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Arts Therapist </a:t>
            </a:r>
            <a:endParaRPr lang="en-GB" sz="28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2B62A87-CC4C-8DBC-5ECD-F7DB2D6EC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980" y="9204472"/>
            <a:ext cx="3549651" cy="918945"/>
          </a:xfrm>
          <a:prstGeom prst="rect">
            <a:avLst/>
          </a:prstGeom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4CE1BA02-B08E-F0ED-761F-DA8B983B15E7}"/>
              </a:ext>
            </a:extLst>
          </p:cNvPr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0C783EA1-12A2-FEAE-2A1B-D82190D895A8}"/>
                </a:ext>
              </a:extLst>
            </p:cNvPr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00AF61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8A66660F-672D-95C7-76B9-8ED380E07828}"/>
                </a:ext>
              </a:extLst>
            </p:cNvPr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489206" y="566384"/>
            <a:ext cx="126492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spc="7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What pathways could you take to get there?</a:t>
            </a:r>
          </a:p>
        </p:txBody>
      </p:sp>
    </p:spTree>
    <p:extLst>
      <p:ext uri="{BB962C8B-B14F-4D97-AF65-F5344CB8AC3E}">
        <p14:creationId xmlns:p14="http://schemas.microsoft.com/office/powerpoint/2010/main" val="985393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AF564E8-E3D1-15CB-2F8A-52B85DADC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57" b="10457"/>
          <a:stretch/>
        </p:blipFill>
        <p:spPr>
          <a:xfrm>
            <a:off x="-16564" y="0"/>
            <a:ext cx="18287999" cy="964662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16564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506200" y="3403220"/>
            <a:ext cx="5834687" cy="4542554"/>
            <a:chOff x="0" y="0"/>
            <a:chExt cx="1627827" cy="1267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27827" cy="1267333"/>
            </a:xfrm>
            <a:custGeom>
              <a:avLst/>
              <a:gdLst/>
              <a:ahLst/>
              <a:cxnLst/>
              <a:rect l="l" t="t" r="r" b="b"/>
              <a:pathLst>
                <a:path w="1627827" h="1267333">
                  <a:moveTo>
                    <a:pt x="63873" y="0"/>
                  </a:moveTo>
                  <a:lnTo>
                    <a:pt x="1563954" y="0"/>
                  </a:lnTo>
                  <a:cubicBezTo>
                    <a:pt x="1599230" y="0"/>
                    <a:pt x="1627827" y="28597"/>
                    <a:pt x="1627827" y="63873"/>
                  </a:cubicBezTo>
                  <a:lnTo>
                    <a:pt x="1627827" y="1203460"/>
                  </a:lnTo>
                  <a:cubicBezTo>
                    <a:pt x="1627827" y="1238736"/>
                    <a:pt x="1599230" y="1267333"/>
                    <a:pt x="1563954" y="1267333"/>
                  </a:cubicBezTo>
                  <a:lnTo>
                    <a:pt x="63873" y="1267333"/>
                  </a:lnTo>
                  <a:cubicBezTo>
                    <a:pt x="28597" y="1267333"/>
                    <a:pt x="0" y="1238736"/>
                    <a:pt x="0" y="1203460"/>
                  </a:cubicBezTo>
                  <a:lnTo>
                    <a:pt x="0" y="63873"/>
                  </a:lnTo>
                  <a:cubicBezTo>
                    <a:pt x="0" y="28597"/>
                    <a:pt x="28597" y="0"/>
                    <a:pt x="63873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124815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627827" cy="1314958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124815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785365" y="3733022"/>
            <a:ext cx="5276356" cy="540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Future Careers Ideas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785365" y="4307439"/>
            <a:ext cx="4965183" cy="344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4"/>
              </a:rPr>
              <a:t>Climate Scientist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5"/>
              </a:rPr>
              <a:t>Countryside Ranger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6"/>
              </a:rPr>
              <a:t>Ecologist</a:t>
            </a:r>
            <a:endParaRPr lang="en-GB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7"/>
              </a:rPr>
              <a:t>Professional Forester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8"/>
              </a:rPr>
              <a:t>Geoscientist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9"/>
              </a:rPr>
              <a:t>Land Surveyor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0"/>
              </a:rPr>
              <a:t>Landscape Architect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1"/>
              </a:rPr>
              <a:t>Town Planner</a:t>
            </a:r>
            <a:endParaRPr lang="en-GB" sz="2800" dirty="0"/>
          </a:p>
        </p:txBody>
      </p:sp>
      <p:sp>
        <p:nvSpPr>
          <p:cNvPr id="18" name="TextBox 18"/>
          <p:cNvSpPr txBox="1"/>
          <p:nvPr/>
        </p:nvSpPr>
        <p:spPr>
          <a:xfrm>
            <a:off x="2374906" y="441850"/>
            <a:ext cx="12877801" cy="2041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99"/>
              </a:lnSpc>
            </a:pP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Where could you take your love of</a:t>
            </a:r>
            <a:b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</a:b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Geography?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4558185-22C9-D4CD-E690-7F5E68ADEB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8980" y="9187154"/>
            <a:ext cx="3549651" cy="91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39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5B818BF-788B-B38A-E733-866BAB87AF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6" b="11980"/>
          <a:stretch/>
        </p:blipFill>
        <p:spPr>
          <a:xfrm>
            <a:off x="-13252" y="0"/>
            <a:ext cx="18301252" cy="10118077"/>
          </a:xfrm>
          <a:prstGeom prst="rect">
            <a:avLst/>
          </a:prstGeom>
        </p:spPr>
      </p:pic>
      <p:sp>
        <p:nvSpPr>
          <p:cNvPr id="24" name="Freeform 9">
            <a:extLst>
              <a:ext uri="{FF2B5EF4-FFF2-40B4-BE49-F238E27FC236}">
                <a16:creationId xmlns:a16="http://schemas.microsoft.com/office/drawing/2014/main" id="{41128045-245E-B436-5F6C-5F4DA639B272}"/>
              </a:ext>
            </a:extLst>
          </p:cNvPr>
          <p:cNvSpPr/>
          <p:nvPr/>
        </p:nvSpPr>
        <p:spPr>
          <a:xfrm>
            <a:off x="12132058" y="3426153"/>
            <a:ext cx="5177544" cy="4988885"/>
          </a:xfrm>
          <a:custGeom>
            <a:avLst/>
            <a:gdLst/>
            <a:ahLst/>
            <a:cxnLst/>
            <a:rect l="l" t="t" r="r" b="b"/>
            <a:pathLst>
              <a:path w="1444490" h="1391856">
                <a:moveTo>
                  <a:pt x="71980" y="0"/>
                </a:moveTo>
                <a:lnTo>
                  <a:pt x="1372510" y="0"/>
                </a:lnTo>
                <a:cubicBezTo>
                  <a:pt x="1412264" y="0"/>
                  <a:pt x="1444490" y="32227"/>
                  <a:pt x="1444490" y="71980"/>
                </a:cubicBezTo>
                <a:lnTo>
                  <a:pt x="1444490" y="1319875"/>
                </a:lnTo>
                <a:cubicBezTo>
                  <a:pt x="1444490" y="1338966"/>
                  <a:pt x="1436906" y="1357274"/>
                  <a:pt x="1423408" y="1370773"/>
                </a:cubicBezTo>
                <a:cubicBezTo>
                  <a:pt x="1409909" y="1384272"/>
                  <a:pt x="1391600" y="1391856"/>
                  <a:pt x="1372510" y="1391856"/>
                </a:cubicBezTo>
                <a:lnTo>
                  <a:pt x="71980" y="1391856"/>
                </a:lnTo>
                <a:cubicBezTo>
                  <a:pt x="32227" y="1391856"/>
                  <a:pt x="0" y="1359629"/>
                  <a:pt x="0" y="1319875"/>
                </a:cubicBezTo>
                <a:lnTo>
                  <a:pt x="0" y="71980"/>
                </a:lnTo>
                <a:cubicBezTo>
                  <a:pt x="0" y="32227"/>
                  <a:pt x="32227" y="0"/>
                  <a:pt x="71980" y="0"/>
                </a:cubicBezTo>
                <a:close/>
              </a:path>
            </a:pathLst>
          </a:custGeom>
          <a:solidFill>
            <a:srgbClr val="FFFFFF"/>
          </a:solidFill>
          <a:ln w="85725" cap="rnd">
            <a:solidFill>
              <a:srgbClr val="124815"/>
            </a:solidFill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-13252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4241" y="3545777"/>
            <a:ext cx="5177544" cy="4988885"/>
            <a:chOff x="0" y="0"/>
            <a:chExt cx="1444490" cy="13918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124815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198551" y="3253459"/>
            <a:ext cx="5207387" cy="5281204"/>
            <a:chOff x="0" y="-389757"/>
            <a:chExt cx="6698664" cy="7041604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389757"/>
              <a:ext cx="6651847" cy="7041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889484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59201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71559" y="94535"/>
              <a:ext cx="6227105" cy="7042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77"/>
                </a:lnSpc>
              </a:pPr>
              <a:r>
                <a:rPr lang="en-US" sz="3200" b="1" spc="50" dirty="0">
                  <a:latin typeface="+mj-lt"/>
                  <a:ea typeface="Filson Pro Bold"/>
                  <a:cs typeface="Filson Pro Bold"/>
                  <a:sym typeface="Filson Pro Bold"/>
                </a:rPr>
                <a:t>Post-18 Options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35125" y="4313823"/>
            <a:ext cx="4685397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0" i="0" dirty="0">
                <a:effectLst/>
              </a:rPr>
              <a:t>Courses: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A-Level Geography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A-Level Environmental Science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T-Level Agriculture</a:t>
            </a:r>
          </a:p>
          <a:p>
            <a:endParaRPr lang="en-GB" sz="2800" dirty="0"/>
          </a:p>
          <a:p>
            <a:r>
              <a:rPr lang="en-GB" sz="2800" b="0" i="0" dirty="0">
                <a:effectLst/>
              </a:rPr>
              <a:t>Apprenticeships: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Water Environment Worker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Countryside Worker</a:t>
            </a:r>
            <a:endParaRPr lang="en-GB" sz="2800" dirty="0"/>
          </a:p>
        </p:txBody>
      </p:sp>
      <p:sp>
        <p:nvSpPr>
          <p:cNvPr id="21" name="TextBox 21"/>
          <p:cNvSpPr txBox="1"/>
          <p:nvPr/>
        </p:nvSpPr>
        <p:spPr>
          <a:xfrm>
            <a:off x="1435125" y="3745849"/>
            <a:ext cx="360032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Post-16 Options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565130" y="4313823"/>
            <a:ext cx="4506146" cy="3780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800" spc="-21" dirty="0">
                <a:ea typeface="Filson Pro"/>
                <a:cs typeface="Filson Pro"/>
                <a:sym typeface="Filson Pro"/>
              </a:rPr>
              <a:t>Courses: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BSc (Hons) Agriculture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BSc (Hons) Geography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BSc (Hons) Geography with Ocean Science</a:t>
            </a:r>
          </a:p>
          <a:p>
            <a:endParaRPr lang="en-GB" sz="2800" dirty="0"/>
          </a:p>
          <a:p>
            <a:r>
              <a:rPr lang="en-GB" sz="2800" b="0" i="0" dirty="0">
                <a:effectLst/>
              </a:rPr>
              <a:t>Apprenticeships: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Environmental Practitioner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Professional Forester</a:t>
            </a:r>
            <a:endParaRPr lang="en-GB" sz="28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2B62A87-CC4C-8DBC-5ECD-F7DB2D6EC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980" y="9211074"/>
            <a:ext cx="3549651" cy="918945"/>
          </a:xfrm>
          <a:prstGeom prst="rect">
            <a:avLst/>
          </a:prstGeom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4CE1BA02-B08E-F0ED-761F-DA8B983B15E7}"/>
              </a:ext>
            </a:extLst>
          </p:cNvPr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0C783EA1-12A2-FEAE-2A1B-D82190D895A8}"/>
                </a:ext>
              </a:extLst>
            </p:cNvPr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124815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8A66660F-672D-95C7-76B9-8ED380E07828}"/>
                </a:ext>
              </a:extLst>
            </p:cNvPr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489206" y="611944"/>
            <a:ext cx="126492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spc="7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What pathways could you take to get there?</a:t>
            </a:r>
          </a:p>
        </p:txBody>
      </p:sp>
    </p:spTree>
    <p:extLst>
      <p:ext uri="{BB962C8B-B14F-4D97-AF65-F5344CB8AC3E}">
        <p14:creationId xmlns:p14="http://schemas.microsoft.com/office/powerpoint/2010/main" val="3311261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3F32333C622F44A7859860D2F3281A" ma:contentTypeVersion="11" ma:contentTypeDescription="Create a new document." ma:contentTypeScope="" ma:versionID="8caba8c2140ab5aa040ea7fbda692015">
  <xsd:schema xmlns:xsd="http://www.w3.org/2001/XMLSchema" xmlns:xs="http://www.w3.org/2001/XMLSchema" xmlns:p="http://schemas.microsoft.com/office/2006/metadata/properties" xmlns:ns2="3a7ffabf-a93f-441b-bd39-8e5adc400295" xmlns:ns3="ea76ef10-70ca-479b-9210-a81f33fc8cec" targetNamespace="http://schemas.microsoft.com/office/2006/metadata/properties" ma:root="true" ma:fieldsID="65fcb312c56c97b9538a5d5b73dcb930" ns2:_="" ns3:_="">
    <xsd:import namespace="3a7ffabf-a93f-441b-bd39-8e5adc400295"/>
    <xsd:import namespace="ea76ef10-70ca-479b-9210-a81f33fc8c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ffabf-a93f-441b-bd39-8e5adc4002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85693718-8356-48ba-866a-85db3a9efc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76ef10-70ca-479b-9210-a81f33fc8ce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4e30aea-a169-4dee-80e5-ff8b8f8249d4}" ma:internalName="TaxCatchAll" ma:showField="CatchAllData" ma:web="ea76ef10-70ca-479b-9210-a81f33fc8c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76ef10-70ca-479b-9210-a81f33fc8cec" xsi:nil="true"/>
    <lcf76f155ced4ddcb4097134ff3c332f xmlns="3a7ffabf-a93f-441b-bd39-8e5adc4002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AEF5A6F-C9D9-4DA0-BF9D-1A131F57D7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2AB34C-7F4C-4231-83E5-34B880A0DB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ffabf-a93f-441b-bd39-8e5adc400295"/>
    <ds:schemaRef ds:uri="ea76ef10-70ca-479b-9210-a81f33fc8c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A1D957-D3BA-4079-A825-54EF87F796C3}">
  <ds:schemaRefs>
    <ds:schemaRef ds:uri="http://schemas.microsoft.com/office/2006/metadata/properties"/>
    <ds:schemaRef ds:uri="http://schemas.microsoft.com/office/infopath/2007/PartnerControls"/>
    <ds:schemaRef ds:uri="ea76ef10-70ca-479b-9210-a81f33fc8cec"/>
    <ds:schemaRef ds:uri="3a7ffabf-a93f-441b-bd39-8e5adc40029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655</TotalTime>
  <Words>695</Words>
  <Application>Microsoft Office PowerPoint</Application>
  <PresentationFormat>Custom</PresentationFormat>
  <Paragraphs>177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Arial</vt:lpstr>
      <vt:lpstr>Filson Pro</vt:lpstr>
      <vt:lpstr>Filson Pro Bold</vt:lpstr>
      <vt:lpstr>Office Theme</vt:lpstr>
      <vt:lpstr>PowerPoint Presentation</vt:lpstr>
      <vt:lpstr>PowerPoint Presentation</vt:lpstr>
      <vt:lpstr>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Final NSSW Careerpilot Posters (Presentation)</dc:title>
  <dc:creator>Alice Hossent</dc:creator>
  <cp:lastModifiedBy>Andrew Ross</cp:lastModifiedBy>
  <cp:revision>20</cp:revision>
  <dcterms:created xsi:type="dcterms:W3CDTF">2006-08-16T00:00:00Z</dcterms:created>
  <dcterms:modified xsi:type="dcterms:W3CDTF">2026-10-26T11:50:37Z</dcterms:modified>
  <dc:identifier>DAGNo_IB2mc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0x010100973F32333C622F44A7859860D2F3281A</vt:lpwstr>
  </property>
</Properties>
</file>