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8"/>
  </p:notesMasterIdLst>
  <p:sldIdLst>
    <p:sldId id="285" r:id="rId5"/>
    <p:sldId id="280" r:id="rId6"/>
    <p:sldId id="288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316" r:id="rId16"/>
    <p:sldId id="317" r:id="rId17"/>
  </p:sldIdLst>
  <p:sldSz cx="18288000" cy="10287000"/>
  <p:notesSz cx="6858000" cy="9144000"/>
  <p:embeddedFontLst>
    <p:embeddedFont>
      <p:font typeface="Filson Pro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BA"/>
    <a:srgbClr val="BDD100"/>
    <a:srgbClr val="4C1272"/>
    <a:srgbClr val="D19705"/>
    <a:srgbClr val="455460"/>
    <a:srgbClr val="124815"/>
    <a:srgbClr val="00AF61"/>
    <a:srgbClr val="D30258"/>
    <a:srgbClr val="D0021B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74828F-386C-41A1-861A-3FAE9328EDEC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131E1-9543-44D0-8E44-EFCA3CE72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952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640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discuss post 16 pathways and/or post 18 pathways (delete section if not relevant to your students). You may mention local providers that you know offer some of these courses.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351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403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discuss post 16 pathways and/or post 18 pathways (delete section if not relevant to your students). You may mention local providers that you know offer some of these courses.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630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389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discuss post 16 pathways and/or post 18 pathways (delete section if not relevant to your students). You may mention local providers that you know offer some of these courses.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434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851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You may discuss post 16 pathways and/or post 18 pathways (delete section if not relevant to your students). You may mention local providers that you know offer some of these courses.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0505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4794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3131E1-9543-44D0-8E44-EFCA3CE72DD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381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slide" Target="slide10.xml"/><Relationship Id="rId5" Type="http://schemas.openxmlformats.org/officeDocument/2006/relationships/slide" Target="slide6.xml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heritage-officer" TargetMode="External"/><Relationship Id="rId3" Type="http://schemas.openxmlformats.org/officeDocument/2006/relationships/image" Target="../media/image20.jpg"/><Relationship Id="rId7" Type="http://schemas.openxmlformats.org/officeDocument/2006/relationships/hyperlink" Target="https://nationalcareers.service.gov.uk/job-profiles/conservator" TargetMode="External"/><Relationship Id="rId12" Type="http://schemas.openxmlformats.org/officeDocument/2006/relationships/image" Target="../media/image2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archaeologist" TargetMode="External"/><Relationship Id="rId11" Type="http://schemas.openxmlformats.org/officeDocument/2006/relationships/hyperlink" Target="https://nationalcareers.service.gov.uk/job-profiles/tourist-guide" TargetMode="External"/><Relationship Id="rId5" Type="http://schemas.openxmlformats.org/officeDocument/2006/relationships/hyperlink" Target="https://nationalcareers.service.gov.uk/job-profiles/archivist" TargetMode="External"/><Relationship Id="rId10" Type="http://schemas.openxmlformats.org/officeDocument/2006/relationships/hyperlink" Target="https://nationalcareers.service.gov.uk/job-profiles/palaeontologist" TargetMode="External"/><Relationship Id="rId4" Type="http://schemas.openxmlformats.org/officeDocument/2006/relationships/hyperlink" Target="https://nationalcareers.service.gov.uk/job-profiles/antique-dealer" TargetMode="External"/><Relationship Id="rId9" Type="http://schemas.openxmlformats.org/officeDocument/2006/relationships/hyperlink" Target="https://nationalcareers.service.gov.uk/job-profiles/museum-curato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3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efl-teacher" TargetMode="External"/><Relationship Id="rId3" Type="http://schemas.openxmlformats.org/officeDocument/2006/relationships/image" Target="../media/image24.jpg"/><Relationship Id="rId7" Type="http://schemas.openxmlformats.org/officeDocument/2006/relationships/hyperlink" Target="https://nationalcareers.service.gov.uk/job-profiles/interpreter" TargetMode="External"/><Relationship Id="rId12" Type="http://schemas.openxmlformats.org/officeDocument/2006/relationships/image" Target="../media/image2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hotel-manager" TargetMode="External"/><Relationship Id="rId11" Type="http://schemas.openxmlformats.org/officeDocument/2006/relationships/hyperlink" Target="https://nationalcareers.service.gov.uk/job-profiles/translator" TargetMode="External"/><Relationship Id="rId5" Type="http://schemas.openxmlformats.org/officeDocument/2006/relationships/hyperlink" Target="https://nationalcareers.service.gov.uk/job-profiles/diplomatic-service-officer" TargetMode="External"/><Relationship Id="rId10" Type="http://schemas.openxmlformats.org/officeDocument/2006/relationships/hyperlink" Target="https://nationalcareers.service.gov.uk/job-profiles/tourist-guide" TargetMode="External"/><Relationship Id="rId4" Type="http://schemas.openxmlformats.org/officeDocument/2006/relationships/hyperlink" Target="https://nationalcareers.service.gov.uk/job-profiles/bilingual-secretary" TargetMode="External"/><Relationship Id="rId9" Type="http://schemas.openxmlformats.org/officeDocument/2006/relationships/hyperlink" Target="https://nationalcareers.service.gov.uk/job-profiles/online-tuto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air-traffic-controller" TargetMode="External"/><Relationship Id="rId3" Type="http://schemas.openxmlformats.org/officeDocument/2006/relationships/image" Target="../media/image26.jpg"/><Relationship Id="rId7" Type="http://schemas.openxmlformats.org/officeDocument/2006/relationships/hyperlink" Target="https://nationalcareers.service.gov.uk/job-profiles/e-commerce-manager" TargetMode="External"/><Relationship Id="rId12" Type="http://schemas.openxmlformats.org/officeDocument/2006/relationships/image" Target="../media/image2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data-analyst-statistician" TargetMode="External"/><Relationship Id="rId11" Type="http://schemas.openxmlformats.org/officeDocument/2006/relationships/hyperlink" Target="https://nationalcareers.service.gov.uk/job-profiles/stockbroker" TargetMode="External"/><Relationship Id="rId5" Type="http://schemas.openxmlformats.org/officeDocument/2006/relationships/hyperlink" Target="https://nationalcareers.service.gov.uk/job-profiles/civil-engineer" TargetMode="External"/><Relationship Id="rId10" Type="http://schemas.openxmlformats.org/officeDocument/2006/relationships/hyperlink" Target="https://nationalcareers.service.gov.uk/job-profiles/public-finance-accountant" TargetMode="External"/><Relationship Id="rId4" Type="http://schemas.openxmlformats.org/officeDocument/2006/relationships/hyperlink" Target="https://nationalcareers.service.gov.uk/job-profiles/actuary" TargetMode="External"/><Relationship Id="rId9" Type="http://schemas.openxmlformats.org/officeDocument/2006/relationships/hyperlink" Target="https://nationalcareers.service.gov.uk/job-profiles/mortgage-advise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music-promotions-manager" TargetMode="External"/><Relationship Id="rId3" Type="http://schemas.openxmlformats.org/officeDocument/2006/relationships/image" Target="../media/image28.jpg"/><Relationship Id="rId7" Type="http://schemas.openxmlformats.org/officeDocument/2006/relationships/hyperlink" Target="https://nationalcareers.service.gov.uk/job-profiles/classical-musician" TargetMode="External"/><Relationship Id="rId12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live-sound-engineer" TargetMode="External"/><Relationship Id="rId11" Type="http://schemas.openxmlformats.org/officeDocument/2006/relationships/hyperlink" Target="https://nationalcareers.service.gov.uk/job-profiles/tv-or-film-sound-technician" TargetMode="External"/><Relationship Id="rId5" Type="http://schemas.openxmlformats.org/officeDocument/2006/relationships/hyperlink" Target="https://nationalcareers.service.gov.uk/job-profiles/audio-visual-technician" TargetMode="External"/><Relationship Id="rId10" Type="http://schemas.openxmlformats.org/officeDocument/2006/relationships/hyperlink" Target="https://nationalcareers.service.gov.uk/job-profiles/studio-sound-engineer" TargetMode="External"/><Relationship Id="rId4" Type="http://schemas.openxmlformats.org/officeDocument/2006/relationships/hyperlink" Target="https://nationalcareers.service.gov.uk/job-profiles/acoustics-consultant" TargetMode="External"/><Relationship Id="rId9" Type="http://schemas.openxmlformats.org/officeDocument/2006/relationships/hyperlink" Target="https://nationalcareers.service.gov.uk/job-profiles/music-therapis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nationalcareers.service.gov.uk/job-profiles/hydrologist" TargetMode="External"/><Relationship Id="rId3" Type="http://schemas.openxmlformats.org/officeDocument/2006/relationships/image" Target="../media/image30.jpg"/><Relationship Id="rId7" Type="http://schemas.openxmlformats.org/officeDocument/2006/relationships/hyperlink" Target="https://nationalcareers.service.gov.uk/job-profiles/forensic-scientist" TargetMode="External"/><Relationship Id="rId12" Type="http://schemas.openxmlformats.org/officeDocument/2006/relationships/image" Target="../media/image21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nationalcareers.service.gov.uk/job-profiles/energy-engineer" TargetMode="External"/><Relationship Id="rId11" Type="http://schemas.openxmlformats.org/officeDocument/2006/relationships/hyperlink" Target="https://nationalcareers.service.gov.uk/job-profiles/sonographer" TargetMode="External"/><Relationship Id="rId5" Type="http://schemas.openxmlformats.org/officeDocument/2006/relationships/hyperlink" Target="https://nationalcareers.service.gov.uk/job-profiles/dentist" TargetMode="External"/><Relationship Id="rId10" Type="http://schemas.openxmlformats.org/officeDocument/2006/relationships/hyperlink" Target="https://nationalcareers.service.gov.uk/job-profiles/laboratory-technician" TargetMode="External"/><Relationship Id="rId4" Type="http://schemas.openxmlformats.org/officeDocument/2006/relationships/hyperlink" Target="https://nationalcareers.service.gov.uk/job-profiles/chemical-engineer" TargetMode="External"/><Relationship Id="rId9" Type="http://schemas.openxmlformats.org/officeDocument/2006/relationships/hyperlink" Target="https://nationalcareers.service.gov.uk/job-profiles/pharmacist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emf"/><Relationship Id="rId4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A6428FA-BB6E-4A9F-8376-A14290A21BF0}"/>
              </a:ext>
            </a:extLst>
          </p:cNvPr>
          <p:cNvSpPr/>
          <p:nvPr/>
        </p:nvSpPr>
        <p:spPr>
          <a:xfrm>
            <a:off x="1101" y="1965834"/>
            <a:ext cx="18288000" cy="8337218"/>
          </a:xfrm>
          <a:prstGeom prst="rect">
            <a:avLst/>
          </a:prstGeom>
          <a:solidFill>
            <a:srgbClr val="0072BA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9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00302D-7C78-4859-A0F5-E2546E6E8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62" y="442074"/>
            <a:ext cx="4761576" cy="12484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66B10C-9A6C-412B-926B-DEF2F5DCE32B}"/>
              </a:ext>
            </a:extLst>
          </p:cNvPr>
          <p:cNvSpPr txBox="1"/>
          <p:nvPr/>
        </p:nvSpPr>
        <p:spPr>
          <a:xfrm>
            <a:off x="2374228" y="3251895"/>
            <a:ext cx="12725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KS4-5 SUBJECT-SPECIFIC </a:t>
            </a:r>
          </a:p>
          <a:p>
            <a:pPr algn="ctr"/>
            <a:r>
              <a:rPr lang="en-GB" sz="6000" b="1" dirty="0">
                <a:solidFill>
                  <a:schemeClr val="bg1"/>
                </a:solidFill>
              </a:rPr>
              <a:t>SLIDE RESOURCES</a:t>
            </a:r>
          </a:p>
          <a:p>
            <a:pPr algn="ctr"/>
            <a:endParaRPr lang="en-GB" sz="2400" b="1" dirty="0">
              <a:solidFill>
                <a:schemeClr val="bg1"/>
              </a:solidFill>
            </a:endParaRPr>
          </a:p>
          <a:p>
            <a:pPr algn="ctr"/>
            <a:endParaRPr lang="en-GB" sz="2400" b="1" dirty="0">
              <a:solidFill>
                <a:schemeClr val="bg1"/>
              </a:solidFill>
            </a:endParaRP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Slide pack to support linking careers to the curriculum</a:t>
            </a:r>
          </a:p>
          <a:p>
            <a:endParaRPr lang="en-GB" sz="6000" b="1" dirty="0">
              <a:solidFill>
                <a:schemeClr val="bg1"/>
              </a:solidFill>
            </a:endParaRPr>
          </a:p>
          <a:p>
            <a:endParaRPr lang="en-GB" sz="6000" b="1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F92DB0-79BE-46F3-A648-128F3B0AD41B}"/>
              </a:ext>
            </a:extLst>
          </p:cNvPr>
          <p:cNvCxnSpPr>
            <a:cxnSpLocks/>
          </p:cNvCxnSpPr>
          <p:nvPr/>
        </p:nvCxnSpPr>
        <p:spPr>
          <a:xfrm>
            <a:off x="4114800" y="6940585"/>
            <a:ext cx="929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A555AE6-04C9-4F04-B66C-75A83DA19889}"/>
              </a:ext>
            </a:extLst>
          </p:cNvPr>
          <p:cNvCxnSpPr>
            <a:cxnSpLocks/>
          </p:cNvCxnSpPr>
          <p:nvPr/>
        </p:nvCxnSpPr>
        <p:spPr>
          <a:xfrm>
            <a:off x="4114800" y="8719445"/>
            <a:ext cx="9296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raphic 16" descr="Mathematics with solid fill">
            <a:extLst>
              <a:ext uri="{FF2B5EF4-FFF2-40B4-BE49-F238E27FC236}">
                <a16:creationId xmlns:a16="http://schemas.microsoft.com/office/drawing/2014/main" id="{61E62792-BA84-4C42-AE91-A53DAE93B7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3753" y="7427479"/>
            <a:ext cx="949569" cy="949569"/>
          </a:xfrm>
          <a:prstGeom prst="rect">
            <a:avLst/>
          </a:prstGeom>
        </p:spPr>
      </p:pic>
      <p:pic>
        <p:nvPicPr>
          <p:cNvPr id="21" name="Graphic 20" descr="Drama with solid fill">
            <a:extLst>
              <a:ext uri="{FF2B5EF4-FFF2-40B4-BE49-F238E27FC236}">
                <a16:creationId xmlns:a16="http://schemas.microsoft.com/office/drawing/2014/main" id="{B27105F9-50B1-464C-8E5F-9371C859F8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09595" y="7440492"/>
            <a:ext cx="892666" cy="892666"/>
          </a:xfrm>
          <a:prstGeom prst="rect">
            <a:avLst/>
          </a:prstGeom>
        </p:spPr>
      </p:pic>
      <p:pic>
        <p:nvPicPr>
          <p:cNvPr id="23" name="Graphic 22" descr="Sport balls with solid fill">
            <a:extLst>
              <a:ext uri="{FF2B5EF4-FFF2-40B4-BE49-F238E27FC236}">
                <a16:creationId xmlns:a16="http://schemas.microsoft.com/office/drawing/2014/main" id="{AAB26512-B98F-4E68-9CB9-FC5496C42E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0026" y="7444139"/>
            <a:ext cx="949569" cy="949569"/>
          </a:xfrm>
          <a:prstGeom prst="rect">
            <a:avLst/>
          </a:prstGeom>
        </p:spPr>
      </p:pic>
      <p:pic>
        <p:nvPicPr>
          <p:cNvPr id="29" name="Graphic 28" descr="Storytelling with solid fill">
            <a:extLst>
              <a:ext uri="{FF2B5EF4-FFF2-40B4-BE49-F238E27FC236}">
                <a16:creationId xmlns:a16="http://schemas.microsoft.com/office/drawing/2014/main" id="{9420C896-0FCF-40AD-829D-3BCA5FE361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23408" y="7336230"/>
            <a:ext cx="947706" cy="947706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04E994CE-17F5-476C-AC72-59DC3944D6F6}"/>
              </a:ext>
            </a:extLst>
          </p:cNvPr>
          <p:cNvSpPr/>
          <p:nvPr/>
        </p:nvSpPr>
        <p:spPr>
          <a:xfrm>
            <a:off x="15331330" y="1066305"/>
            <a:ext cx="1934992" cy="199103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9"/>
          </a:p>
        </p:txBody>
      </p:sp>
      <p:pic>
        <p:nvPicPr>
          <p:cNvPr id="37" name="Graphic 36" descr="Earth globe: Africa and Europe with solid fill">
            <a:extLst>
              <a:ext uri="{FF2B5EF4-FFF2-40B4-BE49-F238E27FC236}">
                <a16:creationId xmlns:a16="http://schemas.microsoft.com/office/drawing/2014/main" id="{BC346B03-E176-4DBA-ADC4-95D3DFFC8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77358" y="7450006"/>
            <a:ext cx="949569" cy="949569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7DAB88F-F238-4E7E-8F8F-471B89875F65}"/>
              </a:ext>
            </a:extLst>
          </p:cNvPr>
          <p:cNvCxnSpPr>
            <a:cxnSpLocks/>
          </p:cNvCxnSpPr>
          <p:nvPr/>
        </p:nvCxnSpPr>
        <p:spPr>
          <a:xfrm flipV="1">
            <a:off x="0" y="2080241"/>
            <a:ext cx="18288000" cy="4210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4AFB93D5-3738-493D-9B07-A5BCDDA9D000}"/>
              </a:ext>
            </a:extLst>
          </p:cNvPr>
          <p:cNvSpPr/>
          <p:nvPr/>
        </p:nvSpPr>
        <p:spPr>
          <a:xfrm>
            <a:off x="15492062" y="1211477"/>
            <a:ext cx="1648332" cy="16213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9"/>
          </a:p>
        </p:txBody>
      </p:sp>
      <p:pic>
        <p:nvPicPr>
          <p:cNvPr id="32" name="Picture 31" descr="Logo&#10;&#10;Description automatically generated">
            <a:extLst>
              <a:ext uri="{FF2B5EF4-FFF2-40B4-BE49-F238E27FC236}">
                <a16:creationId xmlns:a16="http://schemas.microsoft.com/office/drawing/2014/main" id="{079A4520-A221-4951-99E5-C259EB6F42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55628" y="1139454"/>
            <a:ext cx="1721199" cy="1765395"/>
          </a:xfrm>
          <a:prstGeom prst="rect">
            <a:avLst/>
          </a:prstGeom>
        </p:spPr>
      </p:pic>
      <p:pic>
        <p:nvPicPr>
          <p:cNvPr id="40" name="Graphic 39" descr="Microscope with solid fill">
            <a:extLst>
              <a:ext uri="{FF2B5EF4-FFF2-40B4-BE49-F238E27FC236}">
                <a16:creationId xmlns:a16="http://schemas.microsoft.com/office/drawing/2014/main" id="{05393007-E246-4121-BFCA-F7CAE9A29F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32319" y="7440492"/>
            <a:ext cx="848279" cy="848279"/>
          </a:xfrm>
          <a:prstGeom prst="rect">
            <a:avLst/>
          </a:prstGeom>
        </p:spPr>
      </p:pic>
      <p:pic>
        <p:nvPicPr>
          <p:cNvPr id="11" name="Graphic 10" descr="Right And Left Brain with solid fill">
            <a:extLst>
              <a:ext uri="{FF2B5EF4-FFF2-40B4-BE49-F238E27FC236}">
                <a16:creationId xmlns:a16="http://schemas.microsoft.com/office/drawing/2014/main" id="{A2AADDB4-064D-A1BD-F5FA-483BB084F0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455594" y="7401199"/>
            <a:ext cx="963173" cy="963173"/>
          </a:xfrm>
          <a:prstGeom prst="rect">
            <a:avLst/>
          </a:prstGeom>
        </p:spPr>
      </p:pic>
      <p:pic>
        <p:nvPicPr>
          <p:cNvPr id="13" name="Graphic 12" descr="Greek Temple with solid fill">
            <a:extLst>
              <a:ext uri="{FF2B5EF4-FFF2-40B4-BE49-F238E27FC236}">
                <a16:creationId xmlns:a16="http://schemas.microsoft.com/office/drawing/2014/main" id="{2697EC0A-EEE9-653B-0FE1-3AFF4A9601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24690" y="7446484"/>
            <a:ext cx="873660" cy="8736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81E8D0E-C743-0822-5011-DBA62D1257B9}"/>
              </a:ext>
            </a:extLst>
          </p:cNvPr>
          <p:cNvSpPr/>
          <p:nvPr/>
        </p:nvSpPr>
        <p:spPr>
          <a:xfrm>
            <a:off x="-15615" y="9705819"/>
            <a:ext cx="18319229" cy="614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>
                <a:solidFill>
                  <a:srgbClr val="002060"/>
                </a:solidFill>
              </a:rPr>
              <a:t>The Careerpilot website is now closed. This resource has been adapted to signpost to alternative careers resources.</a:t>
            </a:r>
          </a:p>
        </p:txBody>
      </p:sp>
    </p:spTree>
    <p:extLst>
      <p:ext uri="{BB962C8B-B14F-4D97-AF65-F5344CB8AC3E}">
        <p14:creationId xmlns:p14="http://schemas.microsoft.com/office/powerpoint/2010/main" val="26348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761A4BE-FC2B-D8FF-59AF-F9E2102B2725}"/>
              </a:ext>
            </a:extLst>
          </p:cNvPr>
          <p:cNvSpPr/>
          <p:nvPr/>
        </p:nvSpPr>
        <p:spPr>
          <a:xfrm>
            <a:off x="0" y="2019299"/>
            <a:ext cx="18288000" cy="8267701"/>
          </a:xfrm>
          <a:prstGeom prst="rect">
            <a:avLst/>
          </a:prstGeom>
          <a:solidFill>
            <a:srgbClr val="0072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4F7124-104C-AEFA-7BD6-DE1211044151}"/>
              </a:ext>
            </a:extLst>
          </p:cNvPr>
          <p:cNvSpPr/>
          <p:nvPr/>
        </p:nvSpPr>
        <p:spPr>
          <a:xfrm>
            <a:off x="0" y="0"/>
            <a:ext cx="18288000" cy="2019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2972FC-377F-C82D-6662-C9BE5E8F84C2}"/>
              </a:ext>
            </a:extLst>
          </p:cNvPr>
          <p:cNvSpPr txBox="1"/>
          <p:nvPr/>
        </p:nvSpPr>
        <p:spPr>
          <a:xfrm>
            <a:off x="1330185" y="194726"/>
            <a:ext cx="153086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solidFill>
                  <a:srgbClr val="0070C0"/>
                </a:solidFill>
              </a:rPr>
              <a:t>Introducing Careers for Subject Teachers</a:t>
            </a:r>
          </a:p>
          <a:p>
            <a:pPr algn="ctr"/>
            <a:endParaRPr lang="en-GB" sz="2400" dirty="0">
              <a:solidFill>
                <a:srgbClr val="0070C0"/>
              </a:solidFill>
            </a:endParaRPr>
          </a:p>
          <a:p>
            <a:pPr algn="ctr"/>
            <a:r>
              <a:rPr lang="en-GB" sz="2400" dirty="0">
                <a:solidFill>
                  <a:srgbClr val="0070C0"/>
                </a:solidFill>
              </a:rPr>
              <a:t>Slides can be used as a quick starter activity, or as a longer session as required.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B279ACD-12C8-500E-2C53-A9CC0605CD02}"/>
              </a:ext>
            </a:extLst>
          </p:cNvPr>
          <p:cNvSpPr/>
          <p:nvPr/>
        </p:nvSpPr>
        <p:spPr>
          <a:xfrm>
            <a:off x="552045" y="5876684"/>
            <a:ext cx="8356781" cy="322559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33E9E8D-5E9B-358E-66B5-574FB224610B}"/>
              </a:ext>
            </a:extLst>
          </p:cNvPr>
          <p:cNvSpPr/>
          <p:nvPr/>
        </p:nvSpPr>
        <p:spPr>
          <a:xfrm>
            <a:off x="9172433" y="5876684"/>
            <a:ext cx="8567277" cy="322558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26" name="Picture 25" descr="A white circle with orange text&#10;&#10;Description automatically generated">
            <a:extLst>
              <a:ext uri="{FF2B5EF4-FFF2-40B4-BE49-F238E27FC236}">
                <a16:creationId xmlns:a16="http://schemas.microsoft.com/office/drawing/2014/main" id="{46385317-AC28-DDF9-24D4-A1186D1B368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0711" y="42366"/>
            <a:ext cx="1886136" cy="19345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9471D9-9125-038E-30B5-A1852F183331}"/>
              </a:ext>
            </a:extLst>
          </p:cNvPr>
          <p:cNvSpPr txBox="1"/>
          <p:nvPr/>
        </p:nvSpPr>
        <p:spPr>
          <a:xfrm>
            <a:off x="4766147" y="6225377"/>
            <a:ext cx="38443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Ask students for ideas of careers linked to subject area, then reveal examples.</a:t>
            </a:r>
            <a:endParaRPr lang="en-GB" sz="2400" dirty="0">
              <a:solidFill>
                <a:srgbClr val="0070C0"/>
              </a:solidFill>
            </a:endParaRPr>
          </a:p>
          <a:p>
            <a:endParaRPr lang="en-GB" sz="2400" dirty="0">
              <a:solidFill>
                <a:srgbClr val="0070C0"/>
              </a:solidFill>
            </a:endParaRPr>
          </a:p>
          <a:p>
            <a:r>
              <a:rPr lang="en-GB" sz="2400" dirty="0">
                <a:solidFill>
                  <a:srgbClr val="0070C0"/>
                </a:solidFill>
              </a:rPr>
              <a:t>Click on the job titles to explore related job profiles.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199D128-CED5-ADD3-694A-F3BF79954E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60871" y="6424012"/>
            <a:ext cx="3791684" cy="213093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0FFC23-0342-4B84-8436-E73C2641E3F1}"/>
              </a:ext>
            </a:extLst>
          </p:cNvPr>
          <p:cNvSpPr txBox="1"/>
          <p:nvPr/>
        </p:nvSpPr>
        <p:spPr>
          <a:xfrm>
            <a:off x="13371409" y="6154097"/>
            <a:ext cx="41506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70C0"/>
                </a:solidFill>
              </a:rPr>
              <a:t>Introduce some examples of related academic, vocational and technical courses and apprenticeships. </a:t>
            </a:r>
          </a:p>
          <a:p>
            <a:endParaRPr lang="en-GB" sz="2400" b="1" dirty="0">
              <a:solidFill>
                <a:srgbClr val="0070C0"/>
              </a:solidFill>
            </a:endParaRPr>
          </a:p>
          <a:p>
            <a:r>
              <a:rPr lang="en-GB" sz="2400" dirty="0">
                <a:solidFill>
                  <a:srgbClr val="0070C0"/>
                </a:solidFill>
              </a:rPr>
              <a:t>Discuss local education providers and course options.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D9B116D-7F9F-A938-265F-308BD5F401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419" y="6419545"/>
            <a:ext cx="3772157" cy="211415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F533E50-3E02-F921-77B6-05BF078E0651}"/>
              </a:ext>
            </a:extLst>
          </p:cNvPr>
          <p:cNvSpPr/>
          <p:nvPr/>
        </p:nvSpPr>
        <p:spPr>
          <a:xfrm>
            <a:off x="19334" y="9672685"/>
            <a:ext cx="18319229" cy="61431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000" dirty="0">
                <a:solidFill>
                  <a:srgbClr val="002060"/>
                </a:solidFill>
              </a:rPr>
              <a:t>The Careerpilot website is now closed. This resource has been adapted to signpost to alternative careers resources.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0AAB1F5D-19C0-BB9C-9BFC-3662ED61F54F}"/>
              </a:ext>
            </a:extLst>
          </p:cNvPr>
          <p:cNvSpPr/>
          <p:nvPr/>
        </p:nvSpPr>
        <p:spPr>
          <a:xfrm>
            <a:off x="5562601" y="2396181"/>
            <a:ext cx="6705600" cy="322559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9D92C30-668E-DA64-BE21-671B2F5204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5575" y="2714740"/>
            <a:ext cx="5439651" cy="21378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B4026DB-1668-1F55-F65F-43E8807F2160}"/>
              </a:ext>
            </a:extLst>
          </p:cNvPr>
          <p:cNvSpPr txBox="1"/>
          <p:nvPr/>
        </p:nvSpPr>
        <p:spPr>
          <a:xfrm>
            <a:off x="6722728" y="4995715"/>
            <a:ext cx="4523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70C0"/>
                </a:solidFill>
              </a:rPr>
              <a:t>Pick a subject to explore.</a:t>
            </a:r>
            <a:endParaRPr lang="en-GB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37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8E5A6C-AD57-4130-8816-02C6D65135D4}"/>
              </a:ext>
            </a:extLst>
          </p:cNvPr>
          <p:cNvSpPr/>
          <p:nvPr/>
        </p:nvSpPr>
        <p:spPr>
          <a:xfrm>
            <a:off x="0" y="0"/>
            <a:ext cx="18288000" cy="229162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9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CD5F5F-0F89-4431-B33E-64AAA19EA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8307" y="710927"/>
            <a:ext cx="8229600" cy="1143000"/>
          </a:xfrm>
        </p:spPr>
        <p:txBody>
          <a:bodyPr>
            <a:normAutofit/>
          </a:bodyPr>
          <a:lstStyle/>
          <a:p>
            <a:r>
              <a:rPr lang="en-GB" sz="4985" b="1" dirty="0">
                <a:solidFill>
                  <a:schemeClr val="bg1"/>
                </a:solidFill>
                <a:latin typeface="+mn-lt"/>
              </a:rPr>
              <a:t>Contents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1983AB2-3D22-4D02-B5C0-3310B20D4393}"/>
              </a:ext>
            </a:extLst>
          </p:cNvPr>
          <p:cNvCxnSpPr>
            <a:cxnSpLocks/>
          </p:cNvCxnSpPr>
          <p:nvPr/>
        </p:nvCxnSpPr>
        <p:spPr>
          <a:xfrm>
            <a:off x="0" y="2168867"/>
            <a:ext cx="18440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557318C-167E-4F10-ADCF-7B25FEEF4D82}"/>
              </a:ext>
            </a:extLst>
          </p:cNvPr>
          <p:cNvSpPr/>
          <p:nvPr/>
        </p:nvSpPr>
        <p:spPr>
          <a:xfrm>
            <a:off x="0" y="9462620"/>
            <a:ext cx="18288000" cy="82437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9"/>
          </a:p>
        </p:txBody>
      </p:sp>
      <p:pic>
        <p:nvPicPr>
          <p:cNvPr id="32" name="Picture 31" descr="Logo&#10;&#10;Description automatically generated">
            <a:extLst>
              <a:ext uri="{FF2B5EF4-FFF2-40B4-BE49-F238E27FC236}">
                <a16:creationId xmlns:a16="http://schemas.microsoft.com/office/drawing/2014/main" id="{ACCF041F-D6DC-6C01-C95F-FE224B366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8200" y="162067"/>
            <a:ext cx="1828799" cy="1875758"/>
          </a:xfrm>
          <a:prstGeom prst="rect">
            <a:avLst/>
          </a:prstGeom>
        </p:spPr>
      </p:pic>
      <p:pic>
        <p:nvPicPr>
          <p:cNvPr id="33" name="Picture 32">
            <a:hlinkClick r:id="rId3" action="ppaction://hlinksldjump"/>
            <a:extLst>
              <a:ext uri="{FF2B5EF4-FFF2-40B4-BE49-F238E27FC236}">
                <a16:creationId xmlns:a16="http://schemas.microsoft.com/office/drawing/2014/main" id="{92EAD682-61BC-DFE7-D963-31722CD978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2984" y="2642410"/>
            <a:ext cx="2981741" cy="30484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Picture 34">
            <a:hlinkClick r:id="rId5" action="ppaction://hlinksldjump"/>
            <a:extLst>
              <a:ext uri="{FF2B5EF4-FFF2-40B4-BE49-F238E27FC236}">
                <a16:creationId xmlns:a16="http://schemas.microsoft.com/office/drawing/2014/main" id="{B1D9D659-8669-4A60-4C35-00F63B87D2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9271" y="2598502"/>
            <a:ext cx="3010320" cy="30960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Picture 36">
            <a:hlinkClick r:id="rId7" action="ppaction://hlinksldjump"/>
            <a:extLst>
              <a:ext uri="{FF2B5EF4-FFF2-40B4-BE49-F238E27FC236}">
                <a16:creationId xmlns:a16="http://schemas.microsoft.com/office/drawing/2014/main" id="{095914CD-589C-DF4D-1396-31DD1D6919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44200" y="2608005"/>
            <a:ext cx="3000794" cy="30960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Picture 38">
            <a:hlinkClick r:id="rId9" action="ppaction://hlinksldjump"/>
            <a:extLst>
              <a:ext uri="{FF2B5EF4-FFF2-40B4-BE49-F238E27FC236}">
                <a16:creationId xmlns:a16="http://schemas.microsoft.com/office/drawing/2014/main" id="{F553E43B-0B9C-3804-F9C4-422B1A1A9F8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1378" y="6071630"/>
            <a:ext cx="2981741" cy="30579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3" name="Picture 42">
            <a:hlinkClick r:id="rId11" action="ppaction://hlinksldjump"/>
            <a:extLst>
              <a:ext uri="{FF2B5EF4-FFF2-40B4-BE49-F238E27FC236}">
                <a16:creationId xmlns:a16="http://schemas.microsoft.com/office/drawing/2014/main" id="{D41FDA9F-2BA2-3108-2B0B-7789CFE964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57800" y="6090947"/>
            <a:ext cx="2943636" cy="305795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4788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AF564E8-E3D1-15CB-2F8A-52B85DAD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9" b="15289"/>
          <a:stretch/>
        </p:blipFill>
        <p:spPr>
          <a:xfrm>
            <a:off x="-16564" y="0"/>
            <a:ext cx="18287999" cy="964662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6564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506200" y="3403220"/>
            <a:ext cx="5834687" cy="4542554"/>
            <a:chOff x="0" y="0"/>
            <a:chExt cx="1627827" cy="126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7827" cy="1267333"/>
            </a:xfrm>
            <a:custGeom>
              <a:avLst/>
              <a:gdLst/>
              <a:ahLst/>
              <a:cxnLst/>
              <a:rect l="l" t="t" r="r" b="b"/>
              <a:pathLst>
                <a:path w="1627827" h="1267333">
                  <a:moveTo>
                    <a:pt x="63873" y="0"/>
                  </a:moveTo>
                  <a:lnTo>
                    <a:pt x="1563954" y="0"/>
                  </a:lnTo>
                  <a:cubicBezTo>
                    <a:pt x="1599230" y="0"/>
                    <a:pt x="1627827" y="28597"/>
                    <a:pt x="1627827" y="63873"/>
                  </a:cubicBezTo>
                  <a:lnTo>
                    <a:pt x="1627827" y="1203460"/>
                  </a:lnTo>
                  <a:cubicBezTo>
                    <a:pt x="1627827" y="1238736"/>
                    <a:pt x="1599230" y="1267333"/>
                    <a:pt x="1563954" y="1267333"/>
                  </a:cubicBezTo>
                  <a:lnTo>
                    <a:pt x="63873" y="1267333"/>
                  </a:lnTo>
                  <a:cubicBezTo>
                    <a:pt x="28597" y="1267333"/>
                    <a:pt x="0" y="1238736"/>
                    <a:pt x="0" y="1203460"/>
                  </a:cubicBezTo>
                  <a:lnTo>
                    <a:pt x="0" y="63873"/>
                  </a:lnTo>
                  <a:cubicBezTo>
                    <a:pt x="0" y="28597"/>
                    <a:pt x="28597" y="0"/>
                    <a:pt x="63873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0072BA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27827" cy="1314958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0072BA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785365" y="3590310"/>
            <a:ext cx="5276356" cy="540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Future Careers Ideas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85365" y="4307439"/>
            <a:ext cx="4965183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4"/>
              </a:rPr>
              <a:t>Antique Dealer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5"/>
              </a:rPr>
              <a:t>Archivist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6"/>
              </a:rPr>
              <a:t>Archaeologist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7"/>
              </a:rPr>
              <a:t>Conservator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8"/>
              </a:rPr>
              <a:t>Heritage Officer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9"/>
              </a:rPr>
              <a:t>Museum Curator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0"/>
              </a:rPr>
              <a:t>Palaeontologist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1"/>
              </a:rPr>
              <a:t>Tourist Guide</a:t>
            </a:r>
            <a:endParaRPr lang="en-GB" sz="2800" dirty="0"/>
          </a:p>
        </p:txBody>
      </p:sp>
      <p:sp>
        <p:nvSpPr>
          <p:cNvPr id="18" name="TextBox 18"/>
          <p:cNvSpPr txBox="1"/>
          <p:nvPr/>
        </p:nvSpPr>
        <p:spPr>
          <a:xfrm>
            <a:off x="2374906" y="441850"/>
            <a:ext cx="12877801" cy="204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</a:pP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Where could you take your love of</a:t>
            </a:r>
            <a:b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</a:b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History?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558185-22C9-D4CD-E690-7F5E68ADEB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9174" y="9221295"/>
            <a:ext cx="3549651" cy="9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0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View of ancient village">
            <a:extLst>
              <a:ext uri="{FF2B5EF4-FFF2-40B4-BE49-F238E27FC236}">
                <a16:creationId xmlns:a16="http://schemas.microsoft.com/office/drawing/2014/main" id="{25B818BF-788B-B38A-E733-866BAB87A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6" b="9856"/>
          <a:stretch/>
        </p:blipFill>
        <p:spPr>
          <a:xfrm>
            <a:off x="-13252" y="0"/>
            <a:ext cx="18301252" cy="10118077"/>
          </a:xfrm>
          <a:prstGeom prst="rect">
            <a:avLst/>
          </a:prstGeom>
        </p:spPr>
      </p:pic>
      <p:grpSp>
        <p:nvGrpSpPr>
          <p:cNvPr id="18" name="Group 8">
            <a:extLst>
              <a:ext uri="{FF2B5EF4-FFF2-40B4-BE49-F238E27FC236}">
                <a16:creationId xmlns:a16="http://schemas.microsoft.com/office/drawing/2014/main" id="{DA4D6D00-82A2-9B54-C4C0-A55B0C9423D9}"/>
              </a:ext>
            </a:extLst>
          </p:cNvPr>
          <p:cNvGrpSpPr/>
          <p:nvPr/>
        </p:nvGrpSpPr>
        <p:grpSpPr>
          <a:xfrm>
            <a:off x="12016215" y="3541496"/>
            <a:ext cx="5177544" cy="4988885"/>
            <a:chOff x="0" y="0"/>
            <a:chExt cx="1444490" cy="1391856"/>
          </a:xfrm>
        </p:grpSpPr>
        <p:sp>
          <p:nvSpPr>
            <p:cNvPr id="24" name="Freeform 9">
              <a:extLst>
                <a:ext uri="{FF2B5EF4-FFF2-40B4-BE49-F238E27FC236}">
                  <a16:creationId xmlns:a16="http://schemas.microsoft.com/office/drawing/2014/main" id="{E2ED9A8F-3A9D-17E5-E58F-458E3C858964}"/>
                </a:ext>
              </a:extLst>
            </p:cNvPr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0072BA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10">
              <a:extLst>
                <a:ext uri="{FF2B5EF4-FFF2-40B4-BE49-F238E27FC236}">
                  <a16:creationId xmlns:a16="http://schemas.microsoft.com/office/drawing/2014/main" id="{91C00BAF-D7C9-217A-5E2F-5EEE4D9C9D02}"/>
                </a:ext>
              </a:extLst>
            </p:cNvPr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-13252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4241" y="3545777"/>
            <a:ext cx="5177544" cy="4988885"/>
            <a:chOff x="0" y="0"/>
            <a:chExt cx="1444490" cy="13918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0072BA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98551" y="3253459"/>
            <a:ext cx="5170993" cy="5281204"/>
            <a:chOff x="0" y="-389757"/>
            <a:chExt cx="6651847" cy="704160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389757"/>
              <a:ext cx="6651847" cy="7041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89484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59201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3942" y="298164"/>
              <a:ext cx="6227105" cy="7042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7"/>
                </a:lnSpc>
              </a:pPr>
              <a:r>
                <a:rPr lang="en-US" sz="3200" b="1" spc="50" dirty="0">
                  <a:latin typeface="+mj-lt"/>
                  <a:ea typeface="Filson Pro Bold"/>
                  <a:cs typeface="Filson Pro Bold"/>
                  <a:sym typeface="Filson Pro Bold"/>
                </a:rPr>
                <a:t>Post-18 Options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63512" y="4396457"/>
            <a:ext cx="4279874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800" b="0" i="0" dirty="0">
                <a:effectLst/>
              </a:rPr>
              <a:t>Courses:</a:t>
            </a:r>
            <a:endParaRPr lang="en-GB" sz="28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A-Level History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A-Level Classic Civilisation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A-Level Geology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800" dirty="0"/>
          </a:p>
          <a:p>
            <a:r>
              <a:rPr lang="en-GB" sz="2800" b="0" i="0" dirty="0">
                <a:effectLst/>
              </a:rPr>
              <a:t>Apprenticeships:</a:t>
            </a:r>
            <a:endParaRPr lang="en-GB" sz="28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Archaeological Technician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Cultural Learning and Development Officer</a:t>
            </a:r>
            <a:endParaRPr lang="en-GB" sz="2800" dirty="0"/>
          </a:p>
        </p:txBody>
      </p:sp>
      <p:sp>
        <p:nvSpPr>
          <p:cNvPr id="21" name="TextBox 21"/>
          <p:cNvSpPr txBox="1"/>
          <p:nvPr/>
        </p:nvSpPr>
        <p:spPr>
          <a:xfrm>
            <a:off x="1352139" y="3742885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Post-16 Options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271579" y="4466444"/>
            <a:ext cx="4836536" cy="37805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8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FDA History, Heritage &amp; Culture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BA (Hons) Ancient History and Archaeology</a:t>
            </a:r>
            <a:endParaRPr lang="en-GB" sz="2800" dirty="0"/>
          </a:p>
          <a:p>
            <a:endParaRPr lang="en-GB" sz="2800" dirty="0"/>
          </a:p>
          <a:p>
            <a:r>
              <a:rPr lang="en-GB" sz="2800" b="0" i="0" dirty="0">
                <a:effectLst/>
              </a:rPr>
              <a:t>Apprenticeships:</a:t>
            </a:r>
            <a:endParaRPr lang="en-GB" sz="2800" dirty="0"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Cultural Heritage Conservation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b="0" i="0" dirty="0">
                <a:effectLst/>
              </a:rPr>
              <a:t>Historic Environment Assistant</a:t>
            </a:r>
            <a:endParaRPr lang="en-GB" sz="28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B62A87-CC4C-8DBC-5ECD-F7DB2D6EC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80" y="9222220"/>
            <a:ext cx="3549651" cy="918945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CE1BA02-B08E-F0ED-761F-DA8B983B15E7}"/>
              </a:ext>
            </a:extLst>
          </p:cNvPr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C783EA1-12A2-FEAE-2A1B-D82190D895A8}"/>
                </a:ext>
              </a:extLst>
            </p:cNvPr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0072BA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A66660F-672D-95C7-76B9-8ED380E07828}"/>
                </a:ext>
              </a:extLst>
            </p:cNvPr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489206" y="566384"/>
            <a:ext cx="126492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spc="7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What pathways could you take to get there?</a:t>
            </a:r>
          </a:p>
        </p:txBody>
      </p:sp>
    </p:spTree>
    <p:extLst>
      <p:ext uri="{BB962C8B-B14F-4D97-AF65-F5344CB8AC3E}">
        <p14:creationId xmlns:p14="http://schemas.microsoft.com/office/powerpoint/2010/main" val="3895136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AF564E8-E3D1-15CB-2F8A-52B85DAD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9" b="10439"/>
          <a:stretch/>
        </p:blipFill>
        <p:spPr>
          <a:xfrm>
            <a:off x="-16564" y="0"/>
            <a:ext cx="18287999" cy="964662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6564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506200" y="3403220"/>
            <a:ext cx="5834687" cy="4542554"/>
            <a:chOff x="0" y="0"/>
            <a:chExt cx="1627827" cy="126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7827" cy="1267333"/>
            </a:xfrm>
            <a:custGeom>
              <a:avLst/>
              <a:gdLst/>
              <a:ahLst/>
              <a:cxnLst/>
              <a:rect l="l" t="t" r="r" b="b"/>
              <a:pathLst>
                <a:path w="1627827" h="1267333">
                  <a:moveTo>
                    <a:pt x="63873" y="0"/>
                  </a:moveTo>
                  <a:lnTo>
                    <a:pt x="1563954" y="0"/>
                  </a:lnTo>
                  <a:cubicBezTo>
                    <a:pt x="1599230" y="0"/>
                    <a:pt x="1627827" y="28597"/>
                    <a:pt x="1627827" y="63873"/>
                  </a:cubicBezTo>
                  <a:lnTo>
                    <a:pt x="1627827" y="1203460"/>
                  </a:lnTo>
                  <a:cubicBezTo>
                    <a:pt x="1627827" y="1238736"/>
                    <a:pt x="1599230" y="1267333"/>
                    <a:pt x="1563954" y="1267333"/>
                  </a:cubicBezTo>
                  <a:lnTo>
                    <a:pt x="63873" y="1267333"/>
                  </a:lnTo>
                  <a:cubicBezTo>
                    <a:pt x="28597" y="1267333"/>
                    <a:pt x="0" y="1238736"/>
                    <a:pt x="0" y="1203460"/>
                  </a:cubicBezTo>
                  <a:lnTo>
                    <a:pt x="0" y="63873"/>
                  </a:lnTo>
                  <a:cubicBezTo>
                    <a:pt x="0" y="28597"/>
                    <a:pt x="28597" y="0"/>
                    <a:pt x="63873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D19705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27827" cy="1314958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D19705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785365" y="3681811"/>
            <a:ext cx="5276356" cy="540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Future Careers Ideas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85365" y="4307439"/>
            <a:ext cx="4965183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4"/>
              </a:rPr>
              <a:t>Bilingual Secretary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5"/>
              </a:rPr>
              <a:t>Diplomatic Services Officer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6"/>
              </a:rPr>
              <a:t>Hotel Manager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7"/>
              </a:rPr>
              <a:t>Interpreter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8"/>
              </a:rPr>
              <a:t>EFL Teacher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9"/>
              </a:rPr>
              <a:t>Online Tutor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0"/>
              </a:rPr>
              <a:t>Tourist Guide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1"/>
              </a:rPr>
              <a:t>Translator</a:t>
            </a:r>
            <a:endParaRPr lang="en-GB" sz="2800" dirty="0"/>
          </a:p>
        </p:txBody>
      </p:sp>
      <p:sp>
        <p:nvSpPr>
          <p:cNvPr id="18" name="TextBox 18"/>
          <p:cNvSpPr txBox="1"/>
          <p:nvPr/>
        </p:nvSpPr>
        <p:spPr>
          <a:xfrm>
            <a:off x="2374906" y="441850"/>
            <a:ext cx="12877801" cy="204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</a:pP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Where could you take your love of</a:t>
            </a:r>
            <a:b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</a:b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Languages?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558185-22C9-D4CD-E690-7F5E68ADEB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8980" y="9187154"/>
            <a:ext cx="3549651" cy="9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74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5B818BF-788B-B38A-E733-866BAB87A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5" b="8535"/>
          <a:stretch/>
        </p:blipFill>
        <p:spPr>
          <a:xfrm>
            <a:off x="-13252" y="0"/>
            <a:ext cx="18301252" cy="1011807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3252" y="9075031"/>
            <a:ext cx="18301252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4241" y="3545777"/>
            <a:ext cx="5177544" cy="4988885"/>
            <a:chOff x="0" y="0"/>
            <a:chExt cx="1444490" cy="13918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D19705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98551" y="3545777"/>
            <a:ext cx="5187557" cy="4988886"/>
            <a:chOff x="0" y="0"/>
            <a:chExt cx="6673155" cy="6651847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6651847" cy="6651847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127922" y="0"/>
                    </a:moveTo>
                    <a:lnTo>
                      <a:pt x="684878" y="0"/>
                    </a:lnTo>
                    <a:cubicBezTo>
                      <a:pt x="755527" y="0"/>
                      <a:pt x="812800" y="57273"/>
                      <a:pt x="812800" y="127922"/>
                    </a:cubicBezTo>
                    <a:lnTo>
                      <a:pt x="812800" y="684878"/>
                    </a:lnTo>
                    <a:cubicBezTo>
                      <a:pt x="812800" y="755527"/>
                      <a:pt x="755527" y="812800"/>
                      <a:pt x="684878" y="812800"/>
                    </a:cubicBezTo>
                    <a:lnTo>
                      <a:pt x="127922" y="812800"/>
                    </a:lnTo>
                    <a:cubicBezTo>
                      <a:pt x="57273" y="812800"/>
                      <a:pt x="0" y="755527"/>
                      <a:pt x="0" y="684878"/>
                    </a:cubicBezTo>
                    <a:lnTo>
                      <a:pt x="0" y="127922"/>
                    </a:lnTo>
                    <a:cubicBezTo>
                      <a:pt x="0" y="57273"/>
                      <a:pt x="57273" y="0"/>
                      <a:pt x="1279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0" cap="rnd">
                <a:solidFill>
                  <a:srgbClr val="D19705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06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889484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59201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6050" y="410385"/>
              <a:ext cx="6227105" cy="7042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7"/>
                </a:lnSpc>
              </a:pPr>
              <a:r>
                <a:rPr lang="en-US" sz="3200" spc="50" dirty="0">
                  <a:latin typeface="+mj-lt"/>
                  <a:ea typeface="Filson Pro Bold"/>
                  <a:cs typeface="Filson Pro Bold"/>
                  <a:sym typeface="Filson Pro Bold"/>
                </a:rPr>
                <a:t>Post-18 Options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25426" y="4622164"/>
            <a:ext cx="4667224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400" b="0" i="0" dirty="0">
                <a:effectLst/>
                <a:latin typeface="YAF2GzLAv1g 0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A-Level French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A-Level Spanish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Level 2-3 Travel and Tourism</a:t>
            </a:r>
          </a:p>
          <a:p>
            <a:endParaRPr lang="en-GB" sz="2400" dirty="0">
              <a:latin typeface="YAF2GzLAv1g 0"/>
            </a:endParaRPr>
          </a:p>
          <a:p>
            <a:r>
              <a:rPr lang="en-GB" sz="2400" b="0" i="0" dirty="0">
                <a:effectLst/>
                <a:latin typeface="YAF2GzLAv1g 0"/>
              </a:rPr>
              <a:t>Apprenticeships: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Cultural Learning and Development Officer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Cabin Crew</a:t>
            </a:r>
            <a:endParaRPr lang="en-GB" sz="2400" dirty="0"/>
          </a:p>
        </p:txBody>
      </p:sp>
      <p:sp>
        <p:nvSpPr>
          <p:cNvPr id="21" name="TextBox 21"/>
          <p:cNvSpPr txBox="1"/>
          <p:nvPr/>
        </p:nvSpPr>
        <p:spPr>
          <a:xfrm>
            <a:off x="1425426" y="3874060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Post-16 Options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562603" y="4594424"/>
            <a:ext cx="4442888" cy="3657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4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CELTA Teaching English as a Foreign Language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BA (Hons)Modern Languages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BA (Hons) Communications and Modern Languages</a:t>
            </a:r>
          </a:p>
          <a:p>
            <a:endParaRPr lang="en-GB" sz="2400" dirty="0">
              <a:latin typeface="YAF2GzLAv1g 0"/>
            </a:endParaRPr>
          </a:p>
          <a:p>
            <a:r>
              <a:rPr lang="en-GB" sz="2400" b="0" i="0" dirty="0">
                <a:effectLst/>
                <a:latin typeface="YAF2GzLAv1g 0"/>
              </a:rPr>
              <a:t>Apprenticeships: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Teacher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Hospitality Manager</a:t>
            </a:r>
            <a:endParaRPr lang="en-GB" sz="24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B62A87-CC4C-8DBC-5ECD-F7DB2D6EC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80" y="9221542"/>
            <a:ext cx="3549651" cy="918945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CE1BA02-B08E-F0ED-761F-DA8B983B15E7}"/>
              </a:ext>
            </a:extLst>
          </p:cNvPr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C783EA1-12A2-FEAE-2A1B-D82190D895A8}"/>
                </a:ext>
              </a:extLst>
            </p:cNvPr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D19705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A66660F-672D-95C7-76B9-8ED380E07828}"/>
                </a:ext>
              </a:extLst>
            </p:cNvPr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527306" y="569039"/>
            <a:ext cx="12573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spc="7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What pathways could you take to get there?</a:t>
            </a:r>
          </a:p>
        </p:txBody>
      </p:sp>
    </p:spTree>
    <p:extLst>
      <p:ext uri="{BB962C8B-B14F-4D97-AF65-F5344CB8AC3E}">
        <p14:creationId xmlns:p14="http://schemas.microsoft.com/office/powerpoint/2010/main" val="1238032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1E8F779-AE33-FA7C-4D0D-2EF04AE4F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391" y="2276776"/>
            <a:ext cx="13498830" cy="712089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6564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368082" y="3258670"/>
            <a:ext cx="5834687" cy="4542554"/>
            <a:chOff x="0" y="0"/>
            <a:chExt cx="1627827" cy="126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7827" cy="1267333"/>
            </a:xfrm>
            <a:custGeom>
              <a:avLst/>
              <a:gdLst/>
              <a:ahLst/>
              <a:cxnLst/>
              <a:rect l="l" t="t" r="r" b="b"/>
              <a:pathLst>
                <a:path w="1627827" h="1267333">
                  <a:moveTo>
                    <a:pt x="63873" y="0"/>
                  </a:moveTo>
                  <a:lnTo>
                    <a:pt x="1563954" y="0"/>
                  </a:lnTo>
                  <a:cubicBezTo>
                    <a:pt x="1599230" y="0"/>
                    <a:pt x="1627827" y="28597"/>
                    <a:pt x="1627827" y="63873"/>
                  </a:cubicBezTo>
                  <a:lnTo>
                    <a:pt x="1627827" y="1203460"/>
                  </a:lnTo>
                  <a:cubicBezTo>
                    <a:pt x="1627827" y="1238736"/>
                    <a:pt x="1599230" y="1267333"/>
                    <a:pt x="1563954" y="1267333"/>
                  </a:cubicBezTo>
                  <a:lnTo>
                    <a:pt x="63873" y="1267333"/>
                  </a:lnTo>
                  <a:cubicBezTo>
                    <a:pt x="28597" y="1267333"/>
                    <a:pt x="0" y="1238736"/>
                    <a:pt x="0" y="1203460"/>
                  </a:cubicBezTo>
                  <a:lnTo>
                    <a:pt x="0" y="63873"/>
                  </a:lnTo>
                  <a:cubicBezTo>
                    <a:pt x="0" y="28597"/>
                    <a:pt x="28597" y="0"/>
                    <a:pt x="63873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455460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27827" cy="1314958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455460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647247" y="3537261"/>
            <a:ext cx="5276356" cy="540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Future Careers Ideas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647247" y="4162889"/>
            <a:ext cx="4965183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4"/>
              </a:rPr>
              <a:t>Actuary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5"/>
              </a:rPr>
              <a:t>Civil Engineer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6"/>
              </a:rPr>
              <a:t>Data Analyst-Statistician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7"/>
              </a:rPr>
              <a:t>E-commerce Manager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8"/>
              </a:rPr>
              <a:t>Air Traffic Controller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9"/>
              </a:rPr>
              <a:t>Mortgage Advisor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0"/>
              </a:rPr>
              <a:t>Public Finance Accountant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1"/>
              </a:rPr>
              <a:t>Stockbroker</a:t>
            </a:r>
            <a:endParaRPr lang="en-GB" sz="2800" dirty="0"/>
          </a:p>
        </p:txBody>
      </p:sp>
      <p:sp>
        <p:nvSpPr>
          <p:cNvPr id="18" name="TextBox 18"/>
          <p:cNvSpPr txBox="1"/>
          <p:nvPr/>
        </p:nvSpPr>
        <p:spPr>
          <a:xfrm>
            <a:off x="2374906" y="441850"/>
            <a:ext cx="12877801" cy="204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</a:pP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Where could you take your love of</a:t>
            </a:r>
            <a:b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</a:br>
            <a:r>
              <a:rPr lang="en-US" sz="6600" b="1" spc="8" dirty="0" err="1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Maths</a:t>
            </a: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558185-22C9-D4CD-E690-7F5E68ADEB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2609" y="9204472"/>
            <a:ext cx="3549651" cy="9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55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8242D57-C15B-6C73-C72B-06F53B0758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60" y="2524201"/>
            <a:ext cx="13293090" cy="7349490"/>
          </a:xfrm>
          <a:prstGeom prst="rect">
            <a:avLst/>
          </a:prstGeom>
        </p:spPr>
      </p:pic>
      <p:grpSp>
        <p:nvGrpSpPr>
          <p:cNvPr id="7" name="Group 8">
            <a:extLst>
              <a:ext uri="{FF2B5EF4-FFF2-40B4-BE49-F238E27FC236}">
                <a16:creationId xmlns:a16="http://schemas.microsoft.com/office/drawing/2014/main" id="{31521A2B-0AE8-515D-D0F6-87137CCF7049}"/>
              </a:ext>
            </a:extLst>
          </p:cNvPr>
          <p:cNvGrpSpPr/>
          <p:nvPr/>
        </p:nvGrpSpPr>
        <p:grpSpPr>
          <a:xfrm>
            <a:off x="11863204" y="3460424"/>
            <a:ext cx="5177544" cy="4988885"/>
            <a:chOff x="0" y="0"/>
            <a:chExt cx="1444490" cy="1391856"/>
          </a:xfrm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BBD0C089-F46A-EA50-7FF0-89CC78881F57}"/>
                </a:ext>
              </a:extLst>
            </p:cNvPr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45546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10">
              <a:extLst>
                <a:ext uri="{FF2B5EF4-FFF2-40B4-BE49-F238E27FC236}">
                  <a16:creationId xmlns:a16="http://schemas.microsoft.com/office/drawing/2014/main" id="{FD9EA9A3-BF6B-A5B1-BFF5-60BBA08164FE}"/>
                </a:ext>
              </a:extLst>
            </p:cNvPr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-13252" y="9075031"/>
            <a:ext cx="18301252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4241" y="3545777"/>
            <a:ext cx="5177544" cy="4988885"/>
            <a:chOff x="0" y="0"/>
            <a:chExt cx="1444490" cy="13918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45546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60297" y="3253458"/>
            <a:ext cx="5170993" cy="5281204"/>
            <a:chOff x="0" y="-389757"/>
            <a:chExt cx="6651847" cy="704160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389757"/>
              <a:ext cx="6651847" cy="7041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89484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59201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18986" y="351020"/>
              <a:ext cx="6065790" cy="7042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377"/>
                </a:lnSpc>
              </a:pPr>
              <a:r>
                <a:rPr lang="en-US" sz="3200" b="1" spc="50" dirty="0">
                  <a:latin typeface="+mj-lt"/>
                  <a:ea typeface="Filson Pro Bold"/>
                  <a:cs typeface="Filson Pro Bold"/>
                  <a:sym typeface="Filson Pro Bold"/>
                </a:rPr>
                <a:t>Post-18 Options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25426" y="4592134"/>
            <a:ext cx="4667224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400" b="0" i="0" dirty="0">
                <a:effectLst/>
                <a:latin typeface="YAF2GzLAv1g 0"/>
              </a:rPr>
              <a:t>Courses:</a:t>
            </a:r>
            <a:endParaRPr lang="en-GB" sz="2400" dirty="0">
              <a:effectLst/>
              <a:latin typeface="YAF2GzLAv1g 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A-Level Maths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T-Level Accounting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T-Level Management and Administration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b="0" i="0" dirty="0">
                <a:effectLst/>
                <a:latin typeface="YAF2GzLAv1g 0"/>
              </a:rPr>
              <a:t>Apprenticeships:</a:t>
            </a:r>
            <a:endParaRPr lang="en-GB" sz="2400" dirty="0">
              <a:effectLst/>
              <a:latin typeface="YAF2GzLAv1g 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Assistant Accountant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Payroll Administrator</a:t>
            </a:r>
            <a:endParaRPr lang="en-GB" sz="2400" dirty="0"/>
          </a:p>
        </p:txBody>
      </p:sp>
      <p:sp>
        <p:nvSpPr>
          <p:cNvPr id="21" name="TextBox 21"/>
          <p:cNvSpPr txBox="1"/>
          <p:nvPr/>
        </p:nvSpPr>
        <p:spPr>
          <a:xfrm>
            <a:off x="1425426" y="3874060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Post-16 Options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230532" y="4528101"/>
            <a:ext cx="4442888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4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AAT Level 4 Accounting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BSc (Hons) Mathematics with Statistics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BSc (Hons) Mathematics and Data Science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2400" dirty="0"/>
          </a:p>
          <a:p>
            <a:r>
              <a:rPr lang="en-GB" sz="2400" b="0" i="0" dirty="0">
                <a:effectLst/>
                <a:latin typeface="YAF2GzLAv1g 0"/>
              </a:rPr>
              <a:t>Apprenticeships:</a:t>
            </a:r>
            <a:endParaRPr lang="en-GB" sz="2400" dirty="0">
              <a:effectLst/>
              <a:latin typeface="YAF2GzLAv1g 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Actuarial Technician</a:t>
            </a:r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</a:rPr>
              <a:t>Financial Services Professional</a:t>
            </a:r>
            <a:endParaRPr lang="en-GB" sz="24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B62A87-CC4C-8DBC-5ECD-F7DB2D6EC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80" y="9225880"/>
            <a:ext cx="3549651" cy="918945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CE1BA02-B08E-F0ED-761F-DA8B983B15E7}"/>
              </a:ext>
            </a:extLst>
          </p:cNvPr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C783EA1-12A2-FEAE-2A1B-D82190D895A8}"/>
                </a:ext>
              </a:extLst>
            </p:cNvPr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455460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A66660F-672D-95C7-76B9-8ED380E07828}"/>
                </a:ext>
              </a:extLst>
            </p:cNvPr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568061" y="526693"/>
            <a:ext cx="1249149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spc="7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What pathways could you take to get there?</a:t>
            </a:r>
          </a:p>
        </p:txBody>
      </p:sp>
    </p:spTree>
    <p:extLst>
      <p:ext uri="{BB962C8B-B14F-4D97-AF65-F5344CB8AC3E}">
        <p14:creationId xmlns:p14="http://schemas.microsoft.com/office/powerpoint/2010/main" val="3951296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AF564E8-E3D1-15CB-2F8A-52B85DAD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9" b="3119"/>
          <a:stretch/>
        </p:blipFill>
        <p:spPr>
          <a:xfrm>
            <a:off x="-16564" y="0"/>
            <a:ext cx="18287999" cy="964662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6564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506200" y="3403220"/>
            <a:ext cx="5834687" cy="4542554"/>
            <a:chOff x="0" y="0"/>
            <a:chExt cx="1627827" cy="126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7827" cy="1267333"/>
            </a:xfrm>
            <a:custGeom>
              <a:avLst/>
              <a:gdLst/>
              <a:ahLst/>
              <a:cxnLst/>
              <a:rect l="l" t="t" r="r" b="b"/>
              <a:pathLst>
                <a:path w="1627827" h="1267333">
                  <a:moveTo>
                    <a:pt x="63873" y="0"/>
                  </a:moveTo>
                  <a:lnTo>
                    <a:pt x="1563954" y="0"/>
                  </a:lnTo>
                  <a:cubicBezTo>
                    <a:pt x="1599230" y="0"/>
                    <a:pt x="1627827" y="28597"/>
                    <a:pt x="1627827" y="63873"/>
                  </a:cubicBezTo>
                  <a:lnTo>
                    <a:pt x="1627827" y="1203460"/>
                  </a:lnTo>
                  <a:cubicBezTo>
                    <a:pt x="1627827" y="1238736"/>
                    <a:pt x="1599230" y="1267333"/>
                    <a:pt x="1563954" y="1267333"/>
                  </a:cubicBezTo>
                  <a:lnTo>
                    <a:pt x="63873" y="1267333"/>
                  </a:lnTo>
                  <a:cubicBezTo>
                    <a:pt x="28597" y="1267333"/>
                    <a:pt x="0" y="1238736"/>
                    <a:pt x="0" y="1203460"/>
                  </a:cubicBezTo>
                  <a:lnTo>
                    <a:pt x="0" y="63873"/>
                  </a:lnTo>
                  <a:cubicBezTo>
                    <a:pt x="0" y="28597"/>
                    <a:pt x="28597" y="0"/>
                    <a:pt x="63873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4C1272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27827" cy="1314958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4C1272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785365" y="3681811"/>
            <a:ext cx="5276356" cy="540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Future Careers Ideas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85365" y="4307439"/>
            <a:ext cx="4965183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4"/>
              </a:rPr>
              <a:t>Acoustics Consultant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5"/>
              </a:rPr>
              <a:t>Audio Visual Technician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6"/>
              </a:rPr>
              <a:t>Live Sound Engineer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7"/>
              </a:rPr>
              <a:t>Musician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8"/>
              </a:rPr>
              <a:t>Music Promotions Manager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9"/>
              </a:rPr>
              <a:t>Music Therapist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0"/>
              </a:rPr>
              <a:t>Studio Sound Engineer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1"/>
              </a:rPr>
              <a:t>TV or Film Sound Technician</a:t>
            </a:r>
            <a:endParaRPr lang="en-GB" sz="2800" dirty="0"/>
          </a:p>
        </p:txBody>
      </p:sp>
      <p:sp>
        <p:nvSpPr>
          <p:cNvPr id="18" name="TextBox 18"/>
          <p:cNvSpPr txBox="1"/>
          <p:nvPr/>
        </p:nvSpPr>
        <p:spPr>
          <a:xfrm>
            <a:off x="2374906" y="441850"/>
            <a:ext cx="12877801" cy="204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</a:pP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Where could you take your love of</a:t>
            </a:r>
            <a:b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</a:br>
            <a:r>
              <a:rPr lang="en-US" sz="6600" b="1" spc="8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Music?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558185-22C9-D4CD-E690-7F5E68ADEB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8980" y="9204472"/>
            <a:ext cx="3549651" cy="9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69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924374A-8DFE-0E62-3547-E3721819C5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493" y="2424691"/>
            <a:ext cx="13638415" cy="7542415"/>
          </a:xfrm>
          <a:prstGeom prst="rect">
            <a:avLst/>
          </a:prstGeom>
        </p:spPr>
      </p:pic>
      <p:grpSp>
        <p:nvGrpSpPr>
          <p:cNvPr id="7" name="Group 8">
            <a:extLst>
              <a:ext uri="{FF2B5EF4-FFF2-40B4-BE49-F238E27FC236}">
                <a16:creationId xmlns:a16="http://schemas.microsoft.com/office/drawing/2014/main" id="{A2764A8F-E0A5-2B44-0E34-10228F02B11E}"/>
              </a:ext>
            </a:extLst>
          </p:cNvPr>
          <p:cNvGrpSpPr/>
          <p:nvPr/>
        </p:nvGrpSpPr>
        <p:grpSpPr>
          <a:xfrm>
            <a:off x="11985634" y="3545776"/>
            <a:ext cx="5177544" cy="4988885"/>
            <a:chOff x="0" y="0"/>
            <a:chExt cx="1444490" cy="1391856"/>
          </a:xfrm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5D4CEC6-2ADE-7BFC-7AC9-7332B2E4DF0A}"/>
                </a:ext>
              </a:extLst>
            </p:cNvPr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4C1272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10">
              <a:extLst>
                <a:ext uri="{FF2B5EF4-FFF2-40B4-BE49-F238E27FC236}">
                  <a16:creationId xmlns:a16="http://schemas.microsoft.com/office/drawing/2014/main" id="{40716E1C-419B-13DE-2CA1-C4A18B0729DE}"/>
                </a:ext>
              </a:extLst>
            </p:cNvPr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-13252" y="9075031"/>
            <a:ext cx="18301252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4241" y="3545777"/>
            <a:ext cx="5177544" cy="4988885"/>
            <a:chOff x="0" y="0"/>
            <a:chExt cx="1444490" cy="13918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4C1272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28356" y="3253459"/>
            <a:ext cx="5187557" cy="5281204"/>
            <a:chOff x="0" y="-389757"/>
            <a:chExt cx="6673155" cy="704160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389757"/>
              <a:ext cx="6651847" cy="7041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89484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59201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46050" y="410385"/>
              <a:ext cx="6227105" cy="7042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7"/>
                </a:lnSpc>
              </a:pPr>
              <a:r>
                <a:rPr lang="en-US" sz="3200" b="1" spc="50" dirty="0">
                  <a:latin typeface="+mj-lt"/>
                  <a:ea typeface="Filson Pro Bold"/>
                  <a:cs typeface="Filson Pro Bold"/>
                  <a:sym typeface="Filson Pro Bold"/>
                </a:rPr>
                <a:t>Post-18 Options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25426" y="4622164"/>
            <a:ext cx="4667224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400" b="0" i="0" dirty="0">
                <a:effectLst/>
                <a:latin typeface="YAF2GzLAv1g 0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A-Level Music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Level 3 Music Performance and Production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Level 3 Music Technology</a:t>
            </a:r>
          </a:p>
          <a:p>
            <a:endParaRPr lang="en-GB" sz="2400" dirty="0">
              <a:latin typeface="YAF2GzLAv1g 0"/>
            </a:endParaRPr>
          </a:p>
          <a:p>
            <a:r>
              <a:rPr lang="en-GB" sz="2400" b="0" i="0" dirty="0">
                <a:effectLst/>
                <a:latin typeface="YAF2GzLAv1g 0"/>
              </a:rPr>
              <a:t>Apprenticeships: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Live Event Technician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Event Assistant</a:t>
            </a:r>
            <a:endParaRPr lang="en-GB" sz="2400" dirty="0"/>
          </a:p>
        </p:txBody>
      </p:sp>
      <p:sp>
        <p:nvSpPr>
          <p:cNvPr id="21" name="TextBox 21"/>
          <p:cNvSpPr txBox="1"/>
          <p:nvPr/>
        </p:nvSpPr>
        <p:spPr>
          <a:xfrm>
            <a:off x="1425426" y="3874060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Post-16 Options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375105" y="4606067"/>
            <a:ext cx="4617495" cy="3657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4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HNC/HND Music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BA (Hons) Music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BSc (Hons) Audio and Music Technology </a:t>
            </a:r>
          </a:p>
          <a:p>
            <a:endParaRPr lang="en-GB" sz="2400" b="0" i="0" dirty="0">
              <a:effectLst/>
              <a:latin typeface="YAF2GzLAv1g 0"/>
            </a:endParaRPr>
          </a:p>
          <a:p>
            <a:r>
              <a:rPr lang="en-GB" sz="2400" b="0" i="0" dirty="0">
                <a:effectLst/>
                <a:latin typeface="YAF2GzLAv1g 0"/>
              </a:rPr>
              <a:t>Apprenticeships: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Postproduction Technical Operator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Audiovisual Technician</a:t>
            </a:r>
            <a:endParaRPr lang="en-GB" sz="24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B62A87-CC4C-8DBC-5ECD-F7DB2D6EC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81" y="9221542"/>
            <a:ext cx="3549651" cy="918945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CE1BA02-B08E-F0ED-761F-DA8B983B15E7}"/>
              </a:ext>
            </a:extLst>
          </p:cNvPr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C783EA1-12A2-FEAE-2A1B-D82190D895A8}"/>
                </a:ext>
              </a:extLst>
            </p:cNvPr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4C1272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A66660F-672D-95C7-76B9-8ED380E07828}"/>
                </a:ext>
              </a:extLst>
            </p:cNvPr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527307" y="543034"/>
            <a:ext cx="12573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spc="7" dirty="0">
                <a:solidFill>
                  <a:schemeClr val="bg1"/>
                </a:solidFill>
                <a:latin typeface="+mj-lt"/>
                <a:ea typeface="Filson Pro Medium"/>
                <a:cs typeface="Filson Pro Medium"/>
                <a:sym typeface="Filson Pro Medium"/>
              </a:rPr>
              <a:t>What pathways could you take to get there?</a:t>
            </a:r>
          </a:p>
        </p:txBody>
      </p:sp>
    </p:spTree>
    <p:extLst>
      <p:ext uri="{BB962C8B-B14F-4D97-AF65-F5344CB8AC3E}">
        <p14:creationId xmlns:p14="http://schemas.microsoft.com/office/powerpoint/2010/main" val="2617326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8AF564E8-E3D1-15CB-2F8A-52B85DADC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9" b="10439"/>
          <a:stretch/>
        </p:blipFill>
        <p:spPr>
          <a:xfrm>
            <a:off x="-16564" y="0"/>
            <a:ext cx="18287999" cy="964662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16564" y="9075031"/>
            <a:ext cx="18288000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506200" y="3403220"/>
            <a:ext cx="5834687" cy="4542554"/>
            <a:chOff x="0" y="0"/>
            <a:chExt cx="1627827" cy="1267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627827" cy="1267333"/>
            </a:xfrm>
            <a:custGeom>
              <a:avLst/>
              <a:gdLst/>
              <a:ahLst/>
              <a:cxnLst/>
              <a:rect l="l" t="t" r="r" b="b"/>
              <a:pathLst>
                <a:path w="1627827" h="1267333">
                  <a:moveTo>
                    <a:pt x="63873" y="0"/>
                  </a:moveTo>
                  <a:lnTo>
                    <a:pt x="1563954" y="0"/>
                  </a:lnTo>
                  <a:cubicBezTo>
                    <a:pt x="1599230" y="0"/>
                    <a:pt x="1627827" y="28597"/>
                    <a:pt x="1627827" y="63873"/>
                  </a:cubicBezTo>
                  <a:lnTo>
                    <a:pt x="1627827" y="1203460"/>
                  </a:lnTo>
                  <a:cubicBezTo>
                    <a:pt x="1627827" y="1238736"/>
                    <a:pt x="1599230" y="1267333"/>
                    <a:pt x="1563954" y="1267333"/>
                  </a:cubicBezTo>
                  <a:lnTo>
                    <a:pt x="63873" y="1267333"/>
                  </a:lnTo>
                  <a:cubicBezTo>
                    <a:pt x="28597" y="1267333"/>
                    <a:pt x="0" y="1238736"/>
                    <a:pt x="0" y="1203460"/>
                  </a:cubicBezTo>
                  <a:lnTo>
                    <a:pt x="0" y="63873"/>
                  </a:lnTo>
                  <a:cubicBezTo>
                    <a:pt x="0" y="28597"/>
                    <a:pt x="28597" y="0"/>
                    <a:pt x="63873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4C1272"/>
              </a:solidFill>
              <a:prstDash val="solid"/>
              <a:round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627827" cy="1314958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BDD100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785365" y="3681811"/>
            <a:ext cx="5276356" cy="5402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Future Careers Ideas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85365" y="4307439"/>
            <a:ext cx="4965183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4"/>
              </a:rPr>
              <a:t>Chemical Engineer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5"/>
              </a:rPr>
              <a:t>Dentist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6"/>
              </a:rPr>
              <a:t>Renewable Energy Engineer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7"/>
              </a:rPr>
              <a:t>Forensic Scientist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8"/>
              </a:rPr>
              <a:t>Hydrologist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9"/>
              </a:rPr>
              <a:t>Pharmacist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0"/>
              </a:rPr>
              <a:t>Laboratory Technician</a:t>
            </a:r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hlinkClick r:id="rId11"/>
              </a:rPr>
              <a:t>Sonographer</a:t>
            </a:r>
            <a:endParaRPr lang="en-GB" sz="2800" dirty="0"/>
          </a:p>
        </p:txBody>
      </p:sp>
      <p:sp>
        <p:nvSpPr>
          <p:cNvPr id="18" name="TextBox 18"/>
          <p:cNvSpPr txBox="1"/>
          <p:nvPr/>
        </p:nvSpPr>
        <p:spPr>
          <a:xfrm>
            <a:off x="2374906" y="441850"/>
            <a:ext cx="12877801" cy="2041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99"/>
              </a:lnSpc>
            </a:pPr>
            <a:r>
              <a:rPr lang="en-US" sz="6600" b="1" spc="8" dirty="0">
                <a:latin typeface="+mj-lt"/>
                <a:ea typeface="Filson Pro Medium"/>
                <a:cs typeface="Filson Pro Medium"/>
                <a:sym typeface="Filson Pro Medium"/>
              </a:rPr>
              <a:t>Where could you take your love of</a:t>
            </a:r>
            <a:br>
              <a:rPr lang="en-US" sz="6600" b="1" spc="8" dirty="0">
                <a:latin typeface="+mj-lt"/>
                <a:ea typeface="Filson Pro Medium"/>
                <a:cs typeface="Filson Pro Medium"/>
                <a:sym typeface="Filson Pro Medium"/>
              </a:rPr>
            </a:br>
            <a:r>
              <a:rPr lang="en-US" sz="6600" b="1" spc="8" dirty="0">
                <a:latin typeface="+mj-lt"/>
                <a:ea typeface="Filson Pro Medium"/>
                <a:cs typeface="Filson Pro Medium"/>
                <a:sym typeface="Filson Pro Medium"/>
              </a:rPr>
              <a:t>the Sciences?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4558185-22C9-D4CD-E690-7F5E68ADEB0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8980" y="9187154"/>
            <a:ext cx="3549651" cy="91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6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5B818BF-788B-B38A-E733-866BAB87AF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5" b="8535"/>
          <a:stretch/>
        </p:blipFill>
        <p:spPr>
          <a:xfrm>
            <a:off x="0" y="-62104"/>
            <a:ext cx="18301252" cy="10118077"/>
          </a:xfrm>
          <a:prstGeom prst="rect">
            <a:avLst/>
          </a:prstGeom>
        </p:spPr>
      </p:pic>
      <p:grpSp>
        <p:nvGrpSpPr>
          <p:cNvPr id="7" name="Group 8">
            <a:extLst>
              <a:ext uri="{FF2B5EF4-FFF2-40B4-BE49-F238E27FC236}">
                <a16:creationId xmlns:a16="http://schemas.microsoft.com/office/drawing/2014/main" id="{27A09C94-62B4-4BAD-BB98-BBB52AFB8E53}"/>
              </a:ext>
            </a:extLst>
          </p:cNvPr>
          <p:cNvGrpSpPr/>
          <p:nvPr/>
        </p:nvGrpSpPr>
        <p:grpSpPr>
          <a:xfrm>
            <a:off x="11997845" y="3549982"/>
            <a:ext cx="5177544" cy="4988885"/>
            <a:chOff x="0" y="0"/>
            <a:chExt cx="1444490" cy="1391856"/>
          </a:xfrm>
        </p:grpSpPr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0E11AEA4-8F11-5FBA-DC94-F7464C2C860A}"/>
                </a:ext>
              </a:extLst>
            </p:cNvPr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BDD1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10">
              <a:extLst>
                <a:ext uri="{FF2B5EF4-FFF2-40B4-BE49-F238E27FC236}">
                  <a16:creationId xmlns:a16="http://schemas.microsoft.com/office/drawing/2014/main" id="{881F4199-B3E1-93B9-3CB7-A37EA1A66429}"/>
                </a:ext>
              </a:extLst>
            </p:cNvPr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3" name="Group 3"/>
          <p:cNvGrpSpPr/>
          <p:nvPr/>
        </p:nvGrpSpPr>
        <p:grpSpPr>
          <a:xfrm>
            <a:off x="-13252" y="9075031"/>
            <a:ext cx="18301252" cy="1211969"/>
            <a:chOff x="0" y="0"/>
            <a:chExt cx="5102194" cy="33812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2194" cy="338129"/>
            </a:xfrm>
            <a:custGeom>
              <a:avLst/>
              <a:gdLst/>
              <a:ahLst/>
              <a:cxnLst/>
              <a:rect l="l" t="t" r="r" b="b"/>
              <a:pathLst>
                <a:path w="5102194" h="338129">
                  <a:moveTo>
                    <a:pt x="0" y="0"/>
                  </a:moveTo>
                  <a:lnTo>
                    <a:pt x="5102194" y="0"/>
                  </a:lnTo>
                  <a:lnTo>
                    <a:pt x="5102194" y="338129"/>
                  </a:lnTo>
                  <a:lnTo>
                    <a:pt x="0" y="3381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2194" cy="347654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1961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4241" y="3545777"/>
            <a:ext cx="5177544" cy="4988885"/>
            <a:chOff x="0" y="0"/>
            <a:chExt cx="1444490" cy="139185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44490" cy="1391856"/>
            </a:xfrm>
            <a:custGeom>
              <a:avLst/>
              <a:gdLst/>
              <a:ahLst/>
              <a:cxnLst/>
              <a:rect l="l" t="t" r="r" b="b"/>
              <a:pathLst>
                <a:path w="1444490" h="1391856">
                  <a:moveTo>
                    <a:pt x="71980" y="0"/>
                  </a:moveTo>
                  <a:lnTo>
                    <a:pt x="1372510" y="0"/>
                  </a:lnTo>
                  <a:cubicBezTo>
                    <a:pt x="1412264" y="0"/>
                    <a:pt x="1444490" y="32227"/>
                    <a:pt x="1444490" y="71980"/>
                  </a:cubicBezTo>
                  <a:lnTo>
                    <a:pt x="1444490" y="1319875"/>
                  </a:lnTo>
                  <a:cubicBezTo>
                    <a:pt x="1444490" y="1338966"/>
                    <a:pt x="1436906" y="1357274"/>
                    <a:pt x="1423408" y="1370773"/>
                  </a:cubicBezTo>
                  <a:cubicBezTo>
                    <a:pt x="1409909" y="1384272"/>
                    <a:pt x="1391600" y="1391856"/>
                    <a:pt x="1372510" y="1391856"/>
                  </a:cubicBezTo>
                  <a:lnTo>
                    <a:pt x="71980" y="1391856"/>
                  </a:lnTo>
                  <a:cubicBezTo>
                    <a:pt x="32227" y="1391856"/>
                    <a:pt x="0" y="1359629"/>
                    <a:pt x="0" y="1319875"/>
                  </a:cubicBezTo>
                  <a:lnTo>
                    <a:pt x="0" y="71980"/>
                  </a:lnTo>
                  <a:cubicBezTo>
                    <a:pt x="0" y="32227"/>
                    <a:pt x="32227" y="0"/>
                    <a:pt x="71980" y="0"/>
                  </a:cubicBezTo>
                  <a:close/>
                </a:path>
              </a:pathLst>
            </a:custGeom>
            <a:solidFill>
              <a:srgbClr val="FFFFFF"/>
            </a:solidFill>
            <a:ln w="85725" cap="rnd">
              <a:solidFill>
                <a:srgbClr val="BDD10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444490" cy="1439481"/>
            </a:xfrm>
            <a:prstGeom prst="rect">
              <a:avLst/>
            </a:prstGeom>
          </p:spPr>
          <p:txBody>
            <a:bodyPr lIns="46140" tIns="46140" rIns="46140" bIns="4614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28356" y="3253459"/>
            <a:ext cx="5299054" cy="5281204"/>
            <a:chOff x="0" y="-389757"/>
            <a:chExt cx="6816581" cy="7041604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389757"/>
              <a:ext cx="6651848" cy="7041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06"/>
                </a:lnSpc>
              </a:pPr>
              <a:endParaRPr/>
            </a:p>
          </p:txBody>
        </p:sp>
        <p:sp>
          <p:nvSpPr>
            <p:cNvPr id="15" name="Freeform 15"/>
            <p:cNvSpPr/>
            <p:nvPr/>
          </p:nvSpPr>
          <p:spPr>
            <a:xfrm>
              <a:off x="889484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859201" y="5772735"/>
              <a:ext cx="2624049" cy="580571"/>
            </a:xfrm>
            <a:custGeom>
              <a:avLst/>
              <a:gdLst/>
              <a:ahLst/>
              <a:cxnLst/>
              <a:rect l="l" t="t" r="r" b="b"/>
              <a:pathLst>
                <a:path w="2624049" h="580571">
                  <a:moveTo>
                    <a:pt x="0" y="0"/>
                  </a:moveTo>
                  <a:lnTo>
                    <a:pt x="2624049" y="0"/>
                  </a:lnTo>
                  <a:lnTo>
                    <a:pt x="2624049" y="580571"/>
                  </a:lnTo>
                  <a:lnTo>
                    <a:pt x="0" y="5805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89476" y="411355"/>
              <a:ext cx="6227105" cy="7042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377"/>
                </a:lnSpc>
              </a:pPr>
              <a:r>
                <a:rPr lang="en-US" sz="3200" b="1" spc="50" dirty="0">
                  <a:latin typeface="+mj-lt"/>
                  <a:ea typeface="Filson Pro Bold"/>
                  <a:cs typeface="Filson Pro Bold"/>
                  <a:sym typeface="Filson Pro Bold"/>
                </a:rPr>
                <a:t>Post-18 Options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425426" y="4558252"/>
            <a:ext cx="4667224" cy="369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2400" b="0" i="0" dirty="0">
                <a:effectLst/>
                <a:latin typeface="YAF2GzLAv1g 0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A-Level Chemistry, Physics or Biology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T-Level Science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T-Level Engineering</a:t>
            </a:r>
          </a:p>
          <a:p>
            <a:endParaRPr lang="en-GB" sz="2400" dirty="0">
              <a:latin typeface="YAF2GzLAv1g 0"/>
            </a:endParaRPr>
          </a:p>
          <a:p>
            <a:r>
              <a:rPr lang="en-GB" sz="2400" b="0" i="0" dirty="0">
                <a:effectLst/>
                <a:latin typeface="YAF2GzLAv1g 0"/>
              </a:rPr>
              <a:t>Apprenticeships: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Science Manufacturing Technician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Laboratory Assistant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YAF2GzLAv1g 0"/>
              </a:rPr>
              <a:t>Dental Nurse</a:t>
            </a:r>
            <a:endParaRPr lang="en-GB" sz="2400" dirty="0"/>
          </a:p>
        </p:txBody>
      </p:sp>
      <p:sp>
        <p:nvSpPr>
          <p:cNvPr id="21" name="TextBox 21"/>
          <p:cNvSpPr txBox="1"/>
          <p:nvPr/>
        </p:nvSpPr>
        <p:spPr>
          <a:xfrm>
            <a:off x="1425426" y="3854293"/>
            <a:ext cx="3600322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 spc="51" dirty="0">
                <a:latin typeface="+mj-lt"/>
                <a:ea typeface="Filson Pro Bold"/>
                <a:cs typeface="Filson Pro Bold"/>
                <a:sym typeface="Filson Pro Bold"/>
              </a:rPr>
              <a:t>Post-16 Options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486601" y="4576205"/>
            <a:ext cx="4350952" cy="36574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400" spc="-21" dirty="0">
                <a:ea typeface="Filson Pro"/>
                <a:cs typeface="Filson Pro"/>
                <a:sym typeface="Filson Pro"/>
              </a:rPr>
              <a:t>Courses: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HTQ Applied Science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BSc (Hons) Forensic Science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BSc (Hons) Marine Biology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YAF2GzLAv1g 0"/>
              </a:rPr>
              <a:t>BSc (Hons) Astrophysics</a:t>
            </a:r>
            <a:endParaRPr lang="en-GB" sz="2400" b="0" i="0" dirty="0">
              <a:effectLst/>
              <a:latin typeface="YAF2GzLAv1g 0"/>
            </a:endParaRPr>
          </a:p>
          <a:p>
            <a:endParaRPr lang="en-GB" sz="2400" b="0" i="0" dirty="0">
              <a:effectLst/>
              <a:latin typeface="YAF2GzLAv1g 0"/>
            </a:endParaRPr>
          </a:p>
          <a:p>
            <a:r>
              <a:rPr lang="en-GB" sz="2400" b="0" i="0" dirty="0">
                <a:effectLst/>
                <a:latin typeface="YAF2GzLAv1g 0"/>
              </a:rPr>
              <a:t>Apprenticeships: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YAF2GzLAv1g 0"/>
              </a:rPr>
              <a:t>Materials Science Technologist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YAF2GzLAv1g 0"/>
              </a:rPr>
              <a:t>Nursing Associate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YAF2GzLAv1g 0"/>
              </a:rPr>
              <a:t>Laboratory Scientist</a:t>
            </a:r>
            <a:endParaRPr lang="en-GB" sz="24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2B62A87-CC4C-8DBC-5ECD-F7DB2D6ECD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8980" y="9221542"/>
            <a:ext cx="3549651" cy="918945"/>
          </a:xfrm>
          <a:prstGeom prst="rect">
            <a:avLst/>
          </a:prstGeom>
        </p:spPr>
      </p:pic>
      <p:grpSp>
        <p:nvGrpSpPr>
          <p:cNvPr id="2" name="Group 13">
            <a:extLst>
              <a:ext uri="{FF2B5EF4-FFF2-40B4-BE49-F238E27FC236}">
                <a16:creationId xmlns:a16="http://schemas.microsoft.com/office/drawing/2014/main" id="{4CE1BA02-B08E-F0ED-761F-DA8B983B15E7}"/>
              </a:ext>
            </a:extLst>
          </p:cNvPr>
          <p:cNvGrpSpPr/>
          <p:nvPr/>
        </p:nvGrpSpPr>
        <p:grpSpPr>
          <a:xfrm>
            <a:off x="2222507" y="231027"/>
            <a:ext cx="13182600" cy="2436110"/>
            <a:chOff x="0" y="0"/>
            <a:chExt cx="4240202" cy="812800"/>
          </a:xfrm>
        </p:grpSpPr>
        <p:sp>
          <p:nvSpPr>
            <p:cNvPr id="6" name="Freeform 14">
              <a:extLst>
                <a:ext uri="{FF2B5EF4-FFF2-40B4-BE49-F238E27FC236}">
                  <a16:creationId xmlns:a16="http://schemas.microsoft.com/office/drawing/2014/main" id="{0C783EA1-12A2-FEAE-2A1B-D82190D895A8}"/>
                </a:ext>
              </a:extLst>
            </p:cNvPr>
            <p:cNvSpPr/>
            <p:nvPr/>
          </p:nvSpPr>
          <p:spPr>
            <a:xfrm>
              <a:off x="0" y="0"/>
              <a:ext cx="4240202" cy="812800"/>
            </a:xfrm>
            <a:custGeom>
              <a:avLst/>
              <a:gdLst/>
              <a:ahLst/>
              <a:cxnLst/>
              <a:rect l="l" t="t" r="r" b="b"/>
              <a:pathLst>
                <a:path w="4240202" h="812800">
                  <a:moveTo>
                    <a:pt x="24525" y="0"/>
                  </a:moveTo>
                  <a:lnTo>
                    <a:pt x="4215677" y="0"/>
                  </a:lnTo>
                  <a:cubicBezTo>
                    <a:pt x="4222181" y="0"/>
                    <a:pt x="4228419" y="2584"/>
                    <a:pt x="4233019" y="7183"/>
                  </a:cubicBezTo>
                  <a:cubicBezTo>
                    <a:pt x="4237618" y="11782"/>
                    <a:pt x="4240202" y="18020"/>
                    <a:pt x="4240202" y="24525"/>
                  </a:cubicBezTo>
                  <a:lnTo>
                    <a:pt x="4240202" y="788275"/>
                  </a:lnTo>
                  <a:cubicBezTo>
                    <a:pt x="4240202" y="794780"/>
                    <a:pt x="4237618" y="801018"/>
                    <a:pt x="4233019" y="805617"/>
                  </a:cubicBezTo>
                  <a:cubicBezTo>
                    <a:pt x="4228419" y="810216"/>
                    <a:pt x="4222181" y="812800"/>
                    <a:pt x="4215677" y="812800"/>
                  </a:cubicBezTo>
                  <a:lnTo>
                    <a:pt x="24525" y="812800"/>
                  </a:lnTo>
                  <a:cubicBezTo>
                    <a:pt x="18020" y="812800"/>
                    <a:pt x="11782" y="810216"/>
                    <a:pt x="7183" y="805617"/>
                  </a:cubicBezTo>
                  <a:cubicBezTo>
                    <a:pt x="2584" y="801018"/>
                    <a:pt x="0" y="794780"/>
                    <a:pt x="0" y="788275"/>
                  </a:cubicBezTo>
                  <a:lnTo>
                    <a:pt x="0" y="24525"/>
                  </a:lnTo>
                  <a:cubicBezTo>
                    <a:pt x="0" y="18020"/>
                    <a:pt x="2584" y="11782"/>
                    <a:pt x="7183" y="7183"/>
                  </a:cubicBezTo>
                  <a:cubicBezTo>
                    <a:pt x="11782" y="2584"/>
                    <a:pt x="18020" y="0"/>
                    <a:pt x="24525" y="0"/>
                  </a:cubicBezTo>
                  <a:close/>
                </a:path>
              </a:pathLst>
            </a:custGeom>
            <a:solidFill>
              <a:srgbClr val="BDD100"/>
            </a:solidFill>
            <a:ln w="95250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8A66660F-672D-95C7-76B9-8ED380E07828}"/>
                </a:ext>
              </a:extLst>
            </p:cNvPr>
            <p:cNvSpPr txBox="1"/>
            <p:nvPr/>
          </p:nvSpPr>
          <p:spPr>
            <a:xfrm>
              <a:off x="0" y="-38100"/>
              <a:ext cx="4240202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05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527306" y="563444"/>
            <a:ext cx="1257300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600" b="1" spc="7" dirty="0">
                <a:latin typeface="+mj-lt"/>
                <a:ea typeface="Filson Pro Medium"/>
                <a:cs typeface="Filson Pro Medium"/>
                <a:sym typeface="Filson Pro Medium"/>
              </a:rPr>
              <a:t>What pathways could you take to get there?</a:t>
            </a:r>
          </a:p>
        </p:txBody>
      </p:sp>
    </p:spTree>
    <p:extLst>
      <p:ext uri="{BB962C8B-B14F-4D97-AF65-F5344CB8AC3E}">
        <p14:creationId xmlns:p14="http://schemas.microsoft.com/office/powerpoint/2010/main" val="26936667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76ef10-70ca-479b-9210-a81f33fc8cec" xsi:nil="true"/>
    <lcf76f155ced4ddcb4097134ff3c332f xmlns="3a7ffabf-a93f-441b-bd39-8e5adc40029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3F32333C622F44A7859860D2F3281A" ma:contentTypeVersion="11" ma:contentTypeDescription="Create a new document." ma:contentTypeScope="" ma:versionID="8caba8c2140ab5aa040ea7fbda692015">
  <xsd:schema xmlns:xsd="http://www.w3.org/2001/XMLSchema" xmlns:xs="http://www.w3.org/2001/XMLSchema" xmlns:p="http://schemas.microsoft.com/office/2006/metadata/properties" xmlns:ns2="3a7ffabf-a93f-441b-bd39-8e5adc400295" xmlns:ns3="ea76ef10-70ca-479b-9210-a81f33fc8cec" targetNamespace="http://schemas.microsoft.com/office/2006/metadata/properties" ma:root="true" ma:fieldsID="65fcb312c56c97b9538a5d5b73dcb930" ns2:_="" ns3:_="">
    <xsd:import namespace="3a7ffabf-a93f-441b-bd39-8e5adc400295"/>
    <xsd:import namespace="ea76ef10-70ca-479b-9210-a81f33fc8c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ffabf-a93f-441b-bd39-8e5adc4002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85693718-8356-48ba-866a-85db3a9efc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76ef10-70ca-479b-9210-a81f33fc8ce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34e30aea-a169-4dee-80e5-ff8b8f8249d4}" ma:internalName="TaxCatchAll" ma:showField="CatchAllData" ma:web="ea76ef10-70ca-479b-9210-a81f33fc8c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A1D957-D3BA-4079-A825-54EF87F796C3}">
  <ds:schemaRefs>
    <ds:schemaRef ds:uri="http://schemas.microsoft.com/office/2006/metadata/properties"/>
    <ds:schemaRef ds:uri="http://schemas.microsoft.com/office/infopath/2007/PartnerControls"/>
    <ds:schemaRef ds:uri="ea76ef10-70ca-479b-9210-a81f33fc8cec"/>
    <ds:schemaRef ds:uri="3a7ffabf-a93f-441b-bd39-8e5adc400295"/>
  </ds:schemaRefs>
</ds:datastoreItem>
</file>

<file path=customXml/itemProps2.xml><?xml version="1.0" encoding="utf-8"?>
<ds:datastoreItem xmlns:ds="http://schemas.openxmlformats.org/officeDocument/2006/customXml" ds:itemID="{512AB34C-7F4C-4231-83E5-34B880A0DB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ffabf-a93f-441b-bd39-8e5adc400295"/>
    <ds:schemaRef ds:uri="ea76ef10-70ca-479b-9210-a81f33fc8c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EF5A6F-C9D9-4DA0-BF9D-1A131F57D7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656</TotalTime>
  <Words>725</Words>
  <Application>Microsoft Office PowerPoint</Application>
  <PresentationFormat>Custom</PresentationFormat>
  <Paragraphs>179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YAF2GzLAv1g 0</vt:lpstr>
      <vt:lpstr>Calibri</vt:lpstr>
      <vt:lpstr>Arial</vt:lpstr>
      <vt:lpstr>Filson Pro</vt:lpstr>
      <vt:lpstr>Office Theme</vt:lpstr>
      <vt:lpstr>PowerPoint Presentation</vt:lpstr>
      <vt:lpstr>PowerPoint Presentation</vt:lpstr>
      <vt:lpstr>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Final NSSW Careerpilot Posters (Presentation)</dc:title>
  <dc:creator>Alice Hossent</dc:creator>
  <cp:lastModifiedBy>Andrew Ross</cp:lastModifiedBy>
  <cp:revision>21</cp:revision>
  <dcterms:created xsi:type="dcterms:W3CDTF">2006-08-16T00:00:00Z</dcterms:created>
  <dcterms:modified xsi:type="dcterms:W3CDTF">2026-10-26T11:55:51Z</dcterms:modified>
  <dc:identifier>DAGNo_IB2mc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0x010100973F32333C622F44A7859860D2F3281A</vt:lpwstr>
  </property>
</Properties>
</file>