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4"/>
    <p:sldMasterId id="2147483672" r:id="rId5"/>
    <p:sldMasterId id="2147483720" r:id="rId6"/>
    <p:sldMasterId id="2147483736" r:id="rId7"/>
    <p:sldMasterId id="2147483723" r:id="rId8"/>
  </p:sldMasterIdLst>
  <p:notesMasterIdLst>
    <p:notesMasterId r:id="rId21"/>
  </p:notesMasterIdLst>
  <p:handoutMasterIdLst>
    <p:handoutMasterId r:id="rId22"/>
  </p:handoutMasterIdLst>
  <p:sldIdLst>
    <p:sldId id="260" r:id="rId9"/>
    <p:sldId id="2147470714" r:id="rId10"/>
    <p:sldId id="2147470712" r:id="rId11"/>
    <p:sldId id="4936" r:id="rId12"/>
    <p:sldId id="2147470710" r:id="rId13"/>
    <p:sldId id="4985" r:id="rId14"/>
    <p:sldId id="2147470691" r:id="rId15"/>
    <p:sldId id="2147470717" r:id="rId16"/>
    <p:sldId id="2147470715" r:id="rId17"/>
    <p:sldId id="2147470716" r:id="rId18"/>
    <p:sldId id="4991" r:id="rId19"/>
    <p:sldId id="256" r:id="rId20"/>
  </p:sldIdLst>
  <p:sldSz cx="12192000" cy="6858000"/>
  <p:notesSz cx="6858000" cy="9144000"/>
  <p:defaultTextStyle>
    <a:defPPr>
      <a:defRPr lang="en-GB"/>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112FFBB2-9DB1-41C5-8A88-5FCEFFE8553B}">
          <p14:sldIdLst>
            <p14:sldId id="260"/>
            <p14:sldId id="2147470714"/>
            <p14:sldId id="2147470712"/>
            <p14:sldId id="4936"/>
            <p14:sldId id="2147470710"/>
            <p14:sldId id="4985"/>
            <p14:sldId id="2147470691"/>
            <p14:sldId id="2147470717"/>
            <p14:sldId id="2147470715"/>
            <p14:sldId id="2147470716"/>
            <p14:sldId id="4991"/>
          </p14:sldIdLst>
        </p14:section>
        <p14:section name="Opportunity" id="{1174AF27-4C57-49A4-BE1C-B6662739428E}">
          <p14:sldIdLst/>
        </p14:section>
        <p14:section name="Use Cases" id="{9B7E73D3-8DF3-4CD6-817A-F8F7806FF0B0}">
          <p14:sldIdLst>
            <p14:sldId id="25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6BFA4D-0397-4F48-2F6F-1C3489742D09}" name="Marc Funnell" initials="MF" userId="S::marc.funnell@nccuk.com::85cf51b6-f8b9-4cdb-b543-fa9b7f483f85" providerId="AD"/>
  <p188:author id="{7EDE638C-CFC8-6F62-62B5-DADB66ABA0CD}" name="Leah Waldock" initials="LW" userId="S::Leah.Waldock@nccuk.com::774899a9-a8aa-4297-ac23-9e46635995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002060"/>
    <a:srgbClr val="3DC7F4"/>
    <a:srgbClr val="FF5A22"/>
    <a:srgbClr val="F99D1C"/>
    <a:srgbClr val="002022"/>
    <a:srgbClr val="F15A22"/>
    <a:srgbClr val="EBEBED"/>
    <a:srgbClr val="DCD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76788" autoAdjust="0"/>
  </p:normalViewPr>
  <p:slideViewPr>
    <p:cSldViewPr snapToGrid="0">
      <p:cViewPr varScale="1">
        <p:scale>
          <a:sx n="86" d="100"/>
          <a:sy n="86" d="100"/>
        </p:scale>
        <p:origin x="15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1C1C83-3115-4EFF-81EE-8039BC7411E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8FB4FDA1-C30C-451F-A2F4-7292E8A8A53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3DA6C96-D58B-4CE4-AF6F-698964F25317}" type="datetimeFigureOut">
              <a:rPr lang="en-GB" altLang="en-US"/>
              <a:pPr/>
              <a:t>04/03/2025</a:t>
            </a:fld>
            <a:endParaRPr lang="en-GB" altLang="en-US"/>
          </a:p>
        </p:txBody>
      </p:sp>
      <p:sp>
        <p:nvSpPr>
          <p:cNvPr id="4" name="Footer Placeholder 3">
            <a:extLst>
              <a:ext uri="{FF2B5EF4-FFF2-40B4-BE49-F238E27FC236}">
                <a16:creationId xmlns:a16="http://schemas.microsoft.com/office/drawing/2014/main" id="{DF9F1017-BF13-4E0C-853C-0E4BE039CA68}"/>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5AC3506B-DC62-462E-AA8A-E86AA574192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9E3A5F-C16F-4508-BE8F-9D5DEB900115}"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802B7-E200-43BF-9ED1-2F31C8DBD9B1}" type="datetimeFigureOut">
              <a:rPr lang="en-GB" smtClean="0"/>
              <a:t>04/03/2025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BFB80-80EB-4EFD-AD27-5301DC46A087}" type="slidenum">
              <a:rPr lang="en-GB" smtClean="0"/>
              <a:t>‹#›</a:t>
            </a:fld>
            <a:endParaRPr lang="en-GB"/>
          </a:p>
        </p:txBody>
      </p:sp>
    </p:spTree>
    <p:extLst>
      <p:ext uri="{BB962C8B-B14F-4D97-AF65-F5344CB8AC3E}">
        <p14:creationId xmlns:p14="http://schemas.microsoft.com/office/powerpoint/2010/main" val="2745463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800"/>
              </a:spcAft>
              <a:buFont typeface="Symbol" panose="05050102010706020507" pitchFamily="18" charset="2"/>
              <a:buChar char=""/>
            </a:pPr>
            <a:r>
              <a:rPr lang="en-GB" sz="1800" dirty="0">
                <a:solidFill>
                  <a:srgbClr val="156082"/>
                </a:solidFill>
                <a:effectLst/>
                <a:latin typeface="Calibri" panose="020F0502020204030204" pitchFamily="34" charset="0"/>
                <a:ea typeface="Times New Roman" panose="02020603050405020304" pitchFamily="18" charset="0"/>
                <a:cs typeface="Times New Roman" panose="02020603050405020304" pitchFamily="18" charset="0"/>
              </a:rPr>
              <a:t>Who we are and what we do – to include our role as part of HVM Catapult and the Uni Bristol</a:t>
            </a:r>
            <a:endParaRPr lang="en-GB" sz="1800" dirty="0">
              <a:solidFill>
                <a:srgbClr val="156082"/>
              </a:solidFill>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156082"/>
                </a:solidFill>
                <a:effectLst/>
                <a:latin typeface="Calibri" panose="020F0502020204030204" pitchFamily="34" charset="0"/>
                <a:ea typeface="Times New Roman" panose="02020603050405020304" pitchFamily="18" charset="0"/>
                <a:cs typeface="Times New Roman" panose="02020603050405020304" pitchFamily="18" charset="0"/>
              </a:rPr>
              <a:t>Capabilities beyond composites – (end-to-end engineering, opportunities opened up by our hosting Isambard-AI)</a:t>
            </a:r>
            <a:endParaRPr lang="en-GB" sz="1800" dirty="0">
              <a:solidFill>
                <a:srgbClr val="156082"/>
              </a:solidFill>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156082"/>
                </a:solidFill>
                <a:effectLst/>
                <a:latin typeface="Calibri" panose="020F0502020204030204" pitchFamily="34" charset="0"/>
                <a:ea typeface="Times New Roman" panose="02020603050405020304" pitchFamily="18" charset="0"/>
                <a:cs typeface="Times New Roman" panose="02020603050405020304" pitchFamily="18" charset="0"/>
              </a:rPr>
              <a:t>Impact - nationally and regionally</a:t>
            </a:r>
            <a:endParaRPr lang="en-GB" sz="1800" dirty="0">
              <a:solidFill>
                <a:srgbClr val="156082"/>
              </a:solidFill>
              <a:effectLst/>
              <a:latin typeface="Calibri" panose="020F050202020403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21BFB80-80EB-4EFD-AD27-5301DC46A087}" type="slidenum">
              <a:rPr lang="en-GB" smtClean="0"/>
              <a:t>1</a:t>
            </a:fld>
            <a:endParaRPr lang="en-GB"/>
          </a:p>
        </p:txBody>
      </p:sp>
    </p:spTree>
    <p:extLst>
      <p:ext uri="{BB962C8B-B14F-4D97-AF65-F5344CB8AC3E}">
        <p14:creationId xmlns:p14="http://schemas.microsoft.com/office/powerpoint/2010/main" val="214445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BFB80-80EB-4EFD-AD27-5301DC46A087}" type="slidenum">
              <a:rPr lang="en-GB" smtClean="0"/>
              <a:t>2</a:t>
            </a:fld>
            <a:endParaRPr lang="en-GB"/>
          </a:p>
        </p:txBody>
      </p:sp>
    </p:spTree>
    <p:extLst>
      <p:ext uri="{BB962C8B-B14F-4D97-AF65-F5344CB8AC3E}">
        <p14:creationId xmlns:p14="http://schemas.microsoft.com/office/powerpoint/2010/main" val="160979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800"/>
              </a:spcAft>
              <a:buFont typeface="Symbol" panose="05050102010706020507" pitchFamily="18" charset="2"/>
              <a:buChar char=""/>
            </a:pPr>
            <a:r>
              <a:rPr lang="en-GB" sz="1800" dirty="0">
                <a:solidFill>
                  <a:srgbClr val="156082"/>
                </a:solidFill>
                <a:effectLst/>
                <a:latin typeface="Calibri" panose="020F0502020204030204" pitchFamily="34" charset="0"/>
                <a:ea typeface="Times New Roman" panose="02020603050405020304" pitchFamily="18" charset="0"/>
                <a:cs typeface="Times New Roman" panose="02020603050405020304" pitchFamily="18" charset="0"/>
              </a:rPr>
              <a:t>Who we are and what we do – to include our role as part of HVM Catapult and the Uni Bristol</a:t>
            </a:r>
            <a:endParaRPr lang="en-GB" sz="1800" dirty="0">
              <a:solidFill>
                <a:srgbClr val="156082"/>
              </a:solidFill>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156082"/>
                </a:solidFill>
                <a:effectLst/>
                <a:latin typeface="Calibri" panose="020F0502020204030204" pitchFamily="34" charset="0"/>
                <a:ea typeface="Times New Roman" panose="02020603050405020304" pitchFamily="18" charset="0"/>
                <a:cs typeface="Times New Roman" panose="02020603050405020304" pitchFamily="18" charset="0"/>
              </a:rPr>
              <a:t>Capabilities beyond composites – (end-to-end engineering, opportunities opened up by our hosting Isambard-AI)</a:t>
            </a:r>
            <a:endParaRPr lang="en-GB" sz="1800" dirty="0">
              <a:solidFill>
                <a:srgbClr val="156082"/>
              </a:solidFill>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156082"/>
                </a:solidFill>
                <a:effectLst/>
                <a:latin typeface="Calibri" panose="020F0502020204030204" pitchFamily="34" charset="0"/>
                <a:ea typeface="Times New Roman" panose="02020603050405020304" pitchFamily="18" charset="0"/>
                <a:cs typeface="Times New Roman" panose="02020603050405020304" pitchFamily="18" charset="0"/>
              </a:rPr>
              <a:t>Impact - nationally and regionally</a:t>
            </a:r>
            <a:endParaRPr lang="en-GB" sz="1800" dirty="0">
              <a:solidFill>
                <a:srgbClr val="156082"/>
              </a:solidFill>
              <a:effectLst/>
              <a:latin typeface="Calibri" panose="020F050202020403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21BFB80-80EB-4EFD-AD27-5301DC46A087}" type="slidenum">
              <a:rPr lang="en-GB" smtClean="0"/>
              <a:t>4</a:t>
            </a:fld>
            <a:endParaRPr lang="en-GB"/>
          </a:p>
        </p:txBody>
      </p:sp>
    </p:spTree>
    <p:extLst>
      <p:ext uri="{BB962C8B-B14F-4D97-AF65-F5344CB8AC3E}">
        <p14:creationId xmlns:p14="http://schemas.microsoft.com/office/powerpoint/2010/main" val="217265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DA631-0AB7-4657-A3A9-7926E01047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61513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BFB80-80EB-4EFD-AD27-5301DC46A087}" type="slidenum">
              <a:rPr lang="en-GB" smtClean="0"/>
              <a:t>6</a:t>
            </a:fld>
            <a:endParaRPr lang="en-GB"/>
          </a:p>
        </p:txBody>
      </p:sp>
    </p:spTree>
    <p:extLst>
      <p:ext uri="{BB962C8B-B14F-4D97-AF65-F5344CB8AC3E}">
        <p14:creationId xmlns:p14="http://schemas.microsoft.com/office/powerpoint/2010/main" val="385550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Emma Wiggs</a:t>
            </a:r>
            <a:r>
              <a:rPr lang="en-US" dirty="0"/>
              <a:t>’ Gold &amp; Silver medal winning paracanoe seat: Whilst this work focusses on a sports application, the digital capability to track the health of parts will feed powerfully into other sectors, be it smarter and more sustainable through-life wind turbine blades or hydrogen storage solutions.</a:t>
            </a:r>
          </a:p>
          <a:p>
            <a:pPr marL="171450" indent="-171450">
              <a:buFont typeface="Arial" panose="020B0604020202020204" pitchFamily="34" charset="0"/>
              <a:buChar char="•"/>
            </a:pPr>
            <a:r>
              <a:rPr lang="en-US" b="1" dirty="0"/>
              <a:t>Hydrogen Skills Alliance’s </a:t>
            </a:r>
            <a:r>
              <a:rPr lang="en-US" dirty="0"/>
              <a:t>new Hydrogen Strategic Skills Plan report that calls for a dedicated Hydrogen Skills Academy to be established with industry support to </a:t>
            </a:r>
            <a:r>
              <a:rPr lang="en-US" dirty="0" err="1"/>
              <a:t>realise</a:t>
            </a:r>
            <a:r>
              <a:rPr lang="en-US" dirty="0"/>
              <a:t> the UK’s clean energy ambitions.</a:t>
            </a:r>
          </a:p>
          <a:p>
            <a:pPr marL="171450" indent="-171450">
              <a:buFont typeface="Arial" panose="020B0604020202020204" pitchFamily="34" charset="0"/>
              <a:buChar char="•"/>
            </a:pPr>
            <a:r>
              <a:rPr lang="en-US" b="1" dirty="0"/>
              <a:t>HALOS Blade: </a:t>
            </a:r>
            <a:r>
              <a:rPr lang="en-US" dirty="0"/>
              <a:t>Work with UK SME Carbon </a:t>
            </a:r>
            <a:r>
              <a:rPr lang="en-US" dirty="0" err="1"/>
              <a:t>ThreeSixty</a:t>
            </a:r>
            <a:r>
              <a:rPr lang="en-US" dirty="0"/>
              <a:t> to develop new braided composite rotor blades suitable for an electric vertical take-off and landing (eVTOL) aircraft. </a:t>
            </a:r>
          </a:p>
          <a:p>
            <a:pPr marL="171450" indent="-171450">
              <a:buFont typeface="Arial" panose="020B0604020202020204" pitchFamily="34" charset="0"/>
              <a:buChar char="•"/>
            </a:pPr>
            <a:r>
              <a:rPr lang="en-US" b="1" dirty="0"/>
              <a:t>Vestas </a:t>
            </a:r>
            <a:r>
              <a:rPr lang="en-US" b="0" dirty="0"/>
              <a:t>innovation partnership (with BCI) to anchor UK’s sustainable offshore wind industry</a:t>
            </a:r>
          </a:p>
          <a:p>
            <a:pPr marL="171450" indent="-171450">
              <a:buFont typeface="Arial" panose="020B0604020202020204" pitchFamily="34" charset="0"/>
              <a:buChar char="•"/>
            </a:pPr>
            <a:r>
              <a:rPr lang="en-US" dirty="0"/>
              <a:t>(Alternative: Airbus’ Wing of Tomorrow unlocks very high deposition rate wing technology to meet the global demand for narrowbody aircraft)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D6E2A9-8DEE-4AB3-A183-5C91ACD7516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3058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1BFB80-80EB-4EFD-AD27-5301DC46A087}" type="slidenum">
              <a:rPr lang="en-GB" smtClean="0"/>
              <a:t>8</a:t>
            </a:fld>
            <a:endParaRPr lang="en-GB"/>
          </a:p>
        </p:txBody>
      </p:sp>
    </p:spTree>
    <p:extLst>
      <p:ext uri="{BB962C8B-B14F-4D97-AF65-F5344CB8AC3E}">
        <p14:creationId xmlns:p14="http://schemas.microsoft.com/office/powerpoint/2010/main" val="311210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Airbus </a:t>
            </a:r>
            <a:r>
              <a:rPr lang="en-GB" b="1" dirty="0" err="1"/>
              <a:t>eXtra</a:t>
            </a:r>
            <a:r>
              <a:rPr lang="en-GB" b="1" dirty="0"/>
              <a:t> Wing</a:t>
            </a:r>
            <a:r>
              <a:rPr lang="en-GB" dirty="0"/>
              <a:t>: As a centre of excellence for wing technology, NCC delivers the </a:t>
            </a:r>
            <a:r>
              <a:rPr lang="en-US" dirty="0"/>
              <a:t>design and manufacture of vital one-off flying parts to enable innovations in net zero aviation. Source: https://www.nccuk.com/xwing</a:t>
            </a:r>
            <a:endParaRPr lang="en-GB" dirty="0"/>
          </a:p>
          <a:p>
            <a:pPr marL="171450" indent="-171450">
              <a:buFont typeface="Arial" panose="020B0604020202020204" pitchFamily="34" charset="0"/>
              <a:buChar char="•"/>
            </a:pPr>
            <a:r>
              <a:rPr lang="en-GB" b="1" dirty="0"/>
              <a:t>Isambard AI </a:t>
            </a:r>
            <a:r>
              <a:rPr lang="en-US" dirty="0"/>
              <a:t>set to become the UK’s fastest and most powerful supercomputer, purpose-built for AI research following completion in Summer 2025.</a:t>
            </a:r>
            <a:endParaRPr lang="en-GB" dirty="0"/>
          </a:p>
          <a:p>
            <a:pPr marL="171450" indent="-171450">
              <a:buFont typeface="Arial" panose="020B0604020202020204" pitchFamily="34" charset="0"/>
              <a:buChar char="•"/>
            </a:pPr>
            <a:r>
              <a:rPr lang="en-GB" b="1" dirty="0"/>
              <a:t>Vertical Aerospace: </a:t>
            </a:r>
            <a:r>
              <a:rPr lang="en-GB" b="0" dirty="0"/>
              <a:t>From design to certification. </a:t>
            </a:r>
            <a:r>
              <a:rPr lang="en-GB" dirty="0"/>
              <a:t>Source: https://www.nccuk.com/vx4</a:t>
            </a:r>
          </a:p>
          <a:p>
            <a:pPr marL="171450" indent="-171450">
              <a:buFont typeface="Arial" panose="020B0604020202020204" pitchFamily="34" charset="0"/>
              <a:buChar char="•"/>
            </a:pPr>
            <a:r>
              <a:rPr lang="en-GB" b="1" dirty="0"/>
              <a:t>Enabling the clean energy transition: </a:t>
            </a:r>
            <a:r>
              <a:rPr lang="en-GB" b="0" dirty="0"/>
              <a:t>(1) Hydrogen tank (2) </a:t>
            </a:r>
            <a:r>
              <a:rPr lang="en-US" b="0" dirty="0"/>
              <a:t>Novel 3D cryostat (verification) </a:t>
            </a:r>
            <a:r>
              <a:rPr lang="en-US" dirty="0"/>
              <a:t>to screen a wide selection of materials at cryogenic temperatures quickly and at low cost. Source: https://www.nccuk.com/news/novel-cryostat/ </a:t>
            </a:r>
          </a:p>
          <a:p>
            <a:pPr marL="171450" indent="-171450">
              <a:buFont typeface="Arial" panose="020B0604020202020204" pitchFamily="34" charset="0"/>
              <a:buChar char="•"/>
            </a:pPr>
            <a:r>
              <a:rPr lang="en-US" b="1" dirty="0"/>
              <a:t>AdaptixNDE: </a:t>
            </a:r>
            <a:r>
              <a:rPr lang="en-US" dirty="0"/>
              <a:t>NCC enabled SME to extend medical imaging expertise into non-destructive testing (NDT) for the aviation industry, with the potential to break into a market estimated at £1.5 billion annually.</a:t>
            </a:r>
            <a:endParaRPr lang="en-GB" dirty="0"/>
          </a:p>
          <a:p>
            <a:pPr marL="171450" indent="-171450">
              <a:buFont typeface="Arial" panose="020B0604020202020204" pitchFamily="34" charset="0"/>
              <a:buChar char="•"/>
            </a:pPr>
            <a:r>
              <a:rPr lang="en-US" b="1" dirty="0"/>
              <a:t>Material science with Sonichem: </a:t>
            </a:r>
            <a:r>
              <a:rPr lang="en-US" dirty="0"/>
              <a:t>Transforming Lignin into Sustainable Materials as an Alternative to Fossil-Derived Materials</a:t>
            </a:r>
          </a:p>
          <a:p>
            <a:pPr marL="171450" indent="-171450">
              <a:buFont typeface="Arial" panose="020B0604020202020204" pitchFamily="34" charset="0"/>
              <a:buChar char="•"/>
            </a:pPr>
            <a:r>
              <a:rPr lang="en-GB" b="1" dirty="0"/>
              <a:t>Sustainability solutions</a:t>
            </a:r>
            <a:r>
              <a:rPr lang="en-GB" dirty="0"/>
              <a:t> using aircraft wing offcuts with </a:t>
            </a:r>
            <a:r>
              <a:rPr lang="en-GB" dirty="0" err="1"/>
              <a:t>Civotec</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Space: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NCC’s work with BCI has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next-generation' space materials being tested at the International Space Station. Source: https://www.nccuk.com/news/bristol-composites-institute-advances-space-research-with-successful-falcon-9-launch/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721BFB80-80EB-4EFD-AD27-5301DC46A087}" type="slidenum">
              <a:rPr lang="en-GB" smtClean="0"/>
              <a:t>9</a:t>
            </a:fld>
            <a:endParaRPr lang="en-GB"/>
          </a:p>
        </p:txBody>
      </p:sp>
    </p:spTree>
    <p:extLst>
      <p:ext uri="{BB962C8B-B14F-4D97-AF65-F5344CB8AC3E}">
        <p14:creationId xmlns:p14="http://schemas.microsoft.com/office/powerpoint/2010/main" val="2204081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mailto:commercial@nccuk.com" TargetMode="External"/><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CC Cover Title">
    <p:spTree>
      <p:nvGrpSpPr>
        <p:cNvPr id="1" name=""/>
        <p:cNvGrpSpPr/>
        <p:nvPr/>
      </p:nvGrpSpPr>
      <p:grpSpPr>
        <a:xfrm>
          <a:off x="0" y="0"/>
          <a:ext cx="0" cy="0"/>
          <a:chOff x="0" y="0"/>
          <a:chExt cx="0" cy="0"/>
        </a:xfrm>
      </p:grpSpPr>
      <p:pic>
        <p:nvPicPr>
          <p:cNvPr id="5" name="Picture 1" descr="ncc-logo.jpg">
            <a:extLst>
              <a:ext uri="{FF2B5EF4-FFF2-40B4-BE49-F238E27FC236}">
                <a16:creationId xmlns:a16="http://schemas.microsoft.com/office/drawing/2014/main" id="{F2C53F4E-88C3-4299-A524-312FAE74F9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7333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6"/>
          <p:cNvSpPr>
            <a:spLocks noGrp="1"/>
          </p:cNvSpPr>
          <p:nvPr>
            <p:ph type="body" sz="quarter" idx="10"/>
          </p:nvPr>
        </p:nvSpPr>
        <p:spPr>
          <a:xfrm>
            <a:off x="237597" y="5714999"/>
            <a:ext cx="6417203" cy="423334"/>
          </a:xfrm>
          <a:prstGeom prst="rect">
            <a:avLst/>
          </a:prstGeom>
        </p:spPr>
        <p:txBody>
          <a:bodyPr vert="horz"/>
          <a:lstStyle>
            <a:lvl1pPr marL="0" indent="0">
              <a:buFontTx/>
              <a:buNone/>
              <a:defRPr b="0" i="0">
                <a:latin typeface="+mj-lt"/>
              </a:defRPr>
            </a:lvl1pPr>
          </a:lstStyle>
          <a:p>
            <a:pPr lvl="0"/>
            <a:r>
              <a:rPr lang="en-US"/>
              <a:t>Edit Master text styles</a:t>
            </a:r>
          </a:p>
        </p:txBody>
      </p:sp>
      <p:sp>
        <p:nvSpPr>
          <p:cNvPr id="11" name="Text Placeholder 6"/>
          <p:cNvSpPr>
            <a:spLocks noGrp="1"/>
          </p:cNvSpPr>
          <p:nvPr>
            <p:ph type="body" sz="quarter" idx="11"/>
          </p:nvPr>
        </p:nvSpPr>
        <p:spPr>
          <a:xfrm>
            <a:off x="237596" y="6248399"/>
            <a:ext cx="4739845" cy="423334"/>
          </a:xfrm>
          <a:prstGeom prst="rect">
            <a:avLst/>
          </a:prstGeom>
        </p:spPr>
        <p:txBody>
          <a:bodyPr vert="horz"/>
          <a:lstStyle>
            <a:lvl1pPr marL="0" indent="0">
              <a:buFontTx/>
              <a:buNone/>
              <a:defRPr sz="2000" b="0" i="0">
                <a:latin typeface="+mj-lt"/>
              </a:defRPr>
            </a:lvl1pPr>
          </a:lstStyle>
          <a:p>
            <a:pPr lvl="0"/>
            <a:r>
              <a:rPr lang="en-US"/>
              <a:t>Edit Master text styles</a:t>
            </a:r>
          </a:p>
        </p:txBody>
      </p:sp>
      <p:sp>
        <p:nvSpPr>
          <p:cNvPr id="2" name="TextBox 1">
            <a:extLst>
              <a:ext uri="{FF2B5EF4-FFF2-40B4-BE49-F238E27FC236}">
                <a16:creationId xmlns:a16="http://schemas.microsoft.com/office/drawing/2014/main" id="{B27D3881-39D9-0658-3F8B-D273AC351ED1}"/>
              </a:ext>
            </a:extLst>
          </p:cNvPr>
          <p:cNvSpPr txBox="1"/>
          <p:nvPr userDrawn="1"/>
        </p:nvSpPr>
        <p:spPr>
          <a:xfrm>
            <a:off x="8586157" y="6591085"/>
            <a:ext cx="360584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Calibri"/>
                <a:ea typeface="+mn-ea"/>
                <a:cs typeface="+mn-cs"/>
              </a:rPr>
              <a:t> © NCC Operations Limited 2025 | Not Subject to Export Control</a:t>
            </a:r>
          </a:p>
        </p:txBody>
      </p:sp>
      <p:sp>
        <p:nvSpPr>
          <p:cNvPr id="4" name="Text Placeholder 4">
            <a:extLst>
              <a:ext uri="{FF2B5EF4-FFF2-40B4-BE49-F238E27FC236}">
                <a16:creationId xmlns:a16="http://schemas.microsoft.com/office/drawing/2014/main" id="{ABF804D0-5AF9-972F-6A49-5AA3D1D19D29}"/>
              </a:ext>
            </a:extLst>
          </p:cNvPr>
          <p:cNvSpPr>
            <a:spLocks noGrp="1"/>
          </p:cNvSpPr>
          <p:nvPr>
            <p:ph type="body" sz="quarter" idx="14" hasCustomPrompt="1"/>
          </p:nvPr>
        </p:nvSpPr>
        <p:spPr>
          <a:xfrm>
            <a:off x="5142000" y="6606195"/>
            <a:ext cx="1908000" cy="216000"/>
          </a:xfrm>
          <a:prstGeom prst="rect">
            <a:avLst/>
          </a:prstGeom>
        </p:spPr>
        <p:txBody>
          <a:bodyPr/>
          <a:lstStyle>
            <a:lvl1pPr marL="0" indent="0" algn="r">
              <a:lnSpc>
                <a:spcPct val="100000"/>
              </a:lnSpc>
              <a:buNone/>
              <a:defRPr sz="1000" cap="all" baseline="0"/>
            </a:lvl1pPr>
          </a:lstStyle>
          <a:p>
            <a:pPr lvl="0"/>
            <a:r>
              <a:rPr lang="en-GB" dirty="0"/>
              <a:t>[INFORMATION CLASSIFICATION]</a:t>
            </a:r>
          </a:p>
        </p:txBody>
      </p:sp>
      <p:sp>
        <p:nvSpPr>
          <p:cNvPr id="6" name="Text Placeholder 8">
            <a:extLst>
              <a:ext uri="{FF2B5EF4-FFF2-40B4-BE49-F238E27FC236}">
                <a16:creationId xmlns:a16="http://schemas.microsoft.com/office/drawing/2014/main" id="{536ADBAE-2209-4212-05E5-827640F60C6E}"/>
              </a:ext>
            </a:extLst>
          </p:cNvPr>
          <p:cNvSpPr>
            <a:spLocks noGrp="1"/>
          </p:cNvSpPr>
          <p:nvPr>
            <p:ph type="body" sz="quarter" idx="15" hasCustomPrompt="1"/>
          </p:nvPr>
        </p:nvSpPr>
        <p:spPr>
          <a:xfrm>
            <a:off x="5142000" y="34504"/>
            <a:ext cx="1908000" cy="216000"/>
          </a:xfrm>
          <a:prstGeom prst="rect">
            <a:avLst/>
          </a:prstGeom>
        </p:spPr>
        <p:txBody>
          <a:bodyPr/>
          <a:lstStyle>
            <a:lvl1pPr marL="0" indent="0">
              <a:buNone/>
              <a:defRPr sz="1000" cap="all" baseline="0"/>
            </a:lvl1pPr>
          </a:lstStyle>
          <a:p>
            <a:pPr lvl="0"/>
            <a:r>
              <a:rPr lang="en-GB" dirty="0"/>
              <a:t>[INFORMATION CLASSIFICATION]</a:t>
            </a:r>
          </a:p>
        </p:txBody>
      </p:sp>
    </p:spTree>
    <p:extLst>
      <p:ext uri="{BB962C8B-B14F-4D97-AF65-F5344CB8AC3E}">
        <p14:creationId xmlns:p14="http://schemas.microsoft.com/office/powerpoint/2010/main" val="328916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port Control Guidance">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C2D7EBC-D009-4BB6-83A8-8F2B9D71AC0C}"/>
              </a:ext>
            </a:extLst>
          </p:cNvPr>
          <p:cNvSpPr txBox="1"/>
          <p:nvPr userDrawn="1"/>
        </p:nvSpPr>
        <p:spPr>
          <a:xfrm>
            <a:off x="1354138" y="1211040"/>
            <a:ext cx="10205049" cy="289310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2060"/>
                </a:solidFill>
                <a:effectLst/>
                <a:uLnTx/>
                <a:uFillTx/>
                <a:latin typeface="Calibri"/>
                <a:ea typeface="MS PGothic"/>
                <a:cs typeface="Calibri"/>
              </a:rPr>
              <a:t>This presentation template is for content that </a:t>
            </a:r>
            <a:r>
              <a:rPr kumimoji="0" lang="en-US" altLang="en-US" sz="1400" b="1" i="0" u="sng" strike="noStrike" kern="1200" cap="none" spc="0" normalizeH="0" baseline="0" noProof="0" dirty="0">
                <a:ln>
                  <a:noFill/>
                </a:ln>
                <a:solidFill>
                  <a:srgbClr val="002060"/>
                </a:solidFill>
                <a:effectLst/>
                <a:uLnTx/>
                <a:uFillTx/>
                <a:latin typeface="Calibri"/>
                <a:ea typeface="MS PGothic"/>
                <a:cs typeface="Calibri"/>
              </a:rPr>
              <a:t>IS NOT </a:t>
            </a:r>
            <a:r>
              <a:rPr kumimoji="0" lang="en-US" altLang="en-US" sz="1400" b="0" i="0" u="none" strike="noStrike" kern="1200" cap="none" spc="0" normalizeH="0" baseline="0" noProof="0" dirty="0">
                <a:ln>
                  <a:noFill/>
                </a:ln>
                <a:solidFill>
                  <a:srgbClr val="002060"/>
                </a:solidFill>
                <a:effectLst/>
                <a:uLnTx/>
                <a:uFillTx/>
                <a:latin typeface="Calibri"/>
                <a:ea typeface="MS PGothic"/>
                <a:cs typeface="Calibri"/>
              </a:rPr>
              <a:t>subject to export control. All slides must have “Not Subject to Export Control” statement in the footer. </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altLang="en-US" sz="1400" b="0" i="0" u="none" strike="noStrike" kern="1200" cap="none" spc="0" normalizeH="0" baseline="0" noProof="0" dirty="0">
              <a:ln>
                <a:noFill/>
              </a:ln>
              <a:solidFill>
                <a:srgbClr val="002060"/>
              </a:solidFill>
              <a:effectLst/>
              <a:uLnTx/>
              <a:uFillTx/>
              <a:latin typeface="Calibri"/>
              <a:ea typeface="MS PGothic"/>
              <a:cs typeface="Calibri"/>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altLang="en-US" sz="1400" b="0" i="0" u="none" strike="noStrike" kern="1200" cap="none" spc="0" normalizeH="0" baseline="0" noProof="0" dirty="0">
              <a:ln>
                <a:noFill/>
              </a:ln>
              <a:solidFill>
                <a:srgbClr val="002060"/>
              </a:solidFill>
              <a:effectLst/>
              <a:uLnTx/>
              <a:uFillTx/>
              <a:latin typeface="Calibri"/>
              <a:ea typeface="MS PGothic"/>
              <a:cs typeface="Calibri"/>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altLang="en-US" sz="1400" b="0" i="0" u="none" strike="noStrike" kern="1200" cap="none" spc="0" normalizeH="0" baseline="0" noProof="0" dirty="0">
              <a:ln>
                <a:noFill/>
              </a:ln>
              <a:solidFill>
                <a:srgbClr val="002060"/>
              </a:solidFill>
              <a:effectLst/>
              <a:uLnTx/>
              <a:uFillTx/>
              <a:latin typeface="Calibri"/>
              <a:ea typeface="MS PGothic"/>
              <a:cs typeface="Calibri"/>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altLang="en-US" sz="1400" b="0" i="1" u="none" strike="noStrike" kern="1200" cap="none" spc="0" normalizeH="0" baseline="0" noProof="0" dirty="0">
              <a:ln>
                <a:noFill/>
              </a:ln>
              <a:solidFill>
                <a:srgbClr val="002060"/>
              </a:solidFill>
              <a:effectLst/>
              <a:uLnTx/>
              <a:uFillTx/>
              <a:latin typeface="Calibri"/>
              <a:ea typeface="MS PGothic"/>
              <a:cs typeface="Calibri"/>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2060"/>
                </a:solidFill>
                <a:effectLst/>
                <a:uLnTx/>
                <a:uFillTx/>
                <a:latin typeface="Calibri"/>
                <a:ea typeface="MS PGothic"/>
                <a:cs typeface="Calibri"/>
              </a:rPr>
              <a:t>Footer example:</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altLang="en-US" sz="1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altLang="en-US" sz="1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altLang="en-US" sz="1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altLang="en-US" sz="1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altLang="en-US" sz="1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2060"/>
                </a:solidFill>
                <a:effectLst/>
                <a:uLnTx/>
                <a:uFillTx/>
                <a:latin typeface="Calibri"/>
                <a:ea typeface="+mn-ea"/>
                <a:cs typeface="+mn-cs"/>
              </a:rPr>
              <a:t>If you are unsure if your work is subject to export control, please contact the Commercial team via </a:t>
            </a:r>
            <a:r>
              <a:rPr kumimoji="0" lang="en-US" altLang="en-US" sz="1400" b="0" i="0" u="none" strike="noStrike" kern="1200" cap="none" spc="0" normalizeH="0" baseline="0" noProof="0" dirty="0">
                <a:ln>
                  <a:noFill/>
                </a:ln>
                <a:solidFill>
                  <a:srgbClr val="002060"/>
                </a:solidFill>
                <a:effectLst/>
                <a:uLnTx/>
                <a:uFillTx/>
                <a:latin typeface="Calibri"/>
                <a:ea typeface="+mn-ea"/>
                <a:cs typeface="+mn-cs"/>
                <a:hlinkClick r:id="rId2"/>
              </a:rPr>
              <a:t>commercial@nccuk.com</a:t>
            </a:r>
            <a:r>
              <a:rPr kumimoji="0" lang="en-US" altLang="en-US" sz="1400" b="0" i="0" u="none" strike="noStrike" kern="1200" cap="none" spc="0" normalizeH="0" baseline="0" noProof="0" dirty="0">
                <a:ln>
                  <a:noFill/>
                </a:ln>
                <a:solidFill>
                  <a:srgbClr val="002060"/>
                </a:solidFill>
                <a:effectLst/>
                <a:uLnTx/>
                <a:uFillTx/>
                <a:latin typeface="Calibri"/>
                <a:ea typeface="+mn-ea"/>
                <a:cs typeface="+mn-cs"/>
              </a:rPr>
              <a:t> </a:t>
            </a:r>
          </a:p>
        </p:txBody>
      </p:sp>
      <p:pic>
        <p:nvPicPr>
          <p:cNvPr id="7" name="Picture 6" descr="ncc-icon.jpg">
            <a:extLst>
              <a:ext uri="{FF2B5EF4-FFF2-40B4-BE49-F238E27FC236}">
                <a16:creationId xmlns:a16="http://schemas.microsoft.com/office/drawing/2014/main" id="{C81B6561-B21A-C564-9A80-062E1F17C9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319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0A628F18-940F-EE47-E341-BBEF7A0D024E}"/>
              </a:ext>
            </a:extLst>
          </p:cNvPr>
          <p:cNvSpPr txBox="1"/>
          <p:nvPr userDrawn="1"/>
        </p:nvSpPr>
        <p:spPr>
          <a:xfrm>
            <a:off x="1435879" y="2798412"/>
            <a:ext cx="5020783" cy="246221"/>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Calibri"/>
                <a:ea typeface="+mn-ea"/>
                <a:cs typeface="+mn-cs"/>
              </a:rPr>
              <a:t>[Information Classification] | © NCC Operations Limited 2024 | Not Subject to Export Control</a:t>
            </a:r>
          </a:p>
        </p:txBody>
      </p:sp>
      <p:sp>
        <p:nvSpPr>
          <p:cNvPr id="15" name="TextBox 4">
            <a:extLst>
              <a:ext uri="{FF2B5EF4-FFF2-40B4-BE49-F238E27FC236}">
                <a16:creationId xmlns:a16="http://schemas.microsoft.com/office/drawing/2014/main" id="{91550329-95D8-4598-2220-C8E8EA35D550}"/>
              </a:ext>
            </a:extLst>
          </p:cNvPr>
          <p:cNvSpPr txBox="1">
            <a:spLocks noChangeArrowheads="1"/>
          </p:cNvSpPr>
          <p:nvPr userDrawn="1"/>
        </p:nvSpPr>
        <p:spPr bwMode="auto">
          <a:xfrm>
            <a:off x="1354138" y="342900"/>
            <a:ext cx="105505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600" b="1" i="0" u="none" strike="noStrike" kern="1200" cap="none" spc="0" normalizeH="0" baseline="0" noProof="0" dirty="0">
                <a:ln>
                  <a:noFill/>
                </a:ln>
                <a:solidFill>
                  <a:srgbClr val="002060"/>
                </a:solidFill>
                <a:effectLst/>
                <a:uLnTx/>
                <a:uFillTx/>
                <a:latin typeface="Calibri Light" panose="020F0302020204030204" pitchFamily="34" charset="0"/>
                <a:ea typeface="MS PGothic" panose="020B0600070205080204" pitchFamily="34" charset="-128"/>
                <a:cs typeface="Calibri Light" panose="020F0302020204030204" pitchFamily="34" charset="0"/>
              </a:rPr>
              <a:t>Export Control Guidance</a:t>
            </a:r>
          </a:p>
        </p:txBody>
      </p:sp>
      <p:sp>
        <p:nvSpPr>
          <p:cNvPr id="4" name="TextBox 3">
            <a:extLst>
              <a:ext uri="{FF2B5EF4-FFF2-40B4-BE49-F238E27FC236}">
                <a16:creationId xmlns:a16="http://schemas.microsoft.com/office/drawing/2014/main" id="{0EE5BEAA-0D15-92FB-B908-EC700155193B}"/>
              </a:ext>
            </a:extLst>
          </p:cNvPr>
          <p:cNvSpPr txBox="1"/>
          <p:nvPr userDrawn="1"/>
        </p:nvSpPr>
        <p:spPr>
          <a:xfrm>
            <a:off x="8586157" y="5987241"/>
            <a:ext cx="360584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Calibri"/>
                <a:ea typeface="+mn-ea"/>
                <a:cs typeface="+mn-cs"/>
              </a:rPr>
              <a:t> © NCC Operations Limited 2025 | Not Subject to Export Control</a:t>
            </a:r>
          </a:p>
        </p:txBody>
      </p:sp>
      <p:sp>
        <p:nvSpPr>
          <p:cNvPr id="5" name="Text Placeholder 4">
            <a:extLst>
              <a:ext uri="{FF2B5EF4-FFF2-40B4-BE49-F238E27FC236}">
                <a16:creationId xmlns:a16="http://schemas.microsoft.com/office/drawing/2014/main" id="{696466EC-277F-BA1C-CDFA-4BDC3A7FCA22}"/>
              </a:ext>
            </a:extLst>
          </p:cNvPr>
          <p:cNvSpPr>
            <a:spLocks noGrp="1"/>
          </p:cNvSpPr>
          <p:nvPr>
            <p:ph type="body" sz="quarter" idx="25" hasCustomPrompt="1"/>
          </p:nvPr>
        </p:nvSpPr>
        <p:spPr>
          <a:xfrm>
            <a:off x="5142000" y="6019606"/>
            <a:ext cx="1908000" cy="216000"/>
          </a:xfrm>
          <a:prstGeom prst="rect">
            <a:avLst/>
          </a:prstGeom>
        </p:spPr>
        <p:txBody>
          <a:bodyPr/>
          <a:lstStyle>
            <a:lvl1pPr marL="0" indent="0" algn="ctr">
              <a:lnSpc>
                <a:spcPct val="100000"/>
              </a:lnSpc>
              <a:buNone/>
              <a:defRPr sz="1000" cap="all" baseline="0"/>
            </a:lvl1pPr>
          </a:lstStyle>
          <a:p>
            <a:pPr lvl="0"/>
            <a:r>
              <a:rPr lang="en-GB" dirty="0"/>
              <a:t>[INFORMATION CLASSIFICATION]</a:t>
            </a:r>
          </a:p>
        </p:txBody>
      </p:sp>
      <p:sp>
        <p:nvSpPr>
          <p:cNvPr id="6" name="Text Placeholder 8">
            <a:extLst>
              <a:ext uri="{FF2B5EF4-FFF2-40B4-BE49-F238E27FC236}">
                <a16:creationId xmlns:a16="http://schemas.microsoft.com/office/drawing/2014/main" id="{26E57BC0-765C-BA23-BAB1-15B55A03AAEE}"/>
              </a:ext>
            </a:extLst>
          </p:cNvPr>
          <p:cNvSpPr>
            <a:spLocks noGrp="1"/>
          </p:cNvSpPr>
          <p:nvPr>
            <p:ph type="body" sz="quarter" idx="24" hasCustomPrompt="1"/>
          </p:nvPr>
        </p:nvSpPr>
        <p:spPr>
          <a:xfrm>
            <a:off x="5142000" y="34504"/>
            <a:ext cx="1908000" cy="216000"/>
          </a:xfrm>
          <a:prstGeom prst="rect">
            <a:avLst/>
          </a:prstGeom>
        </p:spPr>
        <p:txBody>
          <a:bodyPr/>
          <a:lstStyle>
            <a:lvl1pPr marL="0" indent="0" algn="ctr">
              <a:buNone/>
              <a:defRPr lang="en-GB" sz="1000" kern="1200" cap="all" baseline="0" dirty="0" smtClean="0">
                <a:solidFill>
                  <a:schemeClr val="tx1"/>
                </a:solidFill>
                <a:latin typeface="+mn-lt"/>
                <a:ea typeface="MS PGothic" panose="020B0600070205080204" pitchFamily="34" charset="-128"/>
                <a:cs typeface="+mn-cs"/>
              </a:defRPr>
            </a:lvl1pPr>
          </a:lstStyle>
          <a:p>
            <a:pPr lvl="0"/>
            <a:r>
              <a:rPr lang="en-GB" dirty="0"/>
              <a:t>[INFORMATION CLASSIFICATION]</a:t>
            </a:r>
          </a:p>
        </p:txBody>
      </p:sp>
    </p:spTree>
    <p:extLst>
      <p:ext uri="{BB962C8B-B14F-4D97-AF65-F5344CB8AC3E}">
        <p14:creationId xmlns:p14="http://schemas.microsoft.com/office/powerpoint/2010/main" val="207196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CC Logo Title Inner">
    <p:spTree>
      <p:nvGrpSpPr>
        <p:cNvPr id="1" name=""/>
        <p:cNvGrpSpPr/>
        <p:nvPr/>
      </p:nvGrpSpPr>
      <p:grpSpPr>
        <a:xfrm>
          <a:off x="0" y="0"/>
          <a:ext cx="0" cy="0"/>
          <a:chOff x="0" y="0"/>
          <a:chExt cx="0" cy="0"/>
        </a:xfrm>
      </p:grpSpPr>
      <p:pic>
        <p:nvPicPr>
          <p:cNvPr id="4" name="Picture 3" descr="ncc-logo.jpg">
            <a:extLst>
              <a:ext uri="{FF2B5EF4-FFF2-40B4-BE49-F238E27FC236}">
                <a16:creationId xmlns:a16="http://schemas.microsoft.com/office/drawing/2014/main" id="{2DC35CEF-0CA3-43FC-9013-B2E5B453FF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7333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5"/>
          <p:cNvSpPr>
            <a:spLocks noGrp="1"/>
          </p:cNvSpPr>
          <p:nvPr>
            <p:ph type="body" sz="quarter" idx="10"/>
          </p:nvPr>
        </p:nvSpPr>
        <p:spPr>
          <a:xfrm>
            <a:off x="2692400" y="262466"/>
            <a:ext cx="8991600" cy="693738"/>
          </a:xfrm>
          <a:prstGeom prst="rect">
            <a:avLst/>
          </a:prstGeom>
        </p:spPr>
        <p:txBody>
          <a:bodyPr vert="horz"/>
          <a:lstStyle>
            <a:lvl1pPr marL="0" indent="0">
              <a:buFontTx/>
              <a:buNone/>
              <a:defRPr b="1" baseline="0">
                <a:latin typeface="Calibri Light" panose="020F0302020204030204" pitchFamily="34" charset="0"/>
                <a:cs typeface="Calibri Light" panose="020F03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9" name="Text Placeholder 8"/>
          <p:cNvSpPr>
            <a:spLocks noGrp="1"/>
          </p:cNvSpPr>
          <p:nvPr>
            <p:ph type="body" sz="quarter" idx="11"/>
          </p:nvPr>
        </p:nvSpPr>
        <p:spPr>
          <a:xfrm>
            <a:off x="973667" y="1312334"/>
            <a:ext cx="10718800" cy="448733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lang="en-GB" sz="1800" b="1" baseline="0" dirty="0" smtClean="0">
                <a:solidFill>
                  <a:srgbClr val="002060"/>
                </a:solidFill>
              </a:defRPr>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extBox 1">
            <a:extLst>
              <a:ext uri="{FF2B5EF4-FFF2-40B4-BE49-F238E27FC236}">
                <a16:creationId xmlns:a16="http://schemas.microsoft.com/office/drawing/2014/main" id="{23C1C2DC-C3EE-F8F6-189D-44524E45DBAC}"/>
              </a:ext>
            </a:extLst>
          </p:cNvPr>
          <p:cNvSpPr txBox="1"/>
          <p:nvPr userDrawn="1"/>
        </p:nvSpPr>
        <p:spPr>
          <a:xfrm>
            <a:off x="8586157" y="5987241"/>
            <a:ext cx="360584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Calibri"/>
                <a:ea typeface="+mn-ea"/>
                <a:cs typeface="+mn-cs"/>
              </a:rPr>
              <a:t> © NCC Operations Limited 2025 | Not Subject to Export Control</a:t>
            </a:r>
          </a:p>
        </p:txBody>
      </p:sp>
      <p:sp>
        <p:nvSpPr>
          <p:cNvPr id="8" name="Text Placeholder 4">
            <a:extLst>
              <a:ext uri="{FF2B5EF4-FFF2-40B4-BE49-F238E27FC236}">
                <a16:creationId xmlns:a16="http://schemas.microsoft.com/office/drawing/2014/main" id="{5576FEAB-0A71-F0BD-AF8A-EB961C628660}"/>
              </a:ext>
            </a:extLst>
          </p:cNvPr>
          <p:cNvSpPr>
            <a:spLocks noGrp="1"/>
          </p:cNvSpPr>
          <p:nvPr>
            <p:ph type="body" sz="quarter" idx="25" hasCustomPrompt="1"/>
          </p:nvPr>
        </p:nvSpPr>
        <p:spPr>
          <a:xfrm>
            <a:off x="5142000" y="6019606"/>
            <a:ext cx="1908000" cy="216000"/>
          </a:xfrm>
          <a:prstGeom prst="rect">
            <a:avLst/>
          </a:prstGeom>
        </p:spPr>
        <p:txBody>
          <a:bodyPr/>
          <a:lstStyle>
            <a:lvl1pPr marL="0" indent="0" algn="ctr">
              <a:lnSpc>
                <a:spcPct val="100000"/>
              </a:lnSpc>
              <a:buNone/>
              <a:defRPr sz="1000" cap="all" baseline="0"/>
            </a:lvl1pPr>
          </a:lstStyle>
          <a:p>
            <a:pPr lvl="0"/>
            <a:r>
              <a:rPr lang="en-GB" dirty="0"/>
              <a:t>[INFORMATION CLASSIFICATION]</a:t>
            </a:r>
          </a:p>
        </p:txBody>
      </p:sp>
      <p:sp>
        <p:nvSpPr>
          <p:cNvPr id="10" name="Text Placeholder 8">
            <a:extLst>
              <a:ext uri="{FF2B5EF4-FFF2-40B4-BE49-F238E27FC236}">
                <a16:creationId xmlns:a16="http://schemas.microsoft.com/office/drawing/2014/main" id="{D4E6A899-CC78-5E63-C710-52573C9C8D5F}"/>
              </a:ext>
            </a:extLst>
          </p:cNvPr>
          <p:cNvSpPr>
            <a:spLocks noGrp="1"/>
          </p:cNvSpPr>
          <p:nvPr>
            <p:ph type="body" sz="quarter" idx="24" hasCustomPrompt="1"/>
          </p:nvPr>
        </p:nvSpPr>
        <p:spPr>
          <a:xfrm>
            <a:off x="5142000" y="34504"/>
            <a:ext cx="1908000" cy="216000"/>
          </a:xfrm>
          <a:prstGeom prst="rect">
            <a:avLst/>
          </a:prstGeom>
        </p:spPr>
        <p:txBody>
          <a:bodyPr/>
          <a:lstStyle>
            <a:lvl1pPr marL="0" indent="0" algn="ctr">
              <a:buNone/>
              <a:defRPr lang="en-GB" sz="1000" kern="1200" cap="all" baseline="0" dirty="0" smtClean="0">
                <a:solidFill>
                  <a:schemeClr val="tx1"/>
                </a:solidFill>
                <a:latin typeface="+mn-lt"/>
                <a:ea typeface="MS PGothic" panose="020B0600070205080204" pitchFamily="34" charset="-128"/>
                <a:cs typeface="+mn-cs"/>
              </a:defRPr>
            </a:lvl1pPr>
          </a:lstStyle>
          <a:p>
            <a:pPr lvl="0"/>
            <a:r>
              <a:rPr lang="en-GB" dirty="0"/>
              <a:t>[INFORMATION CLASSIFICATION]</a:t>
            </a:r>
          </a:p>
        </p:txBody>
      </p:sp>
    </p:spTree>
    <p:extLst>
      <p:ext uri="{BB962C8B-B14F-4D97-AF65-F5344CB8AC3E}">
        <p14:creationId xmlns:p14="http://schemas.microsoft.com/office/powerpoint/2010/main" val="1286391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NCC Logo Title Inner">
    <p:spTree>
      <p:nvGrpSpPr>
        <p:cNvPr id="1" name=""/>
        <p:cNvGrpSpPr/>
        <p:nvPr/>
      </p:nvGrpSpPr>
      <p:grpSpPr>
        <a:xfrm>
          <a:off x="0" y="0"/>
          <a:ext cx="0" cy="0"/>
          <a:chOff x="0" y="0"/>
          <a:chExt cx="0" cy="0"/>
        </a:xfrm>
      </p:grpSpPr>
      <p:pic>
        <p:nvPicPr>
          <p:cNvPr id="4" name="Picture 3" descr="ncc-icon.jpg">
            <a:extLst>
              <a:ext uri="{FF2B5EF4-FFF2-40B4-BE49-F238E27FC236}">
                <a16:creationId xmlns:a16="http://schemas.microsoft.com/office/drawing/2014/main" id="{F0CEA259-C957-4A95-8C21-418A77FDBF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9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5"/>
          <p:cNvSpPr>
            <a:spLocks noGrp="1"/>
          </p:cNvSpPr>
          <p:nvPr>
            <p:ph type="body" sz="quarter" idx="10"/>
          </p:nvPr>
        </p:nvSpPr>
        <p:spPr>
          <a:xfrm>
            <a:off x="1414463" y="262466"/>
            <a:ext cx="10269537" cy="693738"/>
          </a:xfrm>
          <a:prstGeom prst="rect">
            <a:avLst/>
          </a:prstGeom>
        </p:spPr>
        <p:txBody>
          <a:bodyPr vert="horz"/>
          <a:lstStyle>
            <a:lvl1pPr marL="0" indent="0">
              <a:buFontTx/>
              <a:buNone/>
              <a:defRPr b="1" baseline="0">
                <a:latin typeface="Calibri Light" panose="020F0302020204030204" pitchFamily="34" charset="0"/>
                <a:cs typeface="Calibri Light" panose="020F03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9" name="Text Placeholder 8"/>
          <p:cNvSpPr>
            <a:spLocks noGrp="1"/>
          </p:cNvSpPr>
          <p:nvPr>
            <p:ph type="body" sz="quarter" idx="11"/>
          </p:nvPr>
        </p:nvSpPr>
        <p:spPr>
          <a:xfrm>
            <a:off x="1413933" y="1312334"/>
            <a:ext cx="10278534" cy="448733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lang="en-GB" sz="1800" b="1" baseline="0" dirty="0" smtClean="0">
                <a:solidFill>
                  <a:srgbClr val="002060"/>
                </a:solidFill>
              </a:defRPr>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B69DB565-A942-B794-2DD7-E41FF4BB972A}"/>
              </a:ext>
            </a:extLst>
          </p:cNvPr>
          <p:cNvSpPr txBox="1"/>
          <p:nvPr userDrawn="1"/>
        </p:nvSpPr>
        <p:spPr>
          <a:xfrm>
            <a:off x="8586157" y="5987241"/>
            <a:ext cx="360584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Calibri"/>
                <a:ea typeface="+mn-ea"/>
                <a:cs typeface="+mn-cs"/>
              </a:rPr>
              <a:t> © NCC Operations Limited 2025 | Not Subject to Export Control</a:t>
            </a:r>
          </a:p>
        </p:txBody>
      </p:sp>
      <p:sp>
        <p:nvSpPr>
          <p:cNvPr id="3" name="Text Placeholder 4">
            <a:extLst>
              <a:ext uri="{FF2B5EF4-FFF2-40B4-BE49-F238E27FC236}">
                <a16:creationId xmlns:a16="http://schemas.microsoft.com/office/drawing/2014/main" id="{CD172709-2064-A350-9E75-E59E7FC390C0}"/>
              </a:ext>
            </a:extLst>
          </p:cNvPr>
          <p:cNvSpPr>
            <a:spLocks noGrp="1"/>
          </p:cNvSpPr>
          <p:nvPr>
            <p:ph type="body" sz="quarter" idx="25" hasCustomPrompt="1"/>
          </p:nvPr>
        </p:nvSpPr>
        <p:spPr>
          <a:xfrm>
            <a:off x="5142000" y="6019606"/>
            <a:ext cx="1908000" cy="216000"/>
          </a:xfrm>
          <a:prstGeom prst="rect">
            <a:avLst/>
          </a:prstGeom>
        </p:spPr>
        <p:txBody>
          <a:bodyPr/>
          <a:lstStyle>
            <a:lvl1pPr marL="0" indent="0" algn="ctr">
              <a:lnSpc>
                <a:spcPct val="100000"/>
              </a:lnSpc>
              <a:buNone/>
              <a:defRPr sz="1000" cap="all" baseline="0"/>
            </a:lvl1pPr>
          </a:lstStyle>
          <a:p>
            <a:pPr lvl="0"/>
            <a:r>
              <a:rPr lang="en-GB" dirty="0"/>
              <a:t>[INFORMATION CLASSIFICATION]</a:t>
            </a:r>
          </a:p>
        </p:txBody>
      </p:sp>
      <p:sp>
        <p:nvSpPr>
          <p:cNvPr id="8" name="Text Placeholder 8">
            <a:extLst>
              <a:ext uri="{FF2B5EF4-FFF2-40B4-BE49-F238E27FC236}">
                <a16:creationId xmlns:a16="http://schemas.microsoft.com/office/drawing/2014/main" id="{1F79150D-2A25-9D20-EEC0-815A3075EC2C}"/>
              </a:ext>
            </a:extLst>
          </p:cNvPr>
          <p:cNvSpPr>
            <a:spLocks noGrp="1"/>
          </p:cNvSpPr>
          <p:nvPr>
            <p:ph type="body" sz="quarter" idx="24" hasCustomPrompt="1"/>
          </p:nvPr>
        </p:nvSpPr>
        <p:spPr>
          <a:xfrm>
            <a:off x="5142000" y="34504"/>
            <a:ext cx="1908000" cy="216000"/>
          </a:xfrm>
          <a:prstGeom prst="rect">
            <a:avLst/>
          </a:prstGeom>
        </p:spPr>
        <p:txBody>
          <a:bodyPr/>
          <a:lstStyle>
            <a:lvl1pPr marL="0" indent="0" algn="ctr">
              <a:buNone/>
              <a:defRPr lang="en-GB" sz="1000" kern="1200" cap="all" baseline="0" dirty="0" smtClean="0">
                <a:solidFill>
                  <a:schemeClr val="tx1"/>
                </a:solidFill>
                <a:latin typeface="+mn-lt"/>
                <a:ea typeface="MS PGothic" panose="020B0600070205080204" pitchFamily="34" charset="-128"/>
                <a:cs typeface="+mn-cs"/>
              </a:defRPr>
            </a:lvl1pPr>
          </a:lstStyle>
          <a:p>
            <a:pPr lvl="0"/>
            <a:r>
              <a:rPr lang="en-GB" dirty="0"/>
              <a:t>[INFORMATION CLASSIFICATION]</a:t>
            </a:r>
          </a:p>
        </p:txBody>
      </p:sp>
    </p:spTree>
    <p:extLst>
      <p:ext uri="{BB962C8B-B14F-4D97-AF65-F5344CB8AC3E}">
        <p14:creationId xmlns:p14="http://schemas.microsoft.com/office/powerpoint/2010/main" val="3262902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CC Plain Inner">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3A963A-0AD1-02C4-5DDF-9E96352CDB40}"/>
              </a:ext>
            </a:extLst>
          </p:cNvPr>
          <p:cNvSpPr txBox="1"/>
          <p:nvPr userDrawn="1"/>
        </p:nvSpPr>
        <p:spPr>
          <a:xfrm>
            <a:off x="8586157" y="5987241"/>
            <a:ext cx="360584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Calibri"/>
                <a:ea typeface="+mn-ea"/>
                <a:cs typeface="+mn-cs"/>
              </a:rPr>
              <a:t> © NCC Operations Limited 2025 | Not Subject to Export Control</a:t>
            </a:r>
          </a:p>
        </p:txBody>
      </p:sp>
      <p:sp>
        <p:nvSpPr>
          <p:cNvPr id="6" name="Text Placeholder 8">
            <a:extLst>
              <a:ext uri="{FF2B5EF4-FFF2-40B4-BE49-F238E27FC236}">
                <a16:creationId xmlns:a16="http://schemas.microsoft.com/office/drawing/2014/main" id="{41BEDD0B-3FF3-C46F-ACD0-689CCCEE133F}"/>
              </a:ext>
            </a:extLst>
          </p:cNvPr>
          <p:cNvSpPr>
            <a:spLocks noGrp="1"/>
          </p:cNvSpPr>
          <p:nvPr>
            <p:ph type="body" sz="quarter" idx="24" hasCustomPrompt="1"/>
          </p:nvPr>
        </p:nvSpPr>
        <p:spPr>
          <a:xfrm>
            <a:off x="5142000" y="34504"/>
            <a:ext cx="1908000" cy="216000"/>
          </a:xfrm>
          <a:prstGeom prst="rect">
            <a:avLst/>
          </a:prstGeom>
        </p:spPr>
        <p:txBody>
          <a:bodyPr/>
          <a:lstStyle>
            <a:lvl1pPr marL="0" indent="0" algn="ctr">
              <a:buNone/>
              <a:defRPr sz="1000" b="1" cap="all" baseline="0"/>
            </a:lvl1pPr>
          </a:lstStyle>
          <a:p>
            <a:pPr lvl="0"/>
            <a:r>
              <a:rPr lang="en-GB" dirty="0"/>
              <a:t>PUBLIC</a:t>
            </a:r>
          </a:p>
        </p:txBody>
      </p:sp>
    </p:spTree>
    <p:extLst>
      <p:ext uri="{BB962C8B-B14F-4D97-AF65-F5344CB8AC3E}">
        <p14:creationId xmlns:p14="http://schemas.microsoft.com/office/powerpoint/2010/main" val="3163615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NCC Logo Title Inner">
    <p:spTree>
      <p:nvGrpSpPr>
        <p:cNvPr id="1" name=""/>
        <p:cNvGrpSpPr/>
        <p:nvPr/>
      </p:nvGrpSpPr>
      <p:grpSpPr>
        <a:xfrm>
          <a:off x="0" y="0"/>
          <a:ext cx="0" cy="0"/>
          <a:chOff x="0" y="0"/>
          <a:chExt cx="0" cy="0"/>
        </a:xfrm>
      </p:grpSpPr>
      <p:pic>
        <p:nvPicPr>
          <p:cNvPr id="4" name="Picture 3" descr="ncc-icon.jpg">
            <a:extLst>
              <a:ext uri="{FF2B5EF4-FFF2-40B4-BE49-F238E27FC236}">
                <a16:creationId xmlns:a16="http://schemas.microsoft.com/office/drawing/2014/main" id="{F0CEA259-C957-4A95-8C21-418A77FDBF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9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5"/>
          <p:cNvSpPr>
            <a:spLocks noGrp="1"/>
          </p:cNvSpPr>
          <p:nvPr>
            <p:ph type="body" sz="quarter" idx="10"/>
          </p:nvPr>
        </p:nvSpPr>
        <p:spPr>
          <a:xfrm>
            <a:off x="1414463" y="262466"/>
            <a:ext cx="10269537" cy="693738"/>
          </a:xfrm>
          <a:prstGeom prst="rect">
            <a:avLst/>
          </a:prstGeom>
        </p:spPr>
        <p:txBody>
          <a:bodyPr vert="horz"/>
          <a:lstStyle>
            <a:lvl1pPr marL="0" indent="0">
              <a:buFontTx/>
              <a:buNone/>
              <a:defRPr b="1"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9" name="Text Placeholder 8"/>
          <p:cNvSpPr>
            <a:spLocks noGrp="1"/>
          </p:cNvSpPr>
          <p:nvPr>
            <p:ph type="body" sz="quarter" idx="11"/>
          </p:nvPr>
        </p:nvSpPr>
        <p:spPr>
          <a:xfrm>
            <a:off x="1413933" y="1312334"/>
            <a:ext cx="10278534" cy="448733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lang="en-GB" sz="1800" b="1" baseline="0" dirty="0" smtClean="0">
                <a:solidFill>
                  <a:srgbClr val="002060"/>
                </a:solidFill>
              </a:defRPr>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833281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CC Plain I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318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CC Logo Title Inner">
    <p:spTree>
      <p:nvGrpSpPr>
        <p:cNvPr id="1" name=""/>
        <p:cNvGrpSpPr/>
        <p:nvPr/>
      </p:nvGrpSpPr>
      <p:grpSpPr>
        <a:xfrm>
          <a:off x="0" y="0"/>
          <a:ext cx="0" cy="0"/>
          <a:chOff x="0" y="0"/>
          <a:chExt cx="0" cy="0"/>
        </a:xfrm>
      </p:grpSpPr>
      <p:pic>
        <p:nvPicPr>
          <p:cNvPr id="2" name="Picture 1" descr="ncc-ic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31900" cy="1117600"/>
          </a:xfrm>
          <a:prstGeom prst="rect">
            <a:avLst/>
          </a:prstGeom>
        </p:spPr>
      </p:pic>
      <p:sp>
        <p:nvSpPr>
          <p:cNvPr id="7" name="Text Placeholder 5"/>
          <p:cNvSpPr>
            <a:spLocks noGrp="1"/>
          </p:cNvSpPr>
          <p:nvPr>
            <p:ph type="body" sz="quarter" idx="10" hasCustomPrompt="1"/>
          </p:nvPr>
        </p:nvSpPr>
        <p:spPr>
          <a:xfrm>
            <a:off x="1414463" y="262466"/>
            <a:ext cx="10269537" cy="693738"/>
          </a:xfrm>
          <a:prstGeom prst="rect">
            <a:avLst/>
          </a:prstGeom>
        </p:spPr>
        <p:txBody>
          <a:bodyPr vert="horz"/>
          <a:lstStyle>
            <a:lvl1pPr marL="0" indent="0">
              <a:buFontTx/>
              <a:buNone/>
              <a:defRPr b="1"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Title to go here</a:t>
            </a:r>
            <a:endParaRPr lang="en-US" dirty="0"/>
          </a:p>
        </p:txBody>
      </p:sp>
      <p:sp>
        <p:nvSpPr>
          <p:cNvPr id="9" name="Text Placeholder 8"/>
          <p:cNvSpPr>
            <a:spLocks noGrp="1"/>
          </p:cNvSpPr>
          <p:nvPr>
            <p:ph type="body" sz="quarter" idx="11" hasCustomPrompt="1"/>
          </p:nvPr>
        </p:nvSpPr>
        <p:spPr>
          <a:xfrm>
            <a:off x="1413933" y="1312334"/>
            <a:ext cx="10278534" cy="448733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lang="en-GB" sz="1800" b="0" dirty="0">
                <a:solidFill>
                  <a:srgbClr val="002060"/>
                </a:solidFill>
              </a:defRPr>
            </a:lvl1pPr>
          </a:lstStyle>
          <a:p>
            <a:pPr algn="l"/>
            <a:r>
              <a:rPr lang="en-GB" b="1" dirty="0">
                <a:solidFill>
                  <a:srgbClr val="002060"/>
                </a:solidFill>
                <a:latin typeface="+mj-lt"/>
              </a:rPr>
              <a:t>&lt;Main text</a:t>
            </a:r>
            <a:r>
              <a:rPr lang="en-GB" b="1" baseline="0" dirty="0">
                <a:solidFill>
                  <a:srgbClr val="002060"/>
                </a:solidFill>
                <a:latin typeface="+mj-lt"/>
              </a:rPr>
              <a:t> to go here&gt;</a:t>
            </a:r>
            <a:endParaRPr lang="en-GB" b="1" dirty="0">
              <a:solidFill>
                <a:srgbClr val="002060"/>
              </a:solidFill>
              <a:latin typeface="+mj-lt"/>
            </a:endParaRPr>
          </a:p>
        </p:txBody>
      </p:sp>
    </p:spTree>
    <p:extLst>
      <p:ext uri="{BB962C8B-B14F-4D97-AF65-F5344CB8AC3E}">
        <p14:creationId xmlns:p14="http://schemas.microsoft.com/office/powerpoint/2010/main" val="2276578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CC Tips Slide">
    <p:spTree>
      <p:nvGrpSpPr>
        <p:cNvPr id="1" name=""/>
        <p:cNvGrpSpPr/>
        <p:nvPr/>
      </p:nvGrpSpPr>
      <p:grpSpPr>
        <a:xfrm>
          <a:off x="0" y="0"/>
          <a:ext cx="0" cy="0"/>
          <a:chOff x="0" y="0"/>
          <a:chExt cx="0" cy="0"/>
        </a:xfrm>
      </p:grpSpPr>
      <p:pic>
        <p:nvPicPr>
          <p:cNvPr id="2" name="Picture 1" descr="ncc-ic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31900" cy="1117600"/>
          </a:xfrm>
          <a:prstGeom prst="rect">
            <a:avLst/>
          </a:prstGeom>
        </p:spPr>
      </p:pic>
      <p:sp>
        <p:nvSpPr>
          <p:cNvPr id="3" name="TextBox 2"/>
          <p:cNvSpPr txBox="1"/>
          <p:nvPr userDrawn="1"/>
        </p:nvSpPr>
        <p:spPr>
          <a:xfrm>
            <a:off x="1354666" y="343096"/>
            <a:ext cx="10549467" cy="492443"/>
          </a:xfrm>
          <a:prstGeom prst="rect">
            <a:avLst/>
          </a:prstGeom>
          <a:noFill/>
        </p:spPr>
        <p:txBody>
          <a:bodyPr wrap="square" rtlCol="0">
            <a:spAutoFit/>
          </a:bodyPr>
          <a:lstStyle/>
          <a:p>
            <a:r>
              <a:rPr lang="en-GB" sz="2600" b="1" dirty="0">
                <a:solidFill>
                  <a:srgbClr val="002060"/>
                </a:solidFill>
                <a:latin typeface="Calibri Light" panose="020F0302020204030204" pitchFamily="34" charset="0"/>
                <a:cs typeface="Calibri Light" panose="020F0302020204030204" pitchFamily="34" charset="0"/>
              </a:rPr>
              <a:t>Tips for creating an effective (and on-brand) PowerPoint deck</a:t>
            </a:r>
          </a:p>
        </p:txBody>
      </p:sp>
      <p:sp>
        <p:nvSpPr>
          <p:cNvPr id="4" name="TextBox 3">
            <a:extLst>
              <a:ext uri="{FF2B5EF4-FFF2-40B4-BE49-F238E27FC236}">
                <a16:creationId xmlns:a16="http://schemas.microsoft.com/office/drawing/2014/main" id="{6A856088-3D79-4985-9545-DEF979113583}"/>
              </a:ext>
            </a:extLst>
          </p:cNvPr>
          <p:cNvSpPr txBox="1"/>
          <p:nvPr userDrawn="1"/>
        </p:nvSpPr>
        <p:spPr>
          <a:xfrm>
            <a:off x="1354667" y="1308818"/>
            <a:ext cx="10230692" cy="4247317"/>
          </a:xfrm>
          <a:prstGeom prst="rect">
            <a:avLst/>
          </a:prstGeom>
          <a:noFill/>
        </p:spPr>
        <p:txBody>
          <a:bodyPr wrap="square" rtlCol="0">
            <a:spAutoFit/>
          </a:bodyPr>
          <a:lstStyle/>
          <a:p>
            <a:pPr algn="l"/>
            <a:r>
              <a:rPr lang="en-GB" sz="1400" dirty="0">
                <a:solidFill>
                  <a:srgbClr val="002060"/>
                </a:solidFill>
                <a:latin typeface="+mj-lt"/>
              </a:rPr>
              <a:t>The NCC is a state-of-the-art, world leading research centre, and decks created should reflect this status. Below are a few tips to help you achieve this, and to keep your decks in line with the NCC brand. </a:t>
            </a:r>
          </a:p>
          <a:p>
            <a:pPr algn="l"/>
            <a:endParaRPr lang="en-GB" sz="1400" dirty="0">
              <a:solidFill>
                <a:srgbClr val="002060"/>
              </a:solidFill>
              <a:latin typeface="+mj-lt"/>
            </a:endParaRPr>
          </a:p>
          <a:p>
            <a:pPr marL="285750" indent="-285750" algn="l">
              <a:buFont typeface="Arial" panose="020B0604020202020204" pitchFamily="34" charset="0"/>
              <a:buChar char="•"/>
            </a:pPr>
            <a:r>
              <a:rPr lang="en-GB" sz="1400" dirty="0">
                <a:solidFill>
                  <a:srgbClr val="002060"/>
                </a:solidFill>
                <a:latin typeface="+mj-lt"/>
              </a:rPr>
              <a:t>Please do not put words, logos, text boxes, page numbers (or anything else you can think of), over the images that run along the bottom of the slide or front cover.</a:t>
            </a:r>
          </a:p>
          <a:p>
            <a:pPr marL="285750" indent="-285750" algn="l">
              <a:buFont typeface="Arial" panose="020B0604020202020204" pitchFamily="34" charset="0"/>
              <a:buChar char="•"/>
            </a:pPr>
            <a:r>
              <a:rPr lang="en-GB" sz="1400" dirty="0">
                <a:solidFill>
                  <a:srgbClr val="002060"/>
                </a:solidFill>
                <a:latin typeface="+mj-lt"/>
              </a:rPr>
              <a:t>Please do not use drop shadows on images or text boxes, and try to avoid using Clip Art. There are lots of alternatives available these days – ask the Comms team if you need advice. </a:t>
            </a:r>
          </a:p>
          <a:p>
            <a:pPr marL="285750" indent="-285750" algn="l">
              <a:buFont typeface="Arial" panose="020B0604020202020204" pitchFamily="34" charset="0"/>
              <a:buChar char="•"/>
            </a:pPr>
            <a:r>
              <a:rPr lang="en-US" sz="1400" dirty="0">
                <a:solidFill>
                  <a:srgbClr val="002060"/>
                </a:solidFill>
                <a:latin typeface="+mj-lt"/>
              </a:rPr>
              <a:t>The NCC brand font is Calibri. Calibri Light can be used for titles and sub-headings. </a:t>
            </a:r>
          </a:p>
          <a:p>
            <a:pPr marL="285750" indent="-285750" algn="l">
              <a:buFont typeface="Arial" panose="020B0604020202020204" pitchFamily="34" charset="0"/>
              <a:buChar char="•"/>
            </a:pPr>
            <a:r>
              <a:rPr lang="en-US" sz="1400" dirty="0">
                <a:solidFill>
                  <a:srgbClr val="002060"/>
                </a:solidFill>
                <a:latin typeface="+mj-lt"/>
              </a:rPr>
              <a:t>Try to use the same font size throughout your deck (with the exception of titles and sub-headings). </a:t>
            </a:r>
            <a:endParaRPr lang="en-GB" sz="1400" dirty="0">
              <a:solidFill>
                <a:srgbClr val="002060"/>
              </a:solidFill>
              <a:latin typeface="+mj-lt"/>
            </a:endParaRPr>
          </a:p>
          <a:p>
            <a:pPr marL="285750" indent="-285750" algn="l">
              <a:buFont typeface="Arial" panose="020B0604020202020204" pitchFamily="34" charset="0"/>
              <a:buChar char="•"/>
            </a:pPr>
            <a:r>
              <a:rPr lang="en-GB" sz="1400" dirty="0">
                <a:solidFill>
                  <a:srgbClr val="002060"/>
                </a:solidFill>
                <a:latin typeface="+mj-lt"/>
              </a:rPr>
              <a:t>Use the theme colours in the templates – these are the NCC brand colours. You can also find them in the Brand Guidelines on TWWW.</a:t>
            </a:r>
          </a:p>
          <a:p>
            <a:pPr marL="285750" indent="-285750" algn="l">
              <a:buFont typeface="Arial" panose="020B0604020202020204" pitchFamily="34" charset="0"/>
              <a:buChar char="•"/>
            </a:pPr>
            <a:r>
              <a:rPr lang="en-GB" sz="1400" dirty="0">
                <a:solidFill>
                  <a:srgbClr val="002060"/>
                </a:solidFill>
                <a:latin typeface="+mj-lt"/>
              </a:rPr>
              <a:t>For external presentations, </a:t>
            </a:r>
            <a:r>
              <a:rPr lang="en-US" sz="1400" b="1" dirty="0">
                <a:solidFill>
                  <a:srgbClr val="002060"/>
                </a:solidFill>
                <a:latin typeface="+mj-lt"/>
              </a:rPr>
              <a:t>AS LONG AS </a:t>
            </a:r>
            <a:r>
              <a:rPr lang="en-US" sz="1400" dirty="0">
                <a:solidFill>
                  <a:srgbClr val="002060"/>
                </a:solidFill>
                <a:latin typeface="+mj-lt"/>
              </a:rPr>
              <a:t>the full logo is on the front page </a:t>
            </a:r>
            <a:r>
              <a:rPr lang="en-GB" sz="1400" dirty="0">
                <a:solidFill>
                  <a:srgbClr val="002060"/>
                </a:solidFill>
                <a:latin typeface="+mj-lt"/>
              </a:rPr>
              <a:t>you can remove the full NCC logo and use either the icon (as on this slide) or no logo/icon at all on the internal slides of your deck.</a:t>
            </a:r>
          </a:p>
          <a:p>
            <a:pPr marL="285750" indent="-285750" algn="l">
              <a:buFont typeface="Arial" panose="020B0604020202020204" pitchFamily="34" charset="0"/>
              <a:buChar char="•"/>
            </a:pPr>
            <a:r>
              <a:rPr lang="en-GB" sz="1400" dirty="0">
                <a:solidFill>
                  <a:srgbClr val="002060"/>
                </a:solidFill>
                <a:latin typeface="+mj-lt"/>
              </a:rPr>
              <a:t>You can also use a sector logo as a secondary logo throughout your deck, if relevant. Use the main NCC logo on the front cover, with the sector logo on internal pages – avoid using both on one page. </a:t>
            </a:r>
          </a:p>
          <a:p>
            <a:pPr marL="285750" indent="-285750" algn="l">
              <a:buFont typeface="Arial" panose="020B0604020202020204" pitchFamily="34" charset="0"/>
              <a:buChar char="•"/>
            </a:pPr>
            <a:r>
              <a:rPr lang="en-GB" sz="1400" dirty="0">
                <a:solidFill>
                  <a:srgbClr val="002060"/>
                </a:solidFill>
                <a:latin typeface="+mj-lt"/>
              </a:rPr>
              <a:t>The NCC logo should be positioned as shown on the template. If supplementary logos are required, they can be positioned in the top right corner. They should be the same size as the NCC logo. </a:t>
            </a:r>
          </a:p>
          <a:p>
            <a:pPr marL="285750" indent="-285750" algn="l">
              <a:buFont typeface="Arial" panose="020B0604020202020204" pitchFamily="34" charset="0"/>
              <a:buChar char="•"/>
            </a:pPr>
            <a:r>
              <a:rPr lang="en-GB" sz="1400" dirty="0">
                <a:solidFill>
                  <a:srgbClr val="002060"/>
                </a:solidFill>
                <a:latin typeface="+mj-lt"/>
              </a:rPr>
              <a:t>You do not need to include all NCC member/partner logos, unless relevant to your presentation (such as project partners or a funder).</a:t>
            </a:r>
          </a:p>
          <a:p>
            <a:pPr algn="l"/>
            <a:endParaRPr lang="en-GB" sz="1400" dirty="0">
              <a:solidFill>
                <a:srgbClr val="002060"/>
              </a:solidFill>
              <a:latin typeface="+mj-lt"/>
            </a:endParaRPr>
          </a:p>
          <a:p>
            <a:pPr algn="l"/>
            <a:r>
              <a:rPr lang="en-GB" b="1" dirty="0">
                <a:solidFill>
                  <a:srgbClr val="002060"/>
                </a:solidFill>
                <a:latin typeface="+mj-lt"/>
              </a:rPr>
              <a:t>Don’t forget to delete this slide from your slide deck when you have finished! </a:t>
            </a:r>
          </a:p>
        </p:txBody>
      </p:sp>
    </p:spTree>
    <p:extLst>
      <p:ext uri="{BB962C8B-B14F-4D97-AF65-F5344CB8AC3E}">
        <p14:creationId xmlns:p14="http://schemas.microsoft.com/office/powerpoint/2010/main" val="231363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3/4/2025</a:t>
            </a:fld>
            <a:endParaRPr lang="en-US"/>
          </a:p>
        </p:txBody>
      </p:sp>
      <p:sp>
        <p:nvSpPr>
          <p:cNvPr id="4" name="Holder 4"/>
          <p:cNvSpPr>
            <a:spLocks noGrp="1"/>
          </p:cNvSpPr>
          <p:nvPr>
            <p:ph type="sldNum" sz="quarter" idx="7"/>
          </p:nvPr>
        </p:nvSpPr>
        <p:spPr>
          <a:xfrm>
            <a:off x="8778241"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3344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CC Tips Slide">
    <p:spTree>
      <p:nvGrpSpPr>
        <p:cNvPr id="1" name=""/>
        <p:cNvGrpSpPr/>
        <p:nvPr/>
      </p:nvGrpSpPr>
      <p:grpSpPr>
        <a:xfrm>
          <a:off x="0" y="0"/>
          <a:ext cx="0" cy="0"/>
          <a:chOff x="0" y="0"/>
          <a:chExt cx="0" cy="0"/>
        </a:xfrm>
      </p:grpSpPr>
      <p:pic>
        <p:nvPicPr>
          <p:cNvPr id="2" name="Picture 3" descr="ncc-icon.jpg">
            <a:extLst>
              <a:ext uri="{FF2B5EF4-FFF2-40B4-BE49-F238E27FC236}">
                <a16:creationId xmlns:a16="http://schemas.microsoft.com/office/drawing/2014/main" id="{17D7C81B-5F15-4345-89C5-4E9890AA18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9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DBAF5D5A-85D4-4325-B119-BBAFAB391C27}"/>
              </a:ext>
            </a:extLst>
          </p:cNvPr>
          <p:cNvSpPr txBox="1">
            <a:spLocks noChangeArrowheads="1"/>
          </p:cNvSpPr>
          <p:nvPr/>
        </p:nvSpPr>
        <p:spPr bwMode="auto">
          <a:xfrm>
            <a:off x="1354138" y="342900"/>
            <a:ext cx="105505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GB" altLang="en-US" sz="2600" b="1">
                <a:solidFill>
                  <a:srgbClr val="002060"/>
                </a:solidFill>
                <a:latin typeface="Calibri Light" panose="020F0302020204030204" pitchFamily="34" charset="0"/>
                <a:cs typeface="Calibri Light" panose="020F0302020204030204" pitchFamily="34" charset="0"/>
              </a:rPr>
              <a:t>Tips for creating an effective (and on-brand) PowerPoint deck</a:t>
            </a:r>
          </a:p>
        </p:txBody>
      </p:sp>
      <p:sp>
        <p:nvSpPr>
          <p:cNvPr id="4" name="TextBox 3">
            <a:extLst>
              <a:ext uri="{FF2B5EF4-FFF2-40B4-BE49-F238E27FC236}">
                <a16:creationId xmlns:a16="http://schemas.microsoft.com/office/drawing/2014/main" id="{7179C9F7-0DEA-4789-AFF5-CC0E82D13C61}"/>
              </a:ext>
            </a:extLst>
          </p:cNvPr>
          <p:cNvSpPr txBox="1"/>
          <p:nvPr/>
        </p:nvSpPr>
        <p:spPr>
          <a:xfrm>
            <a:off x="1354138" y="1308100"/>
            <a:ext cx="10231437" cy="4248150"/>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GB" altLang="en-US" sz="1400">
                <a:solidFill>
                  <a:srgbClr val="002060"/>
                </a:solidFill>
              </a:rPr>
              <a:t>The NCC is a state-of-the-art, world leading research centre, and decks created should reflect this status. Below are a few tips to help you achieve this, and to keep your decks in line with the NCC brand. </a:t>
            </a:r>
          </a:p>
          <a:p>
            <a:endParaRPr lang="en-GB" altLang="en-US" sz="1400">
              <a:solidFill>
                <a:srgbClr val="002060"/>
              </a:solidFill>
            </a:endParaRPr>
          </a:p>
          <a:p>
            <a:pPr>
              <a:buFont typeface="Arial" panose="020B0604020202020204" pitchFamily="34" charset="0"/>
              <a:buChar char="•"/>
            </a:pPr>
            <a:r>
              <a:rPr lang="en-GB" altLang="en-US" sz="1400">
                <a:solidFill>
                  <a:srgbClr val="002060"/>
                </a:solidFill>
              </a:rPr>
              <a:t>Please do not put words, logos, text boxes, page numbers (or anything else you can think of), over the images that run along the bottom of the slide or front cover.</a:t>
            </a:r>
          </a:p>
          <a:p>
            <a:pPr>
              <a:buFont typeface="Arial" panose="020B0604020202020204" pitchFamily="34" charset="0"/>
              <a:buChar char="•"/>
            </a:pPr>
            <a:r>
              <a:rPr lang="en-GB" altLang="en-US" sz="1400">
                <a:solidFill>
                  <a:srgbClr val="002060"/>
                </a:solidFill>
              </a:rPr>
              <a:t>Please do not use drop shadows on images or text boxes, and try to avoid using Clip Art. There are lots of alternatives available these days – ask the Comms team if you need advice. </a:t>
            </a:r>
          </a:p>
          <a:p>
            <a:pPr>
              <a:buFont typeface="Arial" panose="020B0604020202020204" pitchFamily="34" charset="0"/>
              <a:buChar char="•"/>
            </a:pPr>
            <a:r>
              <a:rPr lang="en-GB" altLang="en-US" sz="1400">
                <a:solidFill>
                  <a:srgbClr val="002060"/>
                </a:solidFill>
              </a:rPr>
              <a:t>The NCC brand font is Calibri. Calibri Light can be used for titles and sub-headings. </a:t>
            </a:r>
          </a:p>
          <a:p>
            <a:pPr>
              <a:buFont typeface="Arial" panose="020B0604020202020204" pitchFamily="34" charset="0"/>
              <a:buChar char="•"/>
            </a:pPr>
            <a:r>
              <a:rPr lang="en-GB" altLang="en-US" sz="1400">
                <a:solidFill>
                  <a:srgbClr val="002060"/>
                </a:solidFill>
              </a:rPr>
              <a:t>Try to use the same font size throughout your deck (with the exception of titles and sub-headings). </a:t>
            </a:r>
          </a:p>
          <a:p>
            <a:pPr>
              <a:buFont typeface="Arial" panose="020B0604020202020204" pitchFamily="34" charset="0"/>
              <a:buChar char="•"/>
            </a:pPr>
            <a:r>
              <a:rPr lang="en-GB" altLang="en-US" sz="1400">
                <a:solidFill>
                  <a:srgbClr val="002060"/>
                </a:solidFill>
              </a:rPr>
              <a:t>Use the theme colours in the templates – these are the NCC brand colours. You can also find them in the Brand Guidelines on TWWW.</a:t>
            </a:r>
          </a:p>
          <a:p>
            <a:pPr>
              <a:buFont typeface="Arial" panose="020B0604020202020204" pitchFamily="34" charset="0"/>
              <a:buChar char="•"/>
            </a:pPr>
            <a:r>
              <a:rPr lang="en-GB" altLang="en-US" sz="1400">
                <a:solidFill>
                  <a:srgbClr val="002060"/>
                </a:solidFill>
              </a:rPr>
              <a:t>For external presentations, </a:t>
            </a:r>
            <a:r>
              <a:rPr lang="en-GB" altLang="en-US" sz="1400" b="1">
                <a:solidFill>
                  <a:srgbClr val="002060"/>
                </a:solidFill>
              </a:rPr>
              <a:t>AS LONG AS </a:t>
            </a:r>
            <a:r>
              <a:rPr lang="en-GB" altLang="en-US" sz="1400">
                <a:solidFill>
                  <a:srgbClr val="002060"/>
                </a:solidFill>
              </a:rPr>
              <a:t>the full logo is on the front page you can remove the full NCC logo and use either the icon (as on this slide) or no logo/icon at all on the internal slides of your deck.</a:t>
            </a:r>
          </a:p>
          <a:p>
            <a:pPr>
              <a:buFont typeface="Arial" panose="020B0604020202020204" pitchFamily="34" charset="0"/>
              <a:buChar char="•"/>
            </a:pPr>
            <a:r>
              <a:rPr lang="en-GB" altLang="en-US" sz="1400">
                <a:solidFill>
                  <a:srgbClr val="002060"/>
                </a:solidFill>
              </a:rPr>
              <a:t>You can also use a sector logo as a secondary logo throughout your deck, if relevant. Use the main NCC logo on the front cover, with the sector logo on internal pages – avoid using both on one page. </a:t>
            </a:r>
          </a:p>
          <a:p>
            <a:pPr>
              <a:buFont typeface="Arial" panose="020B0604020202020204" pitchFamily="34" charset="0"/>
              <a:buChar char="•"/>
            </a:pPr>
            <a:r>
              <a:rPr lang="en-GB" altLang="en-US" sz="1400">
                <a:solidFill>
                  <a:srgbClr val="002060"/>
                </a:solidFill>
              </a:rPr>
              <a:t>The NCC logo should be positioned as shown on the template. If supplementary logos are required, they can be positioned in the top right corner. They should be the same size as the NCC logo. </a:t>
            </a:r>
          </a:p>
          <a:p>
            <a:pPr>
              <a:buFont typeface="Arial" panose="020B0604020202020204" pitchFamily="34" charset="0"/>
              <a:buChar char="•"/>
            </a:pPr>
            <a:r>
              <a:rPr lang="en-GB" altLang="en-US" sz="1400">
                <a:solidFill>
                  <a:srgbClr val="002060"/>
                </a:solidFill>
              </a:rPr>
              <a:t>You do not need to include all NCC member/partner logos, unless relevant to your presentation (such as project partners or a funder).</a:t>
            </a:r>
          </a:p>
          <a:p>
            <a:endParaRPr lang="en-GB" altLang="en-US" sz="1400">
              <a:solidFill>
                <a:srgbClr val="002060"/>
              </a:solidFill>
            </a:endParaRPr>
          </a:p>
          <a:p>
            <a:r>
              <a:rPr lang="en-GB" altLang="en-US" b="1">
                <a:solidFill>
                  <a:srgbClr val="002060"/>
                </a:solidFill>
              </a:rPr>
              <a:t>Don’t forget to delete this slide from your slide deck when you have finished! </a:t>
            </a:r>
          </a:p>
        </p:txBody>
      </p:sp>
    </p:spTree>
    <p:extLst>
      <p:ext uri="{BB962C8B-B14F-4D97-AF65-F5344CB8AC3E}">
        <p14:creationId xmlns:p14="http://schemas.microsoft.com/office/powerpoint/2010/main" val="251406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CC Logo Title Inner">
    <p:spTree>
      <p:nvGrpSpPr>
        <p:cNvPr id="1" name=""/>
        <p:cNvGrpSpPr/>
        <p:nvPr/>
      </p:nvGrpSpPr>
      <p:grpSpPr>
        <a:xfrm>
          <a:off x="0" y="0"/>
          <a:ext cx="0" cy="0"/>
          <a:chOff x="0" y="0"/>
          <a:chExt cx="0" cy="0"/>
        </a:xfrm>
      </p:grpSpPr>
      <p:pic>
        <p:nvPicPr>
          <p:cNvPr id="4" name="Picture 3" descr="ncc-logo.jpg">
            <a:extLst>
              <a:ext uri="{FF2B5EF4-FFF2-40B4-BE49-F238E27FC236}">
                <a16:creationId xmlns:a16="http://schemas.microsoft.com/office/drawing/2014/main" id="{2DC35CEF-0CA3-43FC-9013-B2E5B453FF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7333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5"/>
          <p:cNvSpPr>
            <a:spLocks noGrp="1"/>
          </p:cNvSpPr>
          <p:nvPr>
            <p:ph type="body" sz="quarter" idx="10"/>
          </p:nvPr>
        </p:nvSpPr>
        <p:spPr>
          <a:xfrm>
            <a:off x="2692400" y="262466"/>
            <a:ext cx="8991600" cy="693738"/>
          </a:xfrm>
          <a:prstGeom prst="rect">
            <a:avLst/>
          </a:prstGeom>
        </p:spPr>
        <p:txBody>
          <a:bodyPr vert="horz"/>
          <a:lstStyle>
            <a:lvl1pPr marL="0" indent="0">
              <a:buFontTx/>
              <a:buNone/>
              <a:defRPr b="1"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9" name="Text Placeholder 8"/>
          <p:cNvSpPr>
            <a:spLocks noGrp="1"/>
          </p:cNvSpPr>
          <p:nvPr>
            <p:ph type="body" sz="quarter" idx="11"/>
          </p:nvPr>
        </p:nvSpPr>
        <p:spPr>
          <a:xfrm>
            <a:off x="973667" y="1312334"/>
            <a:ext cx="10718800" cy="448733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lang="en-GB" sz="1800" b="1" baseline="0" dirty="0" smtClean="0">
                <a:solidFill>
                  <a:srgbClr val="002060"/>
                </a:solidFill>
              </a:defRPr>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77291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CC Logo Title Inner">
    <p:spTree>
      <p:nvGrpSpPr>
        <p:cNvPr id="1" name=""/>
        <p:cNvGrpSpPr/>
        <p:nvPr/>
      </p:nvGrpSpPr>
      <p:grpSpPr>
        <a:xfrm>
          <a:off x="0" y="0"/>
          <a:ext cx="0" cy="0"/>
          <a:chOff x="0" y="0"/>
          <a:chExt cx="0" cy="0"/>
        </a:xfrm>
      </p:grpSpPr>
      <p:pic>
        <p:nvPicPr>
          <p:cNvPr id="4" name="Picture 3" descr="ncc-icon.jpg">
            <a:extLst>
              <a:ext uri="{FF2B5EF4-FFF2-40B4-BE49-F238E27FC236}">
                <a16:creationId xmlns:a16="http://schemas.microsoft.com/office/drawing/2014/main" id="{F0CEA259-C957-4A95-8C21-418A77FDBF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9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5"/>
          <p:cNvSpPr>
            <a:spLocks noGrp="1"/>
          </p:cNvSpPr>
          <p:nvPr>
            <p:ph type="body" sz="quarter" idx="10"/>
          </p:nvPr>
        </p:nvSpPr>
        <p:spPr>
          <a:xfrm>
            <a:off x="1414463" y="262466"/>
            <a:ext cx="10269537" cy="693738"/>
          </a:xfrm>
          <a:prstGeom prst="rect">
            <a:avLst/>
          </a:prstGeom>
        </p:spPr>
        <p:txBody>
          <a:bodyPr vert="horz"/>
          <a:lstStyle>
            <a:lvl1pPr marL="0" indent="0">
              <a:buFontTx/>
              <a:buNone/>
              <a:defRPr b="1"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9" name="Text Placeholder 8"/>
          <p:cNvSpPr>
            <a:spLocks noGrp="1"/>
          </p:cNvSpPr>
          <p:nvPr>
            <p:ph type="body" sz="quarter" idx="11"/>
          </p:nvPr>
        </p:nvSpPr>
        <p:spPr>
          <a:xfrm>
            <a:off x="1413933" y="1312334"/>
            <a:ext cx="10278534" cy="448733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lang="en-GB" sz="1800" b="1" baseline="0" dirty="0" smtClean="0">
                <a:solidFill>
                  <a:srgbClr val="002060"/>
                </a:solidFill>
              </a:defRPr>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07509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CC Plain I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1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250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CC Tips Slide">
    <p:spTree>
      <p:nvGrpSpPr>
        <p:cNvPr id="1" name=""/>
        <p:cNvGrpSpPr/>
        <p:nvPr/>
      </p:nvGrpSpPr>
      <p:grpSpPr>
        <a:xfrm>
          <a:off x="0" y="0"/>
          <a:ext cx="0" cy="0"/>
          <a:chOff x="0" y="0"/>
          <a:chExt cx="0" cy="0"/>
        </a:xfrm>
      </p:grpSpPr>
      <p:pic>
        <p:nvPicPr>
          <p:cNvPr id="2" name="Picture 3" descr="ncc-icon.jpg">
            <a:extLst>
              <a:ext uri="{FF2B5EF4-FFF2-40B4-BE49-F238E27FC236}">
                <a16:creationId xmlns:a16="http://schemas.microsoft.com/office/drawing/2014/main" id="{17D7C81B-5F15-4345-89C5-4E9890AA18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9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DBAF5D5A-85D4-4325-B119-BBAFAB391C27}"/>
              </a:ext>
            </a:extLst>
          </p:cNvPr>
          <p:cNvSpPr txBox="1">
            <a:spLocks noChangeArrowheads="1"/>
          </p:cNvSpPr>
          <p:nvPr/>
        </p:nvSpPr>
        <p:spPr bwMode="auto">
          <a:xfrm>
            <a:off x="1354138" y="342900"/>
            <a:ext cx="105505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600" b="1" i="0" u="none" strike="noStrike" kern="1200" cap="none" spc="0" normalizeH="0" baseline="0" noProof="0" dirty="0">
                <a:ln>
                  <a:noFill/>
                </a:ln>
                <a:solidFill>
                  <a:srgbClr val="002060"/>
                </a:solidFill>
                <a:effectLst/>
                <a:uLnTx/>
                <a:uFillTx/>
                <a:latin typeface="Calibri Light" panose="020F0302020204030204" pitchFamily="34" charset="0"/>
                <a:ea typeface="MS PGothic" panose="020B0600070205080204" pitchFamily="34" charset="-128"/>
                <a:cs typeface="Calibri Light" panose="020F0302020204030204" pitchFamily="34" charset="0"/>
              </a:rPr>
              <a:t>Tips for creating an effective (and on-brand) PowerPoint deck</a:t>
            </a:r>
          </a:p>
        </p:txBody>
      </p:sp>
      <p:sp>
        <p:nvSpPr>
          <p:cNvPr id="4" name="TextBox 3">
            <a:extLst>
              <a:ext uri="{FF2B5EF4-FFF2-40B4-BE49-F238E27FC236}">
                <a16:creationId xmlns:a16="http://schemas.microsoft.com/office/drawing/2014/main" id="{7179C9F7-0DEA-4789-AFF5-CC0E82D13C61}"/>
              </a:ext>
            </a:extLst>
          </p:cNvPr>
          <p:cNvSpPr txBox="1"/>
          <p:nvPr/>
        </p:nvSpPr>
        <p:spPr>
          <a:xfrm>
            <a:off x="1354138" y="1117600"/>
            <a:ext cx="10231437" cy="4678204"/>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The NCC is a state-of-the-art, world leading research centre, and decks created should reflect this status. Below are a few tips to help you achieve this, and to keep your decks in line with the NCC brand.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Please do not put words, logos, text boxes, page numbers (or anything else you can think of), over the images that run along the bottom of the slide or front cover.</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Please do not use drop shadows on images or text boxes, and try to avoid using Clip Art. There are lots of alternatives available these days – ask the Comms team if you need advice.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The NCC brand font is Calibri. Calibri Light can be used for titles and sub-headings.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Try to use the same font size throughout your deck (with the exception of titles and sub-headings).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Use the theme colours in the templates – these are the NCC brand colours. You can also find them in the Brand Guidelines.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For external presentations, AS LONG AS the full logo is on the front page you can remove the full NCC logo and use either the icon (as on this slide) or no logo/icon at all on the internal slides of your deck.</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You can also use a sector logo as a secondary logo throughout your deck, if relevant. Use the main NCC logo on the front cover, with the sector logo on internal pages – avoid using both on one page.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The NCC logo should be positioned as shown on the template. If supplementary logos are required, they can be positioned in the top right corner. They should be the same size as the NCC logo.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You do not need to include all NCC member/partner logos, unless relevant to your presentation (such as project partners or a funder).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altLang="en-US" sz="1400" b="1"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1400" b="1" i="0" u="none" strike="noStrike" kern="1200" cap="none" spc="0" normalizeH="0" baseline="0" noProof="0" dirty="0">
                <a:ln>
                  <a:noFill/>
                </a:ln>
                <a:solidFill>
                  <a:srgbClr val="F15A22"/>
                </a:solidFill>
                <a:effectLst/>
                <a:uLnTx/>
                <a:uFillTx/>
                <a:latin typeface="Calibri" panose="020F0502020204030204" pitchFamily="34" charset="0"/>
                <a:ea typeface="MS PGothic" panose="020B0600070205080204" pitchFamily="34" charset="-128"/>
                <a:cs typeface="+mn-cs"/>
              </a:rPr>
              <a:t>Important: </a:t>
            </a:r>
            <a:r>
              <a:rPr kumimoji="0" lang="en-GB" altLang="en-US" sz="1400" b="0" i="0" u="none" strike="noStrike" kern="1200" cap="none" spc="0" normalizeH="0" baseline="0" noProof="0" dirty="0">
                <a:ln>
                  <a:noFill/>
                </a:ln>
                <a:solidFill>
                  <a:srgbClr val="F15A22"/>
                </a:solidFill>
                <a:effectLst/>
                <a:uLnTx/>
                <a:uFillTx/>
                <a:latin typeface="Calibri" panose="020F0502020204030204" pitchFamily="34" charset="0"/>
                <a:ea typeface="MS PGothic" panose="020B0600070205080204" pitchFamily="34" charset="-128"/>
                <a:cs typeface="+mn-cs"/>
              </a:rPr>
              <a:t>Please ensure the correct </a:t>
            </a:r>
            <a:r>
              <a:rPr kumimoji="0" lang="en-GB" altLang="en-US" sz="1400" b="0" i="0" u="sng" strike="noStrike" kern="1200" cap="none" spc="0" normalizeH="0" baseline="0" noProof="0" dirty="0">
                <a:ln>
                  <a:noFill/>
                </a:ln>
                <a:solidFill>
                  <a:srgbClr val="F15A22"/>
                </a:solidFill>
                <a:effectLst/>
                <a:uLnTx/>
                <a:uFillTx/>
                <a:latin typeface="Calibri" panose="020F0502020204030204" pitchFamily="34" charset="0"/>
                <a:ea typeface="MS PGothic" panose="020B0600070205080204" pitchFamily="34" charset="-128"/>
                <a:cs typeface="+mn-cs"/>
              </a:rPr>
              <a:t>information classification</a:t>
            </a:r>
            <a:r>
              <a:rPr kumimoji="0" lang="en-GB" altLang="en-US" sz="1400" b="0" i="0" u="none" strike="noStrike" kern="1200" cap="none" spc="0" normalizeH="0" baseline="0" noProof="0" dirty="0">
                <a:ln>
                  <a:noFill/>
                </a:ln>
                <a:solidFill>
                  <a:srgbClr val="F15A22"/>
                </a:solidFill>
                <a:effectLst/>
                <a:uLnTx/>
                <a:uFillTx/>
                <a:latin typeface="Calibri" panose="020F0502020204030204" pitchFamily="34" charset="0"/>
                <a:ea typeface="MS PGothic" panose="020B0600070205080204" pitchFamily="34" charset="-128"/>
                <a:cs typeface="+mn-cs"/>
              </a:rPr>
              <a:t> marking is added to the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altLang="en-US" sz="1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1"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Don’t forget to delete the guide slides from your slide deck when you have finished! </a:t>
            </a:r>
          </a:p>
        </p:txBody>
      </p:sp>
      <p:sp>
        <p:nvSpPr>
          <p:cNvPr id="5" name="TextBox 4">
            <a:extLst>
              <a:ext uri="{FF2B5EF4-FFF2-40B4-BE49-F238E27FC236}">
                <a16:creationId xmlns:a16="http://schemas.microsoft.com/office/drawing/2014/main" id="{94C720CE-E5D9-FA89-212F-455038C917A3}"/>
              </a:ext>
            </a:extLst>
          </p:cNvPr>
          <p:cNvSpPr txBox="1"/>
          <p:nvPr userDrawn="1"/>
        </p:nvSpPr>
        <p:spPr>
          <a:xfrm>
            <a:off x="8586157" y="5987241"/>
            <a:ext cx="360584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Calibri"/>
                <a:ea typeface="+mn-ea"/>
                <a:cs typeface="+mn-cs"/>
              </a:rPr>
              <a:t> © NCC Operations Limited 2025 | Not Subject to Export Control</a:t>
            </a:r>
          </a:p>
        </p:txBody>
      </p:sp>
      <p:sp>
        <p:nvSpPr>
          <p:cNvPr id="7" name="Text Placeholder 8">
            <a:extLst>
              <a:ext uri="{FF2B5EF4-FFF2-40B4-BE49-F238E27FC236}">
                <a16:creationId xmlns:a16="http://schemas.microsoft.com/office/drawing/2014/main" id="{17E58AA9-6369-7F09-C282-1DDEF5AA6E58}"/>
              </a:ext>
            </a:extLst>
          </p:cNvPr>
          <p:cNvSpPr>
            <a:spLocks noGrp="1"/>
          </p:cNvSpPr>
          <p:nvPr>
            <p:ph type="body" sz="quarter" idx="24" hasCustomPrompt="1"/>
          </p:nvPr>
        </p:nvSpPr>
        <p:spPr>
          <a:xfrm>
            <a:off x="5142000" y="34504"/>
            <a:ext cx="1908000" cy="216000"/>
          </a:xfrm>
          <a:prstGeom prst="rect">
            <a:avLst/>
          </a:prstGeom>
        </p:spPr>
        <p:txBody>
          <a:bodyPr/>
          <a:lstStyle>
            <a:lvl1pPr marL="0" indent="0" algn="ctr">
              <a:buNone/>
              <a:defRPr sz="1000" cap="all" baseline="0"/>
            </a:lvl1pPr>
          </a:lstStyle>
          <a:p>
            <a:pPr lvl="0"/>
            <a:r>
              <a:rPr lang="en-GB" dirty="0"/>
              <a:t>[INFORMATION CLASSIFICATION]</a:t>
            </a:r>
          </a:p>
        </p:txBody>
      </p:sp>
      <p:sp>
        <p:nvSpPr>
          <p:cNvPr id="8" name="Text Placeholder 4">
            <a:extLst>
              <a:ext uri="{FF2B5EF4-FFF2-40B4-BE49-F238E27FC236}">
                <a16:creationId xmlns:a16="http://schemas.microsoft.com/office/drawing/2014/main" id="{B8F76F22-14D5-2084-8EEA-22043BFCFC8F}"/>
              </a:ext>
            </a:extLst>
          </p:cNvPr>
          <p:cNvSpPr>
            <a:spLocks noGrp="1"/>
          </p:cNvSpPr>
          <p:nvPr>
            <p:ph type="body" sz="quarter" idx="25" hasCustomPrompt="1"/>
          </p:nvPr>
        </p:nvSpPr>
        <p:spPr>
          <a:xfrm>
            <a:off x="5142000" y="6019606"/>
            <a:ext cx="1908000" cy="216000"/>
          </a:xfrm>
          <a:prstGeom prst="rect">
            <a:avLst/>
          </a:prstGeom>
        </p:spPr>
        <p:txBody>
          <a:bodyPr/>
          <a:lstStyle>
            <a:lvl1pPr marL="0" indent="0" algn="ctr">
              <a:lnSpc>
                <a:spcPct val="100000"/>
              </a:lnSpc>
              <a:buNone/>
              <a:defRPr sz="1000" cap="all" baseline="0"/>
            </a:lvl1pPr>
          </a:lstStyle>
          <a:p>
            <a:pPr lvl="0"/>
            <a:r>
              <a:rPr lang="en-GB" dirty="0"/>
              <a:t>[INFORMATION CLASSIFICATION]</a:t>
            </a:r>
          </a:p>
        </p:txBody>
      </p:sp>
    </p:spTree>
    <p:extLst>
      <p:ext uri="{BB962C8B-B14F-4D97-AF65-F5344CB8AC3E}">
        <p14:creationId xmlns:p14="http://schemas.microsoft.com/office/powerpoint/2010/main" val="35245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rmation Classification Guidance">
    <p:spTree>
      <p:nvGrpSpPr>
        <p:cNvPr id="1" name=""/>
        <p:cNvGrpSpPr/>
        <p:nvPr/>
      </p:nvGrpSpPr>
      <p:grpSpPr>
        <a:xfrm>
          <a:off x="0" y="0"/>
          <a:ext cx="0" cy="0"/>
          <a:chOff x="0" y="0"/>
          <a:chExt cx="0" cy="0"/>
        </a:xfrm>
      </p:grpSpPr>
      <p:pic>
        <p:nvPicPr>
          <p:cNvPr id="15" name="Picture 3" descr="ncc-icon.jpg">
            <a:extLst>
              <a:ext uri="{FF2B5EF4-FFF2-40B4-BE49-F238E27FC236}">
                <a16:creationId xmlns:a16="http://schemas.microsoft.com/office/drawing/2014/main" id="{28A17752-61D2-D56A-A61D-A94D484764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319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8">
            <a:extLst>
              <a:ext uri="{FF2B5EF4-FFF2-40B4-BE49-F238E27FC236}">
                <a16:creationId xmlns:a16="http://schemas.microsoft.com/office/drawing/2014/main" id="{B7C17E93-2431-DBCD-3C6C-42D886EDF91B}"/>
              </a:ext>
            </a:extLst>
          </p:cNvPr>
          <p:cNvSpPr>
            <a:spLocks noGrp="1"/>
          </p:cNvSpPr>
          <p:nvPr>
            <p:ph type="body" sz="quarter" idx="10"/>
          </p:nvPr>
        </p:nvSpPr>
        <p:spPr>
          <a:xfrm>
            <a:off x="1414463" y="262466"/>
            <a:ext cx="10269537" cy="693738"/>
          </a:xfrm>
          <a:prstGeom prst="rect">
            <a:avLst/>
          </a:prstGeom>
        </p:spPr>
        <p:txBody>
          <a:bodyPr/>
          <a:lstStyle>
            <a:lvl1pPr marL="0" indent="0">
              <a:buNone/>
              <a:defRPr/>
            </a:lvl1pPr>
          </a:lstStyle>
          <a:p>
            <a:r>
              <a:rPr lang="en-GB" sz="2600" dirty="0"/>
              <a:t>Information Classification Guidance</a:t>
            </a:r>
          </a:p>
        </p:txBody>
      </p:sp>
      <p:graphicFrame>
        <p:nvGraphicFramePr>
          <p:cNvPr id="11" name="Table 10">
            <a:extLst>
              <a:ext uri="{FF2B5EF4-FFF2-40B4-BE49-F238E27FC236}">
                <a16:creationId xmlns:a16="http://schemas.microsoft.com/office/drawing/2014/main" id="{72B3BDE1-B11A-3DEE-6601-61F8C3EB20A4}"/>
              </a:ext>
            </a:extLst>
          </p:cNvPr>
          <p:cNvGraphicFramePr>
            <a:graphicFrameLocks noGrp="1"/>
          </p:cNvGraphicFramePr>
          <p:nvPr userDrawn="1">
            <p:extLst>
              <p:ext uri="{D42A27DB-BD31-4B8C-83A1-F6EECF244321}">
                <p14:modId xmlns:p14="http://schemas.microsoft.com/office/powerpoint/2010/main" val="1004222999"/>
              </p:ext>
            </p:extLst>
          </p:nvPr>
        </p:nvGraphicFramePr>
        <p:xfrm>
          <a:off x="615950" y="3801380"/>
          <a:ext cx="10782969" cy="1798320"/>
        </p:xfrm>
        <a:graphic>
          <a:graphicData uri="http://schemas.openxmlformats.org/drawingml/2006/table">
            <a:tbl>
              <a:tblPr firstRow="1" bandRow="1">
                <a:tableStyleId>{5940675A-B579-460E-94D1-54222C63F5DA}</a:tableStyleId>
              </a:tblPr>
              <a:tblGrid>
                <a:gridCol w="2911650">
                  <a:extLst>
                    <a:ext uri="{9D8B030D-6E8A-4147-A177-3AD203B41FA5}">
                      <a16:colId xmlns:a16="http://schemas.microsoft.com/office/drawing/2014/main" val="1672325817"/>
                    </a:ext>
                  </a:extLst>
                </a:gridCol>
                <a:gridCol w="7871319">
                  <a:extLst>
                    <a:ext uri="{9D8B030D-6E8A-4147-A177-3AD203B41FA5}">
                      <a16:colId xmlns:a16="http://schemas.microsoft.com/office/drawing/2014/main" val="476746436"/>
                    </a:ext>
                  </a:extLst>
                </a:gridCol>
              </a:tblGrid>
              <a:tr h="204391">
                <a:tc>
                  <a:txBody>
                    <a:bodyPr/>
                    <a:lstStyle/>
                    <a:p>
                      <a:r>
                        <a:rPr lang="en-GB" sz="1100" dirty="0">
                          <a:solidFill>
                            <a:schemeClr val="bg1"/>
                          </a:solidFill>
                        </a:rPr>
                        <a:t>Classification Level for government official work</a:t>
                      </a:r>
                    </a:p>
                  </a:txBody>
                  <a:tcPr>
                    <a:solidFill>
                      <a:schemeClr val="tx1"/>
                    </a:solidFill>
                  </a:tcPr>
                </a:tc>
                <a:tc>
                  <a:txBody>
                    <a:bodyPr/>
                    <a:lstStyle/>
                    <a:p>
                      <a:r>
                        <a:rPr lang="en-GB" sz="1100">
                          <a:solidFill>
                            <a:schemeClr val="bg1"/>
                          </a:solidFill>
                        </a:rPr>
                        <a:t>Description</a:t>
                      </a:r>
                    </a:p>
                  </a:txBody>
                  <a:tcPr>
                    <a:solidFill>
                      <a:schemeClr val="tx1"/>
                    </a:solidFill>
                  </a:tcPr>
                </a:tc>
                <a:extLst>
                  <a:ext uri="{0D108BD9-81ED-4DB2-BD59-A6C34878D82A}">
                    <a16:rowId xmlns:a16="http://schemas.microsoft.com/office/drawing/2014/main" val="4076337792"/>
                  </a:ext>
                </a:extLst>
              </a:tr>
              <a:tr h="190765">
                <a:tc>
                  <a:txBody>
                    <a:bodyPr/>
                    <a:lstStyle/>
                    <a:p>
                      <a:r>
                        <a:rPr lang="en-GB" sz="1100" b="1" dirty="0">
                          <a:effectLst/>
                        </a:rPr>
                        <a:t>OFFICIAL</a:t>
                      </a:r>
                      <a:r>
                        <a:rPr lang="en-GB" sz="1100" dirty="0">
                          <a:effectLst/>
                        </a:rPr>
                        <a:t> </a:t>
                      </a:r>
                    </a:p>
                  </a:txBody>
                  <a:tcPr anchor="ctr"/>
                </a:tc>
                <a:tc>
                  <a:txBody>
                    <a:bodyPr/>
                    <a:lstStyle/>
                    <a:p>
                      <a:r>
                        <a:rPr lang="en-US" sz="1100">
                          <a:effectLst/>
                        </a:rPr>
                        <a:t>Lowest level of classification, for routine information that does not require special protection. Accessible to the public and government personnel. </a:t>
                      </a:r>
                    </a:p>
                  </a:txBody>
                  <a:tcPr anchor="ctr"/>
                </a:tc>
                <a:extLst>
                  <a:ext uri="{0D108BD9-81ED-4DB2-BD59-A6C34878D82A}">
                    <a16:rowId xmlns:a16="http://schemas.microsoft.com/office/drawing/2014/main" val="830694980"/>
                  </a:ext>
                </a:extLst>
              </a:tr>
              <a:tr h="190765">
                <a:tc>
                  <a:txBody>
                    <a:bodyPr/>
                    <a:lstStyle/>
                    <a:p>
                      <a:r>
                        <a:rPr lang="en-GB" sz="1100" b="1">
                          <a:effectLst/>
                        </a:rPr>
                        <a:t>OFFICIAL-SENSITIVE (Caveat)</a:t>
                      </a:r>
                      <a:r>
                        <a:rPr lang="en-GB" sz="1100">
                          <a:effectLst/>
                        </a:rPr>
                        <a:t> </a:t>
                      </a:r>
                    </a:p>
                  </a:txBody>
                  <a:tcPr anchor="ctr"/>
                </a:tc>
                <a:tc>
                  <a:txBody>
                    <a:bodyPr/>
                    <a:lstStyle/>
                    <a:p>
                      <a:r>
                        <a:rPr lang="en-US" sz="1100" dirty="0">
                          <a:effectLst/>
                        </a:rPr>
                        <a:t>Information requiring additional protection measures due to its sensitivity. Unauthorized disclosure could cause harm or damage. </a:t>
                      </a:r>
                    </a:p>
                  </a:txBody>
                  <a:tcPr anchor="ctr"/>
                </a:tc>
                <a:extLst>
                  <a:ext uri="{0D108BD9-81ED-4DB2-BD59-A6C34878D82A}">
                    <a16:rowId xmlns:a16="http://schemas.microsoft.com/office/drawing/2014/main" val="3920921778"/>
                  </a:ext>
                </a:extLst>
              </a:tr>
              <a:tr h="190765">
                <a:tc>
                  <a:txBody>
                    <a:bodyPr/>
                    <a:lstStyle/>
                    <a:p>
                      <a:r>
                        <a:rPr lang="en-GB" sz="1100" b="1">
                          <a:effectLst/>
                        </a:rPr>
                        <a:t>SECRET</a:t>
                      </a:r>
                      <a:r>
                        <a:rPr lang="en-GB" sz="1100">
                          <a:effectLst/>
                        </a:rPr>
                        <a:t> </a:t>
                      </a:r>
                    </a:p>
                  </a:txBody>
                  <a:tcPr anchor="ctr"/>
                </a:tc>
                <a:tc>
                  <a:txBody>
                    <a:bodyPr/>
                    <a:lstStyle/>
                    <a:p>
                      <a:r>
                        <a:rPr lang="en-US" sz="1100">
                          <a:effectLst/>
                        </a:rPr>
                        <a:t>Information requiring a higher level of protection due to its sensitivity. Unauthorized disclosure could seriously damage national security. </a:t>
                      </a:r>
                    </a:p>
                  </a:txBody>
                  <a:tcPr anchor="ctr"/>
                </a:tc>
                <a:extLst>
                  <a:ext uri="{0D108BD9-81ED-4DB2-BD59-A6C34878D82A}">
                    <a16:rowId xmlns:a16="http://schemas.microsoft.com/office/drawing/2014/main" val="37051871"/>
                  </a:ext>
                </a:extLst>
              </a:tr>
              <a:tr h="190765">
                <a:tc>
                  <a:txBody>
                    <a:bodyPr/>
                    <a:lstStyle/>
                    <a:p>
                      <a:r>
                        <a:rPr lang="en-GB" sz="1100" b="1" dirty="0">
                          <a:effectLst/>
                        </a:rPr>
                        <a:t>TOP SECRET</a:t>
                      </a:r>
                      <a:r>
                        <a:rPr lang="en-GB" sz="1100" dirty="0">
                          <a:effectLst/>
                        </a:rPr>
                        <a:t> </a:t>
                      </a:r>
                    </a:p>
                  </a:txBody>
                  <a:tcPr anchor="ctr"/>
                </a:tc>
                <a:tc>
                  <a:txBody>
                    <a:bodyPr/>
                    <a:lstStyle/>
                    <a:p>
                      <a:r>
                        <a:rPr lang="en-US" sz="1100" dirty="0">
                          <a:effectLst/>
                        </a:rPr>
                        <a:t>Highest level of classification, reserved for the most sensitive information. Unauthorized disclosure could cause exceptionally grave damage to national security. </a:t>
                      </a:r>
                    </a:p>
                  </a:txBody>
                  <a:tcPr anchor="ctr"/>
                </a:tc>
                <a:extLst>
                  <a:ext uri="{0D108BD9-81ED-4DB2-BD59-A6C34878D82A}">
                    <a16:rowId xmlns:a16="http://schemas.microsoft.com/office/drawing/2014/main" val="3801754128"/>
                  </a:ext>
                </a:extLst>
              </a:tr>
            </a:tbl>
          </a:graphicData>
        </a:graphic>
      </p:graphicFrame>
      <p:graphicFrame>
        <p:nvGraphicFramePr>
          <p:cNvPr id="12" name="Table 11">
            <a:extLst>
              <a:ext uri="{FF2B5EF4-FFF2-40B4-BE49-F238E27FC236}">
                <a16:creationId xmlns:a16="http://schemas.microsoft.com/office/drawing/2014/main" id="{2A2AD41B-4D20-549B-00A3-914068663831}"/>
              </a:ext>
            </a:extLst>
          </p:cNvPr>
          <p:cNvGraphicFramePr>
            <a:graphicFrameLocks noGrp="1"/>
          </p:cNvGraphicFramePr>
          <p:nvPr userDrawn="1">
            <p:extLst>
              <p:ext uri="{D42A27DB-BD31-4B8C-83A1-F6EECF244321}">
                <p14:modId xmlns:p14="http://schemas.microsoft.com/office/powerpoint/2010/main" val="1166143922"/>
              </p:ext>
            </p:extLst>
          </p:nvPr>
        </p:nvGraphicFramePr>
        <p:xfrm>
          <a:off x="615950" y="1810573"/>
          <a:ext cx="10782969" cy="1856740"/>
        </p:xfrm>
        <a:graphic>
          <a:graphicData uri="http://schemas.openxmlformats.org/drawingml/2006/table">
            <a:tbl>
              <a:tblPr firstRow="1" bandRow="1">
                <a:tableStyleId>{5940675A-B579-460E-94D1-54222C63F5DA}</a:tableStyleId>
              </a:tblPr>
              <a:tblGrid>
                <a:gridCol w="2633539">
                  <a:extLst>
                    <a:ext uri="{9D8B030D-6E8A-4147-A177-3AD203B41FA5}">
                      <a16:colId xmlns:a16="http://schemas.microsoft.com/office/drawing/2014/main" val="1672325817"/>
                    </a:ext>
                  </a:extLst>
                </a:gridCol>
                <a:gridCol w="3834063">
                  <a:extLst>
                    <a:ext uri="{9D8B030D-6E8A-4147-A177-3AD203B41FA5}">
                      <a16:colId xmlns:a16="http://schemas.microsoft.com/office/drawing/2014/main" val="476746436"/>
                    </a:ext>
                  </a:extLst>
                </a:gridCol>
                <a:gridCol w="4315367">
                  <a:extLst>
                    <a:ext uri="{9D8B030D-6E8A-4147-A177-3AD203B41FA5}">
                      <a16:colId xmlns:a16="http://schemas.microsoft.com/office/drawing/2014/main" val="1744022105"/>
                    </a:ext>
                  </a:extLst>
                </a:gridCol>
              </a:tblGrid>
              <a:tr h="0">
                <a:tc>
                  <a:txBody>
                    <a:bodyPr/>
                    <a:lstStyle/>
                    <a:p>
                      <a:r>
                        <a:rPr lang="en-GB" sz="1050" dirty="0">
                          <a:solidFill>
                            <a:schemeClr val="bg1"/>
                          </a:solidFill>
                        </a:rPr>
                        <a:t>Classification Level</a:t>
                      </a:r>
                    </a:p>
                  </a:txBody>
                  <a:tcPr>
                    <a:solidFill>
                      <a:schemeClr val="tx1"/>
                    </a:solidFill>
                  </a:tcPr>
                </a:tc>
                <a:tc>
                  <a:txBody>
                    <a:bodyPr/>
                    <a:lstStyle/>
                    <a:p>
                      <a:r>
                        <a:rPr lang="en-GB" sz="1050">
                          <a:solidFill>
                            <a:schemeClr val="bg1"/>
                          </a:solidFill>
                        </a:rPr>
                        <a:t>Description</a:t>
                      </a:r>
                    </a:p>
                  </a:txBody>
                  <a:tcPr>
                    <a:solidFill>
                      <a:schemeClr val="tx1"/>
                    </a:solidFill>
                  </a:tcPr>
                </a:tc>
                <a:tc>
                  <a:txBody>
                    <a:bodyPr/>
                    <a:lstStyle/>
                    <a:p>
                      <a:r>
                        <a:rPr lang="en-GB" sz="1050">
                          <a:solidFill>
                            <a:schemeClr val="bg1"/>
                          </a:solidFill>
                        </a:rPr>
                        <a:t>Examples</a:t>
                      </a:r>
                    </a:p>
                  </a:txBody>
                  <a:tcPr>
                    <a:solidFill>
                      <a:schemeClr val="tx1"/>
                    </a:solidFill>
                  </a:tcPr>
                </a:tc>
                <a:extLst>
                  <a:ext uri="{0D108BD9-81ED-4DB2-BD59-A6C34878D82A}">
                    <a16:rowId xmlns:a16="http://schemas.microsoft.com/office/drawing/2014/main" val="4076337792"/>
                  </a:ext>
                </a:extLst>
              </a:tr>
              <a:tr h="370840">
                <a:tc>
                  <a:txBody>
                    <a:bodyPr/>
                    <a:lstStyle/>
                    <a:p>
                      <a:r>
                        <a:rPr lang="en-GB" sz="1050" b="1" dirty="0">
                          <a:effectLst/>
                        </a:rPr>
                        <a:t>PUBLIC</a:t>
                      </a:r>
                      <a:r>
                        <a:rPr lang="en-GB" sz="1050" dirty="0">
                          <a:effectLst/>
                        </a:rPr>
                        <a:t> </a:t>
                      </a:r>
                    </a:p>
                  </a:txBody>
                  <a:tcPr anchor="ctr"/>
                </a:tc>
                <a:tc>
                  <a:txBody>
                    <a:bodyPr/>
                    <a:lstStyle/>
                    <a:p>
                      <a:r>
                        <a:rPr lang="en-GB" sz="1050">
                          <a:effectLst/>
                        </a:rPr>
                        <a:t>Information intended for public dissemination. </a:t>
                      </a:r>
                    </a:p>
                  </a:txBody>
                  <a:tcPr anchor="ctr"/>
                </a:tc>
                <a:tc>
                  <a:txBody>
                    <a:bodyPr/>
                    <a:lstStyle/>
                    <a:p>
                      <a:pPr>
                        <a:buFont typeface="Arial" panose="020B0604020202020204" pitchFamily="34" charset="0"/>
                        <a:buNone/>
                      </a:pPr>
                      <a:r>
                        <a:rPr lang="en-US" sz="1050" dirty="0">
                          <a:effectLst/>
                        </a:rPr>
                        <a:t>Press Releases, General Company Information </a:t>
                      </a:r>
                    </a:p>
                  </a:txBody>
                  <a:tcPr anchor="ctr"/>
                </a:tc>
                <a:extLst>
                  <a:ext uri="{0D108BD9-81ED-4DB2-BD59-A6C34878D82A}">
                    <a16:rowId xmlns:a16="http://schemas.microsoft.com/office/drawing/2014/main" val="830694980"/>
                  </a:ext>
                </a:extLst>
              </a:tr>
              <a:tr h="370840">
                <a:tc>
                  <a:txBody>
                    <a:bodyPr/>
                    <a:lstStyle/>
                    <a:p>
                      <a:r>
                        <a:rPr lang="en-GB" sz="1050" b="1" dirty="0">
                          <a:effectLst/>
                        </a:rPr>
                        <a:t>INTERNAL</a:t>
                      </a:r>
                      <a:r>
                        <a:rPr lang="en-GB" sz="1050" dirty="0">
                          <a:effectLst/>
                        </a:rPr>
                        <a:t> </a:t>
                      </a:r>
                    </a:p>
                  </a:txBody>
                  <a:tcPr anchor="ctr"/>
                </a:tc>
                <a:tc>
                  <a:txBody>
                    <a:bodyPr/>
                    <a:lstStyle/>
                    <a:p>
                      <a:r>
                        <a:rPr lang="en-US" sz="1050">
                          <a:effectLst/>
                        </a:rPr>
                        <a:t>Information restricted to employees and authorized personnel within the organization. </a:t>
                      </a:r>
                    </a:p>
                  </a:txBody>
                  <a:tcPr anchor="ctr"/>
                </a:tc>
                <a:tc>
                  <a:txBody>
                    <a:bodyPr/>
                    <a:lstStyle/>
                    <a:p>
                      <a:pPr>
                        <a:buFont typeface="Arial" panose="020B0604020202020204" pitchFamily="34" charset="0"/>
                        <a:buNone/>
                      </a:pPr>
                      <a:r>
                        <a:rPr lang="en-GB" sz="1050" dirty="0">
                          <a:effectLst/>
                        </a:rPr>
                        <a:t>Internal Memos, Company Policies </a:t>
                      </a:r>
                    </a:p>
                  </a:txBody>
                  <a:tcPr anchor="ctr"/>
                </a:tc>
                <a:extLst>
                  <a:ext uri="{0D108BD9-81ED-4DB2-BD59-A6C34878D82A}">
                    <a16:rowId xmlns:a16="http://schemas.microsoft.com/office/drawing/2014/main" val="3920921778"/>
                  </a:ext>
                </a:extLst>
              </a:tr>
              <a:tr h="370840">
                <a:tc>
                  <a:txBody>
                    <a:bodyPr/>
                    <a:lstStyle/>
                    <a:p>
                      <a:r>
                        <a:rPr lang="en-GB" sz="1050" b="1">
                          <a:effectLst/>
                        </a:rPr>
                        <a:t>CONFIDENTIAL</a:t>
                      </a:r>
                      <a:r>
                        <a:rPr lang="en-GB" sz="1050">
                          <a:effectLst/>
                        </a:rPr>
                        <a:t> </a:t>
                      </a:r>
                    </a:p>
                  </a:txBody>
                  <a:tcPr anchor="ctr"/>
                </a:tc>
                <a:tc>
                  <a:txBody>
                    <a:bodyPr/>
                    <a:lstStyle/>
                    <a:p>
                      <a:r>
                        <a:rPr lang="en-US" sz="1050">
                          <a:effectLst/>
                        </a:rPr>
                        <a:t>Highly sensitive information requiring protection from unauthorized access or disclosure. </a:t>
                      </a:r>
                    </a:p>
                  </a:txBody>
                  <a:tcPr anchor="ctr"/>
                </a:tc>
                <a:tc>
                  <a:txBody>
                    <a:bodyPr/>
                    <a:lstStyle/>
                    <a:p>
                      <a:pPr>
                        <a:buFont typeface="Arial" panose="020B0604020202020204" pitchFamily="34" charset="0"/>
                        <a:buNone/>
                      </a:pPr>
                      <a:r>
                        <a:rPr lang="en-GB" sz="1050" dirty="0">
                          <a:effectLst/>
                        </a:rPr>
                        <a:t>Employee National Insurance Number, Personal Identifiable Information, Non-Disclosure Agreements (NDAs) </a:t>
                      </a:r>
                    </a:p>
                  </a:txBody>
                  <a:tcPr anchor="ctr"/>
                </a:tc>
                <a:extLst>
                  <a:ext uri="{0D108BD9-81ED-4DB2-BD59-A6C34878D82A}">
                    <a16:rowId xmlns:a16="http://schemas.microsoft.com/office/drawing/2014/main" val="37051871"/>
                  </a:ext>
                </a:extLst>
              </a:tr>
              <a:tr h="370840">
                <a:tc>
                  <a:txBody>
                    <a:bodyPr/>
                    <a:lstStyle/>
                    <a:p>
                      <a:r>
                        <a:rPr lang="en-GB" sz="1050" b="1" dirty="0">
                          <a:effectLst/>
                        </a:rPr>
                        <a:t>RESTRICTED</a:t>
                      </a:r>
                      <a:r>
                        <a:rPr lang="en-GB" sz="1050" dirty="0">
                          <a:effectLst/>
                        </a:rPr>
                        <a:t> </a:t>
                      </a:r>
                    </a:p>
                  </a:txBody>
                  <a:tcPr anchor="ctr"/>
                </a:tc>
                <a:tc>
                  <a:txBody>
                    <a:bodyPr/>
                    <a:lstStyle/>
                    <a:p>
                      <a:r>
                        <a:rPr lang="en-US" sz="1050">
                          <a:effectLst/>
                        </a:rPr>
                        <a:t>Extremely sensitive information that, if compromised, could have severe consequences for the organization or its stakeholders. </a:t>
                      </a:r>
                    </a:p>
                  </a:txBody>
                  <a:tcPr anchor="ctr"/>
                </a:tc>
                <a:tc>
                  <a:txBody>
                    <a:bodyPr/>
                    <a:lstStyle/>
                    <a:p>
                      <a:pPr>
                        <a:buFont typeface="Arial" panose="020B0604020202020204" pitchFamily="34" charset="0"/>
                        <a:buNone/>
                      </a:pPr>
                      <a:r>
                        <a:rPr lang="en-US" sz="1050" dirty="0">
                          <a:effectLst/>
                        </a:rPr>
                        <a:t>Customer Financial Information ,Intellectual Property (IP), Research &amp; Development Data, Product Designs and Specifications </a:t>
                      </a:r>
                    </a:p>
                  </a:txBody>
                  <a:tcPr anchor="ctr"/>
                </a:tc>
                <a:extLst>
                  <a:ext uri="{0D108BD9-81ED-4DB2-BD59-A6C34878D82A}">
                    <a16:rowId xmlns:a16="http://schemas.microsoft.com/office/drawing/2014/main" val="3801754128"/>
                  </a:ext>
                </a:extLst>
              </a:tr>
            </a:tbl>
          </a:graphicData>
        </a:graphic>
      </p:graphicFrame>
      <p:sp>
        <p:nvSpPr>
          <p:cNvPr id="2" name="Text Placeholder 8">
            <a:extLst>
              <a:ext uri="{FF2B5EF4-FFF2-40B4-BE49-F238E27FC236}">
                <a16:creationId xmlns:a16="http://schemas.microsoft.com/office/drawing/2014/main" id="{3E916929-BB3A-4464-5DB6-932EF48E0578}"/>
              </a:ext>
            </a:extLst>
          </p:cNvPr>
          <p:cNvSpPr>
            <a:spLocks noGrp="1"/>
          </p:cNvSpPr>
          <p:nvPr>
            <p:ph type="body" sz="quarter" idx="24" hasCustomPrompt="1"/>
          </p:nvPr>
        </p:nvSpPr>
        <p:spPr>
          <a:xfrm>
            <a:off x="5142000" y="34504"/>
            <a:ext cx="1908000" cy="216000"/>
          </a:xfrm>
          <a:prstGeom prst="rect">
            <a:avLst/>
          </a:prstGeom>
        </p:spPr>
        <p:txBody>
          <a:bodyPr/>
          <a:lstStyle>
            <a:lvl1pPr marL="0" indent="0" algn="ctr">
              <a:buNone/>
              <a:defRPr sz="1000" cap="all" baseline="0"/>
            </a:lvl1pPr>
          </a:lstStyle>
          <a:p>
            <a:pPr lvl="0"/>
            <a:r>
              <a:rPr lang="en-GB" dirty="0"/>
              <a:t>[INFORMATION CLASSIFICATION]</a:t>
            </a:r>
          </a:p>
        </p:txBody>
      </p:sp>
      <p:sp>
        <p:nvSpPr>
          <p:cNvPr id="3" name="TextBox 2">
            <a:extLst>
              <a:ext uri="{FF2B5EF4-FFF2-40B4-BE49-F238E27FC236}">
                <a16:creationId xmlns:a16="http://schemas.microsoft.com/office/drawing/2014/main" id="{6653905A-D8E6-9297-EA20-973164442348}"/>
              </a:ext>
            </a:extLst>
          </p:cNvPr>
          <p:cNvSpPr txBox="1"/>
          <p:nvPr userDrawn="1"/>
        </p:nvSpPr>
        <p:spPr>
          <a:xfrm>
            <a:off x="8586157" y="5987241"/>
            <a:ext cx="360584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Calibri"/>
                <a:ea typeface="+mn-ea"/>
                <a:cs typeface="+mn-cs"/>
              </a:rPr>
              <a:t> © NCC Operations Limited 2025 | Not Subject to Export Control</a:t>
            </a:r>
          </a:p>
        </p:txBody>
      </p:sp>
      <p:sp>
        <p:nvSpPr>
          <p:cNvPr id="6" name="Text Placeholder 4">
            <a:extLst>
              <a:ext uri="{FF2B5EF4-FFF2-40B4-BE49-F238E27FC236}">
                <a16:creationId xmlns:a16="http://schemas.microsoft.com/office/drawing/2014/main" id="{F15A8C29-773A-F67E-9AAD-C733069397D7}"/>
              </a:ext>
            </a:extLst>
          </p:cNvPr>
          <p:cNvSpPr>
            <a:spLocks noGrp="1"/>
          </p:cNvSpPr>
          <p:nvPr>
            <p:ph type="body" sz="quarter" idx="25" hasCustomPrompt="1"/>
          </p:nvPr>
        </p:nvSpPr>
        <p:spPr>
          <a:xfrm>
            <a:off x="5142000" y="6019606"/>
            <a:ext cx="1908000" cy="216000"/>
          </a:xfrm>
          <a:prstGeom prst="rect">
            <a:avLst/>
          </a:prstGeom>
        </p:spPr>
        <p:txBody>
          <a:bodyPr/>
          <a:lstStyle>
            <a:lvl1pPr marL="0" indent="0" algn="ctr">
              <a:lnSpc>
                <a:spcPct val="100000"/>
              </a:lnSpc>
              <a:buNone/>
              <a:defRPr sz="1000" cap="all" baseline="0"/>
            </a:lvl1pPr>
          </a:lstStyle>
          <a:p>
            <a:pPr lvl="0"/>
            <a:r>
              <a:rPr lang="en-GB" dirty="0"/>
              <a:t>[INFORMATION CLASSIFICATION]</a:t>
            </a:r>
          </a:p>
        </p:txBody>
      </p:sp>
      <p:sp>
        <p:nvSpPr>
          <p:cNvPr id="10" name="TextBox 9">
            <a:extLst>
              <a:ext uri="{FF2B5EF4-FFF2-40B4-BE49-F238E27FC236}">
                <a16:creationId xmlns:a16="http://schemas.microsoft.com/office/drawing/2014/main" id="{9C7B3301-A81F-F973-7550-D9A937AADEEC}"/>
              </a:ext>
            </a:extLst>
          </p:cNvPr>
          <p:cNvSpPr txBox="1"/>
          <p:nvPr userDrawn="1"/>
        </p:nvSpPr>
        <p:spPr>
          <a:xfrm>
            <a:off x="615950" y="1060223"/>
            <a:ext cx="1106805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a:ea typeface="+mn-ea"/>
                <a:cs typeface="+mn-cs"/>
              </a:rPr>
              <a:t>We shall classify our documents to indicate their sensitivity. The classification marking shall be marked in header and footer of each slide, in all caps and centre aligned (as shown by [INFORMATION CLASSIFICATION] placeholder). Please ensure you add the correct classification to your PowerPoint deck. The options to choose from are shown in the tables below. If you are unsure, please contact the NCC’s Information Security Manager or Information Governance Manager. </a:t>
            </a:r>
          </a:p>
        </p:txBody>
      </p:sp>
    </p:spTree>
    <p:extLst>
      <p:ext uri="{BB962C8B-B14F-4D97-AF65-F5344CB8AC3E}">
        <p14:creationId xmlns:p14="http://schemas.microsoft.com/office/powerpoint/2010/main" val="24502302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6.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271473"/>
      </p:ext>
    </p:extLst>
  </p:cSld>
  <p:clrMap bg1="lt1" tx1="dk1" bg2="lt2" tx2="dk2" accent1="accent1" accent2="accent2" accent3="accent3" accent4="accent4" accent5="accent5" accent6="accent6" hlink="hlink" folHlink="folHlink"/>
  <p:sldLayoutIdLst>
    <p:sldLayoutId id="2147483735" r:id="rId1"/>
    <p:sldLayoutId id="2147483743" r:id="rId2"/>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S PGothic"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NCC041 Powerpoint Background Colour Fade Long Base2.jpg">
            <a:extLst>
              <a:ext uri="{FF2B5EF4-FFF2-40B4-BE49-F238E27FC236}">
                <a16:creationId xmlns:a16="http://schemas.microsoft.com/office/drawing/2014/main" id="{4386187E-0F19-42DE-BCB2-F71F2D2AC5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40463"/>
            <a:ext cx="121920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697" r:id="rId4"/>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CC041 Powerpoint Background Colour Fade Long Base2.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240712"/>
            <a:ext cx="12192000" cy="617288"/>
          </a:xfrm>
          <a:prstGeom prst="rect">
            <a:avLst/>
          </a:prstGeom>
        </p:spPr>
      </p:pic>
    </p:spTree>
    <p:extLst>
      <p:ext uri="{BB962C8B-B14F-4D97-AF65-F5344CB8AC3E}">
        <p14:creationId xmlns:p14="http://schemas.microsoft.com/office/powerpoint/2010/main" val="2398913601"/>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NCC041 Powerpoint Background Colour Fade Long Base2.jpg">
            <a:extLst>
              <a:ext uri="{FF2B5EF4-FFF2-40B4-BE49-F238E27FC236}">
                <a16:creationId xmlns:a16="http://schemas.microsoft.com/office/drawing/2014/main" id="{4386187E-0F19-42DE-BCB2-F71F2D2AC5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6240463"/>
            <a:ext cx="121920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23939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4" r:id="rId7"/>
  </p:sldLayoutIdLst>
  <p:hf sldNum="0" hdr="0" dt="0"/>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CC041 Powerpoint Background Colour Fade Long Base2.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240712"/>
            <a:ext cx="12192000" cy="617288"/>
          </a:xfrm>
          <a:prstGeom prst="rect">
            <a:avLst/>
          </a:prstGeom>
        </p:spPr>
      </p:pic>
    </p:spTree>
    <p:extLst>
      <p:ext uri="{BB962C8B-B14F-4D97-AF65-F5344CB8AC3E}">
        <p14:creationId xmlns:p14="http://schemas.microsoft.com/office/powerpoint/2010/main" val="71590837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70.png"/><Relationship Id="rId11" Type="http://schemas.openxmlformats.org/officeDocument/2006/relationships/image" Target="../media/image75.jp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9.png"/><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22.emf"/><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8.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image" Target="../media/image20.emf"/><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emf"/><Relationship Id="rId9" Type="http://schemas.openxmlformats.org/officeDocument/2006/relationships/image" Target="../media/image24.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09CD891-DEFC-4B8D-9487-553178A23D82}"/>
              </a:ext>
            </a:extLst>
          </p:cNvPr>
          <p:cNvSpPr>
            <a:spLocks noGrp="1"/>
          </p:cNvSpPr>
          <p:nvPr>
            <p:ph type="body" sz="quarter" idx="10"/>
          </p:nvPr>
        </p:nvSpPr>
        <p:spPr>
          <a:xfrm>
            <a:off x="237597" y="5714999"/>
            <a:ext cx="10249428" cy="423334"/>
          </a:xfrm>
        </p:spPr>
        <p:txBody>
          <a:bodyPr vert="horz" lIns="91440" tIns="45720" rIns="91440" bIns="45720" anchor="t"/>
          <a:lstStyle/>
          <a:p>
            <a:pPr fontAlgn="auto">
              <a:spcAft>
                <a:spcPts val="0"/>
              </a:spcAft>
              <a:defRPr/>
            </a:pPr>
            <a:r>
              <a:rPr lang="en-US" b="1" dirty="0">
                <a:ea typeface="+mn-ea"/>
              </a:rPr>
              <a:t>Collaboration on an Industrial Scale: Innovating to Deliver Net Zero</a:t>
            </a:r>
          </a:p>
        </p:txBody>
      </p:sp>
      <p:sp>
        <p:nvSpPr>
          <p:cNvPr id="16" name="Text Placeholder 15">
            <a:extLst>
              <a:ext uri="{FF2B5EF4-FFF2-40B4-BE49-F238E27FC236}">
                <a16:creationId xmlns:a16="http://schemas.microsoft.com/office/drawing/2014/main" id="{0EF41D69-F0EB-4BF7-A83F-16BE93BF9FFC}"/>
              </a:ext>
            </a:extLst>
          </p:cNvPr>
          <p:cNvSpPr>
            <a:spLocks noGrp="1"/>
          </p:cNvSpPr>
          <p:nvPr>
            <p:ph type="body" sz="quarter" idx="11"/>
          </p:nvPr>
        </p:nvSpPr>
        <p:spPr/>
        <p:txBody>
          <a:bodyPr/>
          <a:lstStyle/>
          <a:p>
            <a:pPr fontAlgn="auto">
              <a:spcAft>
                <a:spcPts val="0"/>
              </a:spcAft>
              <a:defRPr/>
            </a:pPr>
            <a:r>
              <a:rPr lang="en-US" dirty="0">
                <a:ea typeface="+mn-ea"/>
              </a:rPr>
              <a:t>Jo Dally, Chief Business Officer</a:t>
            </a:r>
          </a:p>
          <a:p>
            <a:pPr fontAlgn="auto">
              <a:spcAft>
                <a:spcPts val="0"/>
              </a:spcAft>
              <a:defRPr/>
            </a:pPr>
            <a:endParaRPr lang="en-US" dirty="0">
              <a:ea typeface="+mn-ea"/>
            </a:endParaRPr>
          </a:p>
        </p:txBody>
      </p:sp>
      <p:sp>
        <p:nvSpPr>
          <p:cNvPr id="2" name="Text Placeholder 1">
            <a:extLst>
              <a:ext uri="{FF2B5EF4-FFF2-40B4-BE49-F238E27FC236}">
                <a16:creationId xmlns:a16="http://schemas.microsoft.com/office/drawing/2014/main" id="{7AF7BE43-ACB9-7225-0B90-72FD86AF24E2}"/>
              </a:ext>
            </a:extLst>
          </p:cNvPr>
          <p:cNvSpPr>
            <a:spLocks noGrp="1"/>
          </p:cNvSpPr>
          <p:nvPr>
            <p:ph type="body" sz="quarter" idx="14"/>
          </p:nvPr>
        </p:nvSpPr>
        <p:spPr/>
        <p:txBody>
          <a:bodyPr/>
          <a:lstStyle/>
          <a:p>
            <a:pPr algn="ctr"/>
            <a:r>
              <a:rPr lang="en-GB" dirty="0"/>
              <a:t>PUBLIC</a:t>
            </a:r>
          </a:p>
        </p:txBody>
      </p:sp>
      <p:sp>
        <p:nvSpPr>
          <p:cNvPr id="3" name="Text Placeholder 2">
            <a:extLst>
              <a:ext uri="{FF2B5EF4-FFF2-40B4-BE49-F238E27FC236}">
                <a16:creationId xmlns:a16="http://schemas.microsoft.com/office/drawing/2014/main" id="{8E8BC809-DCE1-B364-EB73-17A439FAB5D5}"/>
              </a:ext>
            </a:extLst>
          </p:cNvPr>
          <p:cNvSpPr>
            <a:spLocks noGrp="1"/>
          </p:cNvSpPr>
          <p:nvPr>
            <p:ph type="body" sz="quarter" idx="15"/>
          </p:nvPr>
        </p:nvSpPr>
        <p:spPr/>
        <p:txBody>
          <a:bodyPr/>
          <a:lstStyle/>
          <a:p>
            <a:pPr algn="ctr"/>
            <a:r>
              <a:rPr lang="en-GB" dirty="0"/>
              <a:t>PUBLIC</a:t>
            </a:r>
          </a:p>
        </p:txBody>
      </p:sp>
      <p:sp>
        <p:nvSpPr>
          <p:cNvPr id="4" name="Text Placeholder 15">
            <a:extLst>
              <a:ext uri="{FF2B5EF4-FFF2-40B4-BE49-F238E27FC236}">
                <a16:creationId xmlns:a16="http://schemas.microsoft.com/office/drawing/2014/main" id="{22CAF67E-C52C-1F1B-7475-26C05B7A6F12}"/>
              </a:ext>
            </a:extLst>
          </p:cNvPr>
          <p:cNvSpPr txBox="1">
            <a:spLocks/>
          </p:cNvSpPr>
          <p:nvPr/>
        </p:nvSpPr>
        <p:spPr>
          <a:xfrm>
            <a:off x="8543396" y="6248399"/>
            <a:ext cx="4739845" cy="423334"/>
          </a:xfrm>
          <a:prstGeom prst="rect">
            <a:avLst/>
          </a:prstGeom>
        </p:spPr>
        <p:txBody>
          <a:bodyPr vert="horz"/>
          <a:lstStyle>
            <a:lvl1pPr marL="0" indent="0" algn="l" rtl="0" eaLnBrk="1" fontAlgn="base" hangingPunct="1">
              <a:lnSpc>
                <a:spcPct val="90000"/>
              </a:lnSpc>
              <a:spcBef>
                <a:spcPts val="1000"/>
              </a:spcBef>
              <a:spcAft>
                <a:spcPct val="0"/>
              </a:spcAft>
              <a:buFontTx/>
              <a:buNone/>
              <a:defRPr sz="2000" b="0" i="0" kern="1200">
                <a:solidFill>
                  <a:schemeClr val="tx1"/>
                </a:solidFill>
                <a:latin typeface="+mj-lt"/>
                <a:ea typeface="MS PGothic" panose="020B0600070205080204" pitchFamily="34" charset="-128"/>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dirty="0">
                <a:ea typeface="+mn-ea"/>
              </a:rPr>
              <a:t>March 2025</a:t>
            </a:r>
          </a:p>
          <a:p>
            <a:pPr fontAlgn="auto">
              <a:spcAft>
                <a:spcPts val="0"/>
              </a:spcAft>
              <a:defRPr/>
            </a:pPr>
            <a:endParaRPr lang="en-US" dirty="0">
              <a:ea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F1F82-7AD5-52FB-BFCE-283FDAD84417}"/>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65252201-63C2-8491-D8C3-FB45DBCA47F4}"/>
              </a:ext>
            </a:extLst>
          </p:cNvPr>
          <p:cNvSpPr>
            <a:spLocks noGrp="1"/>
          </p:cNvSpPr>
          <p:nvPr>
            <p:ph type="body" sz="quarter" idx="10"/>
          </p:nvPr>
        </p:nvSpPr>
        <p:spPr/>
        <p:txBody>
          <a:bodyPr/>
          <a:lstStyle/>
          <a:p>
            <a:pPr algn="ctr"/>
            <a:r>
              <a:rPr lang="en-US" sz="3000" dirty="0"/>
              <a:t> ‘One of the UK’s best innovation ecosystems’</a:t>
            </a:r>
            <a:endParaRPr lang="en-GB" sz="3000" dirty="0"/>
          </a:p>
        </p:txBody>
      </p:sp>
      <p:sp>
        <p:nvSpPr>
          <p:cNvPr id="25" name="Text Placeholder 24">
            <a:extLst>
              <a:ext uri="{FF2B5EF4-FFF2-40B4-BE49-F238E27FC236}">
                <a16:creationId xmlns:a16="http://schemas.microsoft.com/office/drawing/2014/main" id="{68843509-2DA1-7DCD-569C-231DFEE361BE}"/>
              </a:ext>
            </a:extLst>
          </p:cNvPr>
          <p:cNvSpPr>
            <a:spLocks noGrp="1"/>
          </p:cNvSpPr>
          <p:nvPr>
            <p:ph type="body" sz="quarter" idx="24"/>
          </p:nvPr>
        </p:nvSpPr>
        <p:spPr/>
        <p:txBody>
          <a:bodyPr/>
          <a:lstStyle/>
          <a:p>
            <a:r>
              <a:rPr lang="en-GB" dirty="0"/>
              <a:t>PUBLIC</a:t>
            </a:r>
          </a:p>
        </p:txBody>
      </p:sp>
      <p:pic>
        <p:nvPicPr>
          <p:cNvPr id="7" name="Picture 6" descr="A close up of a logo&#10;&#10;Description automatically generated">
            <a:extLst>
              <a:ext uri="{FF2B5EF4-FFF2-40B4-BE49-F238E27FC236}">
                <a16:creationId xmlns:a16="http://schemas.microsoft.com/office/drawing/2014/main" id="{3FAA603D-032A-F580-F442-D59A7A0A7CC1}"/>
              </a:ext>
            </a:extLst>
          </p:cNvPr>
          <p:cNvPicPr>
            <a:picLocks noChangeAspect="1"/>
          </p:cNvPicPr>
          <p:nvPr/>
        </p:nvPicPr>
        <p:blipFill rotWithShape="1">
          <a:blip r:embed="rId2">
            <a:extLst>
              <a:ext uri="{28A0092B-C50C-407E-A947-70E740481C1C}">
                <a14:useLocalDpi xmlns:a14="http://schemas.microsoft.com/office/drawing/2010/main" val="0"/>
              </a:ext>
            </a:extLst>
          </a:blip>
          <a:srcRect l="6972" t="27411" r="8522" b="30196"/>
          <a:stretch/>
        </p:blipFill>
        <p:spPr>
          <a:xfrm>
            <a:off x="5139612" y="2434859"/>
            <a:ext cx="2381026" cy="1045136"/>
          </a:xfrm>
          <a:prstGeom prst="rect">
            <a:avLst/>
          </a:prstGeom>
        </p:spPr>
      </p:pic>
      <p:sp>
        <p:nvSpPr>
          <p:cNvPr id="11" name="TextBox 10">
            <a:extLst>
              <a:ext uri="{FF2B5EF4-FFF2-40B4-BE49-F238E27FC236}">
                <a16:creationId xmlns:a16="http://schemas.microsoft.com/office/drawing/2014/main" id="{80FF2490-B55D-3AD9-0670-9DEA294EA71B}"/>
              </a:ext>
            </a:extLst>
          </p:cNvPr>
          <p:cNvSpPr txBox="1"/>
          <p:nvPr/>
        </p:nvSpPr>
        <p:spPr>
          <a:xfrm>
            <a:off x="7550160" y="1029792"/>
            <a:ext cx="1245021" cy="369332"/>
          </a:xfrm>
          <a:prstGeom prst="rect">
            <a:avLst/>
          </a:prstGeom>
          <a:noFill/>
        </p:spPr>
        <p:txBody>
          <a:bodyPr wrap="none" rtlCol="0">
            <a:spAutoFit/>
          </a:bodyPr>
          <a:lstStyle/>
          <a:p>
            <a:r>
              <a:rPr lang="en-GB" dirty="0">
                <a:solidFill>
                  <a:schemeClr val="bg1"/>
                </a:solidFill>
              </a:rPr>
              <a:t>Application</a:t>
            </a:r>
          </a:p>
        </p:txBody>
      </p:sp>
      <p:sp>
        <p:nvSpPr>
          <p:cNvPr id="12" name="TextBox 11">
            <a:extLst>
              <a:ext uri="{FF2B5EF4-FFF2-40B4-BE49-F238E27FC236}">
                <a16:creationId xmlns:a16="http://schemas.microsoft.com/office/drawing/2014/main" id="{09721F05-751F-5A7E-4E5C-2930237AEE11}"/>
              </a:ext>
            </a:extLst>
          </p:cNvPr>
          <p:cNvSpPr txBox="1"/>
          <p:nvPr/>
        </p:nvSpPr>
        <p:spPr>
          <a:xfrm>
            <a:off x="9461987" y="1158610"/>
            <a:ext cx="2275493" cy="461665"/>
          </a:xfrm>
          <a:prstGeom prst="rect">
            <a:avLst/>
          </a:prstGeom>
          <a:noFill/>
        </p:spPr>
        <p:txBody>
          <a:bodyPr wrap="square" rtlCol="0">
            <a:spAutoFit/>
          </a:bodyPr>
          <a:lstStyle/>
          <a:p>
            <a:r>
              <a:rPr lang="en-GB" sz="2400" b="1" dirty="0"/>
              <a:t>Business</a:t>
            </a:r>
          </a:p>
        </p:txBody>
      </p:sp>
      <p:sp>
        <p:nvSpPr>
          <p:cNvPr id="13" name="TextBox 12">
            <a:extLst>
              <a:ext uri="{FF2B5EF4-FFF2-40B4-BE49-F238E27FC236}">
                <a16:creationId xmlns:a16="http://schemas.microsoft.com/office/drawing/2014/main" id="{ED4AE29F-DF3E-A3DA-857E-36F4E0E68A63}"/>
              </a:ext>
            </a:extLst>
          </p:cNvPr>
          <p:cNvSpPr txBox="1"/>
          <p:nvPr/>
        </p:nvSpPr>
        <p:spPr>
          <a:xfrm>
            <a:off x="1266454" y="1234999"/>
            <a:ext cx="1678665" cy="461665"/>
          </a:xfrm>
          <a:prstGeom prst="rect">
            <a:avLst/>
          </a:prstGeom>
          <a:noFill/>
        </p:spPr>
        <p:txBody>
          <a:bodyPr wrap="none" rtlCol="0">
            <a:spAutoFit/>
          </a:bodyPr>
          <a:lstStyle/>
          <a:p>
            <a:r>
              <a:rPr lang="en-GB" sz="2400" b="1" dirty="0"/>
              <a:t>Universities</a:t>
            </a:r>
          </a:p>
        </p:txBody>
      </p:sp>
      <p:sp>
        <p:nvSpPr>
          <p:cNvPr id="14" name="TextBox 13">
            <a:extLst>
              <a:ext uri="{FF2B5EF4-FFF2-40B4-BE49-F238E27FC236}">
                <a16:creationId xmlns:a16="http://schemas.microsoft.com/office/drawing/2014/main" id="{43FCA3B3-595B-7A2E-6961-EA891A2287B4}"/>
              </a:ext>
            </a:extLst>
          </p:cNvPr>
          <p:cNvSpPr txBox="1"/>
          <p:nvPr/>
        </p:nvSpPr>
        <p:spPr>
          <a:xfrm>
            <a:off x="484051" y="2838781"/>
            <a:ext cx="4295862" cy="2308324"/>
          </a:xfrm>
          <a:prstGeom prst="rect">
            <a:avLst/>
          </a:prstGeom>
          <a:noFill/>
          <a:ln>
            <a:solidFill>
              <a:srgbClr val="002060"/>
            </a:solidFill>
          </a:ln>
        </p:spPr>
        <p:txBody>
          <a:bodyPr wrap="square" rtlCol="0">
            <a:spAutoFit/>
          </a:bodyPr>
          <a:lstStyle/>
          <a:p>
            <a:pPr marL="285750" indent="-285750">
              <a:buFont typeface="Arial" panose="020B0604020202020204" pitchFamily="34" charset="0"/>
              <a:buChar char="•"/>
            </a:pPr>
            <a:r>
              <a:rPr lang="en-GB" sz="1600" dirty="0"/>
              <a:t>Bristol research ranked 2</a:t>
            </a:r>
            <a:r>
              <a:rPr lang="en-GB" sz="1600" baseline="30000" dirty="0"/>
              <a:t>nd</a:t>
            </a:r>
            <a:r>
              <a:rPr lang="en-GB" sz="1600" dirty="0"/>
              <a:t> full-discipline HEI, 5</a:t>
            </a:r>
            <a:r>
              <a:rPr lang="en-GB" sz="1600" baseline="30000" dirty="0"/>
              <a:t>th</a:t>
            </a:r>
            <a:r>
              <a:rPr lang="en-GB" sz="1600" dirty="0"/>
              <a:t> overall</a:t>
            </a:r>
          </a:p>
          <a:p>
            <a:pPr marL="285750" indent="-285750">
              <a:buFont typeface="Arial" panose="020B0604020202020204" pitchFamily="34" charset="0"/>
              <a:buChar char="•"/>
            </a:pPr>
            <a:r>
              <a:rPr lang="en-GB" sz="1600" dirty="0"/>
              <a:t>Highly ranked in many disciplines</a:t>
            </a:r>
          </a:p>
          <a:p>
            <a:pPr marL="285750" indent="-285750">
              <a:buFont typeface="Arial" panose="020B0604020202020204" pitchFamily="34" charset="0"/>
              <a:buChar char="•"/>
            </a:pPr>
            <a:r>
              <a:rPr lang="en-GB" sz="1600" dirty="0"/>
              <a:t>Leading position in 5 UK priority technologies</a:t>
            </a:r>
          </a:p>
          <a:p>
            <a:pPr marL="285750" indent="-285750">
              <a:buFont typeface="Arial" panose="020B0604020202020204" pitchFamily="34" charset="0"/>
              <a:buChar char="•"/>
            </a:pPr>
            <a:r>
              <a:rPr lang="en-GB" sz="1600" dirty="0"/>
              <a:t>Highest number of CDTs (Bristol &amp; Bath combined)</a:t>
            </a:r>
          </a:p>
          <a:p>
            <a:pPr marL="285750" indent="-285750">
              <a:buFont typeface="Arial" panose="020B0604020202020204" pitchFamily="34" charset="0"/>
              <a:buChar char="•"/>
            </a:pPr>
            <a:r>
              <a:rPr lang="en-GB" sz="1600" dirty="0"/>
              <a:t>Home to numerous research institutes &amp; partnerships</a:t>
            </a:r>
          </a:p>
          <a:p>
            <a:pPr marL="285750" indent="-285750">
              <a:buFont typeface="Arial" panose="020B0604020202020204" pitchFamily="34" charset="0"/>
              <a:buChar char="•"/>
            </a:pPr>
            <a:r>
              <a:rPr lang="en-GB" sz="1600" dirty="0"/>
              <a:t>#1 university incubator – Set Squared</a:t>
            </a:r>
          </a:p>
        </p:txBody>
      </p:sp>
      <p:sp>
        <p:nvSpPr>
          <p:cNvPr id="15" name="TextBox 14">
            <a:extLst>
              <a:ext uri="{FF2B5EF4-FFF2-40B4-BE49-F238E27FC236}">
                <a16:creationId xmlns:a16="http://schemas.microsoft.com/office/drawing/2014/main" id="{88D6970C-C300-8766-5289-A68C72A7367A}"/>
              </a:ext>
            </a:extLst>
          </p:cNvPr>
          <p:cNvSpPr txBox="1"/>
          <p:nvPr/>
        </p:nvSpPr>
        <p:spPr>
          <a:xfrm>
            <a:off x="8130601" y="2728102"/>
            <a:ext cx="3718499" cy="3046988"/>
          </a:xfrm>
          <a:prstGeom prst="rect">
            <a:avLst/>
          </a:prstGeom>
          <a:noFill/>
          <a:ln>
            <a:solidFill>
              <a:srgbClr val="002060"/>
            </a:solidFill>
          </a:ln>
        </p:spPr>
        <p:txBody>
          <a:bodyPr wrap="square" rtlCol="0">
            <a:spAutoFit/>
          </a:bodyPr>
          <a:lstStyle>
            <a:defPPr>
              <a:defRPr lang="en-GB"/>
            </a:defPPr>
            <a:lvl1pPr marL="285750" indent="-285750">
              <a:buFont typeface="Arial" panose="020B0604020202020204" pitchFamily="34" charset="0"/>
              <a:buChar char="•"/>
              <a:defRPr sz="1400"/>
            </a:lvl1pPr>
          </a:lstStyle>
          <a:p>
            <a:r>
              <a:rPr lang="en-GB" sz="1600" dirty="0"/>
              <a:t>Largest aerospace cluster in Europe</a:t>
            </a:r>
          </a:p>
          <a:p>
            <a:r>
              <a:rPr lang="en-GB" sz="1600" dirty="0"/>
              <a:t>Largest defence cluster in UK</a:t>
            </a:r>
          </a:p>
          <a:p>
            <a:r>
              <a:rPr lang="en-GB" sz="1600" dirty="0"/>
              <a:t>Largest creative cluster outside London</a:t>
            </a:r>
          </a:p>
          <a:p>
            <a:r>
              <a:rPr lang="en-GB" sz="1600" dirty="0"/>
              <a:t>Largest cyber industrial cluster in UK</a:t>
            </a:r>
          </a:p>
          <a:p>
            <a:r>
              <a:rPr lang="en-GB" sz="1600" dirty="0"/>
              <a:t>Key nuclear energy cluster</a:t>
            </a:r>
          </a:p>
          <a:p>
            <a:r>
              <a:rPr lang="en-GB" sz="1600" dirty="0"/>
              <a:t>2nd in UK for tech start ups</a:t>
            </a:r>
          </a:p>
          <a:p>
            <a:r>
              <a:rPr lang="en-GB" sz="1600" dirty="0"/>
              <a:t>1/3 of all UK quantum start ups</a:t>
            </a:r>
          </a:p>
          <a:p>
            <a:r>
              <a:rPr lang="en-GB" sz="1600" dirty="0"/>
              <a:t>Centre for professional &amp; financial services</a:t>
            </a:r>
          </a:p>
          <a:p>
            <a:r>
              <a:rPr lang="en-GB" sz="1600" dirty="0"/>
              <a:t>Home to many leading companies</a:t>
            </a:r>
          </a:p>
          <a:p>
            <a:r>
              <a:rPr lang="en-GB" sz="1600" dirty="0"/>
              <a:t>2 of the UK’s largest urban regenerations</a:t>
            </a:r>
          </a:p>
        </p:txBody>
      </p:sp>
      <p:pic>
        <p:nvPicPr>
          <p:cNvPr id="16" name="Picture 15">
            <a:extLst>
              <a:ext uri="{FF2B5EF4-FFF2-40B4-BE49-F238E27FC236}">
                <a16:creationId xmlns:a16="http://schemas.microsoft.com/office/drawing/2014/main" id="{929A5FF8-5DB8-130B-C896-87D69D1D980F}"/>
              </a:ext>
            </a:extLst>
          </p:cNvPr>
          <p:cNvPicPr>
            <a:picLocks noChangeAspect="1"/>
          </p:cNvPicPr>
          <p:nvPr/>
        </p:nvPicPr>
        <p:blipFill>
          <a:blip r:embed="rId3"/>
          <a:stretch>
            <a:fillRect/>
          </a:stretch>
        </p:blipFill>
        <p:spPr>
          <a:xfrm>
            <a:off x="583010" y="5419725"/>
            <a:ext cx="1293680" cy="546580"/>
          </a:xfrm>
          <a:prstGeom prst="rect">
            <a:avLst/>
          </a:prstGeom>
        </p:spPr>
      </p:pic>
      <p:pic>
        <p:nvPicPr>
          <p:cNvPr id="21" name="Picture 20">
            <a:extLst>
              <a:ext uri="{FF2B5EF4-FFF2-40B4-BE49-F238E27FC236}">
                <a16:creationId xmlns:a16="http://schemas.microsoft.com/office/drawing/2014/main" id="{2E31D513-2C34-E334-3DB4-1926AE5151FD}"/>
              </a:ext>
            </a:extLst>
          </p:cNvPr>
          <p:cNvPicPr>
            <a:picLocks noChangeAspect="1"/>
          </p:cNvPicPr>
          <p:nvPr/>
        </p:nvPicPr>
        <p:blipFill>
          <a:blip r:embed="rId4"/>
          <a:stretch>
            <a:fillRect/>
          </a:stretch>
        </p:blipFill>
        <p:spPr>
          <a:xfrm>
            <a:off x="5572125" y="4096879"/>
            <a:ext cx="1635760" cy="442869"/>
          </a:xfrm>
          <a:prstGeom prst="rect">
            <a:avLst/>
          </a:prstGeom>
        </p:spPr>
      </p:pic>
      <p:sp>
        <p:nvSpPr>
          <p:cNvPr id="23" name="TextBox 22">
            <a:extLst>
              <a:ext uri="{FF2B5EF4-FFF2-40B4-BE49-F238E27FC236}">
                <a16:creationId xmlns:a16="http://schemas.microsoft.com/office/drawing/2014/main" id="{4F0096C9-D727-3FDA-3E29-4FBC4F44B252}"/>
              </a:ext>
            </a:extLst>
          </p:cNvPr>
          <p:cNvSpPr txBox="1"/>
          <p:nvPr/>
        </p:nvSpPr>
        <p:spPr>
          <a:xfrm>
            <a:off x="4878453" y="2027013"/>
            <a:ext cx="3341556" cy="461665"/>
          </a:xfrm>
          <a:prstGeom prst="rect">
            <a:avLst/>
          </a:prstGeom>
          <a:noFill/>
        </p:spPr>
        <p:txBody>
          <a:bodyPr wrap="none" rtlCol="0">
            <a:spAutoFit/>
          </a:bodyPr>
          <a:lstStyle/>
          <a:p>
            <a:r>
              <a:rPr lang="en-GB" sz="2400" b="1" dirty="0"/>
              <a:t>Translation &amp; Incubation</a:t>
            </a:r>
          </a:p>
        </p:txBody>
      </p:sp>
      <p:pic>
        <p:nvPicPr>
          <p:cNvPr id="24" name="Picture 2" descr="getlogo">
            <a:extLst>
              <a:ext uri="{FF2B5EF4-FFF2-40B4-BE49-F238E27FC236}">
                <a16:creationId xmlns:a16="http://schemas.microsoft.com/office/drawing/2014/main" id="{7E051D94-9697-D5C2-77F8-8A7724C591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950"/>
          <a:stretch/>
        </p:blipFill>
        <p:spPr bwMode="auto">
          <a:xfrm>
            <a:off x="5878936" y="5419725"/>
            <a:ext cx="866775" cy="7856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627022A3-5C9C-6F19-33CE-85248676C05F}"/>
              </a:ext>
            </a:extLst>
          </p:cNvPr>
          <p:cNvPicPr>
            <a:picLocks noChangeAspect="1"/>
          </p:cNvPicPr>
          <p:nvPr/>
        </p:nvPicPr>
        <p:blipFill>
          <a:blip r:embed="rId6"/>
          <a:stretch>
            <a:fillRect/>
          </a:stretch>
        </p:blipFill>
        <p:spPr>
          <a:xfrm>
            <a:off x="5450687" y="4610549"/>
            <a:ext cx="1933850" cy="664761"/>
          </a:xfrm>
          <a:prstGeom prst="rect">
            <a:avLst/>
          </a:prstGeom>
        </p:spPr>
      </p:pic>
      <p:pic>
        <p:nvPicPr>
          <p:cNvPr id="31" name="Picture 30">
            <a:extLst>
              <a:ext uri="{FF2B5EF4-FFF2-40B4-BE49-F238E27FC236}">
                <a16:creationId xmlns:a16="http://schemas.microsoft.com/office/drawing/2014/main" id="{57AC620E-6186-44BA-72A6-6A672741C4D0}"/>
              </a:ext>
            </a:extLst>
          </p:cNvPr>
          <p:cNvPicPr>
            <a:picLocks noChangeAspect="1"/>
          </p:cNvPicPr>
          <p:nvPr/>
        </p:nvPicPr>
        <p:blipFill>
          <a:blip r:embed="rId7"/>
          <a:stretch>
            <a:fillRect/>
          </a:stretch>
        </p:blipFill>
        <p:spPr>
          <a:xfrm>
            <a:off x="2140825" y="2086420"/>
            <a:ext cx="1625643" cy="604891"/>
          </a:xfrm>
          <a:prstGeom prst="rect">
            <a:avLst/>
          </a:prstGeom>
        </p:spPr>
      </p:pic>
      <p:pic>
        <p:nvPicPr>
          <p:cNvPr id="1030" name="Picture 6">
            <a:extLst>
              <a:ext uri="{FF2B5EF4-FFF2-40B4-BE49-F238E27FC236}">
                <a16:creationId xmlns:a16="http://schemas.microsoft.com/office/drawing/2014/main" id="{07BF1907-90A8-E8F7-6B65-E2DDF59A45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8399" y="2086420"/>
            <a:ext cx="641111" cy="6048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F227EF8-4EE4-A001-8A86-39258920219E}"/>
              </a:ext>
            </a:extLst>
          </p:cNvPr>
          <p:cNvPicPr>
            <a:picLocks noChangeAspect="1"/>
          </p:cNvPicPr>
          <p:nvPr/>
        </p:nvPicPr>
        <p:blipFill>
          <a:blip r:embed="rId9"/>
          <a:stretch>
            <a:fillRect/>
          </a:stretch>
        </p:blipFill>
        <p:spPr>
          <a:xfrm>
            <a:off x="5525977" y="3334077"/>
            <a:ext cx="1709742" cy="617255"/>
          </a:xfrm>
          <a:prstGeom prst="rect">
            <a:avLst/>
          </a:prstGeom>
        </p:spPr>
      </p:pic>
      <p:pic>
        <p:nvPicPr>
          <p:cNvPr id="9" name="Picture 8">
            <a:extLst>
              <a:ext uri="{FF2B5EF4-FFF2-40B4-BE49-F238E27FC236}">
                <a16:creationId xmlns:a16="http://schemas.microsoft.com/office/drawing/2014/main" id="{A7BF24E8-0A6D-0F73-10DA-D20C4A30E865}"/>
              </a:ext>
            </a:extLst>
          </p:cNvPr>
          <p:cNvPicPr>
            <a:picLocks noChangeAspect="1"/>
          </p:cNvPicPr>
          <p:nvPr/>
        </p:nvPicPr>
        <p:blipFill>
          <a:blip r:embed="rId10"/>
          <a:stretch>
            <a:fillRect/>
          </a:stretch>
        </p:blipFill>
        <p:spPr>
          <a:xfrm>
            <a:off x="504079" y="1883638"/>
            <a:ext cx="938588" cy="905067"/>
          </a:xfrm>
          <a:prstGeom prst="rect">
            <a:avLst/>
          </a:prstGeom>
        </p:spPr>
      </p:pic>
      <p:pic>
        <p:nvPicPr>
          <p:cNvPr id="30" name="Picture 29" descr="A close-up of a logo&#10;&#10;AI-generated content may be incorrect.">
            <a:extLst>
              <a:ext uri="{FF2B5EF4-FFF2-40B4-BE49-F238E27FC236}">
                <a16:creationId xmlns:a16="http://schemas.microsoft.com/office/drawing/2014/main" id="{7DAD26C1-1FC8-850F-F3CA-D237279993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34709" y="5249966"/>
            <a:ext cx="794545" cy="794545"/>
          </a:xfrm>
          <a:prstGeom prst="rect">
            <a:avLst/>
          </a:prstGeom>
        </p:spPr>
      </p:pic>
      <p:pic>
        <p:nvPicPr>
          <p:cNvPr id="3074" name="Picture 2" descr="Max Planck Society and Brill Reach Agreement for Open Access Books and  Chapters">
            <a:extLst>
              <a:ext uri="{FF2B5EF4-FFF2-40B4-BE49-F238E27FC236}">
                <a16:creationId xmlns:a16="http://schemas.microsoft.com/office/drawing/2014/main" id="{73C70FD7-E074-7825-8E8F-8311921156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3575" y="5249966"/>
            <a:ext cx="1064079" cy="863739"/>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Triangle 31">
            <a:extLst>
              <a:ext uri="{FF2B5EF4-FFF2-40B4-BE49-F238E27FC236}">
                <a16:creationId xmlns:a16="http://schemas.microsoft.com/office/drawing/2014/main" id="{F6B8D1E8-1905-D153-4E79-7E834E64C598}"/>
              </a:ext>
            </a:extLst>
          </p:cNvPr>
          <p:cNvSpPr/>
          <p:nvPr/>
        </p:nvSpPr>
        <p:spPr>
          <a:xfrm>
            <a:off x="3107928" y="1080790"/>
            <a:ext cx="6191250" cy="802848"/>
          </a:xfrm>
          <a:prstGeom prst="rtTriangle">
            <a:avLst/>
          </a:prstGeom>
          <a:gradFill flip="none" rotWithShape="1">
            <a:gsLst>
              <a:gs pos="90905">
                <a:srgbClr val="3DC7F4"/>
              </a:gs>
              <a:gs pos="0">
                <a:srgbClr val="0070C0"/>
              </a:gs>
              <a:gs pos="74000">
                <a:srgbClr val="3DC7F4"/>
              </a:gs>
              <a:gs pos="83000">
                <a:srgbClr val="3DC7F4"/>
              </a:gs>
              <a:gs pos="100000">
                <a:srgbClr val="3DC7F4"/>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b="1" dirty="0">
                <a:solidFill>
                  <a:schemeClr val="tx1"/>
                </a:solidFill>
              </a:rPr>
              <a:t>Research</a:t>
            </a:r>
          </a:p>
        </p:txBody>
      </p:sp>
      <p:sp>
        <p:nvSpPr>
          <p:cNvPr id="33" name="Right Triangle 32">
            <a:extLst>
              <a:ext uri="{FF2B5EF4-FFF2-40B4-BE49-F238E27FC236}">
                <a16:creationId xmlns:a16="http://schemas.microsoft.com/office/drawing/2014/main" id="{B88BEEE0-7232-47E3-8A6F-B88F058FA3AA}"/>
              </a:ext>
            </a:extLst>
          </p:cNvPr>
          <p:cNvSpPr/>
          <p:nvPr/>
        </p:nvSpPr>
        <p:spPr>
          <a:xfrm rot="10800000">
            <a:off x="3107928" y="988020"/>
            <a:ext cx="6191250" cy="802848"/>
          </a:xfrm>
          <a:prstGeom prst="rtTriangle">
            <a:avLst/>
          </a:prstGeom>
          <a:gradFill flip="none" rotWithShape="1">
            <a:gsLst>
              <a:gs pos="0">
                <a:srgbClr val="002060"/>
              </a:gs>
              <a:gs pos="74000">
                <a:schemeClr val="accent3">
                  <a:lumMod val="60000"/>
                  <a:lumOff val="40000"/>
                </a:schemeClr>
              </a:gs>
              <a:gs pos="83000">
                <a:schemeClr val="accent1">
                  <a:lumMod val="45000"/>
                  <a:lumOff val="55000"/>
                </a:schemeClr>
              </a:gs>
              <a:gs pos="40552">
                <a:srgbClr val="002060"/>
              </a:gs>
              <a:gs pos="100000">
                <a:srgbClr val="3DC7F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7956281B-60BE-96FA-599D-F7CE74CA23C6}"/>
              </a:ext>
            </a:extLst>
          </p:cNvPr>
          <p:cNvSpPr txBox="1"/>
          <p:nvPr/>
        </p:nvSpPr>
        <p:spPr>
          <a:xfrm>
            <a:off x="7550160" y="1029792"/>
            <a:ext cx="1245021" cy="369332"/>
          </a:xfrm>
          <a:prstGeom prst="rect">
            <a:avLst/>
          </a:prstGeom>
          <a:noFill/>
        </p:spPr>
        <p:txBody>
          <a:bodyPr wrap="none" rtlCol="0">
            <a:spAutoFit/>
          </a:bodyPr>
          <a:lstStyle/>
          <a:p>
            <a:pPr algn="r"/>
            <a:r>
              <a:rPr lang="en-GB" dirty="0">
                <a:solidFill>
                  <a:schemeClr val="bg1"/>
                </a:solidFill>
              </a:rPr>
              <a:t>Application</a:t>
            </a:r>
          </a:p>
        </p:txBody>
      </p:sp>
      <p:sp>
        <p:nvSpPr>
          <p:cNvPr id="35" name="Arrow: Left-Right 34">
            <a:extLst>
              <a:ext uri="{FF2B5EF4-FFF2-40B4-BE49-F238E27FC236}">
                <a16:creationId xmlns:a16="http://schemas.microsoft.com/office/drawing/2014/main" id="{7FCB152D-2C10-4E3F-2DB4-3BE86451CE72}"/>
              </a:ext>
            </a:extLst>
          </p:cNvPr>
          <p:cNvSpPr/>
          <p:nvPr/>
        </p:nvSpPr>
        <p:spPr>
          <a:xfrm>
            <a:off x="5466448" y="1223480"/>
            <a:ext cx="1828800" cy="444552"/>
          </a:xfrm>
          <a:prstGeom prst="leftRightArrow">
            <a:avLst/>
          </a:prstGeom>
          <a:gradFill flip="none" rotWithShape="1">
            <a:gsLst>
              <a:gs pos="0">
                <a:srgbClr val="002060"/>
              </a:gs>
              <a:gs pos="74000">
                <a:srgbClr val="3DC7F4"/>
              </a:gs>
              <a:gs pos="83000">
                <a:srgbClr val="3DC7F4"/>
              </a:gs>
              <a:gs pos="100000">
                <a:srgbClr val="3DC7F4"/>
              </a:gs>
            </a:gsLst>
            <a:lin ang="10800000" scaled="1"/>
            <a:tileRect/>
          </a:gradFill>
          <a:ln>
            <a:solidFill>
              <a:srgbClr val="EBEBEB"/>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GB">
              <a:solidFill>
                <a:schemeClr val="tx1"/>
              </a:solidFill>
            </a:endParaRPr>
          </a:p>
        </p:txBody>
      </p:sp>
    </p:spTree>
    <p:extLst>
      <p:ext uri="{BB962C8B-B14F-4D97-AF65-F5344CB8AC3E}">
        <p14:creationId xmlns:p14="http://schemas.microsoft.com/office/powerpoint/2010/main" val="4228315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AACD4F8-327E-32DB-B777-255CCBBC0A33}"/>
              </a:ext>
            </a:extLst>
          </p:cNvPr>
          <p:cNvSpPr>
            <a:spLocks noGrp="1"/>
          </p:cNvSpPr>
          <p:nvPr>
            <p:ph type="body" sz="quarter" idx="25"/>
          </p:nvPr>
        </p:nvSpPr>
        <p:spPr/>
        <p:txBody>
          <a:bodyPr/>
          <a:lstStyle/>
          <a:p>
            <a:r>
              <a:rPr lang="en-GB" dirty="0"/>
              <a:t>public</a:t>
            </a:r>
          </a:p>
        </p:txBody>
      </p:sp>
      <p:sp>
        <p:nvSpPr>
          <p:cNvPr id="5" name="Text Placeholder 4">
            <a:extLst>
              <a:ext uri="{FF2B5EF4-FFF2-40B4-BE49-F238E27FC236}">
                <a16:creationId xmlns:a16="http://schemas.microsoft.com/office/drawing/2014/main" id="{156B39FB-8308-104D-DC9B-3BD8440BC726}"/>
              </a:ext>
            </a:extLst>
          </p:cNvPr>
          <p:cNvSpPr>
            <a:spLocks noGrp="1"/>
          </p:cNvSpPr>
          <p:nvPr>
            <p:ph type="body" sz="quarter" idx="24"/>
          </p:nvPr>
        </p:nvSpPr>
        <p:spPr/>
        <p:txBody>
          <a:bodyPr/>
          <a:lstStyle/>
          <a:p>
            <a:r>
              <a:rPr lang="en-GB" dirty="0"/>
              <a:t>public</a:t>
            </a:r>
          </a:p>
        </p:txBody>
      </p:sp>
      <p:pic>
        <p:nvPicPr>
          <p:cNvPr id="16" name="Picture 15" descr="A blue text on a black background&#10;&#10;Description automatically generated">
            <a:extLst>
              <a:ext uri="{FF2B5EF4-FFF2-40B4-BE49-F238E27FC236}">
                <a16:creationId xmlns:a16="http://schemas.microsoft.com/office/drawing/2014/main" id="{862A2BA5-C390-03CB-7BCF-734B851235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0628" y="0"/>
            <a:ext cx="1749769" cy="826307"/>
          </a:xfrm>
          <a:prstGeom prst="rect">
            <a:avLst/>
          </a:prstGeom>
        </p:spPr>
      </p:pic>
      <p:pic>
        <p:nvPicPr>
          <p:cNvPr id="6" name="Picture 5" descr="A map of the united kingdom&#10;&#10;Description automatically generated">
            <a:extLst>
              <a:ext uri="{FF2B5EF4-FFF2-40B4-BE49-F238E27FC236}">
                <a16:creationId xmlns:a16="http://schemas.microsoft.com/office/drawing/2014/main" id="{2E69182A-0761-011D-6A2C-BE0ABEEC090D}"/>
              </a:ext>
            </a:extLst>
          </p:cNvPr>
          <p:cNvPicPr>
            <a:picLocks noChangeAspect="1"/>
          </p:cNvPicPr>
          <p:nvPr/>
        </p:nvPicPr>
        <p:blipFill rotWithShape="1">
          <a:blip r:embed="rId3">
            <a:extLst>
              <a:ext uri="{28A0092B-C50C-407E-A947-70E740481C1C}">
                <a14:useLocalDpi xmlns:a14="http://schemas.microsoft.com/office/drawing/2010/main" val="0"/>
              </a:ext>
            </a:extLst>
          </a:blip>
          <a:srcRect l="26714" r="24482"/>
          <a:stretch/>
        </p:blipFill>
        <p:spPr>
          <a:xfrm>
            <a:off x="218210" y="1204632"/>
            <a:ext cx="3371374" cy="4103967"/>
          </a:xfrm>
          <a:prstGeom prst="rect">
            <a:avLst/>
          </a:prstGeom>
        </p:spPr>
      </p:pic>
      <p:pic>
        <p:nvPicPr>
          <p:cNvPr id="7" name="Picture 6" descr="A blue and white graphic with text&#10;&#10;Description automatically generated">
            <a:extLst>
              <a:ext uri="{FF2B5EF4-FFF2-40B4-BE49-F238E27FC236}">
                <a16:creationId xmlns:a16="http://schemas.microsoft.com/office/drawing/2014/main" id="{3DC5BC85-226A-8495-074D-9B0F650C2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241" y="1204633"/>
            <a:ext cx="4591790" cy="4103966"/>
          </a:xfrm>
          <a:prstGeom prst="rect">
            <a:avLst/>
          </a:prstGeom>
        </p:spPr>
      </p:pic>
      <p:pic>
        <p:nvPicPr>
          <p:cNvPr id="20" name="Picture 19">
            <a:extLst>
              <a:ext uri="{FF2B5EF4-FFF2-40B4-BE49-F238E27FC236}">
                <a16:creationId xmlns:a16="http://schemas.microsoft.com/office/drawing/2014/main" id="{F022C856-D010-6BF9-54C8-7EDFD1821FED}"/>
              </a:ext>
            </a:extLst>
          </p:cNvPr>
          <p:cNvPicPr>
            <a:picLocks noChangeAspect="1"/>
          </p:cNvPicPr>
          <p:nvPr/>
        </p:nvPicPr>
        <p:blipFill>
          <a:blip r:embed="rId5"/>
          <a:stretch>
            <a:fillRect/>
          </a:stretch>
        </p:blipFill>
        <p:spPr>
          <a:xfrm>
            <a:off x="8424688" y="1214572"/>
            <a:ext cx="3377552" cy="4094027"/>
          </a:xfrm>
          <a:prstGeom prst="rect">
            <a:avLst/>
          </a:prstGeom>
        </p:spPr>
      </p:pic>
      <p:sp>
        <p:nvSpPr>
          <p:cNvPr id="3" name="TextBox 2">
            <a:extLst>
              <a:ext uri="{FF2B5EF4-FFF2-40B4-BE49-F238E27FC236}">
                <a16:creationId xmlns:a16="http://schemas.microsoft.com/office/drawing/2014/main" id="{36D7417E-1CFB-6A06-4F51-E548C14DBBB2}"/>
              </a:ext>
            </a:extLst>
          </p:cNvPr>
          <p:cNvSpPr txBox="1"/>
          <p:nvPr/>
        </p:nvSpPr>
        <p:spPr>
          <a:xfrm>
            <a:off x="1695062" y="1233124"/>
            <a:ext cx="1894522" cy="1815882"/>
          </a:xfrm>
          <a:prstGeom prst="rect">
            <a:avLst/>
          </a:prstGeom>
          <a:noFill/>
        </p:spPr>
        <p:txBody>
          <a:bodyPr wrap="square">
            <a:spAutoFit/>
          </a:bodyPr>
          <a:lstStyle/>
          <a:p>
            <a:pPr marL="285750" indent="-285750">
              <a:buFont typeface="Arial" panose="020B0604020202020204" pitchFamily="34" charset="0"/>
              <a:buChar char="•"/>
            </a:pPr>
            <a:r>
              <a:rPr lang="en-US" sz="1400" u="none" kern="0" dirty="0">
                <a:solidFill>
                  <a:schemeClr val="bg1"/>
                </a:solidFill>
                <a:ea typeface="+mn-ea"/>
                <a:cs typeface="Calibri"/>
                <a:sym typeface="Avenir Next LT Pro" panose="020B0504020202020204" pitchFamily="34" charset="0"/>
              </a:rPr>
              <a:t>90% of supported SMEs </a:t>
            </a:r>
            <a:r>
              <a:rPr lang="en-US" sz="1400" kern="0" dirty="0">
                <a:solidFill>
                  <a:schemeClr val="bg1"/>
                </a:solidFill>
                <a:ea typeface="+mn-ea"/>
                <a:cs typeface="Calibri"/>
                <a:sym typeface="Avenir Next LT Pro" panose="020B0504020202020204" pitchFamily="34" charset="0"/>
              </a:rPr>
              <a:t>have a footprint in the West of England, </a:t>
            </a:r>
          </a:p>
          <a:p>
            <a:pPr marL="285750" indent="-285750">
              <a:buFont typeface="Arial" panose="020B0604020202020204" pitchFamily="34" charset="0"/>
              <a:buChar char="•"/>
            </a:pPr>
            <a:endParaRPr lang="en-US" sz="1400" u="none" kern="0" dirty="0">
              <a:solidFill>
                <a:schemeClr val="bg1"/>
              </a:solidFill>
              <a:ea typeface="+mn-ea"/>
              <a:cs typeface="Calibri"/>
              <a:sym typeface="Avenir Next LT Pro" panose="020B0504020202020204" pitchFamily="34" charset="0"/>
            </a:endParaRPr>
          </a:p>
          <a:p>
            <a:pPr marL="285750" indent="-285750">
              <a:buFont typeface="Arial" panose="020B0604020202020204" pitchFamily="34" charset="0"/>
              <a:buChar char="•"/>
            </a:pPr>
            <a:r>
              <a:rPr lang="en-US" sz="1400" u="none" kern="0" dirty="0">
                <a:solidFill>
                  <a:schemeClr val="bg1"/>
                </a:solidFill>
                <a:ea typeface="+mn-ea"/>
                <a:cs typeface="Calibri"/>
                <a:sym typeface="Avenir Next LT Pro" panose="020B0504020202020204" pitchFamily="34" charset="0"/>
              </a:rPr>
              <a:t>NCC contribut</a:t>
            </a:r>
            <a:r>
              <a:rPr lang="en-US" sz="1400" kern="0" dirty="0">
                <a:solidFill>
                  <a:schemeClr val="bg1"/>
                </a:solidFill>
                <a:ea typeface="+mn-ea"/>
                <a:cs typeface="Calibri"/>
                <a:sym typeface="Avenir Next LT Pro" panose="020B0504020202020204" pitchFamily="34" charset="0"/>
              </a:rPr>
              <a:t>es </a:t>
            </a:r>
            <a:r>
              <a:rPr lang="en-US" sz="1400" u="none" kern="0" dirty="0">
                <a:solidFill>
                  <a:schemeClr val="bg1"/>
                </a:solidFill>
                <a:ea typeface="+mn-ea"/>
                <a:cs typeface="Calibri"/>
                <a:sym typeface="Avenir Next LT Pro" panose="020B0504020202020204" pitchFamily="34" charset="0"/>
              </a:rPr>
              <a:t>£40m GVA</a:t>
            </a:r>
            <a:r>
              <a:rPr lang="en-US" sz="1400" kern="0" dirty="0">
                <a:solidFill>
                  <a:schemeClr val="bg1"/>
                </a:solidFill>
                <a:ea typeface="+mn-ea"/>
                <a:cs typeface="Calibri"/>
                <a:sym typeface="Avenir Next LT Pro" panose="020B0504020202020204" pitchFamily="34" charset="0"/>
              </a:rPr>
              <a:t> per annum</a:t>
            </a:r>
          </a:p>
        </p:txBody>
      </p:sp>
      <p:sp>
        <p:nvSpPr>
          <p:cNvPr id="10" name="Text Placeholder 9">
            <a:extLst>
              <a:ext uri="{FF2B5EF4-FFF2-40B4-BE49-F238E27FC236}">
                <a16:creationId xmlns:a16="http://schemas.microsoft.com/office/drawing/2014/main" id="{3BFCE6EF-C89B-8FB9-B737-FACB87811329}"/>
              </a:ext>
            </a:extLst>
          </p:cNvPr>
          <p:cNvSpPr>
            <a:spLocks noGrp="1"/>
          </p:cNvSpPr>
          <p:nvPr>
            <p:ph type="body" sz="quarter" idx="10"/>
          </p:nvPr>
        </p:nvSpPr>
        <p:spPr/>
        <p:txBody>
          <a:bodyPr/>
          <a:lstStyle/>
          <a:p>
            <a:r>
              <a:rPr lang="en-GB" sz="3000" dirty="0"/>
              <a:t>Our impact footprint</a:t>
            </a:r>
          </a:p>
          <a:p>
            <a:endParaRPr lang="en-GB" dirty="0"/>
          </a:p>
        </p:txBody>
      </p:sp>
    </p:spTree>
    <p:extLst>
      <p:ext uri="{BB962C8B-B14F-4D97-AF65-F5344CB8AC3E}">
        <p14:creationId xmlns:p14="http://schemas.microsoft.com/office/powerpoint/2010/main" val="612915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black background with white lines&#10;&#10;AI-generated content may be incorrect.">
            <a:extLst>
              <a:ext uri="{FF2B5EF4-FFF2-40B4-BE49-F238E27FC236}">
                <a16:creationId xmlns:a16="http://schemas.microsoft.com/office/drawing/2014/main" id="{CB6A7DBC-B219-04F4-3B14-3903936D2A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154" y="21167"/>
            <a:ext cx="12191184" cy="6857539"/>
          </a:xfrm>
          <a:prstGeom prst="rect">
            <a:avLst/>
          </a:prstGeom>
        </p:spPr>
      </p:pic>
      <p:sp>
        <p:nvSpPr>
          <p:cNvPr id="37" name="Rectangle 36">
            <a:extLst>
              <a:ext uri="{FF2B5EF4-FFF2-40B4-BE49-F238E27FC236}">
                <a16:creationId xmlns:a16="http://schemas.microsoft.com/office/drawing/2014/main" id="{4BA5F257-2493-8C28-BEA6-102B1CB9C586}"/>
              </a:ext>
            </a:extLst>
          </p:cNvPr>
          <p:cNvSpPr/>
          <p:nvPr/>
        </p:nvSpPr>
        <p:spPr>
          <a:xfrm>
            <a:off x="0" y="6020338"/>
            <a:ext cx="12192000" cy="85946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object 2"/>
          <p:cNvSpPr txBox="1"/>
          <p:nvPr/>
        </p:nvSpPr>
        <p:spPr>
          <a:xfrm>
            <a:off x="4410224" y="1573631"/>
            <a:ext cx="1201787" cy="224006"/>
          </a:xfrm>
          <a:prstGeom prst="rect">
            <a:avLst/>
          </a:prstGeom>
        </p:spPr>
        <p:txBody>
          <a:bodyPr vert="horz" wrap="square" lIns="0" tIns="9242" rIns="0" bIns="0" rtlCol="0">
            <a:spAutoFit/>
          </a:bodyPr>
          <a:lstStyle/>
          <a:p>
            <a:pPr marL="7701" defTabSz="554492" fontAlgn="auto">
              <a:spcBef>
                <a:spcPts val="73"/>
              </a:spcBef>
              <a:spcAft>
                <a:spcPts val="0"/>
              </a:spcAft>
            </a:pPr>
            <a:r>
              <a:rPr sz="1395" kern="0" spc="-76" dirty="0">
                <a:solidFill>
                  <a:srgbClr val="002060"/>
                </a:solidFill>
                <a:latin typeface="Arial"/>
                <a:cs typeface="Arial"/>
              </a:rPr>
              <a:t>RTO</a:t>
            </a:r>
            <a:r>
              <a:rPr sz="1395" kern="0" spc="-106" dirty="0">
                <a:solidFill>
                  <a:srgbClr val="002060"/>
                </a:solidFill>
                <a:latin typeface="Arial"/>
                <a:cs typeface="Arial"/>
              </a:rPr>
              <a:t> </a:t>
            </a:r>
            <a:r>
              <a:rPr sz="1395" kern="0" spc="212" dirty="0">
                <a:solidFill>
                  <a:srgbClr val="002060"/>
                </a:solidFill>
                <a:latin typeface="Arial"/>
                <a:cs typeface="Arial"/>
              </a:rPr>
              <a:t>/</a:t>
            </a:r>
            <a:r>
              <a:rPr sz="1395" kern="0" spc="-103" dirty="0">
                <a:solidFill>
                  <a:srgbClr val="002060"/>
                </a:solidFill>
                <a:latin typeface="Arial"/>
                <a:cs typeface="Arial"/>
              </a:rPr>
              <a:t> </a:t>
            </a:r>
            <a:r>
              <a:rPr sz="1395" kern="0" spc="-6" dirty="0">
                <a:solidFill>
                  <a:srgbClr val="002060"/>
                </a:solidFill>
                <a:latin typeface="Arial"/>
                <a:cs typeface="Arial"/>
              </a:rPr>
              <a:t>Catapult</a:t>
            </a:r>
            <a:endParaRPr sz="1395" kern="0" dirty="0">
              <a:solidFill>
                <a:srgbClr val="002060"/>
              </a:solidFill>
              <a:latin typeface="Arial"/>
              <a:cs typeface="Arial"/>
            </a:endParaRPr>
          </a:p>
        </p:txBody>
      </p:sp>
      <p:sp>
        <p:nvSpPr>
          <p:cNvPr id="3" name="object 3"/>
          <p:cNvSpPr txBox="1"/>
          <p:nvPr/>
        </p:nvSpPr>
        <p:spPr>
          <a:xfrm>
            <a:off x="6559443" y="1573631"/>
            <a:ext cx="1802487" cy="224006"/>
          </a:xfrm>
          <a:prstGeom prst="rect">
            <a:avLst/>
          </a:prstGeom>
        </p:spPr>
        <p:txBody>
          <a:bodyPr vert="horz" wrap="square" lIns="0" tIns="9242" rIns="0" bIns="0" rtlCol="0">
            <a:spAutoFit/>
          </a:bodyPr>
          <a:lstStyle/>
          <a:p>
            <a:pPr marL="7701" defTabSz="554492" fontAlgn="auto">
              <a:spcBef>
                <a:spcPts val="73"/>
              </a:spcBef>
              <a:spcAft>
                <a:spcPts val="0"/>
              </a:spcAft>
            </a:pPr>
            <a:r>
              <a:rPr sz="1395" kern="0" dirty="0">
                <a:solidFill>
                  <a:srgbClr val="002060"/>
                </a:solidFill>
                <a:latin typeface="Arial"/>
                <a:cs typeface="Arial"/>
              </a:rPr>
              <a:t>Late</a:t>
            </a:r>
            <a:r>
              <a:rPr sz="1395" kern="0" spc="-64" dirty="0">
                <a:solidFill>
                  <a:srgbClr val="002060"/>
                </a:solidFill>
                <a:latin typeface="Arial"/>
                <a:cs typeface="Arial"/>
              </a:rPr>
              <a:t> </a:t>
            </a:r>
            <a:r>
              <a:rPr sz="1395" kern="0" dirty="0">
                <a:solidFill>
                  <a:srgbClr val="002060"/>
                </a:solidFill>
                <a:latin typeface="Arial"/>
                <a:cs typeface="Arial"/>
              </a:rPr>
              <a:t>stage</a:t>
            </a:r>
            <a:r>
              <a:rPr sz="1395" kern="0" spc="-64" dirty="0">
                <a:solidFill>
                  <a:srgbClr val="002060"/>
                </a:solidFill>
                <a:latin typeface="Arial"/>
                <a:cs typeface="Arial"/>
              </a:rPr>
              <a:t> </a:t>
            </a:r>
            <a:r>
              <a:rPr sz="1395" kern="0" spc="-49" dirty="0">
                <a:solidFill>
                  <a:srgbClr val="002060"/>
                </a:solidFill>
                <a:latin typeface="Arial"/>
                <a:cs typeface="Arial"/>
              </a:rPr>
              <a:t>R&amp;D</a:t>
            </a:r>
            <a:r>
              <a:rPr sz="1395" kern="0" spc="-61" dirty="0">
                <a:solidFill>
                  <a:srgbClr val="002060"/>
                </a:solidFill>
                <a:latin typeface="Arial"/>
                <a:cs typeface="Arial"/>
              </a:rPr>
              <a:t> </a:t>
            </a:r>
            <a:r>
              <a:rPr sz="1395" kern="0" spc="21" dirty="0">
                <a:solidFill>
                  <a:srgbClr val="002060"/>
                </a:solidFill>
                <a:latin typeface="Arial"/>
                <a:cs typeface="Arial"/>
              </a:rPr>
              <a:t>facility</a:t>
            </a:r>
            <a:endParaRPr sz="1395" kern="0" dirty="0">
              <a:solidFill>
                <a:srgbClr val="002060"/>
              </a:solidFill>
              <a:latin typeface="Arial"/>
              <a:cs typeface="Arial"/>
            </a:endParaRPr>
          </a:p>
        </p:txBody>
      </p:sp>
      <p:sp>
        <p:nvSpPr>
          <p:cNvPr id="4" name="object 4"/>
          <p:cNvSpPr txBox="1"/>
          <p:nvPr/>
        </p:nvSpPr>
        <p:spPr>
          <a:xfrm>
            <a:off x="4186861" y="1053405"/>
            <a:ext cx="1644226" cy="405343"/>
          </a:xfrm>
          <a:prstGeom prst="rect">
            <a:avLst/>
          </a:prstGeom>
        </p:spPr>
        <p:txBody>
          <a:bodyPr vert="horz" wrap="square" lIns="0" tIns="45823" rIns="0" bIns="0" rtlCol="0">
            <a:spAutoFit/>
          </a:bodyPr>
          <a:lstStyle/>
          <a:p>
            <a:pPr marL="7701" marR="3081" indent="385449" defTabSz="554492" fontAlgn="auto">
              <a:lnSpc>
                <a:spcPts val="1383"/>
              </a:lnSpc>
              <a:spcBef>
                <a:spcPts val="361"/>
              </a:spcBef>
              <a:spcAft>
                <a:spcPts val="0"/>
              </a:spcAft>
            </a:pPr>
            <a:r>
              <a:rPr sz="1395" kern="0" spc="-6" dirty="0">
                <a:solidFill>
                  <a:srgbClr val="002060"/>
                </a:solidFill>
                <a:latin typeface="Arial"/>
                <a:cs typeface="Arial"/>
              </a:rPr>
              <a:t>Innovation </a:t>
            </a:r>
            <a:r>
              <a:rPr sz="1395" kern="0" spc="-27" dirty="0">
                <a:solidFill>
                  <a:srgbClr val="002060"/>
                </a:solidFill>
                <a:latin typeface="Arial"/>
                <a:cs typeface="Arial"/>
              </a:rPr>
              <a:t>Scale</a:t>
            </a:r>
            <a:r>
              <a:rPr sz="1395" kern="0" spc="-103" dirty="0">
                <a:solidFill>
                  <a:srgbClr val="002060"/>
                </a:solidFill>
                <a:latin typeface="Arial"/>
                <a:cs typeface="Arial"/>
              </a:rPr>
              <a:t> </a:t>
            </a:r>
            <a:r>
              <a:rPr sz="1395" kern="0" dirty="0">
                <a:solidFill>
                  <a:srgbClr val="002060"/>
                </a:solidFill>
                <a:latin typeface="Arial"/>
                <a:cs typeface="Arial"/>
              </a:rPr>
              <a:t>Up</a:t>
            </a:r>
            <a:r>
              <a:rPr sz="1395" kern="0" spc="-103" dirty="0">
                <a:solidFill>
                  <a:srgbClr val="002060"/>
                </a:solidFill>
                <a:latin typeface="Arial"/>
                <a:cs typeface="Arial"/>
              </a:rPr>
              <a:t> </a:t>
            </a:r>
            <a:r>
              <a:rPr sz="1395" kern="0" dirty="0">
                <a:solidFill>
                  <a:srgbClr val="002060"/>
                </a:solidFill>
                <a:latin typeface="Arial"/>
                <a:cs typeface="Arial"/>
              </a:rPr>
              <a:t>&amp;</a:t>
            </a:r>
            <a:r>
              <a:rPr sz="1395" kern="0" spc="-103" dirty="0">
                <a:solidFill>
                  <a:srgbClr val="002060"/>
                </a:solidFill>
                <a:latin typeface="Arial"/>
                <a:cs typeface="Arial"/>
              </a:rPr>
              <a:t> </a:t>
            </a:r>
            <a:r>
              <a:rPr sz="1395" kern="0" spc="-6" dirty="0">
                <a:solidFill>
                  <a:srgbClr val="002060"/>
                </a:solidFill>
                <a:latin typeface="Arial"/>
                <a:cs typeface="Arial"/>
              </a:rPr>
              <a:t>Derisking</a:t>
            </a:r>
            <a:endParaRPr sz="1395" kern="0" dirty="0">
              <a:solidFill>
                <a:srgbClr val="002060"/>
              </a:solidFill>
              <a:latin typeface="Arial"/>
              <a:cs typeface="Arial"/>
            </a:endParaRPr>
          </a:p>
        </p:txBody>
      </p:sp>
      <p:sp>
        <p:nvSpPr>
          <p:cNvPr id="5" name="object 5"/>
          <p:cNvSpPr txBox="1"/>
          <p:nvPr/>
        </p:nvSpPr>
        <p:spPr>
          <a:xfrm>
            <a:off x="6892788" y="1053405"/>
            <a:ext cx="1131320" cy="405343"/>
          </a:xfrm>
          <a:prstGeom prst="rect">
            <a:avLst/>
          </a:prstGeom>
        </p:spPr>
        <p:txBody>
          <a:bodyPr vert="horz" wrap="square" lIns="0" tIns="45823" rIns="0" bIns="0" rtlCol="0">
            <a:spAutoFit/>
          </a:bodyPr>
          <a:lstStyle/>
          <a:p>
            <a:pPr marL="7701" marR="3081" indent="172124" defTabSz="554492" fontAlgn="auto">
              <a:lnSpc>
                <a:spcPts val="1383"/>
              </a:lnSpc>
              <a:spcBef>
                <a:spcPts val="361"/>
              </a:spcBef>
              <a:spcAft>
                <a:spcPts val="0"/>
              </a:spcAft>
            </a:pPr>
            <a:r>
              <a:rPr sz="1395" kern="0" spc="-30" dirty="0">
                <a:solidFill>
                  <a:srgbClr val="002060"/>
                </a:solidFill>
                <a:latin typeface="Arial"/>
                <a:cs typeface="Arial"/>
              </a:rPr>
              <a:t>Full</a:t>
            </a:r>
            <a:r>
              <a:rPr sz="1395" kern="0" spc="-109" dirty="0">
                <a:solidFill>
                  <a:srgbClr val="0000FF"/>
                </a:solidFill>
                <a:latin typeface="Arial"/>
                <a:cs typeface="Arial"/>
              </a:rPr>
              <a:t> </a:t>
            </a:r>
            <a:r>
              <a:rPr sz="1395" kern="0" spc="-12" dirty="0">
                <a:solidFill>
                  <a:srgbClr val="002060"/>
                </a:solidFill>
                <a:latin typeface="Arial"/>
                <a:cs typeface="Arial"/>
              </a:rPr>
              <a:t>Scale</a:t>
            </a:r>
            <a:r>
              <a:rPr sz="1395" kern="0" spc="-12" dirty="0">
                <a:solidFill>
                  <a:srgbClr val="0000FF"/>
                </a:solidFill>
                <a:latin typeface="Arial"/>
                <a:cs typeface="Arial"/>
              </a:rPr>
              <a:t> </a:t>
            </a:r>
            <a:r>
              <a:rPr sz="1395" kern="0" spc="-6" dirty="0">
                <a:solidFill>
                  <a:srgbClr val="002060"/>
                </a:solidFill>
                <a:latin typeface="Arial"/>
                <a:cs typeface="Arial"/>
              </a:rPr>
              <a:t>Demonstation</a:t>
            </a:r>
            <a:endParaRPr sz="1395" kern="0" dirty="0">
              <a:solidFill>
                <a:srgbClr val="002060"/>
              </a:solidFill>
              <a:latin typeface="Arial"/>
              <a:cs typeface="Arial"/>
            </a:endParaRPr>
          </a:p>
        </p:txBody>
      </p:sp>
      <p:sp>
        <p:nvSpPr>
          <p:cNvPr id="7" name="object 7"/>
          <p:cNvSpPr/>
          <p:nvPr/>
        </p:nvSpPr>
        <p:spPr>
          <a:xfrm>
            <a:off x="1128237" y="6281028"/>
            <a:ext cx="10065973" cy="0"/>
          </a:xfrm>
          <a:custGeom>
            <a:avLst/>
            <a:gdLst/>
            <a:ahLst/>
            <a:cxnLst/>
            <a:rect l="l" t="t" r="r" b="b"/>
            <a:pathLst>
              <a:path w="16599535">
                <a:moveTo>
                  <a:pt x="0" y="0"/>
                </a:moveTo>
                <a:lnTo>
                  <a:pt x="16599023" y="0"/>
                </a:lnTo>
              </a:path>
            </a:pathLst>
          </a:custGeom>
          <a:ln w="38407">
            <a:solidFill>
              <a:srgbClr val="0000FF"/>
            </a:solidFill>
          </a:ln>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2" name="bg object 18">
            <a:extLst>
              <a:ext uri="{FF2B5EF4-FFF2-40B4-BE49-F238E27FC236}">
                <a16:creationId xmlns:a16="http://schemas.microsoft.com/office/drawing/2014/main" id="{3E368991-643B-AEFF-3F71-50C4809A8CA0}"/>
              </a:ext>
            </a:extLst>
          </p:cNvPr>
          <p:cNvSpPr/>
          <p:nvPr/>
        </p:nvSpPr>
        <p:spPr>
          <a:xfrm>
            <a:off x="1645648" y="3528890"/>
            <a:ext cx="2531029" cy="320374"/>
          </a:xfrm>
          <a:custGeom>
            <a:avLst/>
            <a:gdLst/>
            <a:ahLst/>
            <a:cxnLst/>
            <a:rect l="l" t="t" r="r" b="b"/>
            <a:pathLst>
              <a:path w="4173854" h="528320">
                <a:moveTo>
                  <a:pt x="4111811" y="0"/>
                </a:moveTo>
                <a:lnTo>
                  <a:pt x="61966" y="0"/>
                </a:lnTo>
                <a:lnTo>
                  <a:pt x="37848" y="4870"/>
                </a:lnTo>
                <a:lnTo>
                  <a:pt x="18151" y="18151"/>
                </a:lnTo>
                <a:lnTo>
                  <a:pt x="4870" y="37848"/>
                </a:lnTo>
                <a:lnTo>
                  <a:pt x="0" y="61966"/>
                </a:lnTo>
                <a:lnTo>
                  <a:pt x="0" y="465755"/>
                </a:lnTo>
                <a:lnTo>
                  <a:pt x="4870" y="489873"/>
                </a:lnTo>
                <a:lnTo>
                  <a:pt x="18151" y="509570"/>
                </a:lnTo>
                <a:lnTo>
                  <a:pt x="37848" y="522851"/>
                </a:lnTo>
                <a:lnTo>
                  <a:pt x="61966" y="527722"/>
                </a:lnTo>
                <a:lnTo>
                  <a:pt x="4111811" y="527722"/>
                </a:lnTo>
                <a:lnTo>
                  <a:pt x="4135930" y="522851"/>
                </a:lnTo>
                <a:lnTo>
                  <a:pt x="4155627" y="509570"/>
                </a:lnTo>
                <a:lnTo>
                  <a:pt x="4168908" y="489873"/>
                </a:lnTo>
                <a:lnTo>
                  <a:pt x="4173778" y="465755"/>
                </a:lnTo>
                <a:lnTo>
                  <a:pt x="4173778" y="61966"/>
                </a:lnTo>
                <a:lnTo>
                  <a:pt x="4168908" y="37848"/>
                </a:lnTo>
                <a:lnTo>
                  <a:pt x="4155627" y="18151"/>
                </a:lnTo>
                <a:lnTo>
                  <a:pt x="4135930" y="4870"/>
                </a:lnTo>
                <a:lnTo>
                  <a:pt x="4111811" y="0"/>
                </a:lnTo>
                <a:close/>
              </a:path>
            </a:pathLst>
          </a:custGeom>
          <a:solidFill>
            <a:srgbClr val="002060"/>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31" name="bg object 17">
            <a:extLst>
              <a:ext uri="{FF2B5EF4-FFF2-40B4-BE49-F238E27FC236}">
                <a16:creationId xmlns:a16="http://schemas.microsoft.com/office/drawing/2014/main" id="{81CC238D-9036-A5D3-0659-548AC961D061}"/>
              </a:ext>
            </a:extLst>
          </p:cNvPr>
          <p:cNvSpPr/>
          <p:nvPr/>
        </p:nvSpPr>
        <p:spPr>
          <a:xfrm>
            <a:off x="3482462" y="3879238"/>
            <a:ext cx="7159120" cy="320374"/>
          </a:xfrm>
          <a:custGeom>
            <a:avLst/>
            <a:gdLst/>
            <a:ahLst/>
            <a:cxnLst/>
            <a:rect l="l" t="t" r="r" b="b"/>
            <a:pathLst>
              <a:path w="11805919" h="528320">
                <a:moveTo>
                  <a:pt x="11743715" y="0"/>
                </a:moveTo>
                <a:lnTo>
                  <a:pt x="61966" y="0"/>
                </a:lnTo>
                <a:lnTo>
                  <a:pt x="37848" y="4870"/>
                </a:lnTo>
                <a:lnTo>
                  <a:pt x="18151" y="18151"/>
                </a:lnTo>
                <a:lnTo>
                  <a:pt x="4870" y="37848"/>
                </a:lnTo>
                <a:lnTo>
                  <a:pt x="0" y="61966"/>
                </a:lnTo>
                <a:lnTo>
                  <a:pt x="0" y="465755"/>
                </a:lnTo>
                <a:lnTo>
                  <a:pt x="4870" y="489873"/>
                </a:lnTo>
                <a:lnTo>
                  <a:pt x="18151" y="509570"/>
                </a:lnTo>
                <a:lnTo>
                  <a:pt x="37848" y="522851"/>
                </a:lnTo>
                <a:lnTo>
                  <a:pt x="61966" y="527722"/>
                </a:lnTo>
                <a:lnTo>
                  <a:pt x="11743715" y="527722"/>
                </a:lnTo>
                <a:lnTo>
                  <a:pt x="11767834" y="522851"/>
                </a:lnTo>
                <a:lnTo>
                  <a:pt x="11787531" y="509570"/>
                </a:lnTo>
                <a:lnTo>
                  <a:pt x="11800812" y="489873"/>
                </a:lnTo>
                <a:lnTo>
                  <a:pt x="11805682" y="465755"/>
                </a:lnTo>
                <a:lnTo>
                  <a:pt x="11805682" y="61966"/>
                </a:lnTo>
                <a:lnTo>
                  <a:pt x="11800812" y="37848"/>
                </a:lnTo>
                <a:lnTo>
                  <a:pt x="11787531" y="18151"/>
                </a:lnTo>
                <a:lnTo>
                  <a:pt x="11767834" y="4870"/>
                </a:lnTo>
                <a:lnTo>
                  <a:pt x="11743715" y="0"/>
                </a:lnTo>
                <a:close/>
              </a:path>
            </a:pathLst>
          </a:custGeom>
          <a:solidFill>
            <a:schemeClr val="accent1"/>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8" name="object 8"/>
          <p:cNvSpPr/>
          <p:nvPr/>
        </p:nvSpPr>
        <p:spPr>
          <a:xfrm>
            <a:off x="961133" y="6164926"/>
            <a:ext cx="10400209" cy="232579"/>
          </a:xfrm>
          <a:custGeom>
            <a:avLst/>
            <a:gdLst/>
            <a:ahLst/>
            <a:cxnLst/>
            <a:rect l="l" t="t" r="r" b="b"/>
            <a:pathLst>
              <a:path w="17150715" h="383540">
                <a:moveTo>
                  <a:pt x="331584" y="0"/>
                </a:moveTo>
                <a:lnTo>
                  <a:pt x="0" y="191490"/>
                </a:lnTo>
                <a:lnTo>
                  <a:pt x="331584" y="382930"/>
                </a:lnTo>
                <a:lnTo>
                  <a:pt x="331584" y="0"/>
                </a:lnTo>
                <a:close/>
              </a:path>
              <a:path w="17150715" h="383540">
                <a:moveTo>
                  <a:pt x="17150157" y="191490"/>
                </a:moveTo>
                <a:lnTo>
                  <a:pt x="16818547" y="0"/>
                </a:lnTo>
                <a:lnTo>
                  <a:pt x="16818547" y="382930"/>
                </a:lnTo>
                <a:lnTo>
                  <a:pt x="17150157" y="191490"/>
                </a:lnTo>
                <a:close/>
              </a:path>
            </a:pathLst>
          </a:custGeom>
          <a:solidFill>
            <a:srgbClr val="0000FF"/>
          </a:solidFill>
        </p:spPr>
        <p:txBody>
          <a:bodyPr wrap="square" lIns="0" tIns="0" rIns="0" bIns="0" rtlCol="0"/>
          <a:lstStyle/>
          <a:p>
            <a:pPr defTabSz="554492" fontAlgn="auto">
              <a:spcBef>
                <a:spcPts val="0"/>
              </a:spcBef>
              <a:spcAft>
                <a:spcPts val="0"/>
              </a:spcAft>
            </a:pPr>
            <a:endParaRPr sz="1092" kern="0">
              <a:solidFill>
                <a:srgbClr val="002060"/>
              </a:solidFill>
            </a:endParaRPr>
          </a:p>
        </p:txBody>
      </p:sp>
      <p:sp>
        <p:nvSpPr>
          <p:cNvPr id="10" name="object 10"/>
          <p:cNvSpPr/>
          <p:nvPr/>
        </p:nvSpPr>
        <p:spPr>
          <a:xfrm>
            <a:off x="3482466" y="2477844"/>
            <a:ext cx="5505653" cy="320374"/>
          </a:xfrm>
          <a:custGeom>
            <a:avLst/>
            <a:gdLst/>
            <a:ahLst/>
            <a:cxnLst/>
            <a:rect l="l" t="t" r="r" b="b"/>
            <a:pathLst>
              <a:path w="9079230" h="528320">
                <a:moveTo>
                  <a:pt x="9016992" y="0"/>
                </a:moveTo>
                <a:lnTo>
                  <a:pt x="61683" y="0"/>
                </a:lnTo>
                <a:lnTo>
                  <a:pt x="37671" y="4848"/>
                </a:lnTo>
                <a:lnTo>
                  <a:pt x="18064" y="18068"/>
                </a:lnTo>
                <a:lnTo>
                  <a:pt x="4846" y="37676"/>
                </a:lnTo>
                <a:lnTo>
                  <a:pt x="0" y="61683"/>
                </a:lnTo>
                <a:lnTo>
                  <a:pt x="0" y="466038"/>
                </a:lnTo>
                <a:lnTo>
                  <a:pt x="4846" y="490050"/>
                </a:lnTo>
                <a:lnTo>
                  <a:pt x="18064" y="509657"/>
                </a:lnTo>
                <a:lnTo>
                  <a:pt x="37671" y="522875"/>
                </a:lnTo>
                <a:lnTo>
                  <a:pt x="61683" y="527722"/>
                </a:lnTo>
                <a:lnTo>
                  <a:pt x="9016992" y="527722"/>
                </a:lnTo>
                <a:lnTo>
                  <a:pt x="9041000" y="522875"/>
                </a:lnTo>
                <a:lnTo>
                  <a:pt x="9060607" y="509657"/>
                </a:lnTo>
                <a:lnTo>
                  <a:pt x="9073828" y="490050"/>
                </a:lnTo>
                <a:lnTo>
                  <a:pt x="9078676" y="466038"/>
                </a:lnTo>
                <a:lnTo>
                  <a:pt x="9078676" y="61683"/>
                </a:lnTo>
                <a:lnTo>
                  <a:pt x="9073828" y="37676"/>
                </a:lnTo>
                <a:lnTo>
                  <a:pt x="9060607" y="18068"/>
                </a:lnTo>
                <a:lnTo>
                  <a:pt x="9041000" y="4848"/>
                </a:lnTo>
                <a:lnTo>
                  <a:pt x="9016992" y="0"/>
                </a:lnTo>
                <a:close/>
              </a:path>
            </a:pathLst>
          </a:custGeom>
          <a:solidFill>
            <a:srgbClr val="3DC7F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11" name="object 11"/>
          <p:cNvSpPr/>
          <p:nvPr/>
        </p:nvSpPr>
        <p:spPr>
          <a:xfrm>
            <a:off x="8547688" y="2127496"/>
            <a:ext cx="3644251" cy="320374"/>
          </a:xfrm>
          <a:custGeom>
            <a:avLst/>
            <a:gdLst/>
            <a:ahLst/>
            <a:cxnLst/>
            <a:rect l="l" t="t" r="r" b="b"/>
            <a:pathLst>
              <a:path w="6009640" h="528320">
                <a:moveTo>
                  <a:pt x="6009033" y="0"/>
                </a:moveTo>
                <a:lnTo>
                  <a:pt x="61966" y="0"/>
                </a:lnTo>
                <a:lnTo>
                  <a:pt x="37848" y="4870"/>
                </a:lnTo>
                <a:lnTo>
                  <a:pt x="18151" y="18151"/>
                </a:lnTo>
                <a:lnTo>
                  <a:pt x="4870" y="37848"/>
                </a:lnTo>
                <a:lnTo>
                  <a:pt x="0" y="61966"/>
                </a:lnTo>
                <a:lnTo>
                  <a:pt x="0" y="465755"/>
                </a:lnTo>
                <a:lnTo>
                  <a:pt x="4870" y="489873"/>
                </a:lnTo>
                <a:lnTo>
                  <a:pt x="18151" y="509570"/>
                </a:lnTo>
                <a:lnTo>
                  <a:pt x="37848" y="522851"/>
                </a:lnTo>
                <a:lnTo>
                  <a:pt x="61966" y="527722"/>
                </a:lnTo>
                <a:lnTo>
                  <a:pt x="6009033" y="527722"/>
                </a:lnTo>
                <a:lnTo>
                  <a:pt x="6009033" y="0"/>
                </a:lnTo>
                <a:close/>
              </a:path>
            </a:pathLst>
          </a:custGeom>
          <a:solidFill>
            <a:schemeClr val="accent6"/>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12" name="object 12"/>
          <p:cNvSpPr txBox="1"/>
          <p:nvPr/>
        </p:nvSpPr>
        <p:spPr>
          <a:xfrm>
            <a:off x="1261986" y="6337053"/>
            <a:ext cx="1397784" cy="232072"/>
          </a:xfrm>
          <a:prstGeom prst="rect">
            <a:avLst/>
          </a:prstGeom>
        </p:spPr>
        <p:txBody>
          <a:bodyPr vert="horz" wrap="square" lIns="0" tIns="8086" rIns="0" bIns="0" rtlCol="0">
            <a:spAutoFit/>
          </a:bodyPr>
          <a:lstStyle/>
          <a:p>
            <a:pPr marL="7701" defTabSz="554492" fontAlgn="auto">
              <a:spcBef>
                <a:spcPts val="64"/>
              </a:spcBef>
              <a:spcAft>
                <a:spcPts val="0"/>
              </a:spcAft>
            </a:pPr>
            <a:r>
              <a:rPr sz="1455" kern="0" spc="-21" dirty="0">
                <a:solidFill>
                  <a:srgbClr val="002060"/>
                </a:solidFill>
                <a:latin typeface="Arial"/>
                <a:cs typeface="Arial"/>
              </a:rPr>
              <a:t>Technology</a:t>
            </a:r>
            <a:r>
              <a:rPr sz="1455" kern="0" spc="-76" dirty="0">
                <a:solidFill>
                  <a:srgbClr val="0000FF"/>
                </a:solidFill>
                <a:latin typeface="Arial"/>
                <a:cs typeface="Arial"/>
              </a:rPr>
              <a:t> </a:t>
            </a:r>
            <a:r>
              <a:rPr sz="1455" kern="0" spc="-12" dirty="0">
                <a:solidFill>
                  <a:srgbClr val="002060"/>
                </a:solidFill>
                <a:latin typeface="Arial"/>
                <a:cs typeface="Arial"/>
              </a:rPr>
              <a:t>push</a:t>
            </a:r>
            <a:endParaRPr sz="1455" kern="0" dirty="0">
              <a:solidFill>
                <a:srgbClr val="002060"/>
              </a:solidFill>
              <a:latin typeface="Arial"/>
              <a:cs typeface="Arial"/>
            </a:endParaRPr>
          </a:p>
        </p:txBody>
      </p:sp>
      <p:sp>
        <p:nvSpPr>
          <p:cNvPr id="13" name="object 13"/>
          <p:cNvSpPr txBox="1"/>
          <p:nvPr/>
        </p:nvSpPr>
        <p:spPr>
          <a:xfrm>
            <a:off x="9772368" y="6337053"/>
            <a:ext cx="1286501" cy="232072"/>
          </a:xfrm>
          <a:prstGeom prst="rect">
            <a:avLst/>
          </a:prstGeom>
        </p:spPr>
        <p:txBody>
          <a:bodyPr vert="horz" wrap="square" lIns="0" tIns="8086" rIns="0" bIns="0" rtlCol="0">
            <a:spAutoFit/>
          </a:bodyPr>
          <a:lstStyle/>
          <a:p>
            <a:pPr marL="7701" defTabSz="554492" fontAlgn="auto">
              <a:spcBef>
                <a:spcPts val="64"/>
              </a:spcBef>
              <a:spcAft>
                <a:spcPts val="0"/>
              </a:spcAft>
            </a:pPr>
            <a:r>
              <a:rPr sz="1455" kern="0" spc="-21" dirty="0">
                <a:solidFill>
                  <a:srgbClr val="002060"/>
                </a:solidFill>
                <a:latin typeface="Arial"/>
                <a:cs typeface="Arial"/>
              </a:rPr>
              <a:t>Technology</a:t>
            </a:r>
            <a:r>
              <a:rPr sz="1455" kern="0" spc="-69" dirty="0">
                <a:solidFill>
                  <a:srgbClr val="0000FF"/>
                </a:solidFill>
                <a:latin typeface="Arial"/>
                <a:cs typeface="Arial"/>
              </a:rPr>
              <a:t> </a:t>
            </a:r>
            <a:r>
              <a:rPr sz="1455" kern="0" spc="-12" dirty="0">
                <a:solidFill>
                  <a:srgbClr val="002060"/>
                </a:solidFill>
                <a:latin typeface="Arial"/>
                <a:cs typeface="Arial"/>
              </a:rPr>
              <a:t>pull</a:t>
            </a:r>
            <a:endParaRPr sz="1455" kern="0" dirty="0">
              <a:solidFill>
                <a:srgbClr val="002060"/>
              </a:solidFill>
              <a:latin typeface="Arial"/>
              <a:cs typeface="Arial"/>
            </a:endParaRPr>
          </a:p>
        </p:txBody>
      </p:sp>
      <p:sp>
        <p:nvSpPr>
          <p:cNvPr id="43" name="bg object 18">
            <a:extLst>
              <a:ext uri="{FF2B5EF4-FFF2-40B4-BE49-F238E27FC236}">
                <a16:creationId xmlns:a16="http://schemas.microsoft.com/office/drawing/2014/main" id="{43A78705-6894-0203-0C5F-84C4814DC445}"/>
              </a:ext>
            </a:extLst>
          </p:cNvPr>
          <p:cNvSpPr/>
          <p:nvPr/>
        </p:nvSpPr>
        <p:spPr>
          <a:xfrm>
            <a:off x="3482132" y="3173914"/>
            <a:ext cx="3122154" cy="320374"/>
          </a:xfrm>
          <a:custGeom>
            <a:avLst/>
            <a:gdLst/>
            <a:ahLst/>
            <a:cxnLst/>
            <a:rect l="l" t="t" r="r" b="b"/>
            <a:pathLst>
              <a:path w="4173854" h="528320">
                <a:moveTo>
                  <a:pt x="4111811" y="0"/>
                </a:moveTo>
                <a:lnTo>
                  <a:pt x="61966" y="0"/>
                </a:lnTo>
                <a:lnTo>
                  <a:pt x="37848" y="4870"/>
                </a:lnTo>
                <a:lnTo>
                  <a:pt x="18151" y="18151"/>
                </a:lnTo>
                <a:lnTo>
                  <a:pt x="4870" y="37848"/>
                </a:lnTo>
                <a:lnTo>
                  <a:pt x="0" y="61966"/>
                </a:lnTo>
                <a:lnTo>
                  <a:pt x="0" y="465755"/>
                </a:lnTo>
                <a:lnTo>
                  <a:pt x="4870" y="489873"/>
                </a:lnTo>
                <a:lnTo>
                  <a:pt x="18151" y="509570"/>
                </a:lnTo>
                <a:lnTo>
                  <a:pt x="37848" y="522851"/>
                </a:lnTo>
                <a:lnTo>
                  <a:pt x="61966" y="527722"/>
                </a:lnTo>
                <a:lnTo>
                  <a:pt x="4111811" y="527722"/>
                </a:lnTo>
                <a:lnTo>
                  <a:pt x="4135930" y="522851"/>
                </a:lnTo>
                <a:lnTo>
                  <a:pt x="4155627" y="509570"/>
                </a:lnTo>
                <a:lnTo>
                  <a:pt x="4168908" y="489873"/>
                </a:lnTo>
                <a:lnTo>
                  <a:pt x="4173778" y="465755"/>
                </a:lnTo>
                <a:lnTo>
                  <a:pt x="4173778" y="61966"/>
                </a:lnTo>
                <a:lnTo>
                  <a:pt x="4168908" y="37848"/>
                </a:lnTo>
                <a:lnTo>
                  <a:pt x="4155627" y="18151"/>
                </a:lnTo>
                <a:lnTo>
                  <a:pt x="4135930" y="4870"/>
                </a:lnTo>
                <a:lnTo>
                  <a:pt x="4111811" y="0"/>
                </a:lnTo>
                <a:close/>
              </a:path>
            </a:pathLst>
          </a:custGeom>
          <a:solidFill>
            <a:srgbClr val="002060"/>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14" name="object 14"/>
          <p:cNvSpPr txBox="1"/>
          <p:nvPr/>
        </p:nvSpPr>
        <p:spPr>
          <a:xfrm>
            <a:off x="9459277" y="2175697"/>
            <a:ext cx="1912616" cy="195986"/>
          </a:xfrm>
          <a:prstGeom prst="rect">
            <a:avLst/>
          </a:prstGeom>
        </p:spPr>
        <p:txBody>
          <a:bodyPr vert="horz" wrap="square" lIns="0" tIns="9242" rIns="0" bIns="0" rtlCol="0">
            <a:spAutoFit/>
          </a:bodyPr>
          <a:lstStyle/>
          <a:p>
            <a:pPr marL="7701" algn="ctr" defTabSz="554492" fontAlgn="auto">
              <a:spcBef>
                <a:spcPts val="73"/>
              </a:spcBef>
              <a:spcAft>
                <a:spcPts val="0"/>
              </a:spcAft>
            </a:pPr>
            <a:r>
              <a:rPr sz="1213" kern="0" spc="-39" dirty="0">
                <a:solidFill>
                  <a:srgbClr val="FFFFFF"/>
                </a:solidFill>
                <a:latin typeface="Arial"/>
                <a:cs typeface="Arial"/>
              </a:rPr>
              <a:t>UK</a:t>
            </a:r>
            <a:r>
              <a:rPr sz="1213" kern="0" spc="9" dirty="0">
                <a:solidFill>
                  <a:srgbClr val="FFFFFF"/>
                </a:solidFill>
                <a:latin typeface="Arial"/>
                <a:cs typeface="Arial"/>
              </a:rPr>
              <a:t> </a:t>
            </a:r>
            <a:r>
              <a:rPr sz="1213" kern="0" dirty="0">
                <a:solidFill>
                  <a:srgbClr val="FFFFFF"/>
                </a:solidFill>
                <a:latin typeface="Arial"/>
                <a:cs typeface="Arial"/>
              </a:rPr>
              <a:t>Manufacturing</a:t>
            </a:r>
            <a:endParaRPr sz="1213" kern="0" dirty="0">
              <a:solidFill>
                <a:sysClr val="windowText" lastClr="000000"/>
              </a:solidFill>
              <a:latin typeface="Arial"/>
              <a:cs typeface="Arial"/>
            </a:endParaRPr>
          </a:p>
        </p:txBody>
      </p:sp>
      <p:sp>
        <p:nvSpPr>
          <p:cNvPr id="44" name="bg object 18">
            <a:extLst>
              <a:ext uri="{FF2B5EF4-FFF2-40B4-BE49-F238E27FC236}">
                <a16:creationId xmlns:a16="http://schemas.microsoft.com/office/drawing/2014/main" id="{478A463D-251E-94A1-95B3-B4259EEFF64D}"/>
              </a:ext>
            </a:extLst>
          </p:cNvPr>
          <p:cNvSpPr/>
          <p:nvPr/>
        </p:nvSpPr>
        <p:spPr>
          <a:xfrm>
            <a:off x="5865958" y="2830113"/>
            <a:ext cx="3122154" cy="320374"/>
          </a:xfrm>
          <a:custGeom>
            <a:avLst/>
            <a:gdLst/>
            <a:ahLst/>
            <a:cxnLst/>
            <a:rect l="l" t="t" r="r" b="b"/>
            <a:pathLst>
              <a:path w="4173854" h="528320">
                <a:moveTo>
                  <a:pt x="4111811" y="0"/>
                </a:moveTo>
                <a:lnTo>
                  <a:pt x="61966" y="0"/>
                </a:lnTo>
                <a:lnTo>
                  <a:pt x="37848" y="4870"/>
                </a:lnTo>
                <a:lnTo>
                  <a:pt x="18151" y="18151"/>
                </a:lnTo>
                <a:lnTo>
                  <a:pt x="4870" y="37848"/>
                </a:lnTo>
                <a:lnTo>
                  <a:pt x="0" y="61966"/>
                </a:lnTo>
                <a:lnTo>
                  <a:pt x="0" y="465755"/>
                </a:lnTo>
                <a:lnTo>
                  <a:pt x="4870" y="489873"/>
                </a:lnTo>
                <a:lnTo>
                  <a:pt x="18151" y="509570"/>
                </a:lnTo>
                <a:lnTo>
                  <a:pt x="37848" y="522851"/>
                </a:lnTo>
                <a:lnTo>
                  <a:pt x="61966" y="527722"/>
                </a:lnTo>
                <a:lnTo>
                  <a:pt x="4111811" y="527722"/>
                </a:lnTo>
                <a:lnTo>
                  <a:pt x="4135930" y="522851"/>
                </a:lnTo>
                <a:lnTo>
                  <a:pt x="4155627" y="509570"/>
                </a:lnTo>
                <a:lnTo>
                  <a:pt x="4168908" y="489873"/>
                </a:lnTo>
                <a:lnTo>
                  <a:pt x="4173778" y="465755"/>
                </a:lnTo>
                <a:lnTo>
                  <a:pt x="4173778" y="61966"/>
                </a:lnTo>
                <a:lnTo>
                  <a:pt x="4168908" y="37848"/>
                </a:lnTo>
                <a:lnTo>
                  <a:pt x="4155627" y="18151"/>
                </a:lnTo>
                <a:lnTo>
                  <a:pt x="4135930" y="4870"/>
                </a:lnTo>
                <a:lnTo>
                  <a:pt x="4111811" y="0"/>
                </a:lnTo>
                <a:close/>
              </a:path>
            </a:pathLst>
          </a:custGeom>
          <a:solidFill>
            <a:srgbClr val="002060"/>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15" name="object 15"/>
          <p:cNvSpPr/>
          <p:nvPr/>
        </p:nvSpPr>
        <p:spPr>
          <a:xfrm>
            <a:off x="3482462" y="4229587"/>
            <a:ext cx="7159120" cy="320374"/>
          </a:xfrm>
          <a:custGeom>
            <a:avLst/>
            <a:gdLst/>
            <a:ahLst/>
            <a:cxnLst/>
            <a:rect l="l" t="t" r="r" b="b"/>
            <a:pathLst>
              <a:path w="11805919" h="528320">
                <a:moveTo>
                  <a:pt x="11743715" y="0"/>
                </a:moveTo>
                <a:lnTo>
                  <a:pt x="61966" y="0"/>
                </a:lnTo>
                <a:lnTo>
                  <a:pt x="37848" y="4870"/>
                </a:lnTo>
                <a:lnTo>
                  <a:pt x="18151" y="18151"/>
                </a:lnTo>
                <a:lnTo>
                  <a:pt x="4870" y="37848"/>
                </a:lnTo>
                <a:lnTo>
                  <a:pt x="0" y="61966"/>
                </a:lnTo>
                <a:lnTo>
                  <a:pt x="0" y="465755"/>
                </a:lnTo>
                <a:lnTo>
                  <a:pt x="4870" y="489873"/>
                </a:lnTo>
                <a:lnTo>
                  <a:pt x="18151" y="509570"/>
                </a:lnTo>
                <a:lnTo>
                  <a:pt x="37848" y="522851"/>
                </a:lnTo>
                <a:lnTo>
                  <a:pt x="61966" y="527722"/>
                </a:lnTo>
                <a:lnTo>
                  <a:pt x="11743715" y="527722"/>
                </a:lnTo>
                <a:lnTo>
                  <a:pt x="11767834" y="522851"/>
                </a:lnTo>
                <a:lnTo>
                  <a:pt x="11787531" y="509570"/>
                </a:lnTo>
                <a:lnTo>
                  <a:pt x="11800812" y="489873"/>
                </a:lnTo>
                <a:lnTo>
                  <a:pt x="11805682" y="465755"/>
                </a:lnTo>
                <a:lnTo>
                  <a:pt x="11805682" y="61966"/>
                </a:lnTo>
                <a:lnTo>
                  <a:pt x="11800812" y="37848"/>
                </a:lnTo>
                <a:lnTo>
                  <a:pt x="11787531" y="18151"/>
                </a:lnTo>
                <a:lnTo>
                  <a:pt x="11767834" y="4870"/>
                </a:lnTo>
                <a:lnTo>
                  <a:pt x="11743715" y="0"/>
                </a:lnTo>
                <a:close/>
              </a:path>
            </a:pathLst>
          </a:custGeom>
          <a:solidFill>
            <a:schemeClr val="accent2"/>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17" name="object 17"/>
          <p:cNvSpPr txBox="1"/>
          <p:nvPr/>
        </p:nvSpPr>
        <p:spPr>
          <a:xfrm>
            <a:off x="1934736" y="1053408"/>
            <a:ext cx="1462860" cy="405343"/>
          </a:xfrm>
          <a:prstGeom prst="rect">
            <a:avLst/>
          </a:prstGeom>
        </p:spPr>
        <p:txBody>
          <a:bodyPr vert="horz" wrap="square" lIns="0" tIns="45823" rIns="0" bIns="0" rtlCol="0">
            <a:spAutoFit/>
          </a:bodyPr>
          <a:lstStyle/>
          <a:p>
            <a:pPr marL="7701" marR="3081" indent="408938" defTabSz="554492" fontAlgn="auto">
              <a:lnSpc>
                <a:spcPts val="1383"/>
              </a:lnSpc>
              <a:spcBef>
                <a:spcPts val="361"/>
              </a:spcBef>
              <a:spcAft>
                <a:spcPts val="0"/>
              </a:spcAft>
            </a:pPr>
            <a:r>
              <a:rPr sz="1395" kern="0" spc="-6" dirty="0">
                <a:solidFill>
                  <a:srgbClr val="002060"/>
                </a:solidFill>
                <a:latin typeface="Arial"/>
                <a:cs typeface="Arial"/>
              </a:rPr>
              <a:t>Expand</a:t>
            </a:r>
            <a:r>
              <a:rPr sz="1395" kern="0" spc="-6" dirty="0">
                <a:solidFill>
                  <a:srgbClr val="0000FF"/>
                </a:solidFill>
                <a:latin typeface="Arial"/>
                <a:cs typeface="Arial"/>
              </a:rPr>
              <a:t> </a:t>
            </a:r>
            <a:r>
              <a:rPr sz="1395" kern="0" spc="-27" dirty="0">
                <a:solidFill>
                  <a:srgbClr val="002060"/>
                </a:solidFill>
                <a:latin typeface="Arial"/>
                <a:cs typeface="Arial"/>
              </a:rPr>
              <a:t>Research</a:t>
            </a:r>
            <a:r>
              <a:rPr sz="1395" kern="0" spc="-97" dirty="0">
                <a:solidFill>
                  <a:srgbClr val="0000FF"/>
                </a:solidFill>
                <a:latin typeface="Arial"/>
                <a:cs typeface="Arial"/>
              </a:rPr>
              <a:t> </a:t>
            </a:r>
            <a:r>
              <a:rPr sz="1395" kern="0" spc="-6" dirty="0">
                <a:solidFill>
                  <a:srgbClr val="002060"/>
                </a:solidFill>
                <a:latin typeface="Arial"/>
                <a:cs typeface="Arial"/>
              </a:rPr>
              <a:t>Portfolio</a:t>
            </a:r>
            <a:endParaRPr sz="1395" kern="0" dirty="0">
              <a:solidFill>
                <a:srgbClr val="002060"/>
              </a:solidFill>
              <a:latin typeface="Arial"/>
              <a:cs typeface="Arial"/>
            </a:endParaRPr>
          </a:p>
        </p:txBody>
      </p:sp>
      <p:sp>
        <p:nvSpPr>
          <p:cNvPr id="18" name="object 18"/>
          <p:cNvSpPr txBox="1"/>
          <p:nvPr/>
        </p:nvSpPr>
        <p:spPr>
          <a:xfrm>
            <a:off x="2020218" y="1573634"/>
            <a:ext cx="1461914" cy="224006"/>
          </a:xfrm>
          <a:prstGeom prst="rect">
            <a:avLst/>
          </a:prstGeom>
        </p:spPr>
        <p:txBody>
          <a:bodyPr vert="horz" wrap="square" lIns="0" tIns="9242" rIns="0" bIns="0" rtlCol="0">
            <a:spAutoFit/>
          </a:bodyPr>
          <a:lstStyle/>
          <a:p>
            <a:pPr marL="7701" defTabSz="554492" fontAlgn="auto">
              <a:spcBef>
                <a:spcPts val="73"/>
              </a:spcBef>
              <a:spcAft>
                <a:spcPts val="0"/>
              </a:spcAft>
            </a:pPr>
            <a:r>
              <a:rPr sz="1395" kern="0" dirty="0">
                <a:solidFill>
                  <a:srgbClr val="002060"/>
                </a:solidFill>
                <a:latin typeface="Arial"/>
                <a:cs typeface="Arial"/>
              </a:rPr>
              <a:t>University</a:t>
            </a:r>
            <a:r>
              <a:rPr sz="1395" kern="0" spc="-103" dirty="0">
                <a:solidFill>
                  <a:srgbClr val="002060"/>
                </a:solidFill>
                <a:latin typeface="Arial"/>
                <a:cs typeface="Arial"/>
              </a:rPr>
              <a:t> </a:t>
            </a:r>
            <a:r>
              <a:rPr sz="1395" kern="0" spc="212" dirty="0">
                <a:solidFill>
                  <a:srgbClr val="002060"/>
                </a:solidFill>
                <a:latin typeface="Arial"/>
                <a:cs typeface="Arial"/>
              </a:rPr>
              <a:t>/</a:t>
            </a:r>
            <a:r>
              <a:rPr sz="1395" kern="0" spc="-100" dirty="0">
                <a:solidFill>
                  <a:srgbClr val="002060"/>
                </a:solidFill>
                <a:latin typeface="Arial"/>
                <a:cs typeface="Arial"/>
              </a:rPr>
              <a:t> </a:t>
            </a:r>
            <a:r>
              <a:rPr sz="1395" kern="0" spc="-39" dirty="0">
                <a:solidFill>
                  <a:srgbClr val="002060"/>
                </a:solidFill>
                <a:latin typeface="Arial"/>
                <a:cs typeface="Arial"/>
              </a:rPr>
              <a:t>RTO</a:t>
            </a:r>
            <a:endParaRPr sz="1395" kern="0" dirty="0">
              <a:solidFill>
                <a:srgbClr val="002060"/>
              </a:solidFill>
              <a:latin typeface="Arial"/>
              <a:cs typeface="Arial"/>
            </a:endParaRPr>
          </a:p>
        </p:txBody>
      </p:sp>
      <p:sp>
        <p:nvSpPr>
          <p:cNvPr id="19" name="object 19"/>
          <p:cNvSpPr/>
          <p:nvPr/>
        </p:nvSpPr>
        <p:spPr>
          <a:xfrm>
            <a:off x="1645647" y="4586223"/>
            <a:ext cx="8995878" cy="563349"/>
          </a:xfrm>
          <a:custGeom>
            <a:avLst/>
            <a:gdLst/>
            <a:ahLst/>
            <a:cxnLst/>
            <a:rect l="l" t="t" r="r" b="b"/>
            <a:pathLst>
              <a:path w="14834869" h="929004">
                <a:moveTo>
                  <a:pt x="14834731" y="464210"/>
                </a:moveTo>
                <a:lnTo>
                  <a:pt x="14831657" y="448424"/>
                </a:lnTo>
                <a:lnTo>
                  <a:pt x="14822437" y="434543"/>
                </a:lnTo>
                <a:lnTo>
                  <a:pt x="14399667" y="11760"/>
                </a:lnTo>
                <a:lnTo>
                  <a:pt x="14377327" y="0"/>
                </a:lnTo>
                <a:lnTo>
                  <a:pt x="14353947" y="2679"/>
                </a:lnTo>
                <a:lnTo>
                  <a:pt x="14335519" y="17310"/>
                </a:lnTo>
                <a:lnTo>
                  <a:pt x="14328051" y="41427"/>
                </a:lnTo>
                <a:lnTo>
                  <a:pt x="14328051" y="204698"/>
                </a:lnTo>
                <a:lnTo>
                  <a:pt x="14306525" y="200342"/>
                </a:lnTo>
                <a:lnTo>
                  <a:pt x="68376" y="200342"/>
                </a:lnTo>
                <a:lnTo>
                  <a:pt x="41757" y="205714"/>
                </a:lnTo>
                <a:lnTo>
                  <a:pt x="20027" y="220370"/>
                </a:lnTo>
                <a:lnTo>
                  <a:pt x="5372" y="242112"/>
                </a:lnTo>
                <a:lnTo>
                  <a:pt x="0" y="268732"/>
                </a:lnTo>
                <a:lnTo>
                  <a:pt x="0" y="659688"/>
                </a:lnTo>
                <a:lnTo>
                  <a:pt x="5372" y="686308"/>
                </a:lnTo>
                <a:lnTo>
                  <a:pt x="20027" y="708037"/>
                </a:lnTo>
                <a:lnTo>
                  <a:pt x="41757" y="722693"/>
                </a:lnTo>
                <a:lnTo>
                  <a:pt x="68376" y="728065"/>
                </a:lnTo>
                <a:lnTo>
                  <a:pt x="14306525" y="728065"/>
                </a:lnTo>
                <a:lnTo>
                  <a:pt x="14328051" y="723722"/>
                </a:lnTo>
                <a:lnTo>
                  <a:pt x="14328051" y="886980"/>
                </a:lnTo>
                <a:lnTo>
                  <a:pt x="14335519" y="911098"/>
                </a:lnTo>
                <a:lnTo>
                  <a:pt x="14353947" y="925741"/>
                </a:lnTo>
                <a:lnTo>
                  <a:pt x="14377327" y="928408"/>
                </a:lnTo>
                <a:lnTo>
                  <a:pt x="14399667" y="916647"/>
                </a:lnTo>
                <a:lnTo>
                  <a:pt x="14822437" y="493864"/>
                </a:lnTo>
                <a:lnTo>
                  <a:pt x="14831657" y="479983"/>
                </a:lnTo>
                <a:lnTo>
                  <a:pt x="14834731" y="464210"/>
                </a:lnTo>
                <a:close/>
              </a:path>
            </a:pathLst>
          </a:custGeom>
          <a:solidFill>
            <a:srgbClr val="B3B3B3"/>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0" name="object 20"/>
          <p:cNvSpPr txBox="1"/>
          <p:nvPr/>
        </p:nvSpPr>
        <p:spPr>
          <a:xfrm>
            <a:off x="1853143" y="4750460"/>
            <a:ext cx="78553" cy="210028"/>
          </a:xfrm>
          <a:prstGeom prst="rect">
            <a:avLst/>
          </a:prstGeom>
        </p:spPr>
        <p:txBody>
          <a:bodyPr vert="horz" wrap="square" lIns="0" tIns="9242" rIns="0" bIns="0" rtlCol="0">
            <a:spAutoFit/>
          </a:bodyPr>
          <a:lstStyle/>
          <a:p>
            <a:pPr marL="7701" defTabSz="554492" fontAlgn="auto">
              <a:spcBef>
                <a:spcPts val="73"/>
              </a:spcBef>
              <a:spcAft>
                <a:spcPts val="0"/>
              </a:spcAft>
            </a:pPr>
            <a:r>
              <a:rPr sz="1304" kern="0" spc="-263" dirty="0">
                <a:solidFill>
                  <a:srgbClr val="FFFFFF"/>
                </a:solidFill>
                <a:latin typeface="Arial"/>
                <a:cs typeface="Arial"/>
              </a:rPr>
              <a:t>1</a:t>
            </a:r>
            <a:endParaRPr sz="1304" kern="0">
              <a:solidFill>
                <a:sysClr val="windowText" lastClr="000000"/>
              </a:solidFill>
              <a:latin typeface="Arial"/>
              <a:cs typeface="Arial"/>
            </a:endParaRPr>
          </a:p>
        </p:txBody>
      </p:sp>
      <p:sp>
        <p:nvSpPr>
          <p:cNvPr id="21" name="object 21"/>
          <p:cNvSpPr txBox="1"/>
          <p:nvPr/>
        </p:nvSpPr>
        <p:spPr>
          <a:xfrm>
            <a:off x="3788361" y="4750460"/>
            <a:ext cx="108203" cy="210028"/>
          </a:xfrm>
          <a:prstGeom prst="rect">
            <a:avLst/>
          </a:prstGeom>
        </p:spPr>
        <p:txBody>
          <a:bodyPr vert="horz" wrap="square" lIns="0" tIns="9242" rIns="0" bIns="0" rtlCol="0">
            <a:spAutoFit/>
          </a:bodyPr>
          <a:lstStyle/>
          <a:p>
            <a:pPr marL="7701" defTabSz="554492" fontAlgn="auto">
              <a:spcBef>
                <a:spcPts val="73"/>
              </a:spcBef>
              <a:spcAft>
                <a:spcPts val="0"/>
              </a:spcAft>
            </a:pPr>
            <a:r>
              <a:rPr sz="1304" kern="0" spc="-30" dirty="0">
                <a:solidFill>
                  <a:srgbClr val="FFFFFF"/>
                </a:solidFill>
                <a:latin typeface="Arial"/>
                <a:cs typeface="Arial"/>
              </a:rPr>
              <a:t>3</a:t>
            </a:r>
            <a:endParaRPr sz="1304" kern="0" dirty="0">
              <a:solidFill>
                <a:sysClr val="windowText" lastClr="000000"/>
              </a:solidFill>
              <a:latin typeface="Arial"/>
              <a:cs typeface="Arial"/>
            </a:endParaRPr>
          </a:p>
        </p:txBody>
      </p:sp>
      <p:sp>
        <p:nvSpPr>
          <p:cNvPr id="22" name="object 22"/>
          <p:cNvSpPr txBox="1"/>
          <p:nvPr/>
        </p:nvSpPr>
        <p:spPr>
          <a:xfrm>
            <a:off x="5784102" y="4750460"/>
            <a:ext cx="309977" cy="210028"/>
          </a:xfrm>
          <a:prstGeom prst="rect">
            <a:avLst/>
          </a:prstGeom>
        </p:spPr>
        <p:txBody>
          <a:bodyPr vert="horz" wrap="square" lIns="0" tIns="9242" rIns="0" bIns="0" rtlCol="0">
            <a:spAutoFit/>
          </a:bodyPr>
          <a:lstStyle/>
          <a:p>
            <a:pPr marL="7701" defTabSz="554492" fontAlgn="auto">
              <a:spcBef>
                <a:spcPts val="73"/>
              </a:spcBef>
              <a:spcAft>
                <a:spcPts val="0"/>
              </a:spcAft>
            </a:pPr>
            <a:r>
              <a:rPr sz="1304" kern="0" spc="-42" dirty="0">
                <a:solidFill>
                  <a:srgbClr val="FFFFFF"/>
                </a:solidFill>
                <a:latin typeface="Arial"/>
                <a:cs typeface="Arial"/>
              </a:rPr>
              <a:t>TRL</a:t>
            </a:r>
            <a:endParaRPr sz="1304" kern="0">
              <a:solidFill>
                <a:sysClr val="windowText" lastClr="000000"/>
              </a:solidFill>
              <a:latin typeface="Arial"/>
              <a:cs typeface="Arial"/>
            </a:endParaRPr>
          </a:p>
        </p:txBody>
      </p:sp>
      <p:sp>
        <p:nvSpPr>
          <p:cNvPr id="23" name="object 23"/>
          <p:cNvSpPr txBox="1"/>
          <p:nvPr/>
        </p:nvSpPr>
        <p:spPr>
          <a:xfrm>
            <a:off x="6712003" y="4750460"/>
            <a:ext cx="110899" cy="210028"/>
          </a:xfrm>
          <a:prstGeom prst="rect">
            <a:avLst/>
          </a:prstGeom>
        </p:spPr>
        <p:txBody>
          <a:bodyPr vert="horz" wrap="square" lIns="0" tIns="9242" rIns="0" bIns="0" rtlCol="0">
            <a:spAutoFit/>
          </a:bodyPr>
          <a:lstStyle/>
          <a:p>
            <a:pPr marL="7701" defTabSz="554492" fontAlgn="auto">
              <a:spcBef>
                <a:spcPts val="73"/>
              </a:spcBef>
              <a:spcAft>
                <a:spcPts val="0"/>
              </a:spcAft>
            </a:pPr>
            <a:r>
              <a:rPr sz="1304" kern="0" spc="-30" dirty="0">
                <a:solidFill>
                  <a:srgbClr val="FFFFFF"/>
                </a:solidFill>
                <a:latin typeface="Arial"/>
                <a:cs typeface="Arial"/>
              </a:rPr>
              <a:t>6</a:t>
            </a:r>
            <a:endParaRPr sz="1304" kern="0">
              <a:solidFill>
                <a:sysClr val="windowText" lastClr="000000"/>
              </a:solidFill>
              <a:latin typeface="Arial"/>
              <a:cs typeface="Arial"/>
            </a:endParaRPr>
          </a:p>
        </p:txBody>
      </p:sp>
      <p:sp>
        <p:nvSpPr>
          <p:cNvPr id="24" name="object 24"/>
          <p:cNvSpPr txBox="1"/>
          <p:nvPr/>
        </p:nvSpPr>
        <p:spPr>
          <a:xfrm>
            <a:off x="9968352" y="4750460"/>
            <a:ext cx="110899" cy="210028"/>
          </a:xfrm>
          <a:prstGeom prst="rect">
            <a:avLst/>
          </a:prstGeom>
        </p:spPr>
        <p:txBody>
          <a:bodyPr vert="horz" wrap="square" lIns="0" tIns="9242" rIns="0" bIns="0" rtlCol="0">
            <a:spAutoFit/>
          </a:bodyPr>
          <a:lstStyle/>
          <a:p>
            <a:pPr marL="7701" defTabSz="554492" fontAlgn="auto">
              <a:spcBef>
                <a:spcPts val="73"/>
              </a:spcBef>
              <a:spcAft>
                <a:spcPts val="0"/>
              </a:spcAft>
            </a:pPr>
            <a:r>
              <a:rPr sz="1304" kern="0" spc="-30" dirty="0">
                <a:solidFill>
                  <a:srgbClr val="FFFFFF"/>
                </a:solidFill>
                <a:latin typeface="Arial"/>
                <a:cs typeface="Arial"/>
              </a:rPr>
              <a:t>9</a:t>
            </a:r>
            <a:endParaRPr sz="1304" kern="0">
              <a:solidFill>
                <a:sysClr val="windowText" lastClr="000000"/>
              </a:solidFill>
              <a:latin typeface="Arial"/>
              <a:cs typeface="Arial"/>
            </a:endParaRPr>
          </a:p>
        </p:txBody>
      </p:sp>
      <p:grpSp>
        <p:nvGrpSpPr>
          <p:cNvPr id="25" name="object 25"/>
          <p:cNvGrpSpPr/>
          <p:nvPr/>
        </p:nvGrpSpPr>
        <p:grpSpPr>
          <a:xfrm>
            <a:off x="1638905" y="5248727"/>
            <a:ext cx="9036310" cy="863315"/>
            <a:chOff x="2701970" y="8655540"/>
            <a:chExt cx="14901544" cy="1423670"/>
          </a:xfrm>
        </p:grpSpPr>
        <p:sp>
          <p:nvSpPr>
            <p:cNvPr id="26" name="object 26"/>
            <p:cNvSpPr/>
            <p:nvPr/>
          </p:nvSpPr>
          <p:spPr>
            <a:xfrm>
              <a:off x="2701970" y="8661814"/>
              <a:ext cx="14901544" cy="1417320"/>
            </a:xfrm>
            <a:custGeom>
              <a:avLst/>
              <a:gdLst/>
              <a:ahLst/>
              <a:cxnLst/>
              <a:rect l="l" t="t" r="r" b="b"/>
              <a:pathLst>
                <a:path w="14901544" h="1417320">
                  <a:moveTo>
                    <a:pt x="64888" y="0"/>
                  </a:moveTo>
                  <a:lnTo>
                    <a:pt x="40079" y="2874"/>
                  </a:lnTo>
                  <a:lnTo>
                    <a:pt x="19403" y="15096"/>
                  </a:lnTo>
                  <a:lnTo>
                    <a:pt x="5248" y="34499"/>
                  </a:lnTo>
                  <a:lnTo>
                    <a:pt x="0" y="58919"/>
                  </a:lnTo>
                  <a:lnTo>
                    <a:pt x="0" y="1358000"/>
                  </a:lnTo>
                  <a:lnTo>
                    <a:pt x="4651" y="1381040"/>
                  </a:lnTo>
                  <a:lnTo>
                    <a:pt x="17337" y="1399855"/>
                  </a:lnTo>
                  <a:lnTo>
                    <a:pt x="36152" y="1412540"/>
                  </a:lnTo>
                  <a:lnTo>
                    <a:pt x="59191" y="1417192"/>
                  </a:lnTo>
                  <a:lnTo>
                    <a:pt x="14901546" y="1417192"/>
                  </a:lnTo>
                  <a:lnTo>
                    <a:pt x="64888" y="0"/>
                  </a:lnTo>
                  <a:close/>
                </a:path>
              </a:pathLst>
            </a:custGeom>
            <a:solidFill>
              <a:srgbClr val="3DC7F4"/>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sp>
          <p:nvSpPr>
            <p:cNvPr id="27" name="object 27"/>
            <p:cNvSpPr/>
            <p:nvPr/>
          </p:nvSpPr>
          <p:spPr>
            <a:xfrm>
              <a:off x="2701971" y="8655540"/>
              <a:ext cx="14901544" cy="1417320"/>
            </a:xfrm>
            <a:custGeom>
              <a:avLst/>
              <a:gdLst/>
              <a:ahLst/>
              <a:cxnLst/>
              <a:rect l="l" t="t" r="r" b="b"/>
              <a:pathLst>
                <a:path w="14901544" h="1417320">
                  <a:moveTo>
                    <a:pt x="14842354" y="0"/>
                  </a:moveTo>
                  <a:lnTo>
                    <a:pt x="0" y="0"/>
                  </a:lnTo>
                  <a:lnTo>
                    <a:pt x="14836658" y="1417192"/>
                  </a:lnTo>
                  <a:lnTo>
                    <a:pt x="14861467" y="1414317"/>
                  </a:lnTo>
                  <a:lnTo>
                    <a:pt x="14882142" y="1402096"/>
                  </a:lnTo>
                  <a:lnTo>
                    <a:pt x="14896297" y="1382692"/>
                  </a:lnTo>
                  <a:lnTo>
                    <a:pt x="14901546" y="1358272"/>
                  </a:lnTo>
                  <a:lnTo>
                    <a:pt x="14901546" y="59191"/>
                  </a:lnTo>
                  <a:lnTo>
                    <a:pt x="14896894" y="36152"/>
                  </a:lnTo>
                  <a:lnTo>
                    <a:pt x="14884209" y="17337"/>
                  </a:lnTo>
                  <a:lnTo>
                    <a:pt x="14865394" y="4651"/>
                  </a:lnTo>
                  <a:lnTo>
                    <a:pt x="14842354" y="0"/>
                  </a:lnTo>
                  <a:close/>
                </a:path>
              </a:pathLst>
            </a:custGeom>
            <a:solidFill>
              <a:srgbClr val="002060"/>
            </a:solidFill>
          </p:spPr>
          <p:txBody>
            <a:bodyPr wrap="square" lIns="0" tIns="0" rIns="0" bIns="0" rtlCol="0"/>
            <a:lstStyle/>
            <a:p>
              <a:pPr defTabSz="554492" fontAlgn="auto">
                <a:spcBef>
                  <a:spcPts val="0"/>
                </a:spcBef>
                <a:spcAft>
                  <a:spcPts val="0"/>
                </a:spcAft>
              </a:pPr>
              <a:endParaRPr sz="1092" kern="0">
                <a:solidFill>
                  <a:sysClr val="windowText" lastClr="000000"/>
                </a:solidFill>
              </a:endParaRPr>
            </a:p>
          </p:txBody>
        </p:sp>
      </p:grpSp>
      <p:sp>
        <p:nvSpPr>
          <p:cNvPr id="28" name="object 28"/>
          <p:cNvSpPr txBox="1"/>
          <p:nvPr/>
        </p:nvSpPr>
        <p:spPr>
          <a:xfrm>
            <a:off x="1882801" y="5587931"/>
            <a:ext cx="2860649" cy="195986"/>
          </a:xfrm>
          <a:prstGeom prst="rect">
            <a:avLst/>
          </a:prstGeom>
        </p:spPr>
        <p:txBody>
          <a:bodyPr vert="horz" wrap="square" lIns="0" tIns="9242" rIns="0" bIns="0" rtlCol="0">
            <a:spAutoFit/>
          </a:bodyPr>
          <a:lstStyle/>
          <a:p>
            <a:pPr marL="7701" defTabSz="554492" fontAlgn="auto">
              <a:spcBef>
                <a:spcPts val="73"/>
              </a:spcBef>
              <a:spcAft>
                <a:spcPts val="0"/>
              </a:spcAft>
            </a:pPr>
            <a:r>
              <a:rPr sz="1213" kern="0" spc="-12" dirty="0">
                <a:solidFill>
                  <a:srgbClr val="FFFFFF"/>
                </a:solidFill>
                <a:latin typeface="Arial"/>
                <a:cs typeface="Arial"/>
              </a:rPr>
              <a:t>Gov</a:t>
            </a:r>
            <a:r>
              <a:rPr lang="en-GB" sz="1213" kern="0" spc="-12" dirty="0" err="1">
                <a:solidFill>
                  <a:srgbClr val="FFFFFF"/>
                </a:solidFill>
                <a:latin typeface="Arial"/>
                <a:cs typeface="Arial"/>
              </a:rPr>
              <a:t>ernment</a:t>
            </a:r>
            <a:r>
              <a:rPr lang="en-GB" sz="1213" kern="0" spc="-12" dirty="0">
                <a:solidFill>
                  <a:srgbClr val="FFFFFF"/>
                </a:solidFill>
                <a:latin typeface="Arial"/>
                <a:cs typeface="Arial"/>
              </a:rPr>
              <a:t> Research &amp; Development</a:t>
            </a:r>
            <a:r>
              <a:rPr sz="1213" kern="0" spc="-91" dirty="0">
                <a:solidFill>
                  <a:srgbClr val="FFFFFF"/>
                </a:solidFill>
                <a:latin typeface="Arial"/>
                <a:cs typeface="Arial"/>
              </a:rPr>
              <a:t> </a:t>
            </a:r>
            <a:endParaRPr sz="1213" kern="0" dirty="0">
              <a:solidFill>
                <a:sysClr val="windowText" lastClr="000000"/>
              </a:solidFill>
              <a:latin typeface="Arial"/>
              <a:cs typeface="Arial"/>
            </a:endParaRPr>
          </a:p>
        </p:txBody>
      </p:sp>
      <p:sp>
        <p:nvSpPr>
          <p:cNvPr id="33" name="TextBox 32">
            <a:extLst>
              <a:ext uri="{FF2B5EF4-FFF2-40B4-BE49-F238E27FC236}">
                <a16:creationId xmlns:a16="http://schemas.microsoft.com/office/drawing/2014/main" id="{4FE32B20-75A3-C95B-4DC9-7136A361F6AB}"/>
              </a:ext>
            </a:extLst>
          </p:cNvPr>
          <p:cNvSpPr txBox="1"/>
          <p:nvPr/>
        </p:nvSpPr>
        <p:spPr>
          <a:xfrm>
            <a:off x="5227924" y="2517432"/>
            <a:ext cx="1866597" cy="278987"/>
          </a:xfrm>
          <a:prstGeom prst="rect">
            <a:avLst/>
          </a:prstGeom>
          <a:noFill/>
        </p:spPr>
        <p:txBody>
          <a:bodyPr wrap="square" rtlCol="0">
            <a:spAutoFit/>
          </a:bodyPr>
          <a:lstStyle/>
          <a:p>
            <a:pPr algn="ctr" defTabSz="554492" fontAlgn="auto">
              <a:spcBef>
                <a:spcPts val="0"/>
              </a:spcBef>
              <a:spcAft>
                <a:spcPts val="0"/>
              </a:spcAft>
            </a:pPr>
            <a:r>
              <a:rPr lang="en-GB" sz="1213" kern="0" spc="-36" dirty="0">
                <a:solidFill>
                  <a:srgbClr val="FFFFFF"/>
                </a:solidFill>
                <a:latin typeface="Arial"/>
                <a:cs typeface="Arial"/>
              </a:rPr>
              <a:t>Test</a:t>
            </a:r>
            <a:r>
              <a:rPr lang="en-GB" sz="1213" kern="0" spc="-94" dirty="0">
                <a:solidFill>
                  <a:srgbClr val="FFFFFF"/>
                </a:solidFill>
                <a:latin typeface="Arial"/>
                <a:cs typeface="Arial"/>
              </a:rPr>
              <a:t> </a:t>
            </a:r>
            <a:r>
              <a:rPr lang="en-GB" sz="1213" kern="0" dirty="0">
                <a:solidFill>
                  <a:srgbClr val="FFFFFF"/>
                </a:solidFill>
                <a:latin typeface="Arial"/>
                <a:cs typeface="Arial"/>
              </a:rPr>
              <a:t>&amp;</a:t>
            </a:r>
            <a:r>
              <a:rPr lang="en-GB" sz="1213" kern="0" spc="-91" dirty="0">
                <a:solidFill>
                  <a:srgbClr val="FFFFFF"/>
                </a:solidFill>
                <a:latin typeface="Arial"/>
                <a:cs typeface="Arial"/>
              </a:rPr>
              <a:t> </a:t>
            </a:r>
            <a:r>
              <a:rPr lang="en-GB" sz="1213" kern="0" spc="-6" dirty="0">
                <a:solidFill>
                  <a:srgbClr val="FFFFFF"/>
                </a:solidFill>
                <a:latin typeface="Arial"/>
                <a:cs typeface="Arial"/>
              </a:rPr>
              <a:t>Validation</a:t>
            </a:r>
            <a:endParaRPr lang="en-GB" sz="1213" kern="0" dirty="0">
              <a:solidFill>
                <a:sysClr val="windowText" lastClr="000000"/>
              </a:solidFill>
              <a:latin typeface="Arial"/>
              <a:cs typeface="Arial"/>
            </a:endParaRPr>
          </a:p>
        </p:txBody>
      </p:sp>
      <p:sp>
        <p:nvSpPr>
          <p:cNvPr id="29" name="object 29"/>
          <p:cNvSpPr txBox="1"/>
          <p:nvPr/>
        </p:nvSpPr>
        <p:spPr>
          <a:xfrm>
            <a:off x="7374307" y="5365067"/>
            <a:ext cx="3055487" cy="393678"/>
          </a:xfrm>
          <a:prstGeom prst="rect">
            <a:avLst/>
          </a:prstGeom>
        </p:spPr>
        <p:txBody>
          <a:bodyPr vert="horz" wrap="square" lIns="0" tIns="34271" rIns="0" bIns="0" rtlCol="0">
            <a:spAutoFit/>
          </a:bodyPr>
          <a:lstStyle/>
          <a:p>
            <a:pPr marL="7701" marR="3081" indent="1663862" algn="r" defTabSz="554492" fontAlgn="auto">
              <a:lnSpc>
                <a:spcPts val="1383"/>
              </a:lnSpc>
              <a:spcBef>
                <a:spcPts val="270"/>
              </a:spcBef>
              <a:spcAft>
                <a:spcPts val="0"/>
              </a:spcAft>
            </a:pPr>
            <a:r>
              <a:rPr sz="1213" kern="0" dirty="0">
                <a:solidFill>
                  <a:srgbClr val="FFFFFF"/>
                </a:solidFill>
                <a:latin typeface="Arial"/>
                <a:cs typeface="Arial"/>
              </a:rPr>
              <a:t>Industrial</a:t>
            </a:r>
            <a:r>
              <a:rPr sz="1213" kern="0" spc="-73" dirty="0">
                <a:solidFill>
                  <a:srgbClr val="FFFFFF"/>
                </a:solidFill>
                <a:latin typeface="Arial"/>
                <a:cs typeface="Arial"/>
              </a:rPr>
              <a:t> </a:t>
            </a:r>
            <a:r>
              <a:rPr sz="1213" kern="0" spc="33" dirty="0">
                <a:solidFill>
                  <a:srgbClr val="FFFFFF"/>
                </a:solidFill>
                <a:latin typeface="Arial"/>
                <a:cs typeface="Arial"/>
              </a:rPr>
              <a:t>match</a:t>
            </a:r>
            <a:r>
              <a:rPr sz="1213" kern="0" spc="-73" dirty="0">
                <a:solidFill>
                  <a:srgbClr val="FFFFFF"/>
                </a:solidFill>
                <a:latin typeface="Arial"/>
                <a:cs typeface="Arial"/>
              </a:rPr>
              <a:t> </a:t>
            </a:r>
            <a:r>
              <a:rPr sz="1213" kern="0" spc="-30" dirty="0">
                <a:solidFill>
                  <a:srgbClr val="FFFFFF"/>
                </a:solidFill>
                <a:latin typeface="Arial"/>
                <a:cs typeface="Arial"/>
              </a:rPr>
              <a:t>&amp; </a:t>
            </a:r>
            <a:r>
              <a:rPr sz="1213" kern="0" dirty="0">
                <a:solidFill>
                  <a:srgbClr val="FFFFFF"/>
                </a:solidFill>
                <a:latin typeface="Arial"/>
                <a:cs typeface="Arial"/>
              </a:rPr>
              <a:t>Inward</a:t>
            </a:r>
            <a:r>
              <a:rPr sz="1213" kern="0" spc="-18" dirty="0">
                <a:solidFill>
                  <a:srgbClr val="FFFFFF"/>
                </a:solidFill>
                <a:latin typeface="Arial"/>
                <a:cs typeface="Arial"/>
              </a:rPr>
              <a:t> </a:t>
            </a:r>
            <a:r>
              <a:rPr sz="1213" kern="0" dirty="0">
                <a:solidFill>
                  <a:srgbClr val="FFFFFF"/>
                </a:solidFill>
                <a:latin typeface="Arial"/>
                <a:cs typeface="Arial"/>
              </a:rPr>
              <a:t>investment</a:t>
            </a:r>
            <a:r>
              <a:rPr sz="1213" kern="0" spc="-18" dirty="0">
                <a:solidFill>
                  <a:srgbClr val="FFFFFF"/>
                </a:solidFill>
                <a:latin typeface="Arial"/>
                <a:cs typeface="Arial"/>
              </a:rPr>
              <a:t> </a:t>
            </a:r>
            <a:r>
              <a:rPr sz="1213" kern="0" dirty="0">
                <a:solidFill>
                  <a:srgbClr val="FFFFFF"/>
                </a:solidFill>
                <a:latin typeface="Arial"/>
                <a:cs typeface="Arial"/>
              </a:rPr>
              <a:t>and</a:t>
            </a:r>
            <a:r>
              <a:rPr sz="1213" kern="0" spc="-15" dirty="0">
                <a:solidFill>
                  <a:srgbClr val="FFFFFF"/>
                </a:solidFill>
                <a:latin typeface="Arial"/>
                <a:cs typeface="Arial"/>
              </a:rPr>
              <a:t> </a:t>
            </a:r>
            <a:r>
              <a:rPr sz="1213" kern="0" dirty="0">
                <a:solidFill>
                  <a:srgbClr val="FFFFFF"/>
                </a:solidFill>
                <a:latin typeface="Arial"/>
                <a:cs typeface="Arial"/>
              </a:rPr>
              <a:t>export-led</a:t>
            </a:r>
            <a:r>
              <a:rPr sz="1213" kern="0" spc="-18" dirty="0">
                <a:solidFill>
                  <a:srgbClr val="FFFFFF"/>
                </a:solidFill>
                <a:latin typeface="Arial"/>
                <a:cs typeface="Arial"/>
              </a:rPr>
              <a:t> </a:t>
            </a:r>
            <a:r>
              <a:rPr sz="1213" kern="0" spc="30" dirty="0">
                <a:solidFill>
                  <a:srgbClr val="FFFFFF"/>
                </a:solidFill>
                <a:latin typeface="Arial"/>
                <a:cs typeface="Arial"/>
              </a:rPr>
              <a:t>growth</a:t>
            </a:r>
            <a:endParaRPr sz="1213" kern="0" dirty="0">
              <a:solidFill>
                <a:sysClr val="windowText" lastClr="000000"/>
              </a:solidFill>
              <a:latin typeface="Arial"/>
              <a:cs typeface="Arial"/>
            </a:endParaRPr>
          </a:p>
        </p:txBody>
      </p:sp>
      <p:sp>
        <p:nvSpPr>
          <p:cNvPr id="34" name="TextBox 33">
            <a:extLst>
              <a:ext uri="{FF2B5EF4-FFF2-40B4-BE49-F238E27FC236}">
                <a16:creationId xmlns:a16="http://schemas.microsoft.com/office/drawing/2014/main" id="{A719828C-6465-1F49-A83B-3C0159240650}"/>
              </a:ext>
            </a:extLst>
          </p:cNvPr>
          <p:cNvSpPr txBox="1"/>
          <p:nvPr/>
        </p:nvSpPr>
        <p:spPr>
          <a:xfrm>
            <a:off x="6408855" y="2867067"/>
            <a:ext cx="2192184" cy="278987"/>
          </a:xfrm>
          <a:prstGeom prst="rect">
            <a:avLst/>
          </a:prstGeom>
          <a:noFill/>
        </p:spPr>
        <p:txBody>
          <a:bodyPr wrap="square" rtlCol="0">
            <a:spAutoFit/>
          </a:bodyPr>
          <a:lstStyle/>
          <a:p>
            <a:pPr algn="ctr" defTabSz="554492" fontAlgn="auto">
              <a:spcBef>
                <a:spcPts val="0"/>
              </a:spcBef>
              <a:spcAft>
                <a:spcPts val="0"/>
              </a:spcAft>
            </a:pPr>
            <a:r>
              <a:rPr lang="en-GB" sz="1213" kern="0" dirty="0">
                <a:solidFill>
                  <a:srgbClr val="FFFFFF"/>
                </a:solidFill>
                <a:latin typeface="Arial"/>
                <a:cs typeface="Arial"/>
              </a:rPr>
              <a:t>‘Industrial-</a:t>
            </a:r>
            <a:r>
              <a:rPr lang="en-GB" sz="1213" kern="0" spc="-15" dirty="0">
                <a:solidFill>
                  <a:srgbClr val="FFFFFF"/>
                </a:solidFill>
                <a:latin typeface="Arial"/>
                <a:cs typeface="Arial"/>
              </a:rPr>
              <a:t>scale’</a:t>
            </a:r>
            <a:r>
              <a:rPr lang="en-GB" sz="1213" kern="0" spc="33" dirty="0">
                <a:solidFill>
                  <a:srgbClr val="FFFFFF"/>
                </a:solidFill>
                <a:latin typeface="Arial"/>
                <a:cs typeface="Arial"/>
              </a:rPr>
              <a:t> </a:t>
            </a:r>
            <a:r>
              <a:rPr lang="en-GB" sz="1213" kern="0" spc="-6" dirty="0">
                <a:solidFill>
                  <a:srgbClr val="FFFFFF"/>
                </a:solidFill>
                <a:latin typeface="Arial"/>
                <a:cs typeface="Arial"/>
              </a:rPr>
              <a:t>Prototype</a:t>
            </a:r>
            <a:endParaRPr lang="en-GB" sz="1213" kern="0" dirty="0">
              <a:solidFill>
                <a:sysClr val="windowText" lastClr="000000"/>
              </a:solidFill>
              <a:latin typeface="Arial"/>
              <a:cs typeface="Arial"/>
            </a:endParaRPr>
          </a:p>
        </p:txBody>
      </p:sp>
      <p:sp>
        <p:nvSpPr>
          <p:cNvPr id="35" name="TextBox 34">
            <a:extLst>
              <a:ext uri="{FF2B5EF4-FFF2-40B4-BE49-F238E27FC236}">
                <a16:creationId xmlns:a16="http://schemas.microsoft.com/office/drawing/2014/main" id="{6A345126-A3ED-09F5-3316-E52C963CE38E}"/>
              </a:ext>
            </a:extLst>
          </p:cNvPr>
          <p:cNvSpPr txBox="1"/>
          <p:nvPr/>
        </p:nvSpPr>
        <p:spPr>
          <a:xfrm>
            <a:off x="3604632" y="3220768"/>
            <a:ext cx="2804223" cy="278987"/>
          </a:xfrm>
          <a:prstGeom prst="rect">
            <a:avLst/>
          </a:prstGeom>
          <a:noFill/>
        </p:spPr>
        <p:txBody>
          <a:bodyPr wrap="square" rtlCol="0">
            <a:spAutoFit/>
          </a:bodyPr>
          <a:lstStyle/>
          <a:p>
            <a:pPr algn="ctr" defTabSz="554492" fontAlgn="auto">
              <a:spcBef>
                <a:spcPts val="0"/>
              </a:spcBef>
              <a:spcAft>
                <a:spcPts val="0"/>
              </a:spcAft>
            </a:pPr>
            <a:r>
              <a:rPr lang="en-GB" sz="1213" kern="0" dirty="0">
                <a:solidFill>
                  <a:srgbClr val="FFFFFF"/>
                </a:solidFill>
                <a:latin typeface="Arial"/>
                <a:cs typeface="Arial"/>
              </a:rPr>
              <a:t>Product</a:t>
            </a:r>
            <a:r>
              <a:rPr lang="en-GB" sz="1213" kern="0" spc="-45" dirty="0">
                <a:solidFill>
                  <a:srgbClr val="FFFFFF"/>
                </a:solidFill>
                <a:latin typeface="Arial"/>
                <a:cs typeface="Arial"/>
              </a:rPr>
              <a:t> </a:t>
            </a:r>
            <a:r>
              <a:rPr lang="en-GB" sz="1213" kern="0" dirty="0">
                <a:solidFill>
                  <a:srgbClr val="FFFFFF"/>
                </a:solidFill>
                <a:latin typeface="Arial"/>
                <a:cs typeface="Arial"/>
              </a:rPr>
              <a:t>&amp;</a:t>
            </a:r>
            <a:r>
              <a:rPr lang="en-GB" sz="1213" kern="0" spc="-45" dirty="0">
                <a:solidFill>
                  <a:srgbClr val="FFFFFF"/>
                </a:solidFill>
                <a:latin typeface="Arial"/>
                <a:cs typeface="Arial"/>
              </a:rPr>
              <a:t> </a:t>
            </a:r>
            <a:r>
              <a:rPr lang="en-GB" sz="1213" kern="0" spc="-24" dirty="0">
                <a:solidFill>
                  <a:srgbClr val="FFFFFF"/>
                </a:solidFill>
                <a:latin typeface="Arial"/>
                <a:cs typeface="Arial"/>
              </a:rPr>
              <a:t>Process</a:t>
            </a:r>
            <a:r>
              <a:rPr lang="en-GB" sz="1213" kern="0" spc="-42" dirty="0">
                <a:solidFill>
                  <a:srgbClr val="FFFFFF"/>
                </a:solidFill>
                <a:latin typeface="Arial"/>
                <a:cs typeface="Arial"/>
              </a:rPr>
              <a:t> </a:t>
            </a:r>
            <a:r>
              <a:rPr lang="en-GB" sz="1213" kern="0" spc="-6" dirty="0">
                <a:solidFill>
                  <a:srgbClr val="FFFFFF"/>
                </a:solidFill>
                <a:latin typeface="Arial"/>
                <a:cs typeface="Arial"/>
              </a:rPr>
              <a:t>Innovation</a:t>
            </a:r>
            <a:r>
              <a:rPr lang="en-GB" sz="1213" kern="0" spc="-45" dirty="0">
                <a:solidFill>
                  <a:srgbClr val="FFFFFF"/>
                </a:solidFill>
                <a:latin typeface="Arial"/>
                <a:cs typeface="Arial"/>
              </a:rPr>
              <a:t> </a:t>
            </a:r>
            <a:r>
              <a:rPr lang="en-GB" sz="1213" kern="0" dirty="0">
                <a:solidFill>
                  <a:srgbClr val="FFFFFF"/>
                </a:solidFill>
                <a:latin typeface="Arial"/>
                <a:cs typeface="Arial"/>
              </a:rPr>
              <a:t>scale-</a:t>
            </a:r>
            <a:r>
              <a:rPr lang="en-GB" sz="1213" kern="0" spc="15" dirty="0">
                <a:solidFill>
                  <a:srgbClr val="FFFFFF"/>
                </a:solidFill>
                <a:latin typeface="Arial"/>
                <a:cs typeface="Arial"/>
              </a:rPr>
              <a:t>up</a:t>
            </a:r>
            <a:endParaRPr lang="en-GB" sz="1213" kern="0" dirty="0">
              <a:solidFill>
                <a:sysClr val="windowText" lastClr="000000"/>
              </a:solidFill>
              <a:latin typeface="Arial"/>
              <a:cs typeface="Arial"/>
            </a:endParaRPr>
          </a:p>
        </p:txBody>
      </p:sp>
      <p:sp>
        <p:nvSpPr>
          <p:cNvPr id="36" name="TextBox 35">
            <a:extLst>
              <a:ext uri="{FF2B5EF4-FFF2-40B4-BE49-F238E27FC236}">
                <a16:creationId xmlns:a16="http://schemas.microsoft.com/office/drawing/2014/main" id="{69B91EAB-02C9-F5DB-EC2A-9F93DB71CE2D}"/>
              </a:ext>
            </a:extLst>
          </p:cNvPr>
          <p:cNvSpPr txBox="1"/>
          <p:nvPr/>
        </p:nvSpPr>
        <p:spPr>
          <a:xfrm>
            <a:off x="1907671" y="3573951"/>
            <a:ext cx="1866597" cy="278987"/>
          </a:xfrm>
          <a:prstGeom prst="rect">
            <a:avLst/>
          </a:prstGeom>
          <a:noFill/>
        </p:spPr>
        <p:txBody>
          <a:bodyPr wrap="square" rtlCol="0">
            <a:spAutoFit/>
          </a:bodyPr>
          <a:lstStyle/>
          <a:p>
            <a:pPr marL="7701" algn="ctr" defTabSz="554492" fontAlgn="auto">
              <a:spcBef>
                <a:spcPts val="1149"/>
              </a:spcBef>
              <a:spcAft>
                <a:spcPts val="0"/>
              </a:spcAft>
            </a:pPr>
            <a:r>
              <a:rPr lang="en-GB" sz="1213" kern="0" dirty="0">
                <a:solidFill>
                  <a:srgbClr val="FFFFFF"/>
                </a:solidFill>
                <a:latin typeface="Arial"/>
                <a:cs typeface="Arial"/>
              </a:rPr>
              <a:t>Lab</a:t>
            </a:r>
            <a:r>
              <a:rPr lang="en-GB" sz="1213" kern="0" spc="-61" dirty="0">
                <a:solidFill>
                  <a:srgbClr val="FFFFFF"/>
                </a:solidFill>
                <a:latin typeface="Arial"/>
                <a:cs typeface="Arial"/>
              </a:rPr>
              <a:t> </a:t>
            </a:r>
            <a:r>
              <a:rPr lang="en-GB" sz="1213" kern="0" spc="-12" dirty="0">
                <a:solidFill>
                  <a:srgbClr val="FFFFFF"/>
                </a:solidFill>
                <a:latin typeface="Arial"/>
                <a:cs typeface="Arial"/>
              </a:rPr>
              <a:t>scale</a:t>
            </a:r>
            <a:endParaRPr lang="en-GB" sz="1213" kern="0" dirty="0">
              <a:solidFill>
                <a:sysClr val="windowText" lastClr="000000"/>
              </a:solidFill>
              <a:latin typeface="Arial"/>
              <a:cs typeface="Arial"/>
            </a:endParaRPr>
          </a:p>
        </p:txBody>
      </p:sp>
      <p:sp>
        <p:nvSpPr>
          <p:cNvPr id="45" name="TextBox 44">
            <a:extLst>
              <a:ext uri="{FF2B5EF4-FFF2-40B4-BE49-F238E27FC236}">
                <a16:creationId xmlns:a16="http://schemas.microsoft.com/office/drawing/2014/main" id="{4F4CDBBA-46E2-3072-61F8-7513F984A64B}"/>
              </a:ext>
            </a:extLst>
          </p:cNvPr>
          <p:cNvSpPr txBox="1"/>
          <p:nvPr/>
        </p:nvSpPr>
        <p:spPr>
          <a:xfrm>
            <a:off x="5959490" y="3914286"/>
            <a:ext cx="1866597" cy="278987"/>
          </a:xfrm>
          <a:prstGeom prst="rect">
            <a:avLst/>
          </a:prstGeom>
          <a:noFill/>
        </p:spPr>
        <p:txBody>
          <a:bodyPr wrap="square" rtlCol="0">
            <a:spAutoFit/>
          </a:bodyPr>
          <a:lstStyle/>
          <a:p>
            <a:pPr marL="7701" algn="ctr" defTabSz="554492" fontAlgn="auto">
              <a:spcBef>
                <a:spcPts val="1149"/>
              </a:spcBef>
              <a:spcAft>
                <a:spcPts val="0"/>
              </a:spcAft>
            </a:pPr>
            <a:r>
              <a:rPr lang="en-GB" sz="1213" kern="0" dirty="0">
                <a:solidFill>
                  <a:srgbClr val="FFFFFF"/>
                </a:solidFill>
                <a:latin typeface="Arial"/>
                <a:cs typeface="Arial"/>
              </a:rPr>
              <a:t>Skills</a:t>
            </a:r>
            <a:endParaRPr lang="en-GB" sz="1213" kern="0" dirty="0">
              <a:solidFill>
                <a:sysClr val="windowText" lastClr="000000"/>
              </a:solidFill>
              <a:latin typeface="Arial"/>
              <a:cs typeface="Arial"/>
            </a:endParaRPr>
          </a:p>
        </p:txBody>
      </p:sp>
      <p:sp>
        <p:nvSpPr>
          <p:cNvPr id="46" name="TextBox 45">
            <a:extLst>
              <a:ext uri="{FF2B5EF4-FFF2-40B4-BE49-F238E27FC236}">
                <a16:creationId xmlns:a16="http://schemas.microsoft.com/office/drawing/2014/main" id="{3387A72A-3B1A-ECA9-475E-CBE9DB138908}"/>
              </a:ext>
            </a:extLst>
          </p:cNvPr>
          <p:cNvSpPr txBox="1"/>
          <p:nvPr/>
        </p:nvSpPr>
        <p:spPr>
          <a:xfrm>
            <a:off x="5959490" y="4275912"/>
            <a:ext cx="1866597" cy="278987"/>
          </a:xfrm>
          <a:prstGeom prst="rect">
            <a:avLst/>
          </a:prstGeom>
          <a:noFill/>
        </p:spPr>
        <p:txBody>
          <a:bodyPr wrap="square" rtlCol="0">
            <a:spAutoFit/>
          </a:bodyPr>
          <a:lstStyle/>
          <a:p>
            <a:pPr marL="7701" algn="ctr" defTabSz="554492" fontAlgn="auto">
              <a:spcBef>
                <a:spcPts val="1149"/>
              </a:spcBef>
              <a:spcAft>
                <a:spcPts val="0"/>
              </a:spcAft>
            </a:pPr>
            <a:r>
              <a:rPr lang="en-GB" sz="1213" kern="0" dirty="0">
                <a:solidFill>
                  <a:srgbClr val="FFFFFF"/>
                </a:solidFill>
                <a:latin typeface="Arial"/>
                <a:cs typeface="Arial"/>
              </a:rPr>
              <a:t>Supply chain</a:t>
            </a:r>
            <a:endParaRPr lang="en-GB" sz="1213" kern="0" dirty="0">
              <a:solidFill>
                <a:sysClr val="windowText" lastClr="000000"/>
              </a:solidFill>
              <a:latin typeface="Arial"/>
              <a:cs typeface="Arial"/>
            </a:endParaRPr>
          </a:p>
        </p:txBody>
      </p:sp>
      <p:sp>
        <p:nvSpPr>
          <p:cNvPr id="6" name="Text Placeholder 5">
            <a:extLst>
              <a:ext uri="{FF2B5EF4-FFF2-40B4-BE49-F238E27FC236}">
                <a16:creationId xmlns:a16="http://schemas.microsoft.com/office/drawing/2014/main" id="{37FD6C82-9C51-ED47-BAF7-84D87EF14C91}"/>
              </a:ext>
            </a:extLst>
          </p:cNvPr>
          <p:cNvSpPr>
            <a:spLocks noGrp="1"/>
          </p:cNvSpPr>
          <p:nvPr>
            <p:ph type="body" sz="quarter" idx="10"/>
          </p:nvPr>
        </p:nvSpPr>
        <p:spPr/>
        <p:txBody>
          <a:bodyPr/>
          <a:lstStyle/>
          <a:p>
            <a:r>
              <a:rPr lang="en-US" dirty="0"/>
              <a:t>A connected pathway: Research to manufacture</a:t>
            </a:r>
          </a:p>
          <a:p>
            <a:endParaRPr lang="en-GB" dirty="0"/>
          </a:p>
        </p:txBody>
      </p:sp>
      <p:sp>
        <p:nvSpPr>
          <p:cNvPr id="16" name="Text Placeholder 15">
            <a:extLst>
              <a:ext uri="{FF2B5EF4-FFF2-40B4-BE49-F238E27FC236}">
                <a16:creationId xmlns:a16="http://schemas.microsoft.com/office/drawing/2014/main" id="{19B38E0B-20DC-1101-B648-927E66131BF4}"/>
              </a:ext>
            </a:extLst>
          </p:cNvPr>
          <p:cNvSpPr>
            <a:spLocks noGrp="1"/>
          </p:cNvSpPr>
          <p:nvPr>
            <p:ph type="body" sz="quarter" idx="24"/>
          </p:nvPr>
        </p:nvSpPr>
        <p:spPr/>
        <p:txBody>
          <a:bodyPr/>
          <a:lstStyle/>
          <a:p>
            <a:r>
              <a:rPr lang="en-GB" dirty="0"/>
              <a:t>Public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31CEC-682D-8582-82FC-7034632BE92D}"/>
              </a:ext>
            </a:extLst>
          </p:cNvPr>
          <p:cNvSpPr>
            <a:spLocks noGrp="1"/>
          </p:cNvSpPr>
          <p:nvPr>
            <p:ph type="body" sz="quarter" idx="10"/>
          </p:nvPr>
        </p:nvSpPr>
        <p:spPr/>
        <p:txBody>
          <a:bodyPr/>
          <a:lstStyle/>
          <a:p>
            <a:r>
              <a:rPr lang="en-GB" sz="3000" dirty="0"/>
              <a:t>About me</a:t>
            </a:r>
          </a:p>
        </p:txBody>
      </p:sp>
      <p:sp>
        <p:nvSpPr>
          <p:cNvPr id="3" name="Text Placeholder 2">
            <a:extLst>
              <a:ext uri="{FF2B5EF4-FFF2-40B4-BE49-F238E27FC236}">
                <a16:creationId xmlns:a16="http://schemas.microsoft.com/office/drawing/2014/main" id="{DFE87CD9-B7EE-8EF1-B6E2-A554B543B4CF}"/>
              </a:ext>
            </a:extLst>
          </p:cNvPr>
          <p:cNvSpPr>
            <a:spLocks noGrp="1"/>
          </p:cNvSpPr>
          <p:nvPr>
            <p:ph type="body" sz="quarter" idx="11"/>
          </p:nvPr>
        </p:nvSpPr>
        <p:spPr>
          <a:xfrm>
            <a:off x="782993" y="1610769"/>
            <a:ext cx="6625167" cy="4487334"/>
          </a:xfrm>
        </p:spPr>
        <p:txBody>
          <a:bodyPr vert="horz" lIns="91440" tIns="45720" rIns="91440" bIns="45720" anchor="t"/>
          <a:lstStyle/>
          <a:p>
            <a:pPr>
              <a:spcBef>
                <a:spcPts val="0"/>
              </a:spcBef>
            </a:pPr>
            <a:r>
              <a:rPr lang="en-GB" sz="2000" dirty="0"/>
              <a:t>Dr Jo Dally</a:t>
            </a:r>
          </a:p>
          <a:p>
            <a:pPr>
              <a:spcBef>
                <a:spcPts val="0"/>
              </a:spcBef>
            </a:pPr>
            <a:r>
              <a:rPr lang="en-GB" b="0" dirty="0"/>
              <a:t>Chief Business Officer at NCC</a:t>
            </a:r>
          </a:p>
          <a:p>
            <a:endParaRPr lang="en-GB" dirty="0"/>
          </a:p>
          <a:p>
            <a:endParaRPr lang="en-US" b="0" dirty="0">
              <a:cs typeface="Calibri"/>
            </a:endParaRPr>
          </a:p>
        </p:txBody>
      </p:sp>
      <p:sp>
        <p:nvSpPr>
          <p:cNvPr id="5" name="Text Placeholder 4">
            <a:extLst>
              <a:ext uri="{FF2B5EF4-FFF2-40B4-BE49-F238E27FC236}">
                <a16:creationId xmlns:a16="http://schemas.microsoft.com/office/drawing/2014/main" id="{2462FB26-53FF-C5E7-AE6E-9A43A2BEA295}"/>
              </a:ext>
            </a:extLst>
          </p:cNvPr>
          <p:cNvSpPr>
            <a:spLocks noGrp="1"/>
          </p:cNvSpPr>
          <p:nvPr>
            <p:ph type="body" sz="quarter" idx="24"/>
          </p:nvPr>
        </p:nvSpPr>
        <p:spPr/>
        <p:txBody>
          <a:bodyPr/>
          <a:lstStyle/>
          <a:p>
            <a:r>
              <a:rPr lang="en-GB" dirty="0"/>
              <a:t>PUBLIC</a:t>
            </a:r>
          </a:p>
        </p:txBody>
      </p:sp>
      <p:pic>
        <p:nvPicPr>
          <p:cNvPr id="8" name="Picture 7">
            <a:extLst>
              <a:ext uri="{FF2B5EF4-FFF2-40B4-BE49-F238E27FC236}">
                <a16:creationId xmlns:a16="http://schemas.microsoft.com/office/drawing/2014/main" id="{45E38184-B75D-EBFB-A18C-33A6CD342E44}"/>
              </a:ext>
            </a:extLst>
          </p:cNvPr>
          <p:cNvPicPr>
            <a:picLocks noChangeAspect="1"/>
          </p:cNvPicPr>
          <p:nvPr/>
        </p:nvPicPr>
        <p:blipFill>
          <a:blip r:embed="rId3"/>
          <a:srcRect t="2315" r="16592"/>
          <a:stretch/>
        </p:blipFill>
        <p:spPr>
          <a:xfrm>
            <a:off x="898972" y="2405575"/>
            <a:ext cx="2878089" cy="3409377"/>
          </a:xfrm>
          <a:prstGeom prst="rect">
            <a:avLst/>
          </a:prstGeom>
        </p:spPr>
      </p:pic>
      <p:pic>
        <p:nvPicPr>
          <p:cNvPr id="10" name="Picture 9" descr="Aphelocoma - Wikipedia">
            <a:extLst>
              <a:ext uri="{FF2B5EF4-FFF2-40B4-BE49-F238E27FC236}">
                <a16:creationId xmlns:a16="http://schemas.microsoft.com/office/drawing/2014/main" id="{5BACB2C5-9EF5-6CDA-0FD4-EA4BB004F713}"/>
              </a:ext>
            </a:extLst>
          </p:cNvPr>
          <p:cNvPicPr>
            <a:picLocks noChangeAspect="1"/>
          </p:cNvPicPr>
          <p:nvPr/>
        </p:nvPicPr>
        <p:blipFill>
          <a:blip r:embed="rId4"/>
          <a:stretch>
            <a:fillRect/>
          </a:stretch>
        </p:blipFill>
        <p:spPr>
          <a:xfrm>
            <a:off x="4256949" y="4878636"/>
            <a:ext cx="1313672" cy="936316"/>
          </a:xfrm>
          <a:prstGeom prst="rect">
            <a:avLst/>
          </a:prstGeom>
        </p:spPr>
      </p:pic>
      <p:pic>
        <p:nvPicPr>
          <p:cNvPr id="11" name="Picture 10" descr="Imperial College London - data.org">
            <a:extLst>
              <a:ext uri="{FF2B5EF4-FFF2-40B4-BE49-F238E27FC236}">
                <a16:creationId xmlns:a16="http://schemas.microsoft.com/office/drawing/2014/main" id="{7B252E09-1984-2762-75A5-7F803F27B022}"/>
              </a:ext>
            </a:extLst>
          </p:cNvPr>
          <p:cNvPicPr>
            <a:picLocks noChangeAspect="1"/>
          </p:cNvPicPr>
          <p:nvPr/>
        </p:nvPicPr>
        <p:blipFill>
          <a:blip r:embed="rId5"/>
          <a:stretch>
            <a:fillRect/>
          </a:stretch>
        </p:blipFill>
        <p:spPr>
          <a:xfrm>
            <a:off x="7169235" y="5129214"/>
            <a:ext cx="1466073" cy="442232"/>
          </a:xfrm>
          <a:prstGeom prst="rect">
            <a:avLst/>
          </a:prstGeom>
        </p:spPr>
      </p:pic>
      <p:pic>
        <p:nvPicPr>
          <p:cNvPr id="12" name="Picture 11" descr="File:House of Commons logo 2020.svg ...">
            <a:extLst>
              <a:ext uri="{FF2B5EF4-FFF2-40B4-BE49-F238E27FC236}">
                <a16:creationId xmlns:a16="http://schemas.microsoft.com/office/drawing/2014/main" id="{99F9041A-2D80-F32A-468D-8AA904DFEF4D}"/>
              </a:ext>
            </a:extLst>
          </p:cNvPr>
          <p:cNvPicPr>
            <a:picLocks noChangeAspect="1"/>
          </p:cNvPicPr>
          <p:nvPr/>
        </p:nvPicPr>
        <p:blipFill>
          <a:blip r:embed="rId6"/>
          <a:stretch>
            <a:fillRect/>
          </a:stretch>
        </p:blipFill>
        <p:spPr>
          <a:xfrm>
            <a:off x="9862457" y="5069729"/>
            <a:ext cx="1618862" cy="430181"/>
          </a:xfrm>
          <a:prstGeom prst="rect">
            <a:avLst/>
          </a:prstGeom>
        </p:spPr>
      </p:pic>
      <p:pic>
        <p:nvPicPr>
          <p:cNvPr id="13" name="Picture 12" descr="The future of the Civil Service: making ...">
            <a:extLst>
              <a:ext uri="{FF2B5EF4-FFF2-40B4-BE49-F238E27FC236}">
                <a16:creationId xmlns:a16="http://schemas.microsoft.com/office/drawing/2014/main" id="{64C6FB21-6982-6E0E-F9DF-073E0646D883}"/>
              </a:ext>
            </a:extLst>
          </p:cNvPr>
          <p:cNvPicPr>
            <a:picLocks noChangeAspect="1"/>
          </p:cNvPicPr>
          <p:nvPr/>
        </p:nvPicPr>
        <p:blipFill>
          <a:blip r:embed="rId7"/>
          <a:stretch>
            <a:fillRect/>
          </a:stretch>
        </p:blipFill>
        <p:spPr>
          <a:xfrm>
            <a:off x="9789173" y="3992746"/>
            <a:ext cx="1692146" cy="625735"/>
          </a:xfrm>
          <a:prstGeom prst="rect">
            <a:avLst/>
          </a:prstGeom>
        </p:spPr>
      </p:pic>
      <p:pic>
        <p:nvPicPr>
          <p:cNvPr id="14" name="Picture 13" descr="The future of the Civil Service: making ...">
            <a:extLst>
              <a:ext uri="{FF2B5EF4-FFF2-40B4-BE49-F238E27FC236}">
                <a16:creationId xmlns:a16="http://schemas.microsoft.com/office/drawing/2014/main" id="{B1F9D614-DC54-E3D1-01FD-360F7259B6E0}"/>
              </a:ext>
            </a:extLst>
          </p:cNvPr>
          <p:cNvPicPr>
            <a:picLocks noChangeAspect="1"/>
          </p:cNvPicPr>
          <p:nvPr/>
        </p:nvPicPr>
        <p:blipFill>
          <a:blip r:embed="rId7"/>
          <a:stretch>
            <a:fillRect/>
          </a:stretch>
        </p:blipFill>
        <p:spPr>
          <a:xfrm>
            <a:off x="4230752" y="4043522"/>
            <a:ext cx="1692146" cy="625735"/>
          </a:xfrm>
          <a:prstGeom prst="rect">
            <a:avLst/>
          </a:prstGeom>
        </p:spPr>
      </p:pic>
      <p:pic>
        <p:nvPicPr>
          <p:cNvPr id="15" name="Picture 14" descr="Development Office | Logopedia | Fandom">
            <a:extLst>
              <a:ext uri="{FF2B5EF4-FFF2-40B4-BE49-F238E27FC236}">
                <a16:creationId xmlns:a16="http://schemas.microsoft.com/office/drawing/2014/main" id="{6B1CE314-8F10-C376-D6EB-63EF3DD201EC}"/>
              </a:ext>
            </a:extLst>
          </p:cNvPr>
          <p:cNvPicPr>
            <a:picLocks noChangeAspect="1"/>
          </p:cNvPicPr>
          <p:nvPr/>
        </p:nvPicPr>
        <p:blipFill>
          <a:blip r:embed="rId8"/>
          <a:stretch>
            <a:fillRect/>
          </a:stretch>
        </p:blipFill>
        <p:spPr>
          <a:xfrm>
            <a:off x="7116051" y="4041699"/>
            <a:ext cx="1117925" cy="625930"/>
          </a:xfrm>
          <a:prstGeom prst="rect">
            <a:avLst/>
          </a:prstGeom>
        </p:spPr>
      </p:pic>
      <p:pic>
        <p:nvPicPr>
          <p:cNvPr id="16" name="Picture 15" descr="Metropolitan Police | Triggerpointitv ...">
            <a:extLst>
              <a:ext uri="{FF2B5EF4-FFF2-40B4-BE49-F238E27FC236}">
                <a16:creationId xmlns:a16="http://schemas.microsoft.com/office/drawing/2014/main" id="{769CD038-593C-525B-CA36-F03C2502221A}"/>
              </a:ext>
            </a:extLst>
          </p:cNvPr>
          <p:cNvPicPr>
            <a:picLocks noChangeAspect="1"/>
          </p:cNvPicPr>
          <p:nvPr/>
        </p:nvPicPr>
        <p:blipFill>
          <a:blip r:embed="rId9"/>
          <a:stretch>
            <a:fillRect/>
          </a:stretch>
        </p:blipFill>
        <p:spPr>
          <a:xfrm>
            <a:off x="4230752" y="3176781"/>
            <a:ext cx="1817720" cy="504436"/>
          </a:xfrm>
          <a:prstGeom prst="rect">
            <a:avLst/>
          </a:prstGeom>
        </p:spPr>
      </p:pic>
      <p:pic>
        <p:nvPicPr>
          <p:cNvPr id="17" name="Picture 16" descr="Profile for The Royal Society">
            <a:extLst>
              <a:ext uri="{FF2B5EF4-FFF2-40B4-BE49-F238E27FC236}">
                <a16:creationId xmlns:a16="http://schemas.microsoft.com/office/drawing/2014/main" id="{12A8ED70-93E4-753E-90F8-147E7E2E4600}"/>
              </a:ext>
            </a:extLst>
          </p:cNvPr>
          <p:cNvPicPr>
            <a:picLocks noChangeAspect="1"/>
          </p:cNvPicPr>
          <p:nvPr/>
        </p:nvPicPr>
        <p:blipFill>
          <a:blip r:embed="rId10"/>
          <a:stretch>
            <a:fillRect/>
          </a:stretch>
        </p:blipFill>
        <p:spPr>
          <a:xfrm>
            <a:off x="7116051" y="3189417"/>
            <a:ext cx="588024" cy="619126"/>
          </a:xfrm>
          <a:prstGeom prst="rect">
            <a:avLst/>
          </a:prstGeom>
        </p:spPr>
      </p:pic>
      <p:pic>
        <p:nvPicPr>
          <p:cNvPr id="18" name="Picture 17" descr="BP - Wikipedia">
            <a:extLst>
              <a:ext uri="{FF2B5EF4-FFF2-40B4-BE49-F238E27FC236}">
                <a16:creationId xmlns:a16="http://schemas.microsoft.com/office/drawing/2014/main" id="{F71BB059-4747-6BAC-25C3-AD8F50B4F73F}"/>
              </a:ext>
            </a:extLst>
          </p:cNvPr>
          <p:cNvPicPr>
            <a:picLocks noChangeAspect="1"/>
          </p:cNvPicPr>
          <p:nvPr/>
        </p:nvPicPr>
        <p:blipFill>
          <a:blip r:embed="rId11"/>
          <a:stretch>
            <a:fillRect/>
          </a:stretch>
        </p:blipFill>
        <p:spPr>
          <a:xfrm>
            <a:off x="8662940" y="3159676"/>
            <a:ext cx="527763" cy="678608"/>
          </a:xfrm>
          <a:prstGeom prst="rect">
            <a:avLst/>
          </a:prstGeom>
        </p:spPr>
      </p:pic>
      <p:pic>
        <p:nvPicPr>
          <p:cNvPr id="19" name="Picture 18" descr="An interview with Katherine Bennett">
            <a:extLst>
              <a:ext uri="{FF2B5EF4-FFF2-40B4-BE49-F238E27FC236}">
                <a16:creationId xmlns:a16="http://schemas.microsoft.com/office/drawing/2014/main" id="{30AD1F9A-240F-38AD-2917-A2B98AF1E708}"/>
              </a:ext>
            </a:extLst>
          </p:cNvPr>
          <p:cNvPicPr>
            <a:picLocks noChangeAspect="1"/>
          </p:cNvPicPr>
          <p:nvPr/>
        </p:nvPicPr>
        <p:blipFill>
          <a:blip r:embed="rId12"/>
          <a:stretch>
            <a:fillRect/>
          </a:stretch>
        </p:blipFill>
        <p:spPr>
          <a:xfrm>
            <a:off x="10149568" y="3037113"/>
            <a:ext cx="1331751" cy="783771"/>
          </a:xfrm>
          <a:prstGeom prst="rect">
            <a:avLst/>
          </a:prstGeom>
        </p:spPr>
      </p:pic>
      <p:pic>
        <p:nvPicPr>
          <p:cNvPr id="20" name="Picture 19" descr="The National Composite Centre (NCC ...">
            <a:extLst>
              <a:ext uri="{FF2B5EF4-FFF2-40B4-BE49-F238E27FC236}">
                <a16:creationId xmlns:a16="http://schemas.microsoft.com/office/drawing/2014/main" id="{043D43EA-07BF-35CB-8409-E5541808EC41}"/>
              </a:ext>
            </a:extLst>
          </p:cNvPr>
          <p:cNvPicPr>
            <a:picLocks noChangeAspect="1"/>
          </p:cNvPicPr>
          <p:nvPr/>
        </p:nvPicPr>
        <p:blipFill>
          <a:blip r:embed="rId13"/>
          <a:stretch>
            <a:fillRect/>
          </a:stretch>
        </p:blipFill>
        <p:spPr>
          <a:xfrm>
            <a:off x="6499550" y="1907868"/>
            <a:ext cx="2155372" cy="746643"/>
          </a:xfrm>
          <a:prstGeom prst="rect">
            <a:avLst/>
          </a:prstGeom>
        </p:spPr>
      </p:pic>
    </p:spTree>
    <p:extLst>
      <p:ext uri="{BB962C8B-B14F-4D97-AF65-F5344CB8AC3E}">
        <p14:creationId xmlns:p14="http://schemas.microsoft.com/office/powerpoint/2010/main" val="36050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16A11-6DCA-E26F-9E2E-8B2CF41576B0}"/>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9EF4409D-C707-55BA-6781-04EEACD592B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5" b="98652" l="1464" r="43485">
                        <a14:foregroundMark x1="4539" y1="54831" x2="4539" y2="54831"/>
                        <a14:foregroundMark x1="9663" y1="65843" x2="9663" y2="65843"/>
                      </a14:backgroundRemoval>
                    </a14:imgEffect>
                  </a14:imgLayer>
                </a14:imgProps>
              </a:ext>
              <a:ext uri="{28A0092B-C50C-407E-A947-70E740481C1C}">
                <a14:useLocalDpi xmlns:a14="http://schemas.microsoft.com/office/drawing/2010/main" val="0"/>
              </a:ext>
            </a:extLst>
          </a:blip>
          <a:srcRect l="10" r="53070"/>
          <a:stretch/>
        </p:blipFill>
        <p:spPr bwMode="auto">
          <a:xfrm>
            <a:off x="3933720" y="1254066"/>
            <a:ext cx="3197173" cy="4439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a:extLst>
              <a:ext uri="{FF2B5EF4-FFF2-40B4-BE49-F238E27FC236}">
                <a16:creationId xmlns:a16="http://schemas.microsoft.com/office/drawing/2014/main" id="{38E6C902-E55B-8722-C1C9-510F477FC331}"/>
              </a:ext>
            </a:extLst>
          </p:cNvPr>
          <p:cNvGrpSpPr/>
          <p:nvPr/>
        </p:nvGrpSpPr>
        <p:grpSpPr>
          <a:xfrm>
            <a:off x="476137" y="1293646"/>
            <a:ext cx="3203947" cy="487141"/>
            <a:chOff x="2908078" y="355"/>
            <a:chExt cx="2215444" cy="1329266"/>
          </a:xfrm>
          <a:solidFill>
            <a:srgbClr val="17427F"/>
          </a:solidFill>
        </p:grpSpPr>
        <p:sp>
          <p:nvSpPr>
            <p:cNvPr id="11" name="Rectangle 10">
              <a:extLst>
                <a:ext uri="{FF2B5EF4-FFF2-40B4-BE49-F238E27FC236}">
                  <a16:creationId xmlns:a16="http://schemas.microsoft.com/office/drawing/2014/main" id="{BCAFEBF3-7B0F-0A1D-3908-9FA746163048}"/>
                </a:ext>
              </a:extLst>
            </p:cNvPr>
            <p:cNvSpPr/>
            <p:nvPr/>
          </p:nvSpPr>
          <p:spPr>
            <a:xfrm>
              <a:off x="2908078" y="355"/>
              <a:ext cx="2215444" cy="132926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27175D3-DCA3-8461-CACC-4CE1C3A862E1}"/>
                </a:ext>
              </a:extLst>
            </p:cNvPr>
            <p:cNvSpPr txBox="1"/>
            <p:nvPr/>
          </p:nvSpPr>
          <p:spPr>
            <a:xfrm>
              <a:off x="2908078" y="355"/>
              <a:ext cx="2215444" cy="13292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Established by </a:t>
              </a: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Innovate UK </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in 2011 </a:t>
              </a:r>
              <a:endPar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F7A0357-13A4-D2B6-DADD-21A3150803D8}"/>
              </a:ext>
            </a:extLst>
          </p:cNvPr>
          <p:cNvGrpSpPr/>
          <p:nvPr/>
        </p:nvGrpSpPr>
        <p:grpSpPr>
          <a:xfrm>
            <a:off x="476137" y="1755651"/>
            <a:ext cx="3203947" cy="982970"/>
            <a:chOff x="471089" y="354"/>
            <a:chExt cx="2215444" cy="828534"/>
          </a:xfrm>
          <a:solidFill>
            <a:srgbClr val="17427F"/>
          </a:solidFill>
        </p:grpSpPr>
        <p:sp>
          <p:nvSpPr>
            <p:cNvPr id="14" name="Rectangle 13">
              <a:extLst>
                <a:ext uri="{FF2B5EF4-FFF2-40B4-BE49-F238E27FC236}">
                  <a16:creationId xmlns:a16="http://schemas.microsoft.com/office/drawing/2014/main" id="{FC85B9CD-C748-495D-E16E-DEC3D61FD3EE}"/>
                </a:ext>
              </a:extLst>
            </p:cNvPr>
            <p:cNvSpPr/>
            <p:nvPr/>
          </p:nvSpPr>
          <p:spPr>
            <a:xfrm>
              <a:off x="471089" y="354"/>
              <a:ext cx="2215444" cy="828533"/>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7C10B4F1-F7E4-3D46-35C7-0DBC13F69A3C}"/>
                </a:ext>
              </a:extLst>
            </p:cNvPr>
            <p:cNvSpPr txBox="1"/>
            <p:nvPr/>
          </p:nvSpPr>
          <p:spPr>
            <a:xfrm>
              <a:off x="471089" y="355"/>
              <a:ext cx="2215444" cy="828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lang="en-US" sz="1400" b="1" dirty="0">
                  <a:solidFill>
                    <a:srgbClr val="FFFFFF"/>
                  </a:solidFill>
                  <a:latin typeface="Calibri" panose="020F0502020204030204"/>
                </a:rPr>
                <a:t>6</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 Centre's of industrial innovation across 25 sites </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working together on the </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future of manufacturing. </a:t>
              </a: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BCBD8CC3-580C-7A7B-51C0-9D3DAFC8088C}"/>
              </a:ext>
            </a:extLst>
          </p:cNvPr>
          <p:cNvPicPr>
            <a:picLocks noChangeAspect="1"/>
          </p:cNvPicPr>
          <p:nvPr/>
        </p:nvPicPr>
        <p:blipFill>
          <a:blip r:embed="rId4"/>
          <a:stretch>
            <a:fillRect/>
          </a:stretch>
        </p:blipFill>
        <p:spPr>
          <a:xfrm>
            <a:off x="1680793" y="5682546"/>
            <a:ext cx="754032" cy="203008"/>
          </a:xfrm>
          <a:prstGeom prst="rect">
            <a:avLst/>
          </a:prstGeom>
        </p:spPr>
      </p:pic>
      <p:pic>
        <p:nvPicPr>
          <p:cNvPr id="17" name="Picture 16">
            <a:extLst>
              <a:ext uri="{FF2B5EF4-FFF2-40B4-BE49-F238E27FC236}">
                <a16:creationId xmlns:a16="http://schemas.microsoft.com/office/drawing/2014/main" id="{DDA03EDA-D578-A878-1D85-94278868C853}"/>
              </a:ext>
            </a:extLst>
          </p:cNvPr>
          <p:cNvPicPr>
            <a:picLocks noChangeAspect="1"/>
          </p:cNvPicPr>
          <p:nvPr/>
        </p:nvPicPr>
        <p:blipFill>
          <a:blip r:embed="rId5"/>
          <a:stretch>
            <a:fillRect/>
          </a:stretch>
        </p:blipFill>
        <p:spPr>
          <a:xfrm>
            <a:off x="666224" y="5162445"/>
            <a:ext cx="623759" cy="285889"/>
          </a:xfrm>
          <a:prstGeom prst="rect">
            <a:avLst/>
          </a:prstGeom>
        </p:spPr>
      </p:pic>
      <p:pic>
        <p:nvPicPr>
          <p:cNvPr id="18" name="Picture 17">
            <a:extLst>
              <a:ext uri="{FF2B5EF4-FFF2-40B4-BE49-F238E27FC236}">
                <a16:creationId xmlns:a16="http://schemas.microsoft.com/office/drawing/2014/main" id="{8EB28D57-19BB-0011-E226-E05591C87C9B}"/>
              </a:ext>
            </a:extLst>
          </p:cNvPr>
          <p:cNvPicPr>
            <a:picLocks noChangeAspect="1"/>
          </p:cNvPicPr>
          <p:nvPr/>
        </p:nvPicPr>
        <p:blipFill>
          <a:blip r:embed="rId6"/>
          <a:stretch>
            <a:fillRect/>
          </a:stretch>
        </p:blipFill>
        <p:spPr>
          <a:xfrm>
            <a:off x="1834192" y="5124522"/>
            <a:ext cx="486264" cy="332083"/>
          </a:xfrm>
          <a:prstGeom prst="rect">
            <a:avLst/>
          </a:prstGeom>
        </p:spPr>
      </p:pic>
      <p:pic>
        <p:nvPicPr>
          <p:cNvPr id="19" name="Picture 18">
            <a:extLst>
              <a:ext uri="{FF2B5EF4-FFF2-40B4-BE49-F238E27FC236}">
                <a16:creationId xmlns:a16="http://schemas.microsoft.com/office/drawing/2014/main" id="{EE70044B-94C4-9C26-FDFE-45BAFDB8DCC8}"/>
              </a:ext>
            </a:extLst>
          </p:cNvPr>
          <p:cNvPicPr>
            <a:picLocks noChangeAspect="1"/>
          </p:cNvPicPr>
          <p:nvPr/>
        </p:nvPicPr>
        <p:blipFill>
          <a:blip r:embed="rId7"/>
          <a:stretch>
            <a:fillRect/>
          </a:stretch>
        </p:blipFill>
        <p:spPr>
          <a:xfrm>
            <a:off x="2518451" y="5056132"/>
            <a:ext cx="971541" cy="449519"/>
          </a:xfrm>
          <a:prstGeom prst="rect">
            <a:avLst/>
          </a:prstGeom>
        </p:spPr>
      </p:pic>
      <p:pic>
        <p:nvPicPr>
          <p:cNvPr id="21" name="Picture 20" descr="Graphical user interface, text, application&#10;&#10;Description automatically generated with medium confidence">
            <a:extLst>
              <a:ext uri="{FF2B5EF4-FFF2-40B4-BE49-F238E27FC236}">
                <a16:creationId xmlns:a16="http://schemas.microsoft.com/office/drawing/2014/main" id="{DE154C85-4613-2C03-A1EE-2058E9AABAA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66223" y="4736924"/>
            <a:ext cx="1392680" cy="25690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C4C55B09-C574-BEEF-EC73-E7EEF288BA1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302618" y="4732633"/>
            <a:ext cx="1187375" cy="240125"/>
          </a:xfrm>
          <a:prstGeom prst="rect">
            <a:avLst/>
          </a:prstGeom>
        </p:spPr>
      </p:pic>
      <p:sp>
        <p:nvSpPr>
          <p:cNvPr id="24" name="Rectangle: Rounded Corners 23">
            <a:extLst>
              <a:ext uri="{FF2B5EF4-FFF2-40B4-BE49-F238E27FC236}">
                <a16:creationId xmlns:a16="http://schemas.microsoft.com/office/drawing/2014/main" id="{11DF7443-5FCA-9BE9-1AF3-2F28220A9C59}"/>
              </a:ext>
            </a:extLst>
          </p:cNvPr>
          <p:cNvSpPr/>
          <p:nvPr/>
        </p:nvSpPr>
        <p:spPr>
          <a:xfrm>
            <a:off x="476137" y="3549915"/>
            <a:ext cx="3203949" cy="2570330"/>
          </a:xfrm>
          <a:prstGeom prst="roundRect">
            <a:avLst/>
          </a:prstGeom>
          <a:noFill/>
          <a:ln w="28575">
            <a:solidFill>
              <a:srgbClr val="17427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err="1">
              <a:ln>
                <a:noFill/>
              </a:ln>
              <a:solidFill>
                <a:srgbClr val="FFFFFF"/>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43DFA5E7-843B-AF66-992E-1EEE3DBFF64B}"/>
              </a:ext>
            </a:extLst>
          </p:cNvPr>
          <p:cNvSpPr/>
          <p:nvPr/>
        </p:nvSpPr>
        <p:spPr>
          <a:xfrm>
            <a:off x="476137" y="3632145"/>
            <a:ext cx="3203949" cy="987141"/>
          </a:xfrm>
          <a:prstGeom prst="roundRect">
            <a:avLst>
              <a:gd name="adj" fmla="val 12282"/>
            </a:avLst>
          </a:prstGeom>
          <a:solidFill>
            <a:srgbClr val="17427F"/>
          </a:solidFill>
          <a:ln w="28575">
            <a:solidFill>
              <a:srgbClr val="17427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err="1">
              <a:ln>
                <a:noFill/>
              </a:ln>
              <a:solidFill>
                <a:srgbClr val="FFFFFF"/>
              </a:solidFill>
              <a:effectLst/>
              <a:uLnTx/>
              <a:uFillTx/>
              <a:latin typeface="Calibri" panose="020F0502020204030204"/>
              <a:ea typeface="+mn-ea"/>
              <a:cs typeface="+mn-cs"/>
            </a:endParaRPr>
          </a:p>
        </p:txBody>
      </p:sp>
      <p:pic>
        <p:nvPicPr>
          <p:cNvPr id="26" name="Picture 25" descr="Logo&#10;&#10;Description automatically generated">
            <a:extLst>
              <a:ext uri="{FF2B5EF4-FFF2-40B4-BE49-F238E27FC236}">
                <a16:creationId xmlns:a16="http://schemas.microsoft.com/office/drawing/2014/main" id="{4F4A9E13-36B0-7B10-D1E4-DD58A184A0F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92489" y="3721135"/>
            <a:ext cx="2241691" cy="1058611"/>
          </a:xfrm>
          <a:prstGeom prst="rect">
            <a:avLst/>
          </a:prstGeom>
        </p:spPr>
      </p:pic>
      <p:sp>
        <p:nvSpPr>
          <p:cNvPr id="3" name="Oval 2">
            <a:extLst>
              <a:ext uri="{FF2B5EF4-FFF2-40B4-BE49-F238E27FC236}">
                <a16:creationId xmlns:a16="http://schemas.microsoft.com/office/drawing/2014/main" id="{665743DF-C462-778D-7A4F-E7B90A828621}"/>
              </a:ext>
            </a:extLst>
          </p:cNvPr>
          <p:cNvSpPr/>
          <p:nvPr/>
        </p:nvSpPr>
        <p:spPr>
          <a:xfrm>
            <a:off x="5545561" y="4796980"/>
            <a:ext cx="294468" cy="30677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1">
            <a:extLst>
              <a:ext uri="{FF2B5EF4-FFF2-40B4-BE49-F238E27FC236}">
                <a16:creationId xmlns:a16="http://schemas.microsoft.com/office/drawing/2014/main" id="{6A94A625-571E-C4DC-C70F-A6BB82AAD7A3}"/>
              </a:ext>
            </a:extLst>
          </p:cNvPr>
          <p:cNvSpPr txBox="1">
            <a:spLocks/>
          </p:cNvSpPr>
          <p:nvPr/>
        </p:nvSpPr>
        <p:spPr>
          <a:xfrm>
            <a:off x="6965486" y="4711931"/>
            <a:ext cx="5241754" cy="693738"/>
          </a:xfrm>
          <a:prstGeom prst="rect">
            <a:avLst/>
          </a:prstGeom>
        </p:spPr>
        <p:txBody>
          <a:bodyPr vert="horz"/>
          <a:lstStyle>
            <a:lvl1pPr marL="0" indent="0" algn="l" defTabSz="457200" rtl="0" eaLnBrk="1" latinLnBrk="0" hangingPunct="1">
              <a:spcBef>
                <a:spcPct val="20000"/>
              </a:spcBef>
              <a:buFontTx/>
              <a:buNone/>
              <a:defRPr sz="3200" b="1" kern="1200" baseline="0">
                <a:solidFill>
                  <a:schemeClr val="tx1"/>
                </a:solidFill>
                <a:latin typeface="+mj-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914400" fontAlgn="auto">
              <a:spcBef>
                <a:spcPts val="0"/>
              </a:spcBef>
              <a:spcAft>
                <a:spcPts val="0"/>
              </a:spcAft>
              <a:defRPr/>
            </a:pPr>
            <a:r>
              <a:rPr lang="en-GB" sz="2400" dirty="0">
                <a:solidFill>
                  <a:schemeClr val="accent2"/>
                </a:solidFill>
                <a:latin typeface="Calibri" panose="020F0502020204030204"/>
              </a:rPr>
              <a:t>Largest advanced manufacturing capability in Europe</a:t>
            </a:r>
          </a:p>
        </p:txBody>
      </p:sp>
      <p:cxnSp>
        <p:nvCxnSpPr>
          <p:cNvPr id="53" name="Straight Arrow Connector 52">
            <a:extLst>
              <a:ext uri="{FF2B5EF4-FFF2-40B4-BE49-F238E27FC236}">
                <a16:creationId xmlns:a16="http://schemas.microsoft.com/office/drawing/2014/main" id="{5684E441-C6F5-1B86-0DF0-4550CA4A277A}"/>
              </a:ext>
            </a:extLst>
          </p:cNvPr>
          <p:cNvCxnSpPr>
            <a:cxnSpLocks/>
            <a:stCxn id="19" idx="3"/>
            <a:endCxn id="3" idx="2"/>
          </p:cNvCxnSpPr>
          <p:nvPr/>
        </p:nvCxnSpPr>
        <p:spPr>
          <a:xfrm flipV="1">
            <a:off x="3489992" y="4950367"/>
            <a:ext cx="2055569" cy="33052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8" name="Text Placeholder 1">
            <a:extLst>
              <a:ext uri="{FF2B5EF4-FFF2-40B4-BE49-F238E27FC236}">
                <a16:creationId xmlns:a16="http://schemas.microsoft.com/office/drawing/2014/main" id="{DA08EC83-C06D-8CC0-BCCA-87E827705DD6}"/>
              </a:ext>
            </a:extLst>
          </p:cNvPr>
          <p:cNvSpPr txBox="1">
            <a:spLocks/>
          </p:cNvSpPr>
          <p:nvPr/>
        </p:nvSpPr>
        <p:spPr>
          <a:xfrm>
            <a:off x="7276114" y="4030581"/>
            <a:ext cx="4363228" cy="693738"/>
          </a:xfrm>
          <a:prstGeom prst="rect">
            <a:avLst/>
          </a:prstGeom>
        </p:spPr>
        <p:txBody>
          <a:bodyPr vert="horz"/>
          <a:lstStyle>
            <a:lvl1pPr marL="0" indent="0" algn="l" defTabSz="457200" rtl="0" eaLnBrk="1" latinLnBrk="0" hangingPunct="1">
              <a:spcBef>
                <a:spcPct val="20000"/>
              </a:spcBef>
              <a:buFontTx/>
              <a:buNone/>
              <a:defRPr sz="3200" b="1" kern="1200" baseline="0">
                <a:solidFill>
                  <a:schemeClr val="tx1"/>
                </a:solidFill>
                <a:latin typeface="+mj-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GB" sz="1800" b="1" u="none" strike="noStrike" kern="1200" cap="none" spc="0" normalizeH="0" baseline="0" noProof="0" dirty="0">
                <a:ln>
                  <a:noFill/>
                </a:ln>
                <a:solidFill>
                  <a:srgbClr val="002060"/>
                </a:solidFill>
                <a:effectLst/>
                <a:uLnTx/>
                <a:uFillTx/>
                <a:latin typeface="Calibri"/>
                <a:ea typeface="+mn-ea"/>
                <a:cs typeface="+mn-cs"/>
              </a:rPr>
              <a:t>Part of the UK Catapult Network</a:t>
            </a:r>
          </a:p>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en-GB" sz="1800" b="1" i="1" u="none" strike="noStrike" kern="1200" cap="none" spc="0" normalizeH="0" baseline="0" noProof="0" dirty="0">
              <a:ln>
                <a:noFill/>
              </a:ln>
              <a:solidFill>
                <a:srgbClr val="002060"/>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A28ED696-E692-C2AA-049A-BFCD41D91738}"/>
              </a:ext>
            </a:extLst>
          </p:cNvPr>
          <p:cNvGrpSpPr/>
          <p:nvPr/>
        </p:nvGrpSpPr>
        <p:grpSpPr>
          <a:xfrm>
            <a:off x="7696215" y="1337174"/>
            <a:ext cx="3503296" cy="2560837"/>
            <a:chOff x="3967026" y="1913192"/>
            <a:chExt cx="3503296" cy="2560837"/>
          </a:xfrm>
        </p:grpSpPr>
        <p:pic>
          <p:nvPicPr>
            <p:cNvPr id="7" name="Picture 12" descr="Bionow | Medicines Discovery Catapult's Virtual R&amp;D ...">
              <a:extLst>
                <a:ext uri="{FF2B5EF4-FFF2-40B4-BE49-F238E27FC236}">
                  <a16:creationId xmlns:a16="http://schemas.microsoft.com/office/drawing/2014/main" id="{A90740FE-05FB-3F6F-ED5C-EFC96F9D20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0599" y="1913192"/>
              <a:ext cx="827940" cy="8326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FEC1C13-FEAF-78C1-CB25-BF649976F72C}"/>
                </a:ext>
              </a:extLst>
            </p:cNvPr>
            <p:cNvGrpSpPr/>
            <p:nvPr/>
          </p:nvGrpSpPr>
          <p:grpSpPr>
            <a:xfrm>
              <a:off x="3967026" y="2287713"/>
              <a:ext cx="3503296" cy="2186316"/>
              <a:chOff x="3469004" y="1305297"/>
              <a:chExt cx="4957333" cy="3076085"/>
            </a:xfrm>
          </p:grpSpPr>
          <p:pic>
            <p:nvPicPr>
              <p:cNvPr id="23" name="Picture 22">
                <a:extLst>
                  <a:ext uri="{FF2B5EF4-FFF2-40B4-BE49-F238E27FC236}">
                    <a16:creationId xmlns:a16="http://schemas.microsoft.com/office/drawing/2014/main" id="{0C877CDF-8DB5-D25F-84D1-F6E14172EF57}"/>
                  </a:ext>
                </a:extLst>
              </p:cNvPr>
              <p:cNvPicPr>
                <a:picLocks noChangeAspect="1"/>
              </p:cNvPicPr>
              <p:nvPr/>
            </p:nvPicPr>
            <p:blipFill rotWithShape="1">
              <a:blip r:embed="rId12"/>
              <a:srcRect l="2331" t="21038" r="82252" b="68443"/>
              <a:stretch/>
            </p:blipFill>
            <p:spPr>
              <a:xfrm>
                <a:off x="3469004" y="2496047"/>
                <a:ext cx="1323885" cy="508086"/>
              </a:xfrm>
              <a:prstGeom prst="rect">
                <a:avLst/>
              </a:prstGeom>
            </p:spPr>
          </p:pic>
          <p:pic>
            <p:nvPicPr>
              <p:cNvPr id="27" name="Picture 2" descr="CSA Catapult Logo">
                <a:extLst>
                  <a:ext uri="{FF2B5EF4-FFF2-40B4-BE49-F238E27FC236}">
                    <a16:creationId xmlns:a16="http://schemas.microsoft.com/office/drawing/2014/main" id="{3C8725B2-33AC-785A-9AE3-15A4C620BE8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7614" y="3374250"/>
                <a:ext cx="1406781" cy="392177"/>
              </a:xfrm>
              <a:prstGeom prst="rect">
                <a:avLst/>
              </a:prstGeom>
              <a:noFill/>
              <a:extLst>
                <a:ext uri="{909E8E84-426E-40DD-AFC4-6F175D3DCCD1}">
                  <a14:hiddenFill xmlns:a14="http://schemas.microsoft.com/office/drawing/2010/main">
                    <a:solidFill>
                      <a:srgbClr val="FFFFFF"/>
                    </a:solidFill>
                  </a14:hiddenFill>
                </a:ext>
              </a:extLst>
            </p:spPr>
          </p:pic>
          <p:sp>
            <p:nvSpPr>
              <p:cNvPr id="28" name="AutoShape 4" descr="Canonical">
                <a:extLst>
                  <a:ext uri="{FF2B5EF4-FFF2-40B4-BE49-F238E27FC236}">
                    <a16:creationId xmlns:a16="http://schemas.microsoft.com/office/drawing/2014/main" id="{FF0D9B13-2014-5CF7-777C-509CA711E0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alibri" panose="020F0502020204030204" pitchFamily="34" charset="0"/>
                  <a:ea typeface="MS PGothic" panose="020B0600070205080204" pitchFamily="34" charset="-128"/>
                  <a:cs typeface="+mn-cs"/>
                </a:endParaRPr>
              </a:p>
            </p:txBody>
          </p:sp>
          <p:pic>
            <p:nvPicPr>
              <p:cNvPr id="29" name="Picture 28">
                <a:extLst>
                  <a:ext uri="{FF2B5EF4-FFF2-40B4-BE49-F238E27FC236}">
                    <a16:creationId xmlns:a16="http://schemas.microsoft.com/office/drawing/2014/main" id="{E26588B5-0E2A-50CE-8AE9-23F0539E2D70}"/>
                  </a:ext>
                </a:extLst>
              </p:cNvPr>
              <p:cNvPicPr>
                <a:picLocks noChangeAspect="1"/>
              </p:cNvPicPr>
              <p:nvPr/>
            </p:nvPicPr>
            <p:blipFill rotWithShape="1">
              <a:blip r:embed="rId14"/>
              <a:srcRect l="1166" t="18519" r="84834" b="71111"/>
              <a:stretch/>
            </p:blipFill>
            <p:spPr>
              <a:xfrm>
                <a:off x="5092518" y="3795223"/>
                <a:ext cx="1406781" cy="586159"/>
              </a:xfrm>
              <a:prstGeom prst="rect">
                <a:avLst/>
              </a:prstGeom>
            </p:spPr>
          </p:pic>
          <p:pic>
            <p:nvPicPr>
              <p:cNvPr id="30" name="Picture 8" descr="Energy Systems Catapult - seeks Commercial Director">
                <a:extLst>
                  <a:ext uri="{FF2B5EF4-FFF2-40B4-BE49-F238E27FC236}">
                    <a16:creationId xmlns:a16="http://schemas.microsoft.com/office/drawing/2014/main" id="{FD84F5E6-0283-86FC-B88A-2761608315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7329" y="1305297"/>
                <a:ext cx="1258440" cy="4140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UK Space Facilities High Value Manufacturing Catapult">
                <a:extLst>
                  <a:ext uri="{FF2B5EF4-FFF2-40B4-BE49-F238E27FC236}">
                    <a16:creationId xmlns:a16="http://schemas.microsoft.com/office/drawing/2014/main" id="{D896762D-5200-B138-B37D-BDD01D9E5F0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87686" y="2659524"/>
                <a:ext cx="1438651" cy="8897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BAB55EC4-F805-EEC9-690D-7E52C535040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1833" t="1" b="-5714"/>
              <a:stretch/>
            </p:blipFill>
            <p:spPr bwMode="auto">
              <a:xfrm>
                <a:off x="6941346" y="2028222"/>
                <a:ext cx="1329075" cy="4654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UK Space Facilities Satellite Applications Catapult – Harwell">
                <a:extLst>
                  <a:ext uri="{FF2B5EF4-FFF2-40B4-BE49-F238E27FC236}">
                    <a16:creationId xmlns:a16="http://schemas.microsoft.com/office/drawing/2014/main" id="{ECCD9DB2-65DA-603F-6E2A-EDEFFB3359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83327" y="1561354"/>
                <a:ext cx="1483360" cy="9139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Catapult Network - YouTube">
                <a:extLst>
                  <a:ext uri="{FF2B5EF4-FFF2-40B4-BE49-F238E27FC236}">
                    <a16:creationId xmlns:a16="http://schemas.microsoft.com/office/drawing/2014/main" id="{113A72E5-8856-5C0D-2449-2F97DF1D089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7968" b="18717"/>
              <a:stretch/>
            </p:blipFill>
            <p:spPr bwMode="auto">
              <a:xfrm>
                <a:off x="5145553" y="2158652"/>
                <a:ext cx="1436041" cy="9092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2" descr="Skylark Media | Video production services for Digital Catapult">
                <a:extLst>
                  <a:ext uri="{FF2B5EF4-FFF2-40B4-BE49-F238E27FC236}">
                    <a16:creationId xmlns:a16="http://schemas.microsoft.com/office/drawing/2014/main" id="{C2BD5648-8B7E-2033-233A-6A3CDF38128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243" t="26465" r="5262" b="27460"/>
              <a:stretch/>
            </p:blipFill>
            <p:spPr bwMode="auto">
              <a:xfrm>
                <a:off x="6564643" y="3429001"/>
                <a:ext cx="1329076" cy="691988"/>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F5C1E15F-B823-F9FD-E132-A56031539176}"/>
                  </a:ext>
                </a:extLst>
              </p:cNvPr>
              <p:cNvSpPr/>
              <p:nvPr/>
            </p:nvSpPr>
            <p:spPr>
              <a:xfrm>
                <a:off x="5027204" y="1686697"/>
                <a:ext cx="1868852" cy="1862867"/>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40" name="Group 39">
            <a:extLst>
              <a:ext uri="{FF2B5EF4-FFF2-40B4-BE49-F238E27FC236}">
                <a16:creationId xmlns:a16="http://schemas.microsoft.com/office/drawing/2014/main" id="{D4C5567A-FD85-EF5E-D956-D0A0D698BD5D}"/>
              </a:ext>
            </a:extLst>
          </p:cNvPr>
          <p:cNvGrpSpPr/>
          <p:nvPr/>
        </p:nvGrpSpPr>
        <p:grpSpPr>
          <a:xfrm>
            <a:off x="476137" y="2738622"/>
            <a:ext cx="3203947" cy="1104712"/>
            <a:chOff x="471089" y="354"/>
            <a:chExt cx="2215444" cy="828534"/>
          </a:xfrm>
          <a:solidFill>
            <a:srgbClr val="17427F"/>
          </a:solidFill>
        </p:grpSpPr>
        <p:sp>
          <p:nvSpPr>
            <p:cNvPr id="41" name="Rectangle 40">
              <a:extLst>
                <a:ext uri="{FF2B5EF4-FFF2-40B4-BE49-F238E27FC236}">
                  <a16:creationId xmlns:a16="http://schemas.microsoft.com/office/drawing/2014/main" id="{32124BDC-C167-91B3-B6A1-1AC1B756F5E7}"/>
                </a:ext>
              </a:extLst>
            </p:cNvPr>
            <p:cNvSpPr/>
            <p:nvPr/>
          </p:nvSpPr>
          <p:spPr>
            <a:xfrm>
              <a:off x="471089" y="354"/>
              <a:ext cx="2215444" cy="828533"/>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400"/>
            </a:p>
          </p:txBody>
        </p:sp>
        <p:sp>
          <p:nvSpPr>
            <p:cNvPr id="42" name="TextBox 41">
              <a:extLst>
                <a:ext uri="{FF2B5EF4-FFF2-40B4-BE49-F238E27FC236}">
                  <a16:creationId xmlns:a16="http://schemas.microsoft.com/office/drawing/2014/main" id="{D835A55C-5C0D-60F0-1CF2-B74E4DC19022}"/>
                </a:ext>
              </a:extLst>
            </p:cNvPr>
            <p:cNvSpPr txBox="1"/>
            <p:nvPr/>
          </p:nvSpPr>
          <p:spPr>
            <a:xfrm>
              <a:off x="471089" y="355"/>
              <a:ext cx="2215444" cy="828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Calibri" panose="020F0502020204030204"/>
                  <a:ea typeface="+mn-ea"/>
                  <a:cs typeface="+mn-cs"/>
                </a:rPr>
                <a:t>Delivering</a:t>
              </a:r>
              <a:r>
                <a:rPr lang="en-US" sz="1400" dirty="0">
                  <a:solidFill>
                    <a:srgbClr val="FFFFFF"/>
                  </a:solidFill>
                  <a:latin typeface="Calibri" panose="020F0502020204030204"/>
                </a:rPr>
                <a:t> </a:t>
              </a:r>
              <a:r>
                <a:rPr lang="en-US" sz="1400" b="1" dirty="0">
                  <a:solidFill>
                    <a:srgbClr val="FFFFFF"/>
                  </a:solidFill>
                  <a:latin typeface="Calibri" panose="020F0502020204030204"/>
                </a:rPr>
                <a:t>impact: </a:t>
              </a:r>
            </a:p>
            <a:p>
              <a:pPr marL="0" marR="0" lvl="0" indent="0" algn="ctr" defTabSz="711182" rtl="0" eaLnBrk="1" fontAlgn="auto" latinLnBrk="0" hangingPunct="1">
                <a:lnSpc>
                  <a:spcPct val="90000"/>
                </a:lnSpc>
                <a:spcBef>
                  <a:spcPts val="0"/>
                </a:spcBef>
                <a:spcAft>
                  <a:spcPts val="0"/>
                </a:spcAft>
                <a:buClrTx/>
                <a:buSzTx/>
                <a:buFontTx/>
                <a:buNone/>
                <a:tabLst/>
                <a:defRPr/>
              </a:pPr>
              <a:r>
                <a:rPr lang="en-US" sz="1400" b="1" dirty="0">
                  <a:solidFill>
                    <a:srgbClr val="FFFFFF"/>
                  </a:solidFill>
                  <a:latin typeface="Calibri" panose="020F0502020204030204"/>
                </a:rPr>
                <a:t>£500m+ </a:t>
              </a:r>
              <a:r>
                <a:rPr lang="en-US" sz="1400" dirty="0">
                  <a:solidFill>
                    <a:srgbClr val="FFFFFF"/>
                  </a:solidFill>
                  <a:latin typeface="Calibri" panose="020F0502020204030204"/>
                </a:rPr>
                <a:t>generated R&amp;D spend each year</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£609m </a:t>
              </a:r>
              <a:r>
                <a:rPr kumimoji="0" lang="en-US" sz="1400" i="0" u="none" strike="noStrike" kern="1200" cap="none" spc="0" normalizeH="0" baseline="0" noProof="0" dirty="0">
                  <a:ln>
                    <a:noFill/>
                  </a:ln>
                  <a:solidFill>
                    <a:srgbClr val="FFFFFF"/>
                  </a:solidFill>
                  <a:effectLst/>
                  <a:uLnTx/>
                  <a:uFillTx/>
                  <a:latin typeface="Calibri" panose="020F0502020204030204"/>
                  <a:ea typeface="+mn-ea"/>
                  <a:cs typeface="+mn-cs"/>
                </a:rPr>
                <a:t>net additional GVA each year</a:t>
              </a:r>
            </a:p>
            <a:p>
              <a:pPr marL="0" marR="0" lvl="0" indent="0" algn="ctr" defTabSz="711182" rtl="0" eaLnBrk="1" fontAlgn="auto" latinLnBrk="0" hangingPunct="1">
                <a:lnSpc>
                  <a:spcPct val="90000"/>
                </a:lnSpc>
                <a:spcBef>
                  <a:spcPts val="0"/>
                </a:spcBef>
                <a:spcAft>
                  <a:spcPts val="0"/>
                </a:spcAft>
                <a:buClrTx/>
                <a:buSzTx/>
                <a:buFontTx/>
                <a:buNone/>
                <a:tabLst/>
                <a:defRPr/>
              </a:pPr>
              <a:r>
                <a:rPr lang="en-US" sz="1400" b="1" dirty="0">
                  <a:solidFill>
                    <a:srgbClr val="FFFFFF"/>
                  </a:solidFill>
                  <a:latin typeface="Calibri" panose="020F0502020204030204"/>
                </a:rPr>
                <a:t>5,500+ </a:t>
              </a:r>
              <a:r>
                <a:rPr lang="en-US" sz="1400" dirty="0">
                  <a:solidFill>
                    <a:srgbClr val="FFFFFF"/>
                  </a:solidFill>
                  <a:latin typeface="Calibri" panose="020F0502020204030204"/>
                </a:rPr>
                <a:t>businesses worked with (60% SMEs)</a:t>
              </a:r>
              <a:endParaRPr kumimoji="0" lang="en-US" sz="140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47" name="Text Placeholder 4">
            <a:extLst>
              <a:ext uri="{FF2B5EF4-FFF2-40B4-BE49-F238E27FC236}">
                <a16:creationId xmlns:a16="http://schemas.microsoft.com/office/drawing/2014/main" id="{11E2B3DB-28FF-1790-867D-132610075B3C}"/>
              </a:ext>
            </a:extLst>
          </p:cNvPr>
          <p:cNvSpPr txBox="1">
            <a:spLocks/>
          </p:cNvSpPr>
          <p:nvPr/>
        </p:nvSpPr>
        <p:spPr>
          <a:xfrm>
            <a:off x="5142000" y="34504"/>
            <a:ext cx="1908000" cy="216000"/>
          </a:xfrm>
          <a:prstGeom prst="rect">
            <a:avLst/>
          </a:prstGeom>
        </p:spPr>
        <p:txBody>
          <a:bodyPr/>
          <a:lstStyle>
            <a:lvl1pPr marL="0" indent="0" algn="ctr" defTabSz="457200" rtl="0" fontAlgn="base">
              <a:spcBef>
                <a:spcPct val="20000"/>
              </a:spcBef>
              <a:spcAft>
                <a:spcPct val="0"/>
              </a:spcAft>
              <a:buFont typeface="Arial" panose="020B0604020202020204" pitchFamily="34" charset="0"/>
              <a:buNone/>
              <a:defRPr lang="en-GB" sz="1000" kern="1200" cap="all" baseline="0" dirty="0" smtClean="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t>PUBLIC</a:t>
            </a:r>
          </a:p>
        </p:txBody>
      </p:sp>
      <p:sp>
        <p:nvSpPr>
          <p:cNvPr id="49" name="Text Placeholder 48">
            <a:extLst>
              <a:ext uri="{FF2B5EF4-FFF2-40B4-BE49-F238E27FC236}">
                <a16:creationId xmlns:a16="http://schemas.microsoft.com/office/drawing/2014/main" id="{17B68813-5C71-7EC7-956C-E9F4A1CF9C43}"/>
              </a:ext>
            </a:extLst>
          </p:cNvPr>
          <p:cNvSpPr>
            <a:spLocks noGrp="1"/>
          </p:cNvSpPr>
          <p:nvPr>
            <p:ph type="body" sz="quarter" idx="10"/>
          </p:nvPr>
        </p:nvSpPr>
        <p:spPr/>
        <p:txBody>
          <a:bodyPr/>
          <a:lstStyle/>
          <a:p>
            <a:r>
              <a:rPr lang="en-GB" sz="3000" dirty="0"/>
              <a:t>High Value Manufacturing Catapult</a:t>
            </a:r>
          </a:p>
        </p:txBody>
      </p:sp>
      <p:sp>
        <p:nvSpPr>
          <p:cNvPr id="45" name="Text Placeholder 44">
            <a:extLst>
              <a:ext uri="{FF2B5EF4-FFF2-40B4-BE49-F238E27FC236}">
                <a16:creationId xmlns:a16="http://schemas.microsoft.com/office/drawing/2014/main" id="{2A9E77BF-26EB-B1B7-33EC-B34920AEE035}"/>
              </a:ext>
            </a:extLst>
          </p:cNvPr>
          <p:cNvSpPr>
            <a:spLocks noGrp="1"/>
          </p:cNvSpPr>
          <p:nvPr>
            <p:ph type="body" sz="quarter" idx="25"/>
          </p:nvPr>
        </p:nvSpPr>
        <p:spPr/>
        <p:txBody>
          <a:bodyPr/>
          <a:lstStyle/>
          <a:p>
            <a:r>
              <a:rPr lang="en-GB" dirty="0"/>
              <a:t>PUBLIC</a:t>
            </a:r>
          </a:p>
        </p:txBody>
      </p:sp>
    </p:spTree>
    <p:extLst>
      <p:ext uri="{BB962C8B-B14F-4D97-AF65-F5344CB8AC3E}">
        <p14:creationId xmlns:p14="http://schemas.microsoft.com/office/powerpoint/2010/main" val="3353992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C8E0B4-192A-2ED4-58E8-635241453011}"/>
              </a:ext>
            </a:extLst>
          </p:cNvPr>
          <p:cNvSpPr txBox="1"/>
          <p:nvPr/>
        </p:nvSpPr>
        <p:spPr>
          <a:xfrm>
            <a:off x="1133589" y="1286908"/>
            <a:ext cx="1806803" cy="86177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99D1C"/>
                </a:solidFill>
                <a:effectLst/>
                <a:uLnTx/>
                <a:uFillTx/>
                <a:latin typeface="Calibri" panose="020F0502020204030204"/>
                <a:ea typeface="+mn-ea"/>
                <a:cs typeface="+mn-cs"/>
              </a:rPr>
              <a:t>£40m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turnover</a:t>
            </a:r>
          </a:p>
        </p:txBody>
      </p:sp>
      <p:sp>
        <p:nvSpPr>
          <p:cNvPr id="5" name="TextBox 4">
            <a:extLst>
              <a:ext uri="{FF2B5EF4-FFF2-40B4-BE49-F238E27FC236}">
                <a16:creationId xmlns:a16="http://schemas.microsoft.com/office/drawing/2014/main" id="{563E33B8-BA6C-7E46-DEAE-04452A2F333F}"/>
              </a:ext>
            </a:extLst>
          </p:cNvPr>
          <p:cNvSpPr txBox="1"/>
          <p:nvPr/>
        </p:nvSpPr>
        <p:spPr>
          <a:xfrm>
            <a:off x="10220953" y="2809421"/>
            <a:ext cx="1806803" cy="113877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99D1C"/>
                </a:solidFill>
                <a:effectLst/>
                <a:uLnTx/>
                <a:uFillTx/>
                <a:latin typeface="Calibri" panose="020F0502020204030204"/>
                <a:ea typeface="+mn-ea"/>
                <a:cs typeface="+mn-cs"/>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partners</a:t>
            </a:r>
          </a:p>
        </p:txBody>
      </p:sp>
      <p:sp>
        <p:nvSpPr>
          <p:cNvPr id="6" name="TextBox 5">
            <a:extLst>
              <a:ext uri="{FF2B5EF4-FFF2-40B4-BE49-F238E27FC236}">
                <a16:creationId xmlns:a16="http://schemas.microsoft.com/office/drawing/2014/main" id="{70FC88A3-407D-9846-3C9E-3DD3602AB7D4}"/>
              </a:ext>
            </a:extLst>
          </p:cNvPr>
          <p:cNvSpPr txBox="1"/>
          <p:nvPr/>
        </p:nvSpPr>
        <p:spPr>
          <a:xfrm>
            <a:off x="4082426" y="1097923"/>
            <a:ext cx="1806803" cy="113877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99D1C"/>
                </a:solidFill>
                <a:effectLst/>
                <a:uLnTx/>
                <a:uFillTx/>
                <a:latin typeface="Calibri" panose="020F0502020204030204"/>
                <a:ea typeface="+mn-ea"/>
                <a:cs typeface="+mn-cs"/>
              </a:rPr>
              <a:t>£200m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invested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capabilities</a:t>
            </a:r>
          </a:p>
        </p:txBody>
      </p:sp>
      <p:sp>
        <p:nvSpPr>
          <p:cNvPr id="7" name="TextBox 6">
            <a:extLst>
              <a:ext uri="{FF2B5EF4-FFF2-40B4-BE49-F238E27FC236}">
                <a16:creationId xmlns:a16="http://schemas.microsoft.com/office/drawing/2014/main" id="{C656FE46-F9BD-79D7-5E4E-5BD4B649B0A1}"/>
              </a:ext>
            </a:extLst>
          </p:cNvPr>
          <p:cNvSpPr txBox="1"/>
          <p:nvPr/>
        </p:nvSpPr>
        <p:spPr>
          <a:xfrm>
            <a:off x="4289197" y="2809421"/>
            <a:ext cx="1806803" cy="113877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Over </a:t>
            </a:r>
            <a:r>
              <a:rPr kumimoji="0" lang="en-US" sz="3200" b="1" i="0" u="none" strike="noStrike" kern="1200" cap="none" spc="0" normalizeH="0" baseline="0" noProof="0" dirty="0">
                <a:ln>
                  <a:noFill/>
                </a:ln>
                <a:solidFill>
                  <a:srgbClr val="F99D1C"/>
                </a:solidFill>
                <a:effectLst/>
                <a:uLnTx/>
                <a:uFillTx/>
                <a:latin typeface="Calibri" panose="020F0502020204030204"/>
                <a:ea typeface="+mn-ea"/>
                <a:cs typeface="+mn-cs"/>
              </a:rPr>
              <a:t>400 </a:t>
            </a:r>
            <a:endParaRPr lang="en-US" sz="3200" b="1" dirty="0">
              <a:solidFill>
                <a:srgbClr val="F15A22"/>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specialist engineers</a:t>
            </a:r>
          </a:p>
        </p:txBody>
      </p:sp>
      <p:sp>
        <p:nvSpPr>
          <p:cNvPr id="9" name="TextBox 8">
            <a:extLst>
              <a:ext uri="{FF2B5EF4-FFF2-40B4-BE49-F238E27FC236}">
                <a16:creationId xmlns:a16="http://schemas.microsoft.com/office/drawing/2014/main" id="{29F52A53-BF68-D546-3CE0-46F453D77E47}"/>
              </a:ext>
            </a:extLst>
          </p:cNvPr>
          <p:cNvSpPr txBox="1"/>
          <p:nvPr/>
        </p:nvSpPr>
        <p:spPr>
          <a:xfrm>
            <a:off x="1423876" y="2947921"/>
            <a:ext cx="1902332" cy="86177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99D1C"/>
                </a:solidFill>
                <a:effectLst/>
                <a:uLnTx/>
                <a:uFillTx/>
                <a:latin typeface="Calibri" panose="020F0502020204030204"/>
                <a:ea typeface="+mn-ea"/>
                <a:cs typeface="+mn-cs"/>
              </a:rPr>
              <a:t>21,500m</a:t>
            </a:r>
            <a:r>
              <a:rPr kumimoji="0" lang="en-US" sz="3200" b="1" i="0" u="none" strike="noStrike" kern="1200" cap="none" spc="0" normalizeH="0" baseline="30000" noProof="0" dirty="0">
                <a:ln>
                  <a:noFill/>
                </a:ln>
                <a:solidFill>
                  <a:srgbClr val="F99D1C"/>
                </a:solidFill>
                <a:effectLst/>
                <a:uLnTx/>
                <a:uFillTx/>
                <a:latin typeface="Calibri" panose="020F050202020403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facility at NCC HQ</a:t>
            </a:r>
          </a:p>
        </p:txBody>
      </p:sp>
      <p:pic>
        <p:nvPicPr>
          <p:cNvPr id="10" name="Picture 9">
            <a:extLst>
              <a:ext uri="{FF2B5EF4-FFF2-40B4-BE49-F238E27FC236}">
                <a16:creationId xmlns:a16="http://schemas.microsoft.com/office/drawing/2014/main" id="{1A436010-4282-FDE1-DCC6-A215FA53B432}"/>
              </a:ext>
            </a:extLst>
          </p:cNvPr>
          <p:cNvPicPr>
            <a:picLocks noChangeAspect="1"/>
          </p:cNvPicPr>
          <p:nvPr/>
        </p:nvPicPr>
        <p:blipFill>
          <a:blip r:embed="rId3"/>
          <a:stretch>
            <a:fillRect/>
          </a:stretch>
        </p:blipFill>
        <p:spPr>
          <a:xfrm>
            <a:off x="6195177" y="1213926"/>
            <a:ext cx="818710" cy="873082"/>
          </a:xfrm>
          <a:prstGeom prst="rect">
            <a:avLst/>
          </a:prstGeom>
        </p:spPr>
      </p:pic>
      <p:pic>
        <p:nvPicPr>
          <p:cNvPr id="14" name="Picture 13">
            <a:extLst>
              <a:ext uri="{FF2B5EF4-FFF2-40B4-BE49-F238E27FC236}">
                <a16:creationId xmlns:a16="http://schemas.microsoft.com/office/drawing/2014/main" id="{31ADB6A9-870B-26D6-2947-1CF9063D92D2}"/>
              </a:ext>
            </a:extLst>
          </p:cNvPr>
          <p:cNvPicPr>
            <a:picLocks noChangeAspect="1"/>
          </p:cNvPicPr>
          <p:nvPr/>
        </p:nvPicPr>
        <p:blipFill>
          <a:blip r:embed="rId4"/>
          <a:stretch>
            <a:fillRect/>
          </a:stretch>
        </p:blipFill>
        <p:spPr>
          <a:xfrm>
            <a:off x="9378261" y="3032477"/>
            <a:ext cx="900459" cy="692661"/>
          </a:xfrm>
          <a:prstGeom prst="rect">
            <a:avLst/>
          </a:prstGeom>
        </p:spPr>
      </p:pic>
      <p:pic>
        <p:nvPicPr>
          <p:cNvPr id="15" name="Picture 14">
            <a:extLst>
              <a:ext uri="{FF2B5EF4-FFF2-40B4-BE49-F238E27FC236}">
                <a16:creationId xmlns:a16="http://schemas.microsoft.com/office/drawing/2014/main" id="{82242FB1-201D-7C94-A1AA-23B5F8CF8103}"/>
              </a:ext>
            </a:extLst>
          </p:cNvPr>
          <p:cNvPicPr>
            <a:picLocks noChangeAspect="1"/>
          </p:cNvPicPr>
          <p:nvPr/>
        </p:nvPicPr>
        <p:blipFill>
          <a:blip r:embed="rId5"/>
          <a:stretch>
            <a:fillRect/>
          </a:stretch>
        </p:blipFill>
        <p:spPr>
          <a:xfrm>
            <a:off x="268752" y="2982877"/>
            <a:ext cx="1049455" cy="791862"/>
          </a:xfrm>
          <a:prstGeom prst="rect">
            <a:avLst/>
          </a:prstGeom>
        </p:spPr>
      </p:pic>
      <p:sp>
        <p:nvSpPr>
          <p:cNvPr id="18" name="TextBox 17">
            <a:extLst>
              <a:ext uri="{FF2B5EF4-FFF2-40B4-BE49-F238E27FC236}">
                <a16:creationId xmlns:a16="http://schemas.microsoft.com/office/drawing/2014/main" id="{EDABFC3E-6076-6965-B343-8CCB1FC3F9AC}"/>
              </a:ext>
            </a:extLst>
          </p:cNvPr>
          <p:cNvSpPr txBox="1"/>
          <p:nvPr/>
        </p:nvSpPr>
        <p:spPr>
          <a:xfrm>
            <a:off x="7031263" y="943976"/>
            <a:ext cx="1927815" cy="141577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99D1C"/>
                </a:solidFill>
                <a:effectLst/>
                <a:uLnTx/>
                <a:uFillTx/>
                <a:latin typeface="Calibri" panose="020F0502020204030204"/>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State-of-the-art, tailor-made technologies</a:t>
            </a:r>
          </a:p>
        </p:txBody>
      </p:sp>
      <p:sp>
        <p:nvSpPr>
          <p:cNvPr id="20" name="TextBox 19">
            <a:extLst>
              <a:ext uri="{FF2B5EF4-FFF2-40B4-BE49-F238E27FC236}">
                <a16:creationId xmlns:a16="http://schemas.microsoft.com/office/drawing/2014/main" id="{6ABAB602-E895-B99B-346E-48024A3584E8}"/>
              </a:ext>
            </a:extLst>
          </p:cNvPr>
          <p:cNvSpPr txBox="1"/>
          <p:nvPr/>
        </p:nvSpPr>
        <p:spPr>
          <a:xfrm>
            <a:off x="10012999" y="956204"/>
            <a:ext cx="2003730" cy="141577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ED7D31"/>
                </a:solidFill>
                <a:latin typeface="Calibri" panose="020F0502020204030204"/>
                <a:ea typeface="Calibri"/>
                <a:cs typeface="Calibri"/>
              </a:rPr>
              <a:t>2</a:t>
            </a:r>
            <a:endParaRPr lang="en-US" sz="3200" b="1" i="0" u="none" strike="noStrike" kern="1200" cap="none" spc="0" normalizeH="0" baseline="0" noProof="0" dirty="0">
              <a:ln>
                <a:noFill/>
              </a:ln>
              <a:solidFill>
                <a:srgbClr val="ED7D31"/>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locations,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NCC HQ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NCC Filton</a:t>
            </a:r>
          </a:p>
        </p:txBody>
      </p:sp>
      <p:sp>
        <p:nvSpPr>
          <p:cNvPr id="21" name="TextBox 20">
            <a:extLst>
              <a:ext uri="{FF2B5EF4-FFF2-40B4-BE49-F238E27FC236}">
                <a16:creationId xmlns:a16="http://schemas.microsoft.com/office/drawing/2014/main" id="{48107CD2-91F0-34F7-F11C-E85755EB7050}"/>
              </a:ext>
            </a:extLst>
          </p:cNvPr>
          <p:cNvSpPr txBox="1"/>
          <p:nvPr/>
        </p:nvSpPr>
        <p:spPr>
          <a:xfrm>
            <a:off x="7352624" y="2563199"/>
            <a:ext cx="1902332" cy="163121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99D1C"/>
                </a:solidFill>
                <a:effectLst/>
                <a:uLnTx/>
                <a:uFillTx/>
                <a:latin typeface="Calibri" panose="020F0502020204030204"/>
                <a:ea typeface="+mn-ea"/>
                <a:cs typeface="+mn-cs"/>
              </a:rPr>
              <a:t>Over 80</a:t>
            </a:r>
            <a:r>
              <a:rPr kumimoji="0" lang="en-US" sz="3200" b="1" i="0" u="none" strike="noStrike" kern="1200" cap="none" spc="0" normalizeH="0" baseline="0" noProof="0" dirty="0">
                <a:ln>
                  <a:noFill/>
                </a:ln>
                <a:solidFill>
                  <a:srgbClr val="AB1F2D"/>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members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99D1C"/>
                </a:solidFill>
                <a:effectLst/>
                <a:uLnTx/>
                <a:uFillTx/>
                <a:latin typeface="Calibri" panose="020F0502020204030204"/>
                <a:ea typeface="+mn-ea"/>
                <a:cs typeface="+mn-cs"/>
              </a:rPr>
              <a:t>8</a:t>
            </a:r>
            <a:r>
              <a:rPr kumimoji="0" lang="en-US" sz="1800" b="0" i="0" u="none" strike="noStrike" kern="1200" cap="none" spc="0" normalizeH="0" baseline="0" noProof="0" dirty="0">
                <a:ln>
                  <a:noFill/>
                </a:ln>
                <a:solidFill>
                  <a:srgbClr val="F99D1C"/>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major sectors supported</a:t>
            </a:r>
          </a:p>
        </p:txBody>
      </p:sp>
      <p:pic>
        <p:nvPicPr>
          <p:cNvPr id="23" name="Picture 22">
            <a:extLst>
              <a:ext uri="{FF2B5EF4-FFF2-40B4-BE49-F238E27FC236}">
                <a16:creationId xmlns:a16="http://schemas.microsoft.com/office/drawing/2014/main" id="{29387D3D-870F-8CCE-ED65-8C12EFD76C91}"/>
              </a:ext>
            </a:extLst>
          </p:cNvPr>
          <p:cNvPicPr>
            <a:picLocks noChangeAspect="1"/>
          </p:cNvPicPr>
          <p:nvPr/>
        </p:nvPicPr>
        <p:blipFill>
          <a:blip r:embed="rId6"/>
          <a:stretch>
            <a:fillRect/>
          </a:stretch>
        </p:blipFill>
        <p:spPr>
          <a:xfrm>
            <a:off x="6195177" y="3016857"/>
            <a:ext cx="1054100" cy="723900"/>
          </a:xfrm>
          <a:prstGeom prst="rect">
            <a:avLst/>
          </a:prstGeom>
        </p:spPr>
      </p:pic>
      <p:pic>
        <p:nvPicPr>
          <p:cNvPr id="24" name="Picture 23">
            <a:extLst>
              <a:ext uri="{FF2B5EF4-FFF2-40B4-BE49-F238E27FC236}">
                <a16:creationId xmlns:a16="http://schemas.microsoft.com/office/drawing/2014/main" id="{CA2867F5-AFD8-F1AF-DDC1-0DA6F24CA69A}"/>
              </a:ext>
            </a:extLst>
          </p:cNvPr>
          <p:cNvPicPr>
            <a:picLocks noChangeAspect="1"/>
          </p:cNvPicPr>
          <p:nvPr/>
        </p:nvPicPr>
        <p:blipFill>
          <a:blip r:embed="rId7"/>
          <a:stretch>
            <a:fillRect/>
          </a:stretch>
        </p:blipFill>
        <p:spPr>
          <a:xfrm>
            <a:off x="3391742" y="2927958"/>
            <a:ext cx="1016000" cy="901700"/>
          </a:xfrm>
          <a:prstGeom prst="rect">
            <a:avLst/>
          </a:prstGeom>
        </p:spPr>
      </p:pic>
      <p:pic>
        <p:nvPicPr>
          <p:cNvPr id="25" name="Picture 24">
            <a:extLst>
              <a:ext uri="{FF2B5EF4-FFF2-40B4-BE49-F238E27FC236}">
                <a16:creationId xmlns:a16="http://schemas.microsoft.com/office/drawing/2014/main" id="{1AE806EF-301E-E493-57B7-6D3C4CA8EC83}"/>
              </a:ext>
            </a:extLst>
          </p:cNvPr>
          <p:cNvPicPr>
            <a:picLocks noChangeAspect="1"/>
          </p:cNvPicPr>
          <p:nvPr/>
        </p:nvPicPr>
        <p:blipFill>
          <a:blip r:embed="rId8"/>
          <a:stretch>
            <a:fillRect/>
          </a:stretch>
        </p:blipFill>
        <p:spPr>
          <a:xfrm>
            <a:off x="465644" y="1286908"/>
            <a:ext cx="711200" cy="800100"/>
          </a:xfrm>
          <a:prstGeom prst="rect">
            <a:avLst/>
          </a:prstGeom>
        </p:spPr>
      </p:pic>
      <p:pic>
        <p:nvPicPr>
          <p:cNvPr id="26" name="Picture 25">
            <a:extLst>
              <a:ext uri="{FF2B5EF4-FFF2-40B4-BE49-F238E27FC236}">
                <a16:creationId xmlns:a16="http://schemas.microsoft.com/office/drawing/2014/main" id="{A0055F5F-2243-9F34-6A36-3A92281BB676}"/>
              </a:ext>
            </a:extLst>
          </p:cNvPr>
          <p:cNvPicPr>
            <a:picLocks noChangeAspect="1"/>
          </p:cNvPicPr>
          <p:nvPr/>
        </p:nvPicPr>
        <p:blipFill>
          <a:blip r:embed="rId9"/>
          <a:stretch>
            <a:fillRect/>
          </a:stretch>
        </p:blipFill>
        <p:spPr>
          <a:xfrm>
            <a:off x="3282326" y="1286908"/>
            <a:ext cx="800100" cy="800100"/>
          </a:xfrm>
          <a:prstGeom prst="rect">
            <a:avLst/>
          </a:prstGeom>
        </p:spPr>
      </p:pic>
      <p:pic>
        <p:nvPicPr>
          <p:cNvPr id="28" name="Graphic 27" descr="Map with pin with solid fill">
            <a:extLst>
              <a:ext uri="{FF2B5EF4-FFF2-40B4-BE49-F238E27FC236}">
                <a16:creationId xmlns:a16="http://schemas.microsoft.com/office/drawing/2014/main" id="{278D44D1-7EAF-3F1D-08DB-81297EF78B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91549" y="1211602"/>
            <a:ext cx="1129990" cy="1129990"/>
          </a:xfrm>
          <a:prstGeom prst="rect">
            <a:avLst/>
          </a:prstGeom>
        </p:spPr>
      </p:pic>
      <p:sp>
        <p:nvSpPr>
          <p:cNvPr id="8" name="Text Placeholder 7">
            <a:extLst>
              <a:ext uri="{FF2B5EF4-FFF2-40B4-BE49-F238E27FC236}">
                <a16:creationId xmlns:a16="http://schemas.microsoft.com/office/drawing/2014/main" id="{39FDBEFB-C8A3-BF8D-487F-91DAD4F044A0}"/>
              </a:ext>
            </a:extLst>
          </p:cNvPr>
          <p:cNvSpPr>
            <a:spLocks noGrp="1"/>
          </p:cNvSpPr>
          <p:nvPr>
            <p:ph type="body" sz="quarter" idx="10"/>
          </p:nvPr>
        </p:nvSpPr>
        <p:spPr/>
        <p:txBody>
          <a:bodyPr/>
          <a:lstStyle/>
          <a:p>
            <a:r>
              <a:rPr lang="en-GB" sz="3000" dirty="0"/>
              <a:t>NCC at a glance…</a:t>
            </a:r>
          </a:p>
        </p:txBody>
      </p:sp>
      <p:sp>
        <p:nvSpPr>
          <p:cNvPr id="17" name="Text Placeholder 16">
            <a:extLst>
              <a:ext uri="{FF2B5EF4-FFF2-40B4-BE49-F238E27FC236}">
                <a16:creationId xmlns:a16="http://schemas.microsoft.com/office/drawing/2014/main" id="{E039982F-3F4E-7829-C491-38E326C7618E}"/>
              </a:ext>
            </a:extLst>
          </p:cNvPr>
          <p:cNvSpPr>
            <a:spLocks noGrp="1"/>
          </p:cNvSpPr>
          <p:nvPr>
            <p:ph type="body" sz="quarter" idx="25"/>
          </p:nvPr>
        </p:nvSpPr>
        <p:spPr/>
        <p:txBody>
          <a:bodyPr/>
          <a:lstStyle/>
          <a:p>
            <a:r>
              <a:rPr lang="en-GB" dirty="0"/>
              <a:t>PUBLIC</a:t>
            </a:r>
          </a:p>
        </p:txBody>
      </p:sp>
      <p:sp>
        <p:nvSpPr>
          <p:cNvPr id="13" name="Text Placeholder 12">
            <a:extLst>
              <a:ext uri="{FF2B5EF4-FFF2-40B4-BE49-F238E27FC236}">
                <a16:creationId xmlns:a16="http://schemas.microsoft.com/office/drawing/2014/main" id="{CBD8496E-94AA-72C6-B5D0-4C9B6DD5E4FA}"/>
              </a:ext>
            </a:extLst>
          </p:cNvPr>
          <p:cNvSpPr>
            <a:spLocks noGrp="1"/>
          </p:cNvSpPr>
          <p:nvPr>
            <p:ph type="body" sz="quarter" idx="24"/>
          </p:nvPr>
        </p:nvSpPr>
        <p:spPr/>
        <p:txBody>
          <a:bodyPr/>
          <a:lstStyle/>
          <a:p>
            <a:r>
              <a:rPr lang="en-GB" dirty="0"/>
              <a:t>PUBLIC</a:t>
            </a:r>
          </a:p>
        </p:txBody>
      </p:sp>
    </p:spTree>
    <p:extLst>
      <p:ext uri="{BB962C8B-B14F-4D97-AF65-F5344CB8AC3E}">
        <p14:creationId xmlns:p14="http://schemas.microsoft.com/office/powerpoint/2010/main" val="1053235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0498CC-8FFF-5C39-1720-837BA099FD36}"/>
              </a:ext>
            </a:extLst>
          </p:cNvPr>
          <p:cNvSpPr/>
          <p:nvPr/>
        </p:nvSpPr>
        <p:spPr>
          <a:xfrm>
            <a:off x="8594478" y="6020338"/>
            <a:ext cx="3504389" cy="18572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2" name="Picture 21" descr="A diagram of a diagram of a business strategy&#10;&#10;Description automatically generated">
            <a:extLst>
              <a:ext uri="{FF2B5EF4-FFF2-40B4-BE49-F238E27FC236}">
                <a16:creationId xmlns:a16="http://schemas.microsoft.com/office/drawing/2014/main" id="{B2362B0E-B35E-8015-9892-7E8A1AB35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793" y="953269"/>
            <a:ext cx="3356928" cy="3204458"/>
          </a:xfrm>
          <a:prstGeom prst="rect">
            <a:avLst/>
          </a:prstGeom>
        </p:spPr>
      </p:pic>
      <p:sp>
        <p:nvSpPr>
          <p:cNvPr id="25" name="Rectangle 24">
            <a:extLst>
              <a:ext uri="{FF2B5EF4-FFF2-40B4-BE49-F238E27FC236}">
                <a16:creationId xmlns:a16="http://schemas.microsoft.com/office/drawing/2014/main" id="{EB839FD7-2FC6-4C05-B235-A7893110CA99}"/>
              </a:ext>
            </a:extLst>
          </p:cNvPr>
          <p:cNvSpPr/>
          <p:nvPr/>
        </p:nvSpPr>
        <p:spPr>
          <a:xfrm>
            <a:off x="1412628" y="5305425"/>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Opened 2011</a:t>
            </a:r>
          </a:p>
        </p:txBody>
      </p:sp>
      <p:sp>
        <p:nvSpPr>
          <p:cNvPr id="39" name="Rectangle 38">
            <a:extLst>
              <a:ext uri="{FF2B5EF4-FFF2-40B4-BE49-F238E27FC236}">
                <a16:creationId xmlns:a16="http://schemas.microsoft.com/office/drawing/2014/main" id="{E34B21DC-3C91-2B7E-8A13-3FDAEE130A1A}"/>
              </a:ext>
            </a:extLst>
          </p:cNvPr>
          <p:cNvSpPr/>
          <p:nvPr/>
        </p:nvSpPr>
        <p:spPr>
          <a:xfrm>
            <a:off x="2688978" y="4502577"/>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Expanded composites capability</a:t>
            </a:r>
          </a:p>
        </p:txBody>
      </p:sp>
      <p:sp>
        <p:nvSpPr>
          <p:cNvPr id="41" name="TextBox 40">
            <a:extLst>
              <a:ext uri="{FF2B5EF4-FFF2-40B4-BE49-F238E27FC236}">
                <a16:creationId xmlns:a16="http://schemas.microsoft.com/office/drawing/2014/main" id="{2534B1DB-739B-4CCC-F30E-31CE46D5932D}"/>
              </a:ext>
            </a:extLst>
          </p:cNvPr>
          <p:cNvSpPr txBox="1"/>
          <p:nvPr/>
        </p:nvSpPr>
        <p:spPr>
          <a:xfrm>
            <a:off x="255080" y="5322767"/>
            <a:ext cx="91717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2009 UK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Composites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Strategy</a:t>
            </a:r>
          </a:p>
        </p:txBody>
      </p:sp>
      <p:sp>
        <p:nvSpPr>
          <p:cNvPr id="42" name="Rectangle 41">
            <a:extLst>
              <a:ext uri="{FF2B5EF4-FFF2-40B4-BE49-F238E27FC236}">
                <a16:creationId xmlns:a16="http://schemas.microsoft.com/office/drawing/2014/main" id="{93946B4A-26BC-6AF3-7080-E255003669D7}"/>
              </a:ext>
            </a:extLst>
          </p:cNvPr>
          <p:cNvSpPr/>
          <p:nvPr/>
        </p:nvSpPr>
        <p:spPr>
          <a:xfrm>
            <a:off x="3965328" y="4502577"/>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B4CC22FA-2D0E-5627-2A1F-C7BC7023B8C0}"/>
              </a:ext>
            </a:extLst>
          </p:cNvPr>
          <p:cNvSpPr/>
          <p:nvPr/>
        </p:nvSpPr>
        <p:spPr>
          <a:xfrm>
            <a:off x="3965328" y="3699729"/>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Digital engineering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‘end to end’</a:t>
            </a:r>
          </a:p>
        </p:txBody>
      </p:sp>
      <p:sp>
        <p:nvSpPr>
          <p:cNvPr id="44" name="Rectangle 43">
            <a:extLst>
              <a:ext uri="{FF2B5EF4-FFF2-40B4-BE49-F238E27FC236}">
                <a16:creationId xmlns:a16="http://schemas.microsoft.com/office/drawing/2014/main" id="{2E109D6B-4E9F-4A2B-2DF9-02D6006947C6}"/>
              </a:ext>
            </a:extLst>
          </p:cNvPr>
          <p:cNvSpPr/>
          <p:nvPr/>
        </p:nvSpPr>
        <p:spPr>
          <a:xfrm>
            <a:off x="3965328" y="5305425"/>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3FF8B868-5B2B-7AEF-1D31-A17485C2B430}"/>
              </a:ext>
            </a:extLst>
          </p:cNvPr>
          <p:cNvSpPr/>
          <p:nvPr/>
        </p:nvSpPr>
        <p:spPr>
          <a:xfrm>
            <a:off x="5241678" y="3699729"/>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92D88F57-5166-7C2E-527C-49B77299417B}"/>
              </a:ext>
            </a:extLst>
          </p:cNvPr>
          <p:cNvSpPr/>
          <p:nvPr/>
        </p:nvSpPr>
        <p:spPr>
          <a:xfrm>
            <a:off x="5241678" y="4502577"/>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ED16980A-085C-0694-0041-7A20628D407B}"/>
              </a:ext>
            </a:extLst>
          </p:cNvPr>
          <p:cNvSpPr/>
          <p:nvPr/>
        </p:nvSpPr>
        <p:spPr>
          <a:xfrm>
            <a:off x="5241678" y="5305425"/>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F133FCE5-40B2-4E9C-C05C-901B7397979F}"/>
              </a:ext>
            </a:extLst>
          </p:cNvPr>
          <p:cNvSpPr/>
          <p:nvPr/>
        </p:nvSpPr>
        <p:spPr>
          <a:xfrm>
            <a:off x="6518028" y="2896881"/>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49595611-C260-8542-8028-20ADDE40EC56}"/>
              </a:ext>
            </a:extLst>
          </p:cNvPr>
          <p:cNvSpPr/>
          <p:nvPr/>
        </p:nvSpPr>
        <p:spPr>
          <a:xfrm>
            <a:off x="6518028" y="2094033"/>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SME &amp; Skills Services</a:t>
            </a:r>
          </a:p>
        </p:txBody>
      </p:sp>
      <p:sp>
        <p:nvSpPr>
          <p:cNvPr id="50" name="Rectangle 49">
            <a:extLst>
              <a:ext uri="{FF2B5EF4-FFF2-40B4-BE49-F238E27FC236}">
                <a16:creationId xmlns:a16="http://schemas.microsoft.com/office/drawing/2014/main" id="{0B715E76-E5B4-9633-7AAD-50B172A915B9}"/>
              </a:ext>
            </a:extLst>
          </p:cNvPr>
          <p:cNvSpPr/>
          <p:nvPr/>
        </p:nvSpPr>
        <p:spPr>
          <a:xfrm>
            <a:off x="6518028" y="3699729"/>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CD362D83-41EA-8389-54E1-0F27CD9559E6}"/>
              </a:ext>
            </a:extLst>
          </p:cNvPr>
          <p:cNvSpPr/>
          <p:nvPr/>
        </p:nvSpPr>
        <p:spPr>
          <a:xfrm>
            <a:off x="6518028" y="4502577"/>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8E8E025F-D0DF-3BE6-DBD6-55B8A08599AB}"/>
              </a:ext>
            </a:extLst>
          </p:cNvPr>
          <p:cNvSpPr/>
          <p:nvPr/>
        </p:nvSpPr>
        <p:spPr>
          <a:xfrm>
            <a:off x="6518028" y="5305425"/>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EA761BC2-5A96-D792-6274-E0C96313B4EC}"/>
              </a:ext>
            </a:extLst>
          </p:cNvPr>
          <p:cNvSpPr/>
          <p:nvPr/>
        </p:nvSpPr>
        <p:spPr>
          <a:xfrm>
            <a:off x="7794378" y="2094033"/>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C1729FC2-1DB4-92FA-0B3A-002E6DEC752C}"/>
              </a:ext>
            </a:extLst>
          </p:cNvPr>
          <p:cNvSpPr/>
          <p:nvPr/>
        </p:nvSpPr>
        <p:spPr>
          <a:xfrm>
            <a:off x="7794378" y="1291185"/>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Multiple sectors</a:t>
            </a:r>
          </a:p>
        </p:txBody>
      </p:sp>
      <p:sp>
        <p:nvSpPr>
          <p:cNvPr id="55" name="Rectangle 54">
            <a:extLst>
              <a:ext uri="{FF2B5EF4-FFF2-40B4-BE49-F238E27FC236}">
                <a16:creationId xmlns:a16="http://schemas.microsoft.com/office/drawing/2014/main" id="{D850ED97-9F3A-92C5-1A6F-4C1F1C513F58}"/>
              </a:ext>
            </a:extLst>
          </p:cNvPr>
          <p:cNvSpPr/>
          <p:nvPr/>
        </p:nvSpPr>
        <p:spPr>
          <a:xfrm>
            <a:off x="7794378" y="2896881"/>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F87A3C15-F246-B102-5FF6-EC16EB23C90B}"/>
              </a:ext>
            </a:extLst>
          </p:cNvPr>
          <p:cNvSpPr/>
          <p:nvPr/>
        </p:nvSpPr>
        <p:spPr>
          <a:xfrm>
            <a:off x="7794378" y="3699729"/>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2A377822-0688-B994-64D7-136F1C4147DB}"/>
              </a:ext>
            </a:extLst>
          </p:cNvPr>
          <p:cNvSpPr/>
          <p:nvPr/>
        </p:nvSpPr>
        <p:spPr>
          <a:xfrm>
            <a:off x="7794378" y="4502577"/>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4C81CFDE-6A5A-DFF2-2E35-3494739CF07B}"/>
              </a:ext>
            </a:extLst>
          </p:cNvPr>
          <p:cNvSpPr/>
          <p:nvPr/>
        </p:nvSpPr>
        <p:spPr>
          <a:xfrm>
            <a:off x="7794378" y="5305425"/>
            <a:ext cx="12763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2024</a:t>
            </a:r>
          </a:p>
        </p:txBody>
      </p:sp>
      <p:sp>
        <p:nvSpPr>
          <p:cNvPr id="60" name="TextBox 59">
            <a:extLst>
              <a:ext uri="{FF2B5EF4-FFF2-40B4-BE49-F238E27FC236}">
                <a16:creationId xmlns:a16="http://schemas.microsoft.com/office/drawing/2014/main" id="{45B9C3EC-06EC-DB15-A3DA-9A5C11D9B5A2}"/>
              </a:ext>
            </a:extLst>
          </p:cNvPr>
          <p:cNvSpPr txBox="1"/>
          <p:nvPr/>
        </p:nvSpPr>
        <p:spPr>
          <a:xfrm>
            <a:off x="1364697" y="4307104"/>
            <a:ext cx="1120243" cy="830997"/>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&lt;£5m turnover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6 members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50 employees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Joined HVMC</a:t>
            </a:r>
          </a:p>
        </p:txBody>
      </p:sp>
      <p:sp>
        <p:nvSpPr>
          <p:cNvPr id="61" name="Rectangle 60">
            <a:extLst>
              <a:ext uri="{FF2B5EF4-FFF2-40B4-BE49-F238E27FC236}">
                <a16:creationId xmlns:a16="http://schemas.microsoft.com/office/drawing/2014/main" id="{07C3E4B4-8598-73D5-642D-C18BD6F7AF70}"/>
              </a:ext>
            </a:extLst>
          </p:cNvPr>
          <p:cNvSpPr/>
          <p:nvPr/>
        </p:nvSpPr>
        <p:spPr>
          <a:xfrm>
            <a:off x="10582841" y="2093357"/>
            <a:ext cx="1276350" cy="802848"/>
          </a:xfrm>
          <a:prstGeom prst="rect">
            <a:avLst/>
          </a:prstGeom>
          <a:solidFill>
            <a:schemeClr val="accent1">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Innovation Services</a:t>
            </a:r>
          </a:p>
        </p:txBody>
      </p:sp>
      <p:sp>
        <p:nvSpPr>
          <p:cNvPr id="62" name="Rectangle 61">
            <a:extLst>
              <a:ext uri="{FF2B5EF4-FFF2-40B4-BE49-F238E27FC236}">
                <a16:creationId xmlns:a16="http://schemas.microsoft.com/office/drawing/2014/main" id="{31E72ADA-2E1B-9BEE-16CC-53BABC4F6B43}"/>
              </a:ext>
            </a:extLst>
          </p:cNvPr>
          <p:cNvSpPr/>
          <p:nvPr/>
        </p:nvSpPr>
        <p:spPr>
          <a:xfrm>
            <a:off x="10582841" y="1290509"/>
            <a:ext cx="1276350" cy="802848"/>
          </a:xfrm>
          <a:prstGeom prst="rect">
            <a:avLst/>
          </a:prstGeom>
          <a:solidFill>
            <a:schemeClr val="accent1">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Adjacent Technologies</a:t>
            </a:r>
          </a:p>
        </p:txBody>
      </p:sp>
      <p:sp>
        <p:nvSpPr>
          <p:cNvPr id="63" name="Rectangle 62">
            <a:extLst>
              <a:ext uri="{FF2B5EF4-FFF2-40B4-BE49-F238E27FC236}">
                <a16:creationId xmlns:a16="http://schemas.microsoft.com/office/drawing/2014/main" id="{368F2AB7-9F9B-F499-7A35-991DE001D660}"/>
              </a:ext>
            </a:extLst>
          </p:cNvPr>
          <p:cNvSpPr/>
          <p:nvPr/>
        </p:nvSpPr>
        <p:spPr>
          <a:xfrm>
            <a:off x="10582841" y="2896205"/>
            <a:ext cx="1276350" cy="802848"/>
          </a:xfrm>
          <a:prstGeom prst="rect">
            <a:avLst/>
          </a:prstGeom>
          <a:solidFill>
            <a:schemeClr val="accent1">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National Missions</a:t>
            </a:r>
          </a:p>
        </p:txBody>
      </p:sp>
      <p:sp>
        <p:nvSpPr>
          <p:cNvPr id="64" name="Rectangle 63">
            <a:extLst>
              <a:ext uri="{FF2B5EF4-FFF2-40B4-BE49-F238E27FC236}">
                <a16:creationId xmlns:a16="http://schemas.microsoft.com/office/drawing/2014/main" id="{9E4A83A5-95A9-C1FC-E252-D01DC288B767}"/>
              </a:ext>
            </a:extLst>
          </p:cNvPr>
          <p:cNvSpPr/>
          <p:nvPr/>
        </p:nvSpPr>
        <p:spPr>
          <a:xfrm>
            <a:off x="10582841" y="3699053"/>
            <a:ext cx="1276350" cy="802848"/>
          </a:xfrm>
          <a:prstGeom prst="rect">
            <a:avLst/>
          </a:prstGeom>
          <a:solidFill>
            <a:schemeClr val="accent1">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Regional Cluster</a:t>
            </a:r>
          </a:p>
        </p:txBody>
      </p:sp>
      <p:sp>
        <p:nvSpPr>
          <p:cNvPr id="65" name="Rectangle 64">
            <a:extLst>
              <a:ext uri="{FF2B5EF4-FFF2-40B4-BE49-F238E27FC236}">
                <a16:creationId xmlns:a16="http://schemas.microsoft.com/office/drawing/2014/main" id="{B1DB1349-B874-DA8C-AC10-D6F573A7997C}"/>
              </a:ext>
            </a:extLst>
          </p:cNvPr>
          <p:cNvSpPr/>
          <p:nvPr/>
        </p:nvSpPr>
        <p:spPr>
          <a:xfrm>
            <a:off x="10582841" y="4501901"/>
            <a:ext cx="1276350" cy="802848"/>
          </a:xfrm>
          <a:prstGeom prst="rect">
            <a:avLst/>
          </a:prstGeom>
          <a:solidFill>
            <a:schemeClr val="accent1">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Growth sectors </a:t>
            </a:r>
            <a:r>
              <a:rPr kumimoji="0" lang="en-GB" sz="1200" b="0" i="0" u="none" strike="noStrike" kern="1200" cap="none" spc="0" normalizeH="0" baseline="0" noProof="0" dirty="0" err="1">
                <a:ln>
                  <a:noFill/>
                </a:ln>
                <a:solidFill>
                  <a:prstClr val="white"/>
                </a:solidFill>
                <a:effectLst/>
                <a:uLnTx/>
                <a:uFillTx/>
                <a:latin typeface="Calibri"/>
                <a:ea typeface="+mn-ea"/>
                <a:cs typeface="+mn-cs"/>
              </a:rPr>
              <a:t>e.g</a:t>
            </a:r>
            <a:r>
              <a:rPr kumimoji="0" lang="en-GB" sz="1200" b="0" i="0" u="none" strike="noStrike" kern="1200" cap="none" spc="0" normalizeH="0" baseline="0" noProof="0" dirty="0">
                <a:ln>
                  <a:noFill/>
                </a:ln>
                <a:solidFill>
                  <a:prstClr val="white"/>
                </a:solidFill>
                <a:effectLst/>
                <a:uLnTx/>
                <a:uFillTx/>
                <a:latin typeface="Calibri"/>
                <a:ea typeface="+mn-ea"/>
                <a:cs typeface="+mn-cs"/>
              </a:rPr>
              <a:t> wind</a:t>
            </a:r>
          </a:p>
        </p:txBody>
      </p:sp>
      <p:sp>
        <p:nvSpPr>
          <p:cNvPr id="66" name="Rectangle 65">
            <a:extLst>
              <a:ext uri="{FF2B5EF4-FFF2-40B4-BE49-F238E27FC236}">
                <a16:creationId xmlns:a16="http://schemas.microsoft.com/office/drawing/2014/main" id="{37CE8B1A-CA1E-7E04-C5F7-5E6C9B9067CD}"/>
              </a:ext>
            </a:extLst>
          </p:cNvPr>
          <p:cNvSpPr/>
          <p:nvPr/>
        </p:nvSpPr>
        <p:spPr>
          <a:xfrm>
            <a:off x="10582841" y="5304749"/>
            <a:ext cx="1276350" cy="802848"/>
          </a:xfrm>
          <a:prstGeom prst="rect">
            <a:avLst/>
          </a:prstGeom>
          <a:solidFill>
            <a:schemeClr val="accent1">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Future</a:t>
            </a:r>
          </a:p>
        </p:txBody>
      </p:sp>
      <p:sp>
        <p:nvSpPr>
          <p:cNvPr id="67" name="Rectangle 66">
            <a:extLst>
              <a:ext uri="{FF2B5EF4-FFF2-40B4-BE49-F238E27FC236}">
                <a16:creationId xmlns:a16="http://schemas.microsoft.com/office/drawing/2014/main" id="{F3666EA2-E5F5-1479-234B-F076B2EFC314}"/>
              </a:ext>
            </a:extLst>
          </p:cNvPr>
          <p:cNvSpPr/>
          <p:nvPr/>
        </p:nvSpPr>
        <p:spPr>
          <a:xfrm>
            <a:off x="10582841" y="487661"/>
            <a:ext cx="1276350" cy="802848"/>
          </a:xfrm>
          <a:prstGeom prst="rect">
            <a:avLst/>
          </a:prstGeom>
          <a:solidFill>
            <a:schemeClr val="accent1">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1" i="0" u="sng" strike="noStrike" kern="1200" cap="none" spc="0" normalizeH="0" baseline="0" noProof="0" dirty="0">
                <a:ln>
                  <a:noFill/>
                </a:ln>
                <a:solidFill>
                  <a:prstClr val="white"/>
                </a:solidFill>
                <a:effectLst/>
                <a:uLnTx/>
                <a:uFillTx/>
                <a:latin typeface="Calibri"/>
                <a:ea typeface="+mn-ea"/>
                <a:cs typeface="+mn-cs"/>
              </a:rPr>
              <a:t>Innovation Platform</a:t>
            </a:r>
          </a:p>
        </p:txBody>
      </p:sp>
      <p:sp>
        <p:nvSpPr>
          <p:cNvPr id="68" name="Rectangle 67">
            <a:extLst>
              <a:ext uri="{FF2B5EF4-FFF2-40B4-BE49-F238E27FC236}">
                <a16:creationId xmlns:a16="http://schemas.microsoft.com/office/drawing/2014/main" id="{BEA31EAE-15FB-F949-9941-BD6DB06CC282}"/>
              </a:ext>
            </a:extLst>
          </p:cNvPr>
          <p:cNvSpPr/>
          <p:nvPr/>
        </p:nvSpPr>
        <p:spPr>
          <a:xfrm>
            <a:off x="5241678" y="2896881"/>
            <a:ext cx="1275216"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Sustainability &amp; materials</a:t>
            </a:r>
          </a:p>
        </p:txBody>
      </p:sp>
      <p:sp>
        <p:nvSpPr>
          <p:cNvPr id="69" name="Rectangle 68">
            <a:extLst>
              <a:ext uri="{FF2B5EF4-FFF2-40B4-BE49-F238E27FC236}">
                <a16:creationId xmlns:a16="http://schemas.microsoft.com/office/drawing/2014/main" id="{19588014-FE40-F32F-6094-3FEF1320C61E}"/>
              </a:ext>
            </a:extLst>
          </p:cNvPr>
          <p:cNvSpPr/>
          <p:nvPr/>
        </p:nvSpPr>
        <p:spPr>
          <a:xfrm>
            <a:off x="2688978" y="5305425"/>
            <a:ext cx="4629150" cy="802848"/>
          </a:xfrm>
          <a:prstGeom prst="rect">
            <a:avLst/>
          </a:prstGeom>
          <a:solidFill>
            <a:srgbClr val="00206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i="1" dirty="0">
                <a:solidFill>
                  <a:prstClr val="white"/>
                </a:solidFill>
                <a:latin typeface="Calibri"/>
              </a:rPr>
              <a:t>NCC Evolution – ‘</a:t>
            </a:r>
            <a:r>
              <a:rPr kumimoji="0" lang="en-GB" sz="1200" b="0" i="1" u="none" strike="noStrike" kern="1200" cap="none" spc="0" normalizeH="0" baseline="0" noProof="0" dirty="0">
                <a:ln>
                  <a:noFill/>
                </a:ln>
                <a:solidFill>
                  <a:prstClr val="white"/>
                </a:solidFill>
                <a:effectLst/>
                <a:uLnTx/>
                <a:uFillTx/>
                <a:latin typeface="Calibri"/>
                <a:ea typeface="+mn-ea"/>
                <a:cs typeface="+mn-cs"/>
              </a:rPr>
              <a:t>More than composites’</a:t>
            </a:r>
          </a:p>
        </p:txBody>
      </p:sp>
      <p:sp>
        <p:nvSpPr>
          <p:cNvPr id="71" name="Arrow: Right 70">
            <a:extLst>
              <a:ext uri="{FF2B5EF4-FFF2-40B4-BE49-F238E27FC236}">
                <a16:creationId xmlns:a16="http://schemas.microsoft.com/office/drawing/2014/main" id="{738812DC-14B2-58F7-5C96-397E52AFAAC5}"/>
              </a:ext>
            </a:extLst>
          </p:cNvPr>
          <p:cNvSpPr/>
          <p:nvPr/>
        </p:nvSpPr>
        <p:spPr>
          <a:xfrm>
            <a:off x="7325540" y="5583101"/>
            <a:ext cx="779014" cy="247495"/>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72" name="TextBox 71">
            <a:extLst>
              <a:ext uri="{FF2B5EF4-FFF2-40B4-BE49-F238E27FC236}">
                <a16:creationId xmlns:a16="http://schemas.microsoft.com/office/drawing/2014/main" id="{83FE42EC-6975-3A14-4EFE-C254A3933DA4}"/>
              </a:ext>
            </a:extLst>
          </p:cNvPr>
          <p:cNvSpPr txBox="1"/>
          <p:nvPr/>
        </p:nvSpPr>
        <p:spPr>
          <a:xfrm>
            <a:off x="2739777" y="3947903"/>
            <a:ext cx="966611" cy="461665"/>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3 extensions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2</a:t>
            </a:r>
            <a:r>
              <a:rPr kumimoji="0" lang="en-GB" sz="1200" b="0" i="0" u="none" strike="noStrike" kern="1200" cap="none" spc="0" normalizeH="0" baseline="30000" noProof="0" dirty="0">
                <a:ln>
                  <a:noFill/>
                </a:ln>
                <a:solidFill>
                  <a:srgbClr val="002060"/>
                </a:solidFill>
                <a:effectLst/>
                <a:uLnTx/>
                <a:uFillTx/>
                <a:latin typeface="Calibri" panose="020F0502020204030204" pitchFamily="34" charset="0"/>
                <a:ea typeface="MS PGothic" panose="020B0600070205080204" pitchFamily="34" charset="-128"/>
                <a:cs typeface="+mn-cs"/>
              </a:rPr>
              <a:t>nd</a:t>
            </a:r>
            <a:r>
              <a:rPr kumimoji="0" lang="en-GB" sz="12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mn-cs"/>
              </a:rPr>
              <a:t> site</a:t>
            </a:r>
          </a:p>
        </p:txBody>
      </p:sp>
      <p:sp>
        <p:nvSpPr>
          <p:cNvPr id="73" name="Rectangle 72">
            <a:extLst>
              <a:ext uri="{FF2B5EF4-FFF2-40B4-BE49-F238E27FC236}">
                <a16:creationId xmlns:a16="http://schemas.microsoft.com/office/drawing/2014/main" id="{8FFABBEC-2DC9-8118-1625-0CEA5BF09631}"/>
              </a:ext>
            </a:extLst>
          </p:cNvPr>
          <p:cNvSpPr/>
          <p:nvPr/>
        </p:nvSpPr>
        <p:spPr>
          <a:xfrm>
            <a:off x="9195772" y="2093357"/>
            <a:ext cx="1276350" cy="803524"/>
          </a:xfrm>
          <a:prstGeom prst="rect">
            <a:avLst/>
          </a:prstGeom>
          <a:solidFill>
            <a:schemeClr val="accent3">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Rebrand</a:t>
            </a:r>
          </a:p>
        </p:txBody>
      </p:sp>
      <p:sp>
        <p:nvSpPr>
          <p:cNvPr id="74" name="Rectangle 73">
            <a:extLst>
              <a:ext uri="{FF2B5EF4-FFF2-40B4-BE49-F238E27FC236}">
                <a16:creationId xmlns:a16="http://schemas.microsoft.com/office/drawing/2014/main" id="{B0E40957-063A-C329-4DDB-387EFC8C6B44}"/>
              </a:ext>
            </a:extLst>
          </p:cNvPr>
          <p:cNvSpPr/>
          <p:nvPr/>
        </p:nvSpPr>
        <p:spPr>
          <a:xfrm>
            <a:off x="9195772" y="2896881"/>
            <a:ext cx="1276350" cy="802848"/>
          </a:xfrm>
          <a:prstGeom prst="rect">
            <a:avLst/>
          </a:prstGeom>
          <a:solidFill>
            <a:schemeClr val="accent3">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Culture &amp; Values</a:t>
            </a:r>
          </a:p>
        </p:txBody>
      </p:sp>
      <p:sp>
        <p:nvSpPr>
          <p:cNvPr id="75" name="Rectangle 74">
            <a:extLst>
              <a:ext uri="{FF2B5EF4-FFF2-40B4-BE49-F238E27FC236}">
                <a16:creationId xmlns:a16="http://schemas.microsoft.com/office/drawing/2014/main" id="{783BF509-3739-067B-AC69-9C90AAA724A6}"/>
              </a:ext>
            </a:extLst>
          </p:cNvPr>
          <p:cNvSpPr/>
          <p:nvPr/>
        </p:nvSpPr>
        <p:spPr>
          <a:xfrm>
            <a:off x="9195772" y="3699729"/>
            <a:ext cx="1276350" cy="802848"/>
          </a:xfrm>
          <a:prstGeom prst="rect">
            <a:avLst/>
          </a:prstGeom>
          <a:solidFill>
            <a:schemeClr val="accent3">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Increasing impact</a:t>
            </a:r>
          </a:p>
        </p:txBody>
      </p:sp>
      <p:sp>
        <p:nvSpPr>
          <p:cNvPr id="76" name="Rectangle 75">
            <a:extLst>
              <a:ext uri="{FF2B5EF4-FFF2-40B4-BE49-F238E27FC236}">
                <a16:creationId xmlns:a16="http://schemas.microsoft.com/office/drawing/2014/main" id="{17295977-DAB3-1E62-4387-8BE1B83576F7}"/>
              </a:ext>
            </a:extLst>
          </p:cNvPr>
          <p:cNvSpPr/>
          <p:nvPr/>
        </p:nvSpPr>
        <p:spPr>
          <a:xfrm>
            <a:off x="9195772" y="4502577"/>
            <a:ext cx="1276350" cy="802848"/>
          </a:xfrm>
          <a:prstGeom prst="rect">
            <a:avLst/>
          </a:prstGeom>
          <a:solidFill>
            <a:schemeClr val="accent3">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New facility</a:t>
            </a:r>
          </a:p>
        </p:txBody>
      </p:sp>
      <p:sp>
        <p:nvSpPr>
          <p:cNvPr id="77" name="Rectangle 76">
            <a:extLst>
              <a:ext uri="{FF2B5EF4-FFF2-40B4-BE49-F238E27FC236}">
                <a16:creationId xmlns:a16="http://schemas.microsoft.com/office/drawing/2014/main" id="{DE4777DF-ABFE-FDA2-11FE-5AC626070839}"/>
              </a:ext>
            </a:extLst>
          </p:cNvPr>
          <p:cNvSpPr/>
          <p:nvPr/>
        </p:nvSpPr>
        <p:spPr>
          <a:xfrm>
            <a:off x="9195772" y="5305425"/>
            <a:ext cx="1276350" cy="802848"/>
          </a:xfrm>
          <a:prstGeom prst="rect">
            <a:avLst/>
          </a:prstGeom>
          <a:solidFill>
            <a:schemeClr val="accent3">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2025</a:t>
            </a:r>
          </a:p>
        </p:txBody>
      </p:sp>
      <p:sp>
        <p:nvSpPr>
          <p:cNvPr id="78" name="Rectangle 77">
            <a:extLst>
              <a:ext uri="{FF2B5EF4-FFF2-40B4-BE49-F238E27FC236}">
                <a16:creationId xmlns:a16="http://schemas.microsoft.com/office/drawing/2014/main" id="{546E2E4F-21F7-63B7-8B05-EF570E01A274}"/>
              </a:ext>
            </a:extLst>
          </p:cNvPr>
          <p:cNvSpPr/>
          <p:nvPr/>
        </p:nvSpPr>
        <p:spPr>
          <a:xfrm>
            <a:off x="9195772" y="889085"/>
            <a:ext cx="1276350" cy="1204272"/>
          </a:xfrm>
          <a:prstGeom prst="rect">
            <a:avLst/>
          </a:prstGeom>
          <a:solidFill>
            <a:schemeClr val="accent3">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Strategy Development &amp; Influence</a:t>
            </a:r>
          </a:p>
        </p:txBody>
      </p:sp>
      <p:sp>
        <p:nvSpPr>
          <p:cNvPr id="79" name="TextBox 78">
            <a:extLst>
              <a:ext uri="{FF2B5EF4-FFF2-40B4-BE49-F238E27FC236}">
                <a16:creationId xmlns:a16="http://schemas.microsoft.com/office/drawing/2014/main" id="{986A53A1-C642-05EA-7EE4-A65B7D176F4C}"/>
              </a:ext>
            </a:extLst>
          </p:cNvPr>
          <p:cNvSpPr txBox="1"/>
          <p:nvPr/>
        </p:nvSpPr>
        <p:spPr>
          <a:xfrm>
            <a:off x="7817459" y="2444132"/>
            <a:ext cx="1260025"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b="1" i="1" dirty="0">
                <a:solidFill>
                  <a:schemeClr val="bg1"/>
                </a:solidFill>
              </a:rPr>
              <a:t>Broad impact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1" u="none" strike="noStrike" kern="1200" cap="none" spc="0" normalizeH="0" baseline="0" noProof="0" dirty="0">
                <a:ln>
                  <a:noFill/>
                </a:ln>
                <a:solidFill>
                  <a:schemeClr val="bg1"/>
                </a:solidFill>
                <a:effectLst/>
                <a:uLnTx/>
                <a:uFillTx/>
                <a:latin typeface="Calibri" panose="020F0502020204030204" pitchFamily="34" charset="0"/>
                <a:ea typeface="MS PGothic" panose="020B0600070205080204" pitchFamily="34" charset="-128"/>
                <a:cs typeface="+mn-cs"/>
              </a:rPr>
              <a:t>70+ members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1" u="none" strike="noStrike" kern="1200" cap="none" spc="0" normalizeH="0" baseline="0" noProof="0" dirty="0">
                <a:ln>
                  <a:noFill/>
                </a:ln>
                <a:solidFill>
                  <a:schemeClr val="bg1"/>
                </a:solidFill>
                <a:effectLst/>
                <a:uLnTx/>
                <a:uFillTx/>
                <a:latin typeface="Calibri" panose="020F0502020204030204" pitchFamily="34" charset="0"/>
                <a:ea typeface="MS PGothic" panose="020B0600070205080204" pitchFamily="34" charset="-128"/>
                <a:cs typeface="+mn-cs"/>
              </a:rPr>
              <a:t>400+ employees</a:t>
            </a:r>
          </a:p>
          <a:p>
            <a:pPr>
              <a:defRPr/>
            </a:pPr>
            <a:r>
              <a:rPr kumimoji="0" lang="en-GB" sz="1200" b="1" i="1" u="none" strike="noStrike" kern="1200" cap="none" spc="0" normalizeH="0" baseline="0" noProof="0" dirty="0">
                <a:ln>
                  <a:noFill/>
                </a:ln>
                <a:solidFill>
                  <a:schemeClr val="bg1"/>
                </a:solidFill>
                <a:effectLst/>
                <a:uLnTx/>
                <a:uFillTx/>
                <a:latin typeface="Calibri" panose="020F0502020204030204" pitchFamily="34" charset="0"/>
                <a:ea typeface="MS PGothic" panose="020B0600070205080204" pitchFamily="34" charset="-128"/>
                <a:cs typeface="+mn-cs"/>
              </a:rPr>
              <a:t>£41.6m turnover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i="1" u="none" strike="noStrike" kern="1200" cap="none" spc="0" normalizeH="0" baseline="0" noProof="0" dirty="0">
              <a:ln>
                <a:noFill/>
              </a:ln>
              <a:solidFill>
                <a:schemeClr val="bg1"/>
              </a:solidFill>
              <a:effectLst/>
              <a:uLnTx/>
              <a:uFillTx/>
              <a:latin typeface="Calibri" panose="020F0502020204030204" pitchFamily="34" charset="0"/>
              <a:ea typeface="MS PGothic" panose="020B0600070205080204" pitchFamily="34" charset="-128"/>
              <a:cs typeface="+mn-cs"/>
            </a:endParaRPr>
          </a:p>
        </p:txBody>
      </p:sp>
      <p:sp>
        <p:nvSpPr>
          <p:cNvPr id="5" name="Text Placeholder 4">
            <a:extLst>
              <a:ext uri="{FF2B5EF4-FFF2-40B4-BE49-F238E27FC236}">
                <a16:creationId xmlns:a16="http://schemas.microsoft.com/office/drawing/2014/main" id="{18021AE1-A185-CE6D-29DE-50044947E8F5}"/>
              </a:ext>
            </a:extLst>
          </p:cNvPr>
          <p:cNvSpPr>
            <a:spLocks noGrp="1"/>
          </p:cNvSpPr>
          <p:nvPr>
            <p:ph type="body" sz="quarter" idx="10"/>
          </p:nvPr>
        </p:nvSpPr>
        <p:spPr/>
        <p:txBody>
          <a:bodyPr/>
          <a:lstStyle/>
          <a:p>
            <a:r>
              <a:rPr lang="en-GB" sz="3000" dirty="0"/>
              <a:t>NCC Progression &amp; ‘Innovation Platform’ Strategy</a:t>
            </a:r>
          </a:p>
        </p:txBody>
      </p:sp>
      <p:sp>
        <p:nvSpPr>
          <p:cNvPr id="4" name="Text Placeholder 3">
            <a:extLst>
              <a:ext uri="{FF2B5EF4-FFF2-40B4-BE49-F238E27FC236}">
                <a16:creationId xmlns:a16="http://schemas.microsoft.com/office/drawing/2014/main" id="{7E3770DE-7C16-CE9E-C3F8-119FC3C6DC39}"/>
              </a:ext>
            </a:extLst>
          </p:cNvPr>
          <p:cNvSpPr>
            <a:spLocks noGrp="1"/>
          </p:cNvSpPr>
          <p:nvPr>
            <p:ph type="body" sz="quarter" idx="24"/>
          </p:nvPr>
        </p:nvSpPr>
        <p:spPr/>
        <p:txBody>
          <a:bodyPr/>
          <a:lstStyle/>
          <a:p>
            <a:r>
              <a:rPr lang="en-GB" dirty="0"/>
              <a:t>PUBLIC</a:t>
            </a:r>
          </a:p>
        </p:txBody>
      </p:sp>
    </p:spTree>
    <p:extLst>
      <p:ext uri="{BB962C8B-B14F-4D97-AF65-F5344CB8AC3E}">
        <p14:creationId xmlns:p14="http://schemas.microsoft.com/office/powerpoint/2010/main" val="2242004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BE6905-10A0-15A8-2D76-6BEC29380D82}"/>
              </a:ext>
            </a:extLst>
          </p:cNvPr>
          <p:cNvSpPr/>
          <p:nvPr/>
        </p:nvSpPr>
        <p:spPr>
          <a:xfrm>
            <a:off x="8712307" y="4317389"/>
            <a:ext cx="3053233" cy="36933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
                <a:srgbClr val="FFFFFF"/>
              </a:buClr>
              <a:buSzTx/>
              <a:buFont typeface="Arial"/>
              <a:buNone/>
              <a:tabLst/>
              <a:defRPr/>
            </a:pPr>
            <a:r>
              <a:rPr kumimoji="0" lang="en-GB" sz="1800" i="0" u="none" strike="noStrike" kern="0" cap="none" spc="0" normalizeH="0" baseline="0" noProof="0" dirty="0">
                <a:ln>
                  <a:noFill/>
                </a:ln>
                <a:solidFill>
                  <a:schemeClr val="tx1"/>
                </a:solidFill>
                <a:effectLst/>
                <a:uLnTx/>
                <a:uFillTx/>
                <a:latin typeface="+mn-lt"/>
                <a:cs typeface="Arial"/>
                <a:sym typeface="Arial"/>
              </a:rPr>
              <a:t>Developing</a:t>
            </a:r>
            <a:r>
              <a:rPr kumimoji="0" lang="en-GB" sz="1800" b="1" i="0" u="none" strike="noStrike" kern="0" cap="none" spc="0" normalizeH="0" baseline="0" noProof="0" dirty="0">
                <a:ln>
                  <a:noFill/>
                </a:ln>
                <a:solidFill>
                  <a:schemeClr val="tx1"/>
                </a:solidFill>
                <a:effectLst/>
                <a:uLnTx/>
                <a:uFillTx/>
                <a:latin typeface="+mn-lt"/>
                <a:cs typeface="Arial"/>
                <a:sym typeface="Arial"/>
              </a:rPr>
              <a:t> supply chains</a:t>
            </a:r>
          </a:p>
        </p:txBody>
      </p:sp>
      <p:grpSp>
        <p:nvGrpSpPr>
          <p:cNvPr id="6" name="Group 5">
            <a:extLst>
              <a:ext uri="{FF2B5EF4-FFF2-40B4-BE49-F238E27FC236}">
                <a16:creationId xmlns:a16="http://schemas.microsoft.com/office/drawing/2014/main" id="{4D0FF21D-5972-5025-6608-D8792E58DF86}"/>
              </a:ext>
            </a:extLst>
          </p:cNvPr>
          <p:cNvGrpSpPr/>
          <p:nvPr/>
        </p:nvGrpSpPr>
        <p:grpSpPr>
          <a:xfrm>
            <a:off x="426460" y="2101169"/>
            <a:ext cx="3267163" cy="2581645"/>
            <a:chOff x="244096" y="1446020"/>
            <a:chExt cx="2450372" cy="1936234"/>
          </a:xfrm>
        </p:grpSpPr>
        <p:sp>
          <p:nvSpPr>
            <p:cNvPr id="7" name="Rectangle 6">
              <a:extLst>
                <a:ext uri="{FF2B5EF4-FFF2-40B4-BE49-F238E27FC236}">
                  <a16:creationId xmlns:a16="http://schemas.microsoft.com/office/drawing/2014/main" id="{6A261D42-A3E9-626E-02B2-740453B831E2}"/>
                </a:ext>
              </a:extLst>
            </p:cNvPr>
            <p:cNvSpPr/>
            <p:nvPr/>
          </p:nvSpPr>
          <p:spPr>
            <a:xfrm>
              <a:off x="244096" y="3105255"/>
              <a:ext cx="2450372" cy="276999"/>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
                  <a:srgbClr val="FFFFFF"/>
                </a:buClr>
                <a:buSzTx/>
                <a:buFont typeface="Arial"/>
                <a:buNone/>
                <a:tabLst/>
                <a:defRPr/>
              </a:pPr>
              <a:r>
                <a:rPr kumimoji="0" lang="en-GB" sz="1800" i="0" u="none" strike="noStrike" kern="0" cap="none" spc="0" normalizeH="0" baseline="0" noProof="0" dirty="0">
                  <a:ln>
                    <a:noFill/>
                  </a:ln>
                  <a:solidFill>
                    <a:schemeClr val="tx1"/>
                  </a:solidFill>
                  <a:effectLst/>
                  <a:uLnTx/>
                  <a:uFillTx/>
                  <a:latin typeface="+mn-lt"/>
                  <a:cs typeface="Arial"/>
                  <a:sym typeface="Arial"/>
                </a:rPr>
                <a:t>Solving </a:t>
              </a:r>
              <a:r>
                <a:rPr kumimoji="0" lang="en-GB" sz="1800" b="1" i="0" u="none" strike="noStrike" kern="0" cap="none" spc="0" normalizeH="0" baseline="0" noProof="0" dirty="0">
                  <a:ln>
                    <a:noFill/>
                  </a:ln>
                  <a:solidFill>
                    <a:schemeClr val="tx1"/>
                  </a:solidFill>
                  <a:effectLst/>
                  <a:uLnTx/>
                  <a:uFillTx/>
                  <a:latin typeface="+mn-lt"/>
                  <a:cs typeface="Arial"/>
                  <a:sym typeface="Arial"/>
                </a:rPr>
                <a:t>technology</a:t>
              </a:r>
              <a:r>
                <a:rPr kumimoji="0" lang="en-GB" sz="1800" i="0" u="none" strike="noStrike" kern="0" cap="none" spc="0" normalizeH="0" baseline="0" noProof="0" dirty="0">
                  <a:ln>
                    <a:noFill/>
                  </a:ln>
                  <a:solidFill>
                    <a:schemeClr val="tx1"/>
                  </a:solidFill>
                  <a:effectLst/>
                  <a:uLnTx/>
                  <a:uFillTx/>
                  <a:latin typeface="+mn-lt"/>
                  <a:cs typeface="Arial"/>
                  <a:sym typeface="Arial"/>
                </a:rPr>
                <a:t> problems</a:t>
              </a:r>
            </a:p>
          </p:txBody>
        </p:sp>
        <p:pic>
          <p:nvPicPr>
            <p:cNvPr id="8" name="Picture 7">
              <a:extLst>
                <a:ext uri="{FF2B5EF4-FFF2-40B4-BE49-F238E27FC236}">
                  <a16:creationId xmlns:a16="http://schemas.microsoft.com/office/drawing/2014/main" id="{D04FF52A-EE10-8511-CE06-1BFEF57A47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4081" y="1446020"/>
              <a:ext cx="2250403" cy="1500270"/>
            </a:xfrm>
            <a:prstGeom prst="snip2DiagRect">
              <a:avLst>
                <a:gd name="adj1" fmla="val 18299"/>
                <a:gd name="adj2" fmla="val 0"/>
              </a:avLst>
            </a:prstGeom>
            <a:ln w="19050">
              <a:solidFill>
                <a:srgbClr val="F7F4F1"/>
              </a:solidFill>
            </a:ln>
          </p:spPr>
        </p:pic>
      </p:grpSp>
      <p:grpSp>
        <p:nvGrpSpPr>
          <p:cNvPr id="9" name="Group 8">
            <a:extLst>
              <a:ext uri="{FF2B5EF4-FFF2-40B4-BE49-F238E27FC236}">
                <a16:creationId xmlns:a16="http://schemas.microsoft.com/office/drawing/2014/main" id="{43CC0A7A-95FB-E5E4-8A17-0DB81617B98E}"/>
              </a:ext>
            </a:extLst>
          </p:cNvPr>
          <p:cNvGrpSpPr/>
          <p:nvPr/>
        </p:nvGrpSpPr>
        <p:grpSpPr>
          <a:xfrm>
            <a:off x="4346731" y="2101169"/>
            <a:ext cx="3700539" cy="2581645"/>
            <a:chOff x="3089250" y="1446020"/>
            <a:chExt cx="2775404" cy="1936234"/>
          </a:xfrm>
        </p:grpSpPr>
        <p:sp>
          <p:nvSpPr>
            <p:cNvPr id="10" name="Rectangle 9">
              <a:extLst>
                <a:ext uri="{FF2B5EF4-FFF2-40B4-BE49-F238E27FC236}">
                  <a16:creationId xmlns:a16="http://schemas.microsoft.com/office/drawing/2014/main" id="{715FDB56-4508-6B61-5415-90352450D0F1}"/>
                </a:ext>
              </a:extLst>
            </p:cNvPr>
            <p:cNvSpPr/>
            <p:nvPr/>
          </p:nvSpPr>
          <p:spPr>
            <a:xfrm>
              <a:off x="3089250" y="3105255"/>
              <a:ext cx="2775404" cy="276999"/>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
                  <a:srgbClr val="FFFFFF"/>
                </a:buClr>
                <a:buSzTx/>
                <a:buFont typeface="Arial"/>
                <a:buNone/>
                <a:tabLst/>
                <a:defRPr/>
              </a:pPr>
              <a:r>
                <a:rPr kumimoji="0" lang="en-GB" sz="1800" b="0" i="0" u="none" strike="noStrike" kern="0" cap="none" spc="0" normalizeH="0" baseline="0" noProof="0" dirty="0">
                  <a:ln>
                    <a:noFill/>
                  </a:ln>
                  <a:solidFill>
                    <a:schemeClr val="tx1"/>
                  </a:solidFill>
                  <a:effectLst/>
                  <a:uLnTx/>
                  <a:uFillTx/>
                  <a:latin typeface="+mn-lt"/>
                  <a:cs typeface="Arial"/>
                  <a:sym typeface="Arial"/>
                </a:rPr>
                <a:t>Providing future </a:t>
              </a:r>
              <a:r>
                <a:rPr kumimoji="0" lang="en-GB" sz="1800" b="1" i="0" u="none" strike="noStrike" kern="0" cap="none" spc="0" normalizeH="0" baseline="0" noProof="0" dirty="0">
                  <a:ln>
                    <a:noFill/>
                  </a:ln>
                  <a:solidFill>
                    <a:schemeClr val="tx1"/>
                  </a:solidFill>
                  <a:effectLst/>
                  <a:uLnTx/>
                  <a:uFillTx/>
                  <a:latin typeface="+mn-lt"/>
                  <a:cs typeface="Arial"/>
                  <a:sym typeface="Arial"/>
                </a:rPr>
                <a:t>skills</a:t>
              </a:r>
            </a:p>
          </p:txBody>
        </p:sp>
        <p:pic>
          <p:nvPicPr>
            <p:cNvPr id="11" name="Picture 10">
              <a:extLst>
                <a:ext uri="{FF2B5EF4-FFF2-40B4-BE49-F238E27FC236}">
                  <a16:creationId xmlns:a16="http://schemas.microsoft.com/office/drawing/2014/main" id="{F65AF370-CE71-E574-0781-F6CBD52C179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51751" y="1446020"/>
              <a:ext cx="2250403" cy="1500268"/>
            </a:xfrm>
            <a:prstGeom prst="snip2DiagRect">
              <a:avLst>
                <a:gd name="adj1" fmla="val 18075"/>
                <a:gd name="adj2" fmla="val 0"/>
              </a:avLst>
            </a:prstGeom>
            <a:ln w="19050">
              <a:solidFill>
                <a:srgbClr val="F7F4F1"/>
              </a:solidFill>
            </a:ln>
          </p:spPr>
        </p:pic>
      </p:grpSp>
      <p:sp>
        <p:nvSpPr>
          <p:cNvPr id="12" name="Rectangle 11">
            <a:extLst>
              <a:ext uri="{FF2B5EF4-FFF2-40B4-BE49-F238E27FC236}">
                <a16:creationId xmlns:a16="http://schemas.microsoft.com/office/drawing/2014/main" id="{DE02608B-2B15-0DFB-FD56-AA86407599B0}"/>
              </a:ext>
            </a:extLst>
          </p:cNvPr>
          <p:cNvSpPr/>
          <p:nvPr/>
        </p:nvSpPr>
        <p:spPr>
          <a:xfrm>
            <a:off x="559774" y="1191575"/>
            <a:ext cx="10166100" cy="46166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0">
              <a:lnSpc>
                <a:spcPct val="100000"/>
              </a:lnSpc>
              <a:spcBef>
                <a:spcPts val="0"/>
              </a:spcBef>
              <a:spcAft>
                <a:spcPts val="120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mn-lt"/>
                <a:cs typeface="Arial"/>
                <a:sym typeface="Arial"/>
              </a:rPr>
              <a:t>Addressing the </a:t>
            </a:r>
            <a:r>
              <a:rPr lang="en-US" sz="2400" kern="0" dirty="0">
                <a:solidFill>
                  <a:schemeClr val="tx1"/>
                </a:solidFill>
                <a:latin typeface="+mn-lt"/>
              </a:rPr>
              <a:t>three </a:t>
            </a:r>
            <a:r>
              <a:rPr kumimoji="0" lang="en-US" sz="2400" b="0" i="0" u="none" strike="noStrike" kern="0" cap="none" spc="0" normalizeH="0" baseline="0" noProof="0" dirty="0">
                <a:ln>
                  <a:noFill/>
                </a:ln>
                <a:solidFill>
                  <a:schemeClr val="tx1"/>
                </a:solidFill>
                <a:effectLst/>
                <a:uLnTx/>
                <a:uFillTx/>
                <a:latin typeface="+mn-lt"/>
                <a:cs typeface="Arial"/>
                <a:sym typeface="Arial"/>
              </a:rPr>
              <a:t>key elements in industrial transformation:</a:t>
            </a:r>
          </a:p>
        </p:txBody>
      </p:sp>
      <p:pic>
        <p:nvPicPr>
          <p:cNvPr id="13" name="Picture 12">
            <a:extLst>
              <a:ext uri="{FF2B5EF4-FFF2-40B4-BE49-F238E27FC236}">
                <a16:creationId xmlns:a16="http://schemas.microsoft.com/office/drawing/2014/main" id="{3256170B-FBD8-C8F2-16D1-CE85DB328C0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880811" y="2101169"/>
            <a:ext cx="2872800" cy="2000357"/>
          </a:xfrm>
          <a:prstGeom prst="snip2DiagRect">
            <a:avLst>
              <a:gd name="adj1" fmla="val 18299"/>
              <a:gd name="adj2" fmla="val 0"/>
            </a:avLst>
          </a:prstGeom>
          <a:ln w="19050">
            <a:solidFill>
              <a:srgbClr val="F7F4F1"/>
            </a:solidFill>
          </a:ln>
        </p:spPr>
      </p:pic>
      <p:sp>
        <p:nvSpPr>
          <p:cNvPr id="17" name="Text Placeholder 16">
            <a:extLst>
              <a:ext uri="{FF2B5EF4-FFF2-40B4-BE49-F238E27FC236}">
                <a16:creationId xmlns:a16="http://schemas.microsoft.com/office/drawing/2014/main" id="{B3E39B74-DA75-820F-A857-7F46C16DB3A1}"/>
              </a:ext>
            </a:extLst>
          </p:cNvPr>
          <p:cNvSpPr>
            <a:spLocks noGrp="1"/>
          </p:cNvSpPr>
          <p:nvPr>
            <p:ph type="body" sz="quarter" idx="10"/>
          </p:nvPr>
        </p:nvSpPr>
        <p:spPr/>
        <p:txBody>
          <a:bodyPr/>
          <a:lstStyle/>
          <a:p>
            <a:r>
              <a:rPr lang="en-GB" sz="3000" dirty="0"/>
              <a:t>Delivering industrial transformation</a:t>
            </a:r>
          </a:p>
          <a:p>
            <a:endParaRPr lang="en-GB" dirty="0"/>
          </a:p>
        </p:txBody>
      </p:sp>
      <p:sp>
        <p:nvSpPr>
          <p:cNvPr id="18" name="Text Placeholder 17">
            <a:extLst>
              <a:ext uri="{FF2B5EF4-FFF2-40B4-BE49-F238E27FC236}">
                <a16:creationId xmlns:a16="http://schemas.microsoft.com/office/drawing/2014/main" id="{8876A345-FA06-2853-A057-86999DD65A70}"/>
              </a:ext>
            </a:extLst>
          </p:cNvPr>
          <p:cNvSpPr>
            <a:spLocks noGrp="1"/>
          </p:cNvSpPr>
          <p:nvPr>
            <p:ph type="body" sz="quarter" idx="25"/>
          </p:nvPr>
        </p:nvSpPr>
        <p:spPr/>
        <p:txBody>
          <a:bodyPr/>
          <a:lstStyle/>
          <a:p>
            <a:r>
              <a:rPr lang="en-GB" dirty="0"/>
              <a:t>PUBLIC</a:t>
            </a:r>
          </a:p>
        </p:txBody>
      </p:sp>
      <p:sp>
        <p:nvSpPr>
          <p:cNvPr id="4" name="Text Placeholder 3">
            <a:extLst>
              <a:ext uri="{FF2B5EF4-FFF2-40B4-BE49-F238E27FC236}">
                <a16:creationId xmlns:a16="http://schemas.microsoft.com/office/drawing/2014/main" id="{CDB1DC57-DF09-D492-5AA8-1BB8BE2019ED}"/>
              </a:ext>
            </a:extLst>
          </p:cNvPr>
          <p:cNvSpPr>
            <a:spLocks noGrp="1"/>
          </p:cNvSpPr>
          <p:nvPr>
            <p:ph type="body" sz="quarter" idx="24"/>
          </p:nvPr>
        </p:nvSpPr>
        <p:spPr/>
        <p:txBody>
          <a:bodyPr/>
          <a:lstStyle/>
          <a:p>
            <a:r>
              <a:rPr lang="en-GB" dirty="0"/>
              <a:t>PUBLIC</a:t>
            </a:r>
          </a:p>
        </p:txBody>
      </p:sp>
      <p:pic>
        <p:nvPicPr>
          <p:cNvPr id="16" name="Picture 15" descr="A blue text on a black background&#10;&#10;Description automatically generated">
            <a:extLst>
              <a:ext uri="{FF2B5EF4-FFF2-40B4-BE49-F238E27FC236}">
                <a16:creationId xmlns:a16="http://schemas.microsoft.com/office/drawing/2014/main" id="{862A2BA5-C390-03CB-7BCF-734B851235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5771" y="149405"/>
            <a:ext cx="1749769" cy="826307"/>
          </a:xfrm>
          <a:prstGeom prst="rect">
            <a:avLst/>
          </a:prstGeom>
        </p:spPr>
      </p:pic>
    </p:spTree>
    <p:extLst>
      <p:ext uri="{BB962C8B-B14F-4D97-AF65-F5344CB8AC3E}">
        <p14:creationId xmlns:p14="http://schemas.microsoft.com/office/powerpoint/2010/main" val="3676807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8B530D82-1308-6A1F-3AB0-CEF1FAA2258C}"/>
              </a:ext>
            </a:extLst>
          </p:cNvPr>
          <p:cNvSpPr>
            <a:spLocks noGrp="1"/>
          </p:cNvSpPr>
          <p:nvPr>
            <p:ph type="body" sz="quarter" idx="10"/>
          </p:nvPr>
        </p:nvSpPr>
        <p:spPr/>
        <p:txBody>
          <a:bodyPr/>
          <a:lstStyle/>
          <a:p>
            <a:r>
              <a:rPr lang="en-GB" sz="3000" dirty="0"/>
              <a:t>Delivering industrial transformation</a:t>
            </a:r>
          </a:p>
          <a:p>
            <a:endParaRPr lang="en-GB" dirty="0"/>
          </a:p>
        </p:txBody>
      </p:sp>
      <p:sp>
        <p:nvSpPr>
          <p:cNvPr id="4" name="Text Placeholder 3">
            <a:extLst>
              <a:ext uri="{FF2B5EF4-FFF2-40B4-BE49-F238E27FC236}">
                <a16:creationId xmlns:a16="http://schemas.microsoft.com/office/drawing/2014/main" id="{FD67D2C4-5F4C-79B9-89CF-30C21191A43A}"/>
              </a:ext>
            </a:extLst>
          </p:cNvPr>
          <p:cNvSpPr>
            <a:spLocks noGrp="1"/>
          </p:cNvSpPr>
          <p:nvPr>
            <p:ph type="body" sz="quarter" idx="11"/>
          </p:nvPr>
        </p:nvSpPr>
        <p:spPr>
          <a:xfrm>
            <a:off x="594361" y="1312334"/>
            <a:ext cx="3406139" cy="4487334"/>
          </a:xfrm>
        </p:spPr>
        <p:txBody>
          <a:bodyPr/>
          <a:lstStyle/>
          <a:p>
            <a:pPr marL="342900" lvl="0" indent="-342900">
              <a:buFont typeface="Symbol" panose="05050102010706020507" pitchFamily="18" charset="2"/>
              <a:buChar char=""/>
            </a:pPr>
            <a:r>
              <a:rPr lang="en-GB" b="0" dirty="0">
                <a:effectLst/>
                <a:latin typeface="Calibri" panose="020F0502020204030204" pitchFamily="34" charset="0"/>
                <a:ea typeface="Times New Roman" panose="02020603050405020304" pitchFamily="18" charset="0"/>
              </a:rPr>
              <a:t>Delivery partner to help deliver UK industrial priorities: Net Zero, Resilience, Competitiveness</a:t>
            </a:r>
          </a:p>
          <a:p>
            <a:pPr marL="342900" lvl="0" indent="-342900">
              <a:buFont typeface="Symbol" panose="05050102010706020507" pitchFamily="18" charset="2"/>
              <a:buChar char=""/>
            </a:pPr>
            <a:endParaRPr lang="en-GB" b="0" dirty="0">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b="0" dirty="0">
                <a:effectLst/>
                <a:latin typeface="Calibri" panose="020F0502020204030204" pitchFamily="34" charset="0"/>
                <a:ea typeface="Times New Roman" panose="02020603050405020304" pitchFamily="18" charset="0"/>
              </a:rPr>
              <a:t>Independent of industry, not for profit organisations</a:t>
            </a:r>
          </a:p>
          <a:p>
            <a:pPr marL="342900" lvl="0" indent="-342900">
              <a:buFont typeface="Symbol" panose="05050102010706020507" pitchFamily="18" charset="2"/>
              <a:buChar char=""/>
            </a:pPr>
            <a:endParaRPr lang="en-GB" b="0" dirty="0">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b="0" dirty="0">
                <a:latin typeface="Calibri" panose="020F0502020204030204" pitchFamily="34" charset="0"/>
                <a:ea typeface="Calibri" panose="020F0502020204030204" pitchFamily="34" charset="0"/>
              </a:rPr>
              <a:t>Full scale industrial demonstration capabilities</a:t>
            </a:r>
          </a:p>
          <a:p>
            <a:pPr marL="342900" lvl="0" indent="-342900">
              <a:buFont typeface="Symbol" panose="05050102010706020507" pitchFamily="18" charset="2"/>
              <a:buChar char=""/>
            </a:pPr>
            <a:endParaRPr lang="en-GB" b="0" dirty="0">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b="0" dirty="0">
                <a:latin typeface="Calibri" panose="020F0502020204030204" pitchFamily="34" charset="0"/>
                <a:ea typeface="Calibri" panose="020F0502020204030204" pitchFamily="34" charset="0"/>
              </a:rPr>
              <a:t>Extensive industrial &amp; academic networks</a:t>
            </a:r>
          </a:p>
        </p:txBody>
      </p:sp>
      <p:sp>
        <p:nvSpPr>
          <p:cNvPr id="15" name="Text Placeholder 14">
            <a:extLst>
              <a:ext uri="{FF2B5EF4-FFF2-40B4-BE49-F238E27FC236}">
                <a16:creationId xmlns:a16="http://schemas.microsoft.com/office/drawing/2014/main" id="{B9B3A5F1-6DA3-DC0A-25DF-EEFB75163C5D}"/>
              </a:ext>
            </a:extLst>
          </p:cNvPr>
          <p:cNvSpPr>
            <a:spLocks noGrp="1"/>
          </p:cNvSpPr>
          <p:nvPr>
            <p:ph type="body" sz="quarter" idx="25"/>
          </p:nvPr>
        </p:nvSpPr>
        <p:spPr/>
        <p:txBody>
          <a:bodyPr/>
          <a:lstStyle/>
          <a:p>
            <a:r>
              <a:rPr lang="en-GB" dirty="0"/>
              <a:t>PUBLIC</a:t>
            </a:r>
          </a:p>
        </p:txBody>
      </p:sp>
      <p:sp>
        <p:nvSpPr>
          <p:cNvPr id="14" name="Text Placeholder 13">
            <a:extLst>
              <a:ext uri="{FF2B5EF4-FFF2-40B4-BE49-F238E27FC236}">
                <a16:creationId xmlns:a16="http://schemas.microsoft.com/office/drawing/2014/main" id="{EE931452-DC1C-785B-7781-612B9A37B2AA}"/>
              </a:ext>
            </a:extLst>
          </p:cNvPr>
          <p:cNvSpPr>
            <a:spLocks noGrp="1"/>
          </p:cNvSpPr>
          <p:nvPr>
            <p:ph type="body" sz="quarter" idx="24"/>
          </p:nvPr>
        </p:nvSpPr>
        <p:spPr/>
        <p:txBody>
          <a:bodyPr/>
          <a:lstStyle/>
          <a:p>
            <a:r>
              <a:rPr lang="en-GB" dirty="0"/>
              <a:t>PUBLIC</a:t>
            </a:r>
          </a:p>
        </p:txBody>
      </p:sp>
      <p:pic>
        <p:nvPicPr>
          <p:cNvPr id="3" name="Picture 2">
            <a:extLst>
              <a:ext uri="{FF2B5EF4-FFF2-40B4-BE49-F238E27FC236}">
                <a16:creationId xmlns:a16="http://schemas.microsoft.com/office/drawing/2014/main" id="{C56D4346-1AE5-38F0-874C-BEACD0A16A77}"/>
              </a:ext>
            </a:extLst>
          </p:cNvPr>
          <p:cNvPicPr>
            <a:picLocks noChangeAspect="1"/>
          </p:cNvPicPr>
          <p:nvPr/>
        </p:nvPicPr>
        <p:blipFill>
          <a:blip r:embed="rId3"/>
          <a:stretch>
            <a:fillRect/>
          </a:stretch>
        </p:blipFill>
        <p:spPr>
          <a:xfrm>
            <a:off x="4147482" y="1281194"/>
            <a:ext cx="4803498" cy="4481219"/>
          </a:xfrm>
          <a:prstGeom prst="rect">
            <a:avLst/>
          </a:prstGeom>
        </p:spPr>
      </p:pic>
      <p:pic>
        <p:nvPicPr>
          <p:cNvPr id="22" name="Picture 21" descr="A cover of a book&#10;&#10;AI-generated content may be incorrect.">
            <a:extLst>
              <a:ext uri="{FF2B5EF4-FFF2-40B4-BE49-F238E27FC236}">
                <a16:creationId xmlns:a16="http://schemas.microsoft.com/office/drawing/2014/main" id="{43B1105E-26D3-2BE8-20AA-7AB397B7A8B2}"/>
              </a:ext>
            </a:extLst>
          </p:cNvPr>
          <p:cNvPicPr>
            <a:picLocks noChangeAspect="1"/>
          </p:cNvPicPr>
          <p:nvPr/>
        </p:nvPicPr>
        <p:blipFill>
          <a:blip r:embed="rId4">
            <a:extLst>
              <a:ext uri="{28A0092B-C50C-407E-A947-70E740481C1C}">
                <a14:useLocalDpi xmlns:a14="http://schemas.microsoft.com/office/drawing/2010/main" val="0"/>
              </a:ext>
            </a:extLst>
          </a:blip>
          <a:srcRect r="2248" b="63730"/>
          <a:stretch/>
        </p:blipFill>
        <p:spPr>
          <a:xfrm>
            <a:off x="9406173" y="2001506"/>
            <a:ext cx="2361740" cy="1236694"/>
          </a:xfrm>
          <a:prstGeom prst="rect">
            <a:avLst/>
          </a:prstGeom>
        </p:spPr>
      </p:pic>
      <p:pic>
        <p:nvPicPr>
          <p:cNvPr id="24" name="Picture 23" descr="A person in a kayak holding a paddle&#10;&#10;AI-generated content may be incorrect.">
            <a:extLst>
              <a:ext uri="{FF2B5EF4-FFF2-40B4-BE49-F238E27FC236}">
                <a16:creationId xmlns:a16="http://schemas.microsoft.com/office/drawing/2014/main" id="{A7210B3A-84B4-6779-8151-487D14EC2E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6173" y="656035"/>
            <a:ext cx="2321984" cy="1306116"/>
          </a:xfrm>
          <a:prstGeom prst="rect">
            <a:avLst/>
          </a:prstGeom>
        </p:spPr>
      </p:pic>
      <p:pic>
        <p:nvPicPr>
          <p:cNvPr id="30" name="Picture 29" descr="A crane and a wind turbine&#10;&#10;AI-generated content may be incorrect.">
            <a:extLst>
              <a:ext uri="{FF2B5EF4-FFF2-40B4-BE49-F238E27FC236}">
                <a16:creationId xmlns:a16="http://schemas.microsoft.com/office/drawing/2014/main" id="{12DB6173-147F-BF2B-9101-E11AF01445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0516" y="4656977"/>
            <a:ext cx="2368265" cy="1332149"/>
          </a:xfrm>
          <a:prstGeom prst="rect">
            <a:avLst/>
          </a:prstGeom>
        </p:spPr>
      </p:pic>
      <p:pic>
        <p:nvPicPr>
          <p:cNvPr id="32" name="Picture 31" descr="A close up of a sign&#10;&#10;AI-generated content may be incorrect.">
            <a:extLst>
              <a:ext uri="{FF2B5EF4-FFF2-40B4-BE49-F238E27FC236}">
                <a16:creationId xmlns:a16="http://schemas.microsoft.com/office/drawing/2014/main" id="{C9DFBAFC-CC6B-FF53-6EEF-E6A9616FD7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0516" y="3289708"/>
            <a:ext cx="2368265" cy="1332149"/>
          </a:xfrm>
          <a:prstGeom prst="rect">
            <a:avLst/>
          </a:prstGeom>
        </p:spPr>
      </p:pic>
    </p:spTree>
    <p:extLst>
      <p:ext uri="{BB962C8B-B14F-4D97-AF65-F5344CB8AC3E}">
        <p14:creationId xmlns:p14="http://schemas.microsoft.com/office/powerpoint/2010/main" val="2302946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ollage of different images of different types of objects&#10;&#10;AI-generated content may be incorrect.">
            <a:extLst>
              <a:ext uri="{FF2B5EF4-FFF2-40B4-BE49-F238E27FC236}">
                <a16:creationId xmlns:a16="http://schemas.microsoft.com/office/drawing/2014/main" id="{97834400-B982-B736-D1A3-345C56BA15E2}"/>
              </a:ext>
            </a:extLst>
          </p:cNvPr>
          <p:cNvPicPr>
            <a:picLocks noChangeAspect="1"/>
          </p:cNvPicPr>
          <p:nvPr/>
        </p:nvPicPr>
        <p:blipFill>
          <a:blip r:embed="rId3">
            <a:alphaModFix amt="16000"/>
            <a:extLst>
              <a:ext uri="{28A0092B-C50C-407E-A947-70E740481C1C}">
                <a14:useLocalDpi xmlns:a14="http://schemas.microsoft.com/office/drawing/2010/main" val="0"/>
              </a:ext>
            </a:extLst>
          </a:blip>
          <a:srcRect l="1094" t="36764" r="3031" b="24165"/>
          <a:stretch/>
        </p:blipFill>
        <p:spPr>
          <a:xfrm>
            <a:off x="9560135" y="2425187"/>
            <a:ext cx="2443364" cy="1372684"/>
          </a:xfrm>
          <a:prstGeom prst="rect">
            <a:avLst/>
          </a:prstGeom>
        </p:spPr>
      </p:pic>
      <p:sp>
        <p:nvSpPr>
          <p:cNvPr id="2" name="Text Placeholder 1">
            <a:extLst>
              <a:ext uri="{FF2B5EF4-FFF2-40B4-BE49-F238E27FC236}">
                <a16:creationId xmlns:a16="http://schemas.microsoft.com/office/drawing/2014/main" id="{FD826622-CA12-A16C-F2BE-017F18F04C6F}"/>
              </a:ext>
            </a:extLst>
          </p:cNvPr>
          <p:cNvSpPr>
            <a:spLocks noGrp="1"/>
          </p:cNvSpPr>
          <p:nvPr>
            <p:ph type="body" sz="quarter" idx="10"/>
          </p:nvPr>
        </p:nvSpPr>
        <p:spPr/>
        <p:txBody>
          <a:bodyPr/>
          <a:lstStyle/>
          <a:p>
            <a:r>
              <a:rPr lang="en-GB" dirty="0"/>
              <a:t>End-to-end engineering capability</a:t>
            </a:r>
          </a:p>
        </p:txBody>
      </p:sp>
      <p:sp>
        <p:nvSpPr>
          <p:cNvPr id="5" name="Text Placeholder 4">
            <a:extLst>
              <a:ext uri="{FF2B5EF4-FFF2-40B4-BE49-F238E27FC236}">
                <a16:creationId xmlns:a16="http://schemas.microsoft.com/office/drawing/2014/main" id="{E5CFDB12-3D6F-24AA-F5AE-B5224F50A985}"/>
              </a:ext>
            </a:extLst>
          </p:cNvPr>
          <p:cNvSpPr>
            <a:spLocks noGrp="1"/>
          </p:cNvSpPr>
          <p:nvPr>
            <p:ph type="body" sz="quarter" idx="24"/>
          </p:nvPr>
        </p:nvSpPr>
        <p:spPr/>
        <p:txBody>
          <a:bodyPr/>
          <a:lstStyle/>
          <a:p>
            <a:r>
              <a:rPr lang="en-GB" dirty="0"/>
              <a:t>PUBLIC</a:t>
            </a:r>
          </a:p>
        </p:txBody>
      </p:sp>
      <p:sp>
        <p:nvSpPr>
          <p:cNvPr id="8" name="Text Placeholder 3">
            <a:extLst>
              <a:ext uri="{FF2B5EF4-FFF2-40B4-BE49-F238E27FC236}">
                <a16:creationId xmlns:a16="http://schemas.microsoft.com/office/drawing/2014/main" id="{7A8C04AC-D731-F2CE-9B7A-EB143674BB27}"/>
              </a:ext>
            </a:extLst>
          </p:cNvPr>
          <p:cNvSpPr>
            <a:spLocks noGrp="1"/>
          </p:cNvSpPr>
          <p:nvPr>
            <p:ph type="body" sz="quarter" idx="11"/>
          </p:nvPr>
        </p:nvSpPr>
        <p:spPr>
          <a:xfrm>
            <a:off x="2153226" y="1260784"/>
            <a:ext cx="3051120" cy="1338897"/>
          </a:xfrm>
        </p:spPr>
        <p:txBody>
          <a:bodyPr/>
          <a:lstStyle/>
          <a:p>
            <a:pPr lvl="0"/>
            <a:r>
              <a:rPr lang="en-GB" sz="1600" dirty="0">
                <a:solidFill>
                  <a:schemeClr val="bg2">
                    <a:lumMod val="25000"/>
                  </a:schemeClr>
                </a:solidFill>
                <a:latin typeface="Calibri" panose="020F0502020204030204" pitchFamily="34" charset="0"/>
                <a:ea typeface="Calibri" panose="020F0502020204030204" pitchFamily="34" charset="0"/>
              </a:rPr>
              <a:t>Engineering Development</a:t>
            </a:r>
          </a:p>
          <a:p>
            <a:pPr lvl="0"/>
            <a:r>
              <a:rPr lang="en-GB" sz="1600" b="0" dirty="0">
                <a:solidFill>
                  <a:schemeClr val="bg2">
                    <a:lumMod val="25000"/>
                  </a:schemeClr>
                </a:solidFill>
                <a:latin typeface="Calibri" panose="020F0502020204030204" pitchFamily="34" charset="0"/>
                <a:ea typeface="Calibri" panose="020F0502020204030204" pitchFamily="34" charset="0"/>
              </a:rPr>
              <a:t>Turning ideas into reality through advanced engineering and digital simulation. </a:t>
            </a:r>
          </a:p>
        </p:txBody>
      </p:sp>
      <p:sp>
        <p:nvSpPr>
          <p:cNvPr id="10" name="TextBox 9">
            <a:extLst>
              <a:ext uri="{FF2B5EF4-FFF2-40B4-BE49-F238E27FC236}">
                <a16:creationId xmlns:a16="http://schemas.microsoft.com/office/drawing/2014/main" id="{B48F8ADB-8890-D55D-FF41-612F6C534ECE}"/>
              </a:ext>
            </a:extLst>
          </p:cNvPr>
          <p:cNvSpPr txBox="1"/>
          <p:nvPr/>
        </p:nvSpPr>
        <p:spPr>
          <a:xfrm>
            <a:off x="7220681" y="1260784"/>
            <a:ext cx="2443364" cy="1126462"/>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sz="1600" b="1" dirty="0">
                <a:solidFill>
                  <a:schemeClr val="bg2">
                    <a:lumMod val="25000"/>
                  </a:schemeClr>
                </a:solidFill>
                <a:ea typeface="Calibri" panose="020F0502020204030204" pitchFamily="34" charset="0"/>
              </a:rPr>
              <a:t>Sustainable Composites</a:t>
            </a:r>
            <a:endParaRPr kumimoji="0" lang="en-GB" sz="1600" b="1" i="0" strike="noStrike" kern="1200" cap="none" spc="0" normalizeH="0" baseline="0" noProof="0" dirty="0">
              <a:ln>
                <a:noFill/>
              </a:ln>
              <a:solidFill>
                <a:schemeClr val="bg2">
                  <a:lumMod val="25000"/>
                </a:schemeClr>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600"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Calibri" panose="020F0502020204030204" pitchFamily="34" charset="0"/>
                <a:cs typeface="+mn-cs"/>
              </a:rPr>
              <a:t>Driving the industry towards net zero industrial technologies.</a:t>
            </a:r>
          </a:p>
        </p:txBody>
      </p:sp>
      <p:sp>
        <p:nvSpPr>
          <p:cNvPr id="11" name="TextBox 10">
            <a:extLst>
              <a:ext uri="{FF2B5EF4-FFF2-40B4-BE49-F238E27FC236}">
                <a16:creationId xmlns:a16="http://schemas.microsoft.com/office/drawing/2014/main" id="{1D4B3597-4696-E0A3-A9C2-802BABD7C7A8}"/>
              </a:ext>
            </a:extLst>
          </p:cNvPr>
          <p:cNvSpPr txBox="1"/>
          <p:nvPr/>
        </p:nvSpPr>
        <p:spPr>
          <a:xfrm>
            <a:off x="5142000" y="4677630"/>
            <a:ext cx="2443364" cy="1372683"/>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600" b="1" i="0" strike="noStrike" kern="1200" cap="none" spc="0" normalizeH="0" baseline="0" noProof="0" dirty="0">
                <a:ln>
                  <a:noFill/>
                </a:ln>
                <a:solidFill>
                  <a:schemeClr val="bg2">
                    <a:lumMod val="25000"/>
                  </a:schemeClr>
                </a:solidFill>
                <a:effectLst/>
                <a:uLnTx/>
                <a:uFillTx/>
                <a:latin typeface="Calibri" panose="020F0502020204030204" pitchFamily="34" charset="0"/>
                <a:ea typeface="Calibri" panose="020F0502020204030204" pitchFamily="34" charset="0"/>
                <a:cs typeface="+mn-cs"/>
              </a:rPr>
              <a:t>Engineering </a:t>
            </a:r>
            <a:r>
              <a:rPr lang="en-GB" sz="1600" b="1" dirty="0">
                <a:solidFill>
                  <a:schemeClr val="bg2">
                    <a:lumMod val="25000"/>
                  </a:schemeClr>
                </a:solidFill>
                <a:ea typeface="Calibri" panose="020F0502020204030204" pitchFamily="34" charset="0"/>
              </a:rPr>
              <a:t>Operations</a:t>
            </a:r>
            <a:endParaRPr kumimoji="0" lang="en-GB" sz="1600" b="1" i="0" strike="noStrike" kern="1200" cap="none" spc="0" normalizeH="0" baseline="0" noProof="0" dirty="0">
              <a:ln>
                <a:noFill/>
              </a:ln>
              <a:solidFill>
                <a:schemeClr val="bg2">
                  <a:lumMod val="25000"/>
                </a:schemeClr>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600"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Calibri" panose="020F0502020204030204" pitchFamily="34" charset="0"/>
                <a:cs typeface="+mn-cs"/>
              </a:rPr>
              <a:t>Delivering operational efficiency and customer satisfaction with world-class facilities and people. </a:t>
            </a:r>
          </a:p>
        </p:txBody>
      </p:sp>
      <p:sp>
        <p:nvSpPr>
          <p:cNvPr id="12" name="TextBox 11">
            <a:extLst>
              <a:ext uri="{FF2B5EF4-FFF2-40B4-BE49-F238E27FC236}">
                <a16:creationId xmlns:a16="http://schemas.microsoft.com/office/drawing/2014/main" id="{343DA6F9-BD64-E53B-088A-623C9E398F50}"/>
              </a:ext>
            </a:extLst>
          </p:cNvPr>
          <p:cNvSpPr txBox="1"/>
          <p:nvPr/>
        </p:nvSpPr>
        <p:spPr>
          <a:xfrm>
            <a:off x="559992" y="4673256"/>
            <a:ext cx="2183208" cy="1372683"/>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sz="1600" b="1" dirty="0">
                <a:solidFill>
                  <a:schemeClr val="bg2">
                    <a:lumMod val="25000"/>
                  </a:schemeClr>
                </a:solidFill>
                <a:ea typeface="Calibri" panose="020F0502020204030204" pitchFamily="34" charset="0"/>
              </a:rPr>
              <a:t>Concept Engineering</a:t>
            </a:r>
            <a:endParaRPr kumimoji="0" lang="en-GB" sz="1600" b="1" i="0" strike="noStrike" kern="1200" cap="none" spc="0" normalizeH="0" baseline="0" noProof="0" dirty="0">
              <a:ln>
                <a:noFill/>
              </a:ln>
              <a:solidFill>
                <a:schemeClr val="bg2">
                  <a:lumMod val="25000"/>
                </a:schemeClr>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600"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Calibri" panose="020F0502020204030204" pitchFamily="34" charset="0"/>
                <a:cs typeface="+mn-cs"/>
              </a:rPr>
              <a:t>A world-leading authority on the adoption of material technologies. </a:t>
            </a:r>
          </a:p>
        </p:txBody>
      </p:sp>
      <p:sp>
        <p:nvSpPr>
          <p:cNvPr id="15" name="Text Placeholder 1">
            <a:extLst>
              <a:ext uri="{FF2B5EF4-FFF2-40B4-BE49-F238E27FC236}">
                <a16:creationId xmlns:a16="http://schemas.microsoft.com/office/drawing/2014/main" id="{A1CAAD5F-6227-088D-02FB-DFC5A476706A}"/>
              </a:ext>
            </a:extLst>
          </p:cNvPr>
          <p:cNvSpPr txBox="1">
            <a:spLocks/>
          </p:cNvSpPr>
          <p:nvPr/>
        </p:nvSpPr>
        <p:spPr>
          <a:xfrm>
            <a:off x="9560135" y="2491831"/>
            <a:ext cx="2270760" cy="693738"/>
          </a:xfrm>
          <a:prstGeom prst="rect">
            <a:avLst/>
          </a:prstGeom>
        </p:spPr>
        <p:txBody>
          <a:bodyPr vert="horz"/>
          <a:lstStyle>
            <a:lvl1pPr marL="0" indent="0" algn="l" defTabSz="457200" rtl="0" eaLnBrk="1" latinLnBrk="0" hangingPunct="1">
              <a:spcBef>
                <a:spcPct val="20000"/>
              </a:spcBef>
              <a:buFontTx/>
              <a:buNone/>
              <a:defRPr sz="3200" b="1" kern="1200" baseline="0">
                <a:solidFill>
                  <a:schemeClr val="tx1"/>
                </a:solidFill>
                <a:latin typeface="+mj-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lang="en-GB" sz="2400" dirty="0">
                <a:latin typeface="Calibri"/>
              </a:rPr>
              <a:t>More than</a:t>
            </a:r>
            <a:r>
              <a:rPr kumimoji="0" lang="en-GB" sz="2400" b="1" u="none" strike="noStrike" kern="1200" cap="none" spc="0" normalizeH="0" baseline="0" noProof="0" dirty="0">
                <a:ln>
                  <a:noFill/>
                </a:ln>
                <a:effectLst/>
                <a:uLnTx/>
                <a:uFillTx/>
                <a:latin typeface="Calibri"/>
                <a:ea typeface="+mn-ea"/>
                <a:cs typeface="+mn-cs"/>
              </a:rPr>
              <a:t> manufacturing and composites</a:t>
            </a:r>
          </a:p>
        </p:txBody>
      </p:sp>
      <p:pic>
        <p:nvPicPr>
          <p:cNvPr id="19" name="Picture 18" descr="A diagram of a product review&#10;&#10;AI-generated content may be incorrect.">
            <a:extLst>
              <a:ext uri="{FF2B5EF4-FFF2-40B4-BE49-F238E27FC236}">
                <a16:creationId xmlns:a16="http://schemas.microsoft.com/office/drawing/2014/main" id="{F90E0C71-A968-D116-7AF6-238A6B21A12B}"/>
              </a:ext>
            </a:extLst>
          </p:cNvPr>
          <p:cNvPicPr>
            <a:picLocks noChangeAspect="1"/>
          </p:cNvPicPr>
          <p:nvPr/>
        </p:nvPicPr>
        <p:blipFill>
          <a:blip r:embed="rId4">
            <a:extLst>
              <a:ext uri="{28A0092B-C50C-407E-A947-70E740481C1C}">
                <a14:useLocalDpi xmlns:a14="http://schemas.microsoft.com/office/drawing/2010/main" val="0"/>
              </a:ext>
            </a:extLst>
          </a:blip>
          <a:srcRect t="13128" b="55608"/>
          <a:stretch/>
        </p:blipFill>
        <p:spPr>
          <a:xfrm>
            <a:off x="365512" y="1758463"/>
            <a:ext cx="9323194" cy="2914794"/>
          </a:xfrm>
          <a:prstGeom prst="rect">
            <a:avLst/>
          </a:prstGeom>
        </p:spPr>
      </p:pic>
    </p:spTree>
    <p:extLst>
      <p:ext uri="{BB962C8B-B14F-4D97-AF65-F5344CB8AC3E}">
        <p14:creationId xmlns:p14="http://schemas.microsoft.com/office/powerpoint/2010/main" val="820784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30373B4-9007-6729-169D-075AE8605E9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descr="A person in a black helmet sitting in a helicopter&#10;&#10;AI-generated content may be incorrect.">
            <a:extLst>
              <a:ext uri="{FF2B5EF4-FFF2-40B4-BE49-F238E27FC236}">
                <a16:creationId xmlns:a16="http://schemas.microsoft.com/office/drawing/2014/main" id="{D2B39CC4-72CD-08AF-7195-C685CDA0D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876" y="1165127"/>
            <a:ext cx="3357338" cy="1888503"/>
          </a:xfrm>
          <a:prstGeom prst="rect">
            <a:avLst/>
          </a:prstGeom>
        </p:spPr>
      </p:pic>
      <p:sp>
        <p:nvSpPr>
          <p:cNvPr id="7" name="Text Placeholder 6">
            <a:extLst>
              <a:ext uri="{FF2B5EF4-FFF2-40B4-BE49-F238E27FC236}">
                <a16:creationId xmlns:a16="http://schemas.microsoft.com/office/drawing/2014/main" id="{FC3BB98F-9A7C-A364-6228-BEBAE8F7E3F1}"/>
              </a:ext>
            </a:extLst>
          </p:cNvPr>
          <p:cNvSpPr>
            <a:spLocks noGrp="1"/>
          </p:cNvSpPr>
          <p:nvPr>
            <p:ph type="body" sz="quarter" idx="10"/>
          </p:nvPr>
        </p:nvSpPr>
        <p:spPr/>
        <p:txBody>
          <a:bodyPr/>
          <a:lstStyle/>
          <a:p>
            <a:r>
              <a:rPr lang="en-GB" dirty="0"/>
              <a:t>Our impact and innovations</a:t>
            </a:r>
          </a:p>
        </p:txBody>
      </p:sp>
      <p:pic>
        <p:nvPicPr>
          <p:cNvPr id="10" name="Picture 9">
            <a:extLst>
              <a:ext uri="{FF2B5EF4-FFF2-40B4-BE49-F238E27FC236}">
                <a16:creationId xmlns:a16="http://schemas.microsoft.com/office/drawing/2014/main" id="{222D8044-B75E-799F-BB3D-6A7D771DD983}"/>
              </a:ext>
            </a:extLst>
          </p:cNvPr>
          <p:cNvPicPr>
            <a:picLocks noChangeAspect="1"/>
          </p:cNvPicPr>
          <p:nvPr/>
        </p:nvPicPr>
        <p:blipFill>
          <a:blip r:embed="rId4">
            <a:extLst>
              <a:ext uri="{28A0092B-C50C-407E-A947-70E740481C1C}">
                <a14:useLocalDpi xmlns:a14="http://schemas.microsoft.com/office/drawing/2010/main" val="0"/>
              </a:ext>
            </a:extLst>
          </a:blip>
          <a:srcRect t="15541"/>
          <a:stretch/>
        </p:blipFill>
        <p:spPr>
          <a:xfrm>
            <a:off x="4647065" y="1165127"/>
            <a:ext cx="3357338" cy="1888503"/>
          </a:xfrm>
          <a:prstGeom prst="rect">
            <a:avLst/>
          </a:prstGeom>
        </p:spPr>
      </p:pic>
      <p:pic>
        <p:nvPicPr>
          <p:cNvPr id="12" name="Picture 11" descr="A satellite in space above the earth&#10;&#10;AI-generated content may be incorrect.">
            <a:extLst>
              <a:ext uri="{FF2B5EF4-FFF2-40B4-BE49-F238E27FC236}">
                <a16:creationId xmlns:a16="http://schemas.microsoft.com/office/drawing/2014/main" id="{93CD4B83-56B3-7529-6E38-EC1C99F7AB92}"/>
              </a:ext>
            </a:extLst>
          </p:cNvPr>
          <p:cNvPicPr>
            <a:picLocks noChangeAspect="1"/>
          </p:cNvPicPr>
          <p:nvPr/>
        </p:nvPicPr>
        <p:blipFill>
          <a:blip r:embed="rId5">
            <a:extLst>
              <a:ext uri="{28A0092B-C50C-407E-A947-70E740481C1C}">
                <a14:useLocalDpi xmlns:a14="http://schemas.microsoft.com/office/drawing/2010/main" val="0"/>
              </a:ext>
            </a:extLst>
          </a:blip>
          <a:srcRect b="51251"/>
          <a:stretch/>
        </p:blipFill>
        <p:spPr>
          <a:xfrm>
            <a:off x="8143875" y="5165856"/>
            <a:ext cx="3357339" cy="920619"/>
          </a:xfrm>
          <a:prstGeom prst="rect">
            <a:avLst/>
          </a:prstGeom>
        </p:spPr>
      </p:pic>
      <p:pic>
        <p:nvPicPr>
          <p:cNvPr id="14" name="Picture 13" descr="A white plastic object on a machine&#10;&#10;AI-generated content may be incorrect.">
            <a:extLst>
              <a:ext uri="{FF2B5EF4-FFF2-40B4-BE49-F238E27FC236}">
                <a16:creationId xmlns:a16="http://schemas.microsoft.com/office/drawing/2014/main" id="{A116237B-4986-DFD8-8461-5362B48515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7063" y="3190450"/>
            <a:ext cx="3357339" cy="1888503"/>
          </a:xfrm>
          <a:prstGeom prst="rect">
            <a:avLst/>
          </a:prstGeom>
        </p:spPr>
      </p:pic>
      <p:pic>
        <p:nvPicPr>
          <p:cNvPr id="16" name="Picture 15" descr="A group of people standing in a room&#10;&#10;AI-generated content may be incorrect.">
            <a:extLst>
              <a:ext uri="{FF2B5EF4-FFF2-40B4-BE49-F238E27FC236}">
                <a16:creationId xmlns:a16="http://schemas.microsoft.com/office/drawing/2014/main" id="{3D0A1DE4-3DD0-BB57-4E96-FAA93C7360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255" y="1165128"/>
            <a:ext cx="3357337" cy="1888502"/>
          </a:xfrm>
          <a:prstGeom prst="rect">
            <a:avLst/>
          </a:prstGeom>
        </p:spPr>
      </p:pic>
      <p:pic>
        <p:nvPicPr>
          <p:cNvPr id="19" name="Picture 18" descr="A black object on a white background&#10;&#10;AI-generated content may be incorrect.">
            <a:extLst>
              <a:ext uri="{FF2B5EF4-FFF2-40B4-BE49-F238E27FC236}">
                <a16:creationId xmlns:a16="http://schemas.microsoft.com/office/drawing/2014/main" id="{3A26739D-F8DD-0283-FCC3-9E3111049A4C}"/>
              </a:ext>
            </a:extLst>
          </p:cNvPr>
          <p:cNvPicPr>
            <a:picLocks noChangeAspect="1"/>
          </p:cNvPicPr>
          <p:nvPr/>
        </p:nvPicPr>
        <p:blipFill>
          <a:blip r:embed="rId8">
            <a:extLst>
              <a:ext uri="{28A0092B-C50C-407E-A947-70E740481C1C}">
                <a14:useLocalDpi xmlns:a14="http://schemas.microsoft.com/office/drawing/2010/main" val="0"/>
              </a:ext>
            </a:extLst>
          </a:blip>
          <a:srcRect l="-3989" t="8793" r="3989" b="11370"/>
          <a:stretch/>
        </p:blipFill>
        <p:spPr>
          <a:xfrm rot="10800000">
            <a:off x="1150255" y="3190448"/>
            <a:ext cx="3496808" cy="1888501"/>
          </a:xfrm>
          <a:prstGeom prst="rect">
            <a:avLst/>
          </a:prstGeom>
        </p:spPr>
      </p:pic>
      <p:pic>
        <p:nvPicPr>
          <p:cNvPr id="25" name="Picture 24">
            <a:extLst>
              <a:ext uri="{FF2B5EF4-FFF2-40B4-BE49-F238E27FC236}">
                <a16:creationId xmlns:a16="http://schemas.microsoft.com/office/drawing/2014/main" id="{F49DDD82-39FF-FF8A-8271-5800CDAAE437}"/>
              </a:ext>
            </a:extLst>
          </p:cNvPr>
          <p:cNvPicPr>
            <a:picLocks noChangeAspect="1"/>
          </p:cNvPicPr>
          <p:nvPr/>
        </p:nvPicPr>
        <p:blipFill>
          <a:blip r:embed="rId9">
            <a:extLst>
              <a:ext uri="{28A0092B-C50C-407E-A947-70E740481C1C}">
                <a14:useLocalDpi xmlns:a14="http://schemas.microsoft.com/office/drawing/2010/main" val="0"/>
              </a:ext>
            </a:extLst>
          </a:blip>
          <a:srcRect b="-18464"/>
          <a:stretch/>
        </p:blipFill>
        <p:spPr>
          <a:xfrm>
            <a:off x="1150255" y="5165856"/>
            <a:ext cx="3357336" cy="1054031"/>
          </a:xfrm>
          <a:prstGeom prst="rect">
            <a:avLst/>
          </a:prstGeom>
        </p:spPr>
      </p:pic>
      <p:pic>
        <p:nvPicPr>
          <p:cNvPr id="27" name="Picture 26" descr="A blue and green object with black lines&#10;&#10;AI-generated content may be incorrect.">
            <a:extLst>
              <a:ext uri="{FF2B5EF4-FFF2-40B4-BE49-F238E27FC236}">
                <a16:creationId xmlns:a16="http://schemas.microsoft.com/office/drawing/2014/main" id="{6B03FF2F-BCBC-03F3-E18C-9880DF3E7924}"/>
              </a:ext>
            </a:extLst>
          </p:cNvPr>
          <p:cNvPicPr>
            <a:picLocks noChangeAspect="1"/>
          </p:cNvPicPr>
          <p:nvPr/>
        </p:nvPicPr>
        <p:blipFill>
          <a:blip r:embed="rId10">
            <a:extLst>
              <a:ext uri="{28A0092B-C50C-407E-A947-70E740481C1C}">
                <a14:useLocalDpi xmlns:a14="http://schemas.microsoft.com/office/drawing/2010/main" val="0"/>
              </a:ext>
            </a:extLst>
          </a:blip>
          <a:srcRect b="27528"/>
          <a:stretch/>
        </p:blipFill>
        <p:spPr>
          <a:xfrm>
            <a:off x="4647063" y="5165856"/>
            <a:ext cx="3357336" cy="920619"/>
          </a:xfrm>
          <a:prstGeom prst="rect">
            <a:avLst/>
          </a:prstGeom>
        </p:spPr>
      </p:pic>
      <p:pic>
        <p:nvPicPr>
          <p:cNvPr id="32" name="Picture 31" descr="A helicopter on a platform&#10;&#10;AI-generated content may be incorrect.">
            <a:extLst>
              <a:ext uri="{FF2B5EF4-FFF2-40B4-BE49-F238E27FC236}">
                <a16:creationId xmlns:a16="http://schemas.microsoft.com/office/drawing/2014/main" id="{907658AF-3504-D4DD-795B-ECBFCFE9506B}"/>
              </a:ext>
            </a:extLst>
          </p:cNvPr>
          <p:cNvPicPr>
            <a:picLocks noChangeAspect="1"/>
          </p:cNvPicPr>
          <p:nvPr/>
        </p:nvPicPr>
        <p:blipFill>
          <a:blip r:embed="rId11">
            <a:extLst>
              <a:ext uri="{28A0092B-C50C-407E-A947-70E740481C1C}">
                <a14:useLocalDpi xmlns:a14="http://schemas.microsoft.com/office/drawing/2010/main" val="0"/>
              </a:ext>
            </a:extLst>
          </a:blip>
          <a:srcRect b="23208"/>
          <a:stretch/>
        </p:blipFill>
        <p:spPr>
          <a:xfrm>
            <a:off x="8143874" y="3129469"/>
            <a:ext cx="3357340" cy="1949483"/>
          </a:xfrm>
          <a:prstGeom prst="rect">
            <a:avLst/>
          </a:prstGeom>
        </p:spPr>
      </p:pic>
    </p:spTree>
    <p:extLst>
      <p:ext uri="{BB962C8B-B14F-4D97-AF65-F5344CB8AC3E}">
        <p14:creationId xmlns:p14="http://schemas.microsoft.com/office/powerpoint/2010/main" val="3303135463"/>
      </p:ext>
    </p:extLst>
  </p:cSld>
  <p:clrMapOvr>
    <a:masterClrMapping/>
  </p:clrMapOvr>
</p:sld>
</file>

<file path=ppt/theme/theme1.xml><?xml version="1.0" encoding="utf-8"?>
<a:theme xmlns:a="http://schemas.openxmlformats.org/drawingml/2006/main" name="1_NCC Cover Theme">
  <a:themeElements>
    <a:clrScheme name="NCC Palette">
      <a:dk1>
        <a:srgbClr val="002060"/>
      </a:dk1>
      <a:lt1>
        <a:sysClr val="window" lastClr="FFFFFF"/>
      </a:lt1>
      <a:dk2>
        <a:srgbClr val="F15A22"/>
      </a:dk2>
      <a:lt2>
        <a:srgbClr val="E7E6E6"/>
      </a:lt2>
      <a:accent1>
        <a:srgbClr val="7CC4AC"/>
      </a:accent1>
      <a:accent2>
        <a:srgbClr val="F99D1C"/>
      </a:accent2>
      <a:accent3>
        <a:srgbClr val="3DC7F4"/>
      </a:accent3>
      <a:accent4>
        <a:srgbClr val="DCDDDE"/>
      </a:accent4>
      <a:accent5>
        <a:srgbClr val="AB1F2D"/>
      </a:accent5>
      <a:accent6>
        <a:srgbClr val="F15A22"/>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C Inner Theme">
  <a:themeElements>
    <a:clrScheme name="Custom 1">
      <a:dk1>
        <a:srgbClr val="002060"/>
      </a:dk1>
      <a:lt1>
        <a:sysClr val="window" lastClr="FFFFFF"/>
      </a:lt1>
      <a:dk2>
        <a:srgbClr val="F15A22"/>
      </a:dk2>
      <a:lt2>
        <a:srgbClr val="E7E6E6"/>
      </a:lt2>
      <a:accent1>
        <a:srgbClr val="7CC4AC"/>
      </a:accent1>
      <a:accent2>
        <a:srgbClr val="F99D1C"/>
      </a:accent2>
      <a:accent3>
        <a:srgbClr val="3DC7F4"/>
      </a:accent3>
      <a:accent4>
        <a:srgbClr val="DCDDDE"/>
      </a:accent4>
      <a:accent5>
        <a:srgbClr val="AB1F2D"/>
      </a:accent5>
      <a:accent6>
        <a:srgbClr val="F15A22"/>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NCC Inner Theme">
  <a:themeElements>
    <a:clrScheme name="Custom 1">
      <a:dk1>
        <a:srgbClr val="002060"/>
      </a:dk1>
      <a:lt1>
        <a:sysClr val="window" lastClr="FFFFFF"/>
      </a:lt1>
      <a:dk2>
        <a:srgbClr val="F15A22"/>
      </a:dk2>
      <a:lt2>
        <a:srgbClr val="E7E6E6"/>
      </a:lt2>
      <a:accent1>
        <a:srgbClr val="7CC4AC"/>
      </a:accent1>
      <a:accent2>
        <a:srgbClr val="F99D1C"/>
      </a:accent2>
      <a:accent3>
        <a:srgbClr val="3DC7F4"/>
      </a:accent3>
      <a:accent4>
        <a:srgbClr val="DCDDDE"/>
      </a:accent4>
      <a:accent5>
        <a:srgbClr val="AB1F2D"/>
      </a:accent5>
      <a:accent6>
        <a:srgbClr val="F15A22"/>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NCC Inner Theme">
  <a:themeElements>
    <a:clrScheme name="Custom 1">
      <a:dk1>
        <a:srgbClr val="002060"/>
      </a:dk1>
      <a:lt1>
        <a:sysClr val="window" lastClr="FFFFFF"/>
      </a:lt1>
      <a:dk2>
        <a:srgbClr val="F15A22"/>
      </a:dk2>
      <a:lt2>
        <a:srgbClr val="E7E6E6"/>
      </a:lt2>
      <a:accent1>
        <a:srgbClr val="7CC4AC"/>
      </a:accent1>
      <a:accent2>
        <a:srgbClr val="F99D1C"/>
      </a:accent2>
      <a:accent3>
        <a:srgbClr val="3DC7F4"/>
      </a:accent3>
      <a:accent4>
        <a:srgbClr val="DCDDDE"/>
      </a:accent4>
      <a:accent5>
        <a:srgbClr val="AB1F2D"/>
      </a:accent5>
      <a:accent6>
        <a:srgbClr val="F15A22"/>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44C0B473EC56488E65A05BAC62EAA8" ma:contentTypeVersion="3" ma:contentTypeDescription="Create a new document." ma:contentTypeScope="" ma:versionID="ca6e33c0af6932ba845cbda138cfa230">
  <xsd:schema xmlns:xsd="http://www.w3.org/2001/XMLSchema" xmlns:xs="http://www.w3.org/2001/XMLSchema" xmlns:p="http://schemas.microsoft.com/office/2006/metadata/properties" xmlns:ns2="91d107d4-f4b9-4072-9813-f788287f33ac" targetNamespace="http://schemas.microsoft.com/office/2006/metadata/properties" ma:root="true" ma:fieldsID="b54f5f9a09288d6ef586254bfaa43676" ns2:_="">
    <xsd:import namespace="91d107d4-f4b9-4072-9813-f788287f33ac"/>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d107d4-f4b9-4072-9813-f788287f33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ECB465-1335-4620-AEEA-12AFA455B92A}">
  <ds:schemaRefs>
    <ds:schemaRef ds:uri="http://schemas.microsoft.com/office/infopath/2007/PartnerControls"/>
    <ds:schemaRef ds:uri="91d107d4-f4b9-4072-9813-f788287f33ac"/>
    <ds:schemaRef ds:uri="http://schemas.microsoft.com/office/2006/documentManagement/types"/>
    <ds:schemaRef ds:uri="http://purl.org/dc/elements/1.1/"/>
    <ds:schemaRef ds:uri="http://schemas.microsoft.com/office/2006/metadata/properties"/>
    <ds:schemaRef ds:uri="http://www.w3.org/XML/1998/namespace"/>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0DE3BDA4-38E4-47D9-9225-0609737D11A2}">
  <ds:schemaRefs>
    <ds:schemaRef ds:uri="http://schemas.microsoft.com/sharepoint/v3/contenttype/forms"/>
  </ds:schemaRefs>
</ds:datastoreItem>
</file>

<file path=customXml/itemProps3.xml><?xml version="1.0" encoding="utf-8"?>
<ds:datastoreItem xmlns:ds="http://schemas.openxmlformats.org/officeDocument/2006/customXml" ds:itemID="{DC111E5C-A047-43CC-9967-35B70CF99DCB}">
  <ds:schemaRefs>
    <ds:schemaRef ds:uri="91d107d4-f4b9-4072-9813-f788287f33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NCC055 Powerpoint Generic Front Cover and Slides_Amended</Template>
  <TotalTime>7444</TotalTime>
  <Words>1062</Words>
  <Application>Microsoft Office PowerPoint</Application>
  <PresentationFormat>Widescreen</PresentationFormat>
  <Paragraphs>191</Paragraphs>
  <Slides>12</Slides>
  <Notes>8</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12</vt:i4>
      </vt:variant>
    </vt:vector>
  </HeadingPairs>
  <TitlesOfParts>
    <vt:vector size="21" baseType="lpstr">
      <vt:lpstr>Arial</vt:lpstr>
      <vt:lpstr>Calibri</vt:lpstr>
      <vt:lpstr>Calibri Light</vt:lpstr>
      <vt:lpstr>Symbol</vt:lpstr>
      <vt:lpstr>1_NCC Cover Theme</vt:lpstr>
      <vt:lpstr>NCC Inner Theme</vt:lpstr>
      <vt:lpstr>6_Custom Design</vt:lpstr>
      <vt:lpstr>1_NCC Inner Theme</vt:lpstr>
      <vt:lpstr>2_NCC Inner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National Composites Centre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Helen Bayes</dc:creator>
  <cp:keywords/>
  <dc:description/>
  <cp:lastModifiedBy>Carolina Salter</cp:lastModifiedBy>
  <cp:revision>95</cp:revision>
  <dcterms:created xsi:type="dcterms:W3CDTF">2020-10-05T13:38:53Z</dcterms:created>
  <dcterms:modified xsi:type="dcterms:W3CDTF">2025-03-04T16:15:33Z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0x0101001F44C0B473EC56488E65A05BAC62EAA8</vt:lpwstr>
  </property>
  <property fmtid="{D5CDD505-2E9C-101B-9397-08002B2CF9AE}" pid="3" name="MediaServiceImageTags">
    <vt:lpwstr/>
  </property>
</Properties>
</file>