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81" r:id="rId4"/>
    <p:sldId id="257" r:id="rId5"/>
    <p:sldId id="279" r:id="rId6"/>
    <p:sldId id="267" r:id="rId7"/>
    <p:sldId id="283" r:id="rId8"/>
    <p:sldId id="258" r:id="rId9"/>
    <p:sldId id="288" r:id="rId10"/>
    <p:sldId id="282" r:id="rId11"/>
    <p:sldId id="287" r:id="rId12"/>
    <p:sldId id="269" r:id="rId13"/>
    <p:sldId id="261" r:id="rId14"/>
    <p:sldId id="265" r:id="rId15"/>
    <p:sldId id="260" r:id="rId16"/>
    <p:sldId id="284" r:id="rId17"/>
    <p:sldId id="280" r:id="rId18"/>
    <p:sldId id="263" r:id="rId19"/>
    <p:sldId id="286" r:id="rId20"/>
    <p:sldId id="285"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4E6AA-2480-41C0-91BE-2FDE094A820D}" type="datetimeFigureOut">
              <a:rPr lang="en-GB" smtClean="0"/>
              <a:t>17/07/2023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A0493-AC7F-478C-915C-684090A2D3F7}" type="slidenum">
              <a:rPr lang="en-GB" smtClean="0"/>
              <a:t>‹#›</a:t>
            </a:fld>
            <a:endParaRPr lang="en-GB"/>
          </a:p>
        </p:txBody>
      </p:sp>
    </p:spTree>
    <p:extLst>
      <p:ext uri="{BB962C8B-B14F-4D97-AF65-F5344CB8AC3E}">
        <p14:creationId xmlns:p14="http://schemas.microsoft.com/office/powerpoint/2010/main" val="348678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7A0493-AC7F-478C-915C-684090A2D3F7}" type="slidenum">
              <a:rPr lang="en-GB" smtClean="0"/>
              <a:t>4</a:t>
            </a:fld>
            <a:endParaRPr lang="en-GB"/>
          </a:p>
        </p:txBody>
      </p:sp>
    </p:spTree>
    <p:extLst>
      <p:ext uri="{BB962C8B-B14F-4D97-AF65-F5344CB8AC3E}">
        <p14:creationId xmlns:p14="http://schemas.microsoft.com/office/powerpoint/2010/main" val="15539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7A0493-AC7F-478C-915C-684090A2D3F7}" type="slidenum">
              <a:rPr lang="en-GB" smtClean="0"/>
              <a:t>14</a:t>
            </a:fld>
            <a:endParaRPr lang="en-GB"/>
          </a:p>
        </p:txBody>
      </p:sp>
    </p:spTree>
    <p:extLst>
      <p:ext uri="{BB962C8B-B14F-4D97-AF65-F5344CB8AC3E}">
        <p14:creationId xmlns:p14="http://schemas.microsoft.com/office/powerpoint/2010/main" val="129405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3"/>
          <p:cNvSpPr>
            <a:spLocks noChangeArrowheads="1"/>
          </p:cNvSpPr>
          <p:nvPr userDrawn="1"/>
        </p:nvSpPr>
        <p:spPr bwMode="auto">
          <a:xfrm>
            <a:off x="5073" y="0"/>
            <a:ext cx="9159875" cy="6858000"/>
          </a:xfrm>
          <a:prstGeom prst="rect">
            <a:avLst/>
          </a:prstGeom>
          <a:solidFill>
            <a:srgbClr val="4553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a:p>
        </p:txBody>
      </p:sp>
      <p:sp>
        <p:nvSpPr>
          <p:cNvPr id="2" name="Title 1"/>
          <p:cNvSpPr>
            <a:spLocks noGrp="1"/>
          </p:cNvSpPr>
          <p:nvPr>
            <p:ph type="ctrTitle"/>
          </p:nvPr>
        </p:nvSpPr>
        <p:spPr>
          <a:xfrm>
            <a:off x="179512" y="457199"/>
            <a:ext cx="6048672"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38FC90-88E7-4ECF-9DDF-3A53C91B945E}"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A77FD-2AFA-4D75-AE26-6F1D40A51AB0}" type="slidenum">
              <a:rPr lang="en-GB" smtClean="0"/>
              <a:t>‹#›</a:t>
            </a:fld>
            <a:endParaRPr lang="en-GB"/>
          </a:p>
        </p:txBody>
      </p:sp>
      <p:pic>
        <p:nvPicPr>
          <p:cNvPr id="9" name="Picture 51" descr="Logo 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388" y="349250"/>
            <a:ext cx="18176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Small bgr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648176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0"/>
          <p:cNvSpPr>
            <a:spLocks noChangeArrowheads="1"/>
          </p:cNvSpPr>
          <p:nvPr userDrawn="1"/>
        </p:nvSpPr>
        <p:spPr bwMode="auto">
          <a:xfrm>
            <a:off x="8661711" y="-99392"/>
            <a:ext cx="503237" cy="6969968"/>
          </a:xfrm>
          <a:prstGeom prst="rect">
            <a:avLst/>
          </a:prstGeom>
          <a:solidFill>
            <a:srgbClr val="CDCEB5"/>
          </a:solidFill>
          <a:ln w="0">
            <a:solidFill>
              <a:schemeClr val="tx1">
                <a:alpha val="0"/>
              </a:schemeClr>
            </a:solidFill>
            <a:miter lim="800000"/>
            <a:headEnd/>
            <a:tailEnd/>
          </a:ln>
        </p:spPr>
        <p:txBody>
          <a:bodyPr wrap="none" anchor="ctr"/>
          <a:lstStyle/>
          <a:p>
            <a:pPr eaLnBrk="0" hangingPunct="0"/>
            <a:endParaRPr lang="en-GB"/>
          </a:p>
        </p:txBody>
      </p:sp>
    </p:spTree>
    <p:extLst>
      <p:ext uri="{BB962C8B-B14F-4D97-AF65-F5344CB8AC3E}">
        <p14:creationId xmlns:p14="http://schemas.microsoft.com/office/powerpoint/2010/main" val="170170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38FC90-88E7-4ECF-9DDF-3A53C91B945E}"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339671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38FC90-88E7-4ECF-9DDF-3A53C91B945E}"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408515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689E8C-85BF-43D1-9B4D-62B1BAFC599F}"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220713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689E8C-85BF-43D1-9B4D-62B1BAFC599F}"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161286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89E8C-85BF-43D1-9B4D-62B1BAFC599F}"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206991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689E8C-85BF-43D1-9B4D-62B1BAFC599F}"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163646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689E8C-85BF-43D1-9B4D-62B1BAFC599F}" type="datetimeFigureOut">
              <a:rPr lang="en-GB" smtClean="0"/>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539550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689E8C-85BF-43D1-9B4D-62B1BAFC599F}" type="datetimeFigureOut">
              <a:rPr lang="en-GB" smtClean="0"/>
              <a:t>17/07/2023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2425295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89E8C-85BF-43D1-9B4D-62B1BAFC599F}" type="datetimeFigureOut">
              <a:rPr lang="en-GB" smtClean="0"/>
              <a:t>17/07/2023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268608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89E8C-85BF-43D1-9B4D-62B1BAFC599F}"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133228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163" y="949325"/>
            <a:ext cx="8229600" cy="1143000"/>
          </a:xfrm>
        </p:spPr>
        <p:txBody>
          <a:bodyPr/>
          <a:lstStyle>
            <a:lvl1pPr algn="l">
              <a:defRPr sz="28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2204864"/>
            <a:ext cx="8229600" cy="3921299"/>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E38FC90-88E7-4ECF-9DDF-3A53C91B945E}"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A77FD-2AFA-4D75-AE26-6F1D40A51AB0}" type="slidenum">
              <a:rPr lang="en-GB" smtClean="0"/>
              <a:t>‹#›</a:t>
            </a:fld>
            <a:endParaRPr lang="en-GB"/>
          </a:p>
        </p:txBody>
      </p:sp>
      <p:pic>
        <p:nvPicPr>
          <p:cNvPr id="7" name="Picture 38" descr="Bgrd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9"/>
          <p:cNvSpPr>
            <a:spLocks noChangeArrowheads="1"/>
          </p:cNvSpPr>
          <p:nvPr userDrawn="1"/>
        </p:nvSpPr>
        <p:spPr bwMode="auto">
          <a:xfrm>
            <a:off x="8640763" y="-25276"/>
            <a:ext cx="503237" cy="6883276"/>
          </a:xfrm>
          <a:prstGeom prst="rect">
            <a:avLst/>
          </a:prstGeom>
          <a:solidFill>
            <a:srgbClr val="45535F">
              <a:alpha val="89803"/>
            </a:srgbClr>
          </a:solidFill>
          <a:ln w="0">
            <a:solidFill>
              <a:schemeClr val="tx1">
                <a:alpha val="0"/>
              </a:schemeClr>
            </a:solidFill>
            <a:miter lim="800000"/>
            <a:headEnd/>
            <a:tailEnd/>
          </a:ln>
        </p:spPr>
        <p:txBody>
          <a:bodyPr wrap="none" anchor="ctr"/>
          <a:lstStyle/>
          <a:p>
            <a:pPr eaLnBrk="0" hangingPunct="0"/>
            <a:endParaRPr lang="en-GB"/>
          </a:p>
        </p:txBody>
      </p:sp>
      <p:pic>
        <p:nvPicPr>
          <p:cNvPr id="9" name="Picture 21" descr="Logo redrawn 43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64325" y="349250"/>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auto">
          <a:xfrm>
            <a:off x="358775" y="557213"/>
            <a:ext cx="51816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Lucida Grande"/>
                <a:ea typeface="MS PGothic" pitchFamily="34" charset="-128"/>
              </a:defRPr>
            </a:lvl1pPr>
            <a:lvl2pPr marL="742950" indent="-285750" eaLnBrk="0" hangingPunct="0">
              <a:defRPr sz="2400">
                <a:solidFill>
                  <a:schemeClr val="tx1"/>
                </a:solidFill>
                <a:latin typeface="Lucida Grande"/>
                <a:ea typeface="MS PGothic" pitchFamily="34" charset="-128"/>
              </a:defRPr>
            </a:lvl2pPr>
            <a:lvl3pPr marL="1143000" indent="-228600" eaLnBrk="0" hangingPunct="0">
              <a:defRPr sz="2400">
                <a:solidFill>
                  <a:schemeClr val="tx1"/>
                </a:solidFill>
                <a:latin typeface="Lucida Grande"/>
                <a:ea typeface="MS PGothic" pitchFamily="34" charset="-128"/>
              </a:defRPr>
            </a:lvl3pPr>
            <a:lvl4pPr marL="1600200" indent="-228600" eaLnBrk="0" hangingPunct="0">
              <a:defRPr sz="2400">
                <a:solidFill>
                  <a:schemeClr val="tx1"/>
                </a:solidFill>
                <a:latin typeface="Lucida Grande"/>
                <a:ea typeface="MS PGothic" pitchFamily="34" charset="-128"/>
              </a:defRPr>
            </a:lvl4pPr>
            <a:lvl5pPr marL="2057400" indent="-228600" eaLnBrk="0" hangingPunct="0">
              <a:defRPr sz="2400">
                <a:solidFill>
                  <a:schemeClr val="tx1"/>
                </a:solidFill>
                <a:latin typeface="Lucida Grande"/>
                <a:ea typeface="MS PGothic" pitchFamily="34" charset="-128"/>
              </a:defRPr>
            </a:lvl5pPr>
            <a:lvl6pPr marL="2514600" indent="-228600" eaLnBrk="0" fontAlgn="base" hangingPunct="0">
              <a:spcBef>
                <a:spcPct val="0"/>
              </a:spcBef>
              <a:spcAft>
                <a:spcPct val="0"/>
              </a:spcAft>
              <a:defRPr sz="2400">
                <a:solidFill>
                  <a:schemeClr val="tx1"/>
                </a:solidFill>
                <a:latin typeface="Lucida Grande"/>
                <a:ea typeface="MS PGothic" pitchFamily="34" charset="-128"/>
              </a:defRPr>
            </a:lvl6pPr>
            <a:lvl7pPr marL="2971800" indent="-228600" eaLnBrk="0" fontAlgn="base" hangingPunct="0">
              <a:spcBef>
                <a:spcPct val="0"/>
              </a:spcBef>
              <a:spcAft>
                <a:spcPct val="0"/>
              </a:spcAft>
              <a:defRPr sz="2400">
                <a:solidFill>
                  <a:schemeClr val="tx1"/>
                </a:solidFill>
                <a:latin typeface="Lucida Grande"/>
                <a:ea typeface="MS PGothic" pitchFamily="34" charset="-128"/>
              </a:defRPr>
            </a:lvl7pPr>
            <a:lvl8pPr marL="3429000" indent="-228600" eaLnBrk="0" fontAlgn="base" hangingPunct="0">
              <a:spcBef>
                <a:spcPct val="0"/>
              </a:spcBef>
              <a:spcAft>
                <a:spcPct val="0"/>
              </a:spcAft>
              <a:defRPr sz="2400">
                <a:solidFill>
                  <a:schemeClr val="tx1"/>
                </a:solidFill>
                <a:latin typeface="Lucida Grande"/>
                <a:ea typeface="MS PGothic" pitchFamily="34" charset="-128"/>
              </a:defRPr>
            </a:lvl8pPr>
            <a:lvl9pPr marL="3886200" indent="-228600" eaLnBrk="0" fontAlgn="base" hangingPunct="0">
              <a:spcBef>
                <a:spcPct val="0"/>
              </a:spcBef>
              <a:spcAft>
                <a:spcPct val="0"/>
              </a:spcAft>
              <a:defRPr sz="2400">
                <a:solidFill>
                  <a:schemeClr val="tx1"/>
                </a:solidFill>
                <a:latin typeface="Lucida Grande"/>
                <a:ea typeface="MS PGothic" pitchFamily="34" charset="-128"/>
              </a:defRPr>
            </a:lvl9pPr>
          </a:lstStyle>
          <a:p>
            <a:pPr>
              <a:lnSpc>
                <a:spcPct val="80000"/>
              </a:lnSpc>
              <a:spcBef>
                <a:spcPct val="50000"/>
              </a:spcBef>
            </a:pPr>
            <a:r>
              <a:rPr lang="en-US" sz="1600" dirty="0">
                <a:solidFill>
                  <a:schemeClr val="bg1"/>
                </a:solidFill>
                <a:latin typeface="Arial" pitchFamily="34" charset="0"/>
              </a:rPr>
              <a:t>University of Bath</a:t>
            </a:r>
          </a:p>
        </p:txBody>
      </p:sp>
    </p:spTree>
    <p:extLst>
      <p:ext uri="{BB962C8B-B14F-4D97-AF65-F5344CB8AC3E}">
        <p14:creationId xmlns:p14="http://schemas.microsoft.com/office/powerpoint/2010/main" val="3691638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89E8C-85BF-43D1-9B4D-62B1BAFC599F}"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362258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689E8C-85BF-43D1-9B4D-62B1BAFC599F}"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396743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689E8C-85BF-43D1-9B4D-62B1BAFC599F}"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4DC22C-7911-495F-BC88-42B8BBD75BA3}" type="slidenum">
              <a:rPr lang="en-GB" smtClean="0"/>
              <a:t>‹#›</a:t>
            </a:fld>
            <a:endParaRPr lang="en-GB"/>
          </a:p>
        </p:txBody>
      </p:sp>
    </p:spTree>
    <p:extLst>
      <p:ext uri="{BB962C8B-B14F-4D97-AF65-F5344CB8AC3E}">
        <p14:creationId xmlns:p14="http://schemas.microsoft.com/office/powerpoint/2010/main" val="252629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8FC90-88E7-4ECF-9DDF-3A53C91B945E}"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81968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38FC90-88E7-4ECF-9DDF-3A53C91B945E}"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287603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38FC90-88E7-4ECF-9DDF-3A53C91B945E}" type="datetimeFigureOut">
              <a:rPr lang="en-GB" smtClean="0"/>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308282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38FC90-88E7-4ECF-9DDF-3A53C91B945E}" type="datetimeFigureOut">
              <a:rPr lang="en-GB" smtClean="0"/>
              <a:t>17/07/2023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250142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8FC90-88E7-4ECF-9DDF-3A53C91B945E}" type="datetimeFigureOut">
              <a:rPr lang="en-GB" smtClean="0"/>
              <a:t>17/07/2023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396752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8FC90-88E7-4ECF-9DDF-3A53C91B945E}"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254899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8FC90-88E7-4ECF-9DDF-3A53C91B945E}"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7A77FD-2AFA-4D75-AE26-6F1D40A51AB0}" type="slidenum">
              <a:rPr lang="en-GB" smtClean="0"/>
              <a:t>‹#›</a:t>
            </a:fld>
            <a:endParaRPr lang="en-GB"/>
          </a:p>
        </p:txBody>
      </p:sp>
    </p:spTree>
    <p:extLst>
      <p:ext uri="{BB962C8B-B14F-4D97-AF65-F5344CB8AC3E}">
        <p14:creationId xmlns:p14="http://schemas.microsoft.com/office/powerpoint/2010/main" val="64695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FC90-88E7-4ECF-9DDF-3A53C91B945E}" type="datetimeFigureOut">
              <a:rPr lang="en-GB" smtClean="0"/>
              <a:t>17/07/2023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A77FD-2AFA-4D75-AE26-6F1D40A51AB0}" type="slidenum">
              <a:rPr lang="en-GB" smtClean="0"/>
              <a:t>‹#›</a:t>
            </a:fld>
            <a:endParaRPr lang="en-GB"/>
          </a:p>
        </p:txBody>
      </p:sp>
    </p:spTree>
    <p:extLst>
      <p:ext uri="{BB962C8B-B14F-4D97-AF65-F5344CB8AC3E}">
        <p14:creationId xmlns:p14="http://schemas.microsoft.com/office/powerpoint/2010/main" val="392089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89E8C-85BF-43D1-9B4D-62B1BAFC599F}" type="datetimeFigureOut">
              <a:rPr lang="en-GB" smtClean="0"/>
              <a:t>17/07/2023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DC22C-7911-495F-BC88-42B8BBD75BA3}" type="slidenum">
              <a:rPr lang="en-GB" smtClean="0"/>
              <a:t>‹#›</a:t>
            </a:fld>
            <a:endParaRPr lang="en-GB"/>
          </a:p>
        </p:txBody>
      </p:sp>
    </p:spTree>
    <p:extLst>
      <p:ext uri="{BB962C8B-B14F-4D97-AF65-F5344CB8AC3E}">
        <p14:creationId xmlns:p14="http://schemas.microsoft.com/office/powerpoint/2010/main" val="2541578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33" y="476672"/>
            <a:ext cx="6211951" cy="1470025"/>
          </a:xfrm>
        </p:spPr>
        <p:txBody>
          <a:bodyPr/>
          <a:lstStyle/>
          <a:p>
            <a:r>
              <a:rPr lang="en-GB" b="1" dirty="0">
                <a:latin typeface="Arial" pitchFamily="34" charset="0"/>
                <a:cs typeface="Arial" pitchFamily="34" charset="0"/>
              </a:rPr>
              <a:t>Contractor Health &amp; Safety Induction</a:t>
            </a:r>
          </a:p>
        </p:txBody>
      </p:sp>
      <p:sp>
        <p:nvSpPr>
          <p:cNvPr id="3" name="Subtitle 2"/>
          <p:cNvSpPr>
            <a:spLocks noGrp="1"/>
          </p:cNvSpPr>
          <p:nvPr>
            <p:ph type="subTitle" idx="1"/>
          </p:nvPr>
        </p:nvSpPr>
        <p:spPr/>
        <p:txBody>
          <a:bodyPr/>
          <a:lstStyle/>
          <a:p>
            <a:r>
              <a:rPr lang="en-GB" dirty="0"/>
              <a:t> Department of _______________</a:t>
            </a:r>
          </a:p>
        </p:txBody>
      </p:sp>
    </p:spTree>
    <p:extLst>
      <p:ext uri="{BB962C8B-B14F-4D97-AF65-F5344CB8AC3E}">
        <p14:creationId xmlns:p14="http://schemas.microsoft.com/office/powerpoint/2010/main" val="15372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ASBESTOS</a:t>
            </a:r>
          </a:p>
        </p:txBody>
      </p:sp>
      <p:sp>
        <p:nvSpPr>
          <p:cNvPr id="3" name="Content Placeholder 2"/>
          <p:cNvSpPr>
            <a:spLocks noGrp="1"/>
          </p:cNvSpPr>
          <p:nvPr>
            <p:ph idx="1"/>
          </p:nvPr>
        </p:nvSpPr>
        <p:spPr>
          <a:xfrm>
            <a:off x="457200" y="1772816"/>
            <a:ext cx="8229600" cy="4824536"/>
          </a:xfrm>
        </p:spPr>
        <p:txBody>
          <a:bodyPr>
            <a:normAutofit/>
          </a:bodyPr>
          <a:lstStyle/>
          <a:p>
            <a:r>
              <a:rPr lang="en-GB" sz="2200" dirty="0"/>
              <a:t>Many University buildings contain asbestos.</a:t>
            </a:r>
          </a:p>
          <a:p>
            <a:r>
              <a:rPr lang="en-GB" sz="2200" dirty="0"/>
              <a:t>Asbestos does not pose a risk unless it is disturbed or damaged.</a:t>
            </a:r>
          </a:p>
          <a:p>
            <a:r>
              <a:rPr lang="en-GB" sz="2200" dirty="0"/>
              <a:t>The Department of  Estates holds the University’s asbestos register. No works should be carried out on building fabric, services and infrastructure unless the asbestos register has been checked to confirm that it is safe to proceed.</a:t>
            </a:r>
            <a:endParaRPr lang="en-GB" sz="2400" dirty="0"/>
          </a:p>
          <a:p>
            <a:r>
              <a:rPr lang="en-GB" sz="2400" dirty="0"/>
              <a:t>If you discover asbestos whilst working:</a:t>
            </a:r>
          </a:p>
          <a:p>
            <a:pPr lvl="1">
              <a:buFont typeface="Arial" panose="020B0604020202020204" pitchFamily="34" charset="0"/>
              <a:buChar char="•"/>
            </a:pPr>
            <a:r>
              <a:rPr lang="en-GB" sz="2000" dirty="0"/>
              <a:t>Stop work immediately</a:t>
            </a:r>
          </a:p>
          <a:p>
            <a:pPr lvl="1">
              <a:buFont typeface="Arial" panose="020B0604020202020204" pitchFamily="34" charset="0"/>
              <a:buChar char="•"/>
            </a:pPr>
            <a:r>
              <a:rPr lang="en-GB" sz="2000" dirty="0"/>
              <a:t>Make the work area as secure as possible</a:t>
            </a:r>
          </a:p>
          <a:p>
            <a:pPr lvl="1">
              <a:buFont typeface="Arial" panose="020B0604020202020204" pitchFamily="34" charset="0"/>
              <a:buChar char="•"/>
            </a:pPr>
            <a:r>
              <a:rPr lang="en-GB" sz="2000" dirty="0"/>
              <a:t>Alert your University contact immediately and the Department of Estates</a:t>
            </a:r>
          </a:p>
        </p:txBody>
      </p:sp>
    </p:spTree>
    <p:extLst>
      <p:ext uri="{BB962C8B-B14F-4D97-AF65-F5344CB8AC3E}">
        <p14:creationId xmlns:p14="http://schemas.microsoft.com/office/powerpoint/2010/main" val="89136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Safety</a:t>
            </a:r>
          </a:p>
        </p:txBody>
      </p:sp>
      <p:sp>
        <p:nvSpPr>
          <p:cNvPr id="3" name="Content Placeholder 2"/>
          <p:cNvSpPr>
            <a:spLocks noGrp="1"/>
          </p:cNvSpPr>
          <p:nvPr>
            <p:ph idx="1"/>
          </p:nvPr>
        </p:nvSpPr>
        <p:spPr>
          <a:xfrm>
            <a:off x="457200" y="1772816"/>
            <a:ext cx="4186808" cy="4353347"/>
          </a:xfrm>
        </p:spPr>
        <p:txBody>
          <a:bodyPr>
            <a:normAutofit/>
          </a:bodyPr>
          <a:lstStyle/>
          <a:p>
            <a:pPr marL="342900" lvl="1" indent="-342900">
              <a:buFont typeface="Arial" pitchFamily="34" charset="0"/>
              <a:buChar char="•"/>
            </a:pPr>
            <a:r>
              <a:rPr lang="en-GB" dirty="0"/>
              <a:t>Never cover smoke or fire detectors unless you have been specifically authorised to do so</a:t>
            </a:r>
          </a:p>
          <a:p>
            <a:pPr marL="342900" lvl="1" indent="-342900">
              <a:buFont typeface="Arial" pitchFamily="34" charset="0"/>
              <a:buChar char="•"/>
            </a:pPr>
            <a:r>
              <a:rPr lang="en-GB" dirty="0"/>
              <a:t>Remember, Hot Works may only be done under a permit to work</a:t>
            </a:r>
          </a:p>
          <a:p>
            <a:pPr marL="342900" lvl="1" indent="-342900">
              <a:buFont typeface="Arial" pitchFamily="34" charset="0"/>
              <a:buChar char="•"/>
            </a:pPr>
            <a:r>
              <a:rPr lang="en-GB" dirty="0"/>
              <a:t>Keep fire exits and routes clear at all times</a:t>
            </a:r>
          </a:p>
          <a:p>
            <a:pPr marL="342900" lvl="1" indent="-342900">
              <a:buFont typeface="Arial" pitchFamily="34" charset="0"/>
              <a:buChar char="•"/>
            </a:pPr>
            <a:r>
              <a:rPr lang="en-GB" dirty="0"/>
              <a:t>Do not wedge fire doors open</a:t>
            </a:r>
          </a:p>
          <a:p>
            <a:pPr marL="342900" lvl="1" indent="-342900">
              <a:buFont typeface="Arial" pitchFamily="34" charset="0"/>
              <a:buChar char="•"/>
            </a:pPr>
            <a:r>
              <a:rPr lang="en-GB" dirty="0"/>
              <a:t>Tidy up as you go – waste should be put in appropriate bins</a:t>
            </a:r>
          </a:p>
          <a:p>
            <a:pPr marL="342900" lvl="1" indent="-342900">
              <a:buFont typeface="Arial" pitchFamily="34" charset="0"/>
              <a:buChar char="•"/>
            </a:pPr>
            <a:r>
              <a:rPr lang="en-GB" dirty="0"/>
              <a:t>Store flammable materials as directed</a:t>
            </a:r>
          </a:p>
          <a:p>
            <a:pPr marL="342900" lvl="1" indent="-342900">
              <a:buFont typeface="Arial" pitchFamily="34" charset="0"/>
              <a:buChar char="•"/>
            </a:pPr>
            <a:r>
              <a:rPr lang="en-GB" dirty="0"/>
              <a:t>Smoking is not allowed:</a:t>
            </a:r>
          </a:p>
          <a:p>
            <a:pPr marL="742950" lvl="2" indent="-342900"/>
            <a:r>
              <a:rPr lang="en-GB" dirty="0"/>
              <a:t> in any University buildings</a:t>
            </a:r>
          </a:p>
          <a:p>
            <a:pPr marL="742950" lvl="2" indent="-342900"/>
            <a:r>
              <a:rPr lang="en-GB" dirty="0"/>
              <a:t>Within 5 metres of any buildings</a:t>
            </a:r>
          </a:p>
          <a:p>
            <a:pPr marL="742950" lvl="2" indent="-342900"/>
            <a:r>
              <a:rPr lang="en-GB" dirty="0"/>
              <a:t>on the Parade or in the underdeck</a:t>
            </a:r>
          </a:p>
        </p:txBody>
      </p:sp>
      <p:pic>
        <p:nvPicPr>
          <p:cNvPr id="4" name="Picture 12" descr="C:\Users\cjd33\AppData\Local\Microsoft\Windows\Temporary Internet Files\Content.IE5\0WN4RJ4K\MP9004000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029" y="1916832"/>
            <a:ext cx="3560713" cy="3960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7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Safety Arrangements</a:t>
            </a:r>
          </a:p>
        </p:txBody>
      </p:sp>
      <p:sp>
        <p:nvSpPr>
          <p:cNvPr id="3" name="Content Placeholder 2"/>
          <p:cNvSpPr>
            <a:spLocks noGrp="1"/>
          </p:cNvSpPr>
          <p:nvPr>
            <p:ph idx="1"/>
          </p:nvPr>
        </p:nvSpPr>
        <p:spPr>
          <a:xfrm>
            <a:off x="411162" y="1988840"/>
            <a:ext cx="8087717" cy="4608512"/>
          </a:xfrm>
        </p:spPr>
        <p:txBody>
          <a:bodyPr>
            <a:normAutofit/>
          </a:bodyPr>
          <a:lstStyle/>
          <a:p>
            <a:pPr>
              <a:lnSpc>
                <a:spcPct val="90000"/>
              </a:lnSpc>
            </a:pPr>
            <a:r>
              <a:rPr lang="en-GB" sz="1900" dirty="0"/>
              <a:t>University buildings are fitted </a:t>
            </a:r>
          </a:p>
          <a:p>
            <a:pPr marL="355600" indent="-355600">
              <a:lnSpc>
                <a:spcPct val="90000"/>
              </a:lnSpc>
              <a:buNone/>
            </a:pPr>
            <a:r>
              <a:rPr lang="en-GB" sz="1900" dirty="0"/>
              <a:t>	with automatic fire detection </a:t>
            </a:r>
          </a:p>
          <a:p>
            <a:pPr marL="355600" indent="-355600">
              <a:lnSpc>
                <a:spcPct val="90000"/>
              </a:lnSpc>
              <a:buNone/>
            </a:pPr>
            <a:r>
              <a:rPr lang="en-GB" sz="1900" dirty="0"/>
              <a:t>	and audible alarms </a:t>
            </a:r>
          </a:p>
          <a:p>
            <a:pPr>
              <a:lnSpc>
                <a:spcPct val="90000"/>
              </a:lnSpc>
            </a:pPr>
            <a:r>
              <a:rPr lang="en-GB" sz="1900" dirty="0"/>
              <a:t>We carry out weekly fire alarm</a:t>
            </a:r>
          </a:p>
          <a:p>
            <a:pPr marL="355600" indent="-355600">
              <a:lnSpc>
                <a:spcPct val="90000"/>
              </a:lnSpc>
              <a:buNone/>
            </a:pPr>
            <a:r>
              <a:rPr lang="en-GB" sz="1900" dirty="0"/>
              <a:t>	tests in all buildings. Testing is </a:t>
            </a:r>
          </a:p>
          <a:p>
            <a:pPr marL="355600" indent="-355600">
              <a:lnSpc>
                <a:spcPct val="90000"/>
              </a:lnSpc>
              <a:buNone/>
            </a:pPr>
            <a:r>
              <a:rPr lang="en-GB" sz="1900" dirty="0"/>
              <a:t>	carried out Wednesdays and</a:t>
            </a:r>
          </a:p>
          <a:p>
            <a:pPr marL="355600" indent="-355600">
              <a:lnSpc>
                <a:spcPct val="90000"/>
              </a:lnSpc>
              <a:buNone/>
            </a:pPr>
            <a:r>
              <a:rPr lang="en-GB" sz="1900" dirty="0"/>
              <a:t>	Thursdays. </a:t>
            </a:r>
          </a:p>
          <a:p>
            <a:pPr>
              <a:lnSpc>
                <a:spcPct val="90000"/>
              </a:lnSpc>
            </a:pPr>
            <a:r>
              <a:rPr lang="en-GB" sz="1900" dirty="0"/>
              <a:t>We have fire wardens in all buildings. Fire wardens will check designated areas to make sure that everyone has left the building in the event of an alarm.</a:t>
            </a:r>
          </a:p>
          <a:p>
            <a:pPr>
              <a:lnSpc>
                <a:spcPct val="90000"/>
              </a:lnSpc>
            </a:pPr>
            <a:r>
              <a:rPr lang="en-GB" sz="1900" dirty="0"/>
              <a:t>There is a designated assembly point for all buildings</a:t>
            </a:r>
          </a:p>
          <a:p>
            <a:pPr>
              <a:lnSpc>
                <a:spcPct val="90000"/>
              </a:lnSpc>
            </a:pPr>
            <a:r>
              <a:rPr lang="en-GB" sz="1900" dirty="0"/>
              <a:t>Information on tests and assembly points should be provided by your University contact.</a:t>
            </a:r>
          </a:p>
          <a:p>
            <a:pPr>
              <a:lnSpc>
                <a:spcPct val="90000"/>
              </a:lnSpc>
            </a:pPr>
            <a:r>
              <a:rPr lang="en-GB" sz="1900" dirty="0"/>
              <a:t>Make sure that you know where your nearest exits are.</a:t>
            </a:r>
          </a:p>
          <a:p>
            <a:pPr>
              <a:lnSpc>
                <a:spcPct val="90000"/>
              </a:lnSpc>
            </a:pPr>
            <a:endParaRPr lang="en-GB" sz="6400" dirty="0"/>
          </a:p>
          <a:p>
            <a:pPr marL="0" indent="0">
              <a:lnSpc>
                <a:spcPct val="90000"/>
              </a:lnSpc>
              <a:buNone/>
            </a:pPr>
            <a:endParaRPr lang="en-GB" sz="6400" dirty="0"/>
          </a:p>
          <a:p>
            <a:pPr marL="457200" lvl="1" indent="0">
              <a:lnSpc>
                <a:spcPct val="90000"/>
              </a:lnSpc>
              <a:buNone/>
            </a:pPr>
            <a:endParaRPr lang="en-GB" sz="6400" dirty="0"/>
          </a:p>
          <a:p>
            <a:pPr marL="0" indent="0">
              <a:buNone/>
            </a:pPr>
            <a:endParaRPr lang="en-GB" dirty="0"/>
          </a:p>
        </p:txBody>
      </p:sp>
      <p:pic>
        <p:nvPicPr>
          <p:cNvPr id="5" name="Picture 4" descr="C:\Users\jcarring\AppData\Local\Microsoft\Windows\Temporary Internet Files\Content.IE5\1X681KAO\green-exit-emergency-sign-on-whi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762" y="2217119"/>
            <a:ext cx="4132388" cy="182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0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Fire evacuation</a:t>
            </a:r>
          </a:p>
        </p:txBody>
      </p:sp>
      <p:sp>
        <p:nvSpPr>
          <p:cNvPr id="3" name="Content Placeholder 2"/>
          <p:cNvSpPr>
            <a:spLocks noGrp="1"/>
          </p:cNvSpPr>
          <p:nvPr>
            <p:ph idx="1"/>
          </p:nvPr>
        </p:nvSpPr>
        <p:spPr>
          <a:xfrm>
            <a:off x="457200" y="1772816"/>
            <a:ext cx="5554960" cy="4680520"/>
          </a:xfrm>
        </p:spPr>
        <p:txBody>
          <a:bodyPr>
            <a:normAutofit fontScale="25000" lnSpcReduction="20000"/>
          </a:bodyPr>
          <a:lstStyle/>
          <a:p>
            <a:endParaRPr lang="en-GB" dirty="0"/>
          </a:p>
          <a:p>
            <a:pPr>
              <a:lnSpc>
                <a:spcPct val="90000"/>
              </a:lnSpc>
            </a:pPr>
            <a:r>
              <a:rPr lang="en-GB" sz="8000" dirty="0"/>
              <a:t>If you discover a fire:</a:t>
            </a:r>
          </a:p>
          <a:p>
            <a:pPr>
              <a:lnSpc>
                <a:spcPct val="90000"/>
              </a:lnSpc>
            </a:pPr>
            <a:endParaRPr lang="en-GB" sz="6400" dirty="0"/>
          </a:p>
          <a:p>
            <a:pPr lvl="1">
              <a:lnSpc>
                <a:spcPct val="90000"/>
              </a:lnSpc>
              <a:buFont typeface="Arial" panose="020B0604020202020204" pitchFamily="34" charset="0"/>
              <a:buChar char="•"/>
            </a:pPr>
            <a:r>
              <a:rPr lang="en-GB" sz="6200" dirty="0"/>
              <a:t>Activate the alarm by pushing a red call point</a:t>
            </a:r>
          </a:p>
          <a:p>
            <a:pPr lvl="1">
              <a:lnSpc>
                <a:spcPct val="90000"/>
              </a:lnSpc>
              <a:buFont typeface="Arial" panose="020B0604020202020204" pitchFamily="34" charset="0"/>
              <a:buChar char="•"/>
            </a:pPr>
            <a:r>
              <a:rPr lang="en-GB" sz="6200" dirty="0"/>
              <a:t>Fire extinguishers are provided in all buildings – you should only tackle a fire if you are confident in the use of an extinguisher and it is safe to do so</a:t>
            </a:r>
          </a:p>
          <a:p>
            <a:pPr lvl="1">
              <a:lnSpc>
                <a:spcPct val="90000"/>
              </a:lnSpc>
              <a:buFont typeface="Arial" panose="020B0604020202020204" pitchFamily="34" charset="0"/>
              <a:buChar char="•"/>
            </a:pPr>
            <a:r>
              <a:rPr lang="en-GB" sz="6200" dirty="0"/>
              <a:t>Exit by the nearest fire escape route and go to the assembly point.</a:t>
            </a:r>
          </a:p>
          <a:p>
            <a:pPr marL="0" indent="0">
              <a:lnSpc>
                <a:spcPct val="90000"/>
              </a:lnSpc>
              <a:buNone/>
            </a:pPr>
            <a:r>
              <a:rPr lang="en-GB" sz="6400" dirty="0"/>
              <a:t> </a:t>
            </a:r>
          </a:p>
          <a:p>
            <a:pPr>
              <a:lnSpc>
                <a:spcPct val="90000"/>
              </a:lnSpc>
            </a:pPr>
            <a:r>
              <a:rPr lang="en-GB" sz="8000" dirty="0"/>
              <a:t>If you hear the alarm</a:t>
            </a:r>
          </a:p>
          <a:p>
            <a:pPr marL="0" indent="0">
              <a:lnSpc>
                <a:spcPct val="90000"/>
              </a:lnSpc>
              <a:buNone/>
            </a:pPr>
            <a:endParaRPr lang="en-GB" sz="6400" dirty="0"/>
          </a:p>
          <a:p>
            <a:pPr lvl="1">
              <a:lnSpc>
                <a:spcPct val="90000"/>
              </a:lnSpc>
              <a:buFont typeface="Arial" panose="020B0604020202020204" pitchFamily="34" charset="0"/>
              <a:buChar char="•"/>
            </a:pPr>
            <a:r>
              <a:rPr lang="en-GB" sz="6200" dirty="0"/>
              <a:t>Stop working and make your area safe</a:t>
            </a:r>
          </a:p>
          <a:p>
            <a:pPr lvl="1">
              <a:lnSpc>
                <a:spcPct val="90000"/>
              </a:lnSpc>
              <a:buFont typeface="Arial" panose="020B0604020202020204" pitchFamily="34" charset="0"/>
              <a:buChar char="•"/>
            </a:pPr>
            <a:r>
              <a:rPr lang="en-GB" sz="6200" dirty="0"/>
              <a:t>Do not take possessions with you</a:t>
            </a:r>
          </a:p>
          <a:p>
            <a:pPr lvl="1">
              <a:lnSpc>
                <a:spcPct val="90000"/>
              </a:lnSpc>
              <a:buFont typeface="Arial" panose="020B0604020202020204" pitchFamily="34" charset="0"/>
              <a:buChar char="•"/>
            </a:pPr>
            <a:r>
              <a:rPr lang="en-GB" sz="6200" dirty="0"/>
              <a:t>leave</a:t>
            </a:r>
            <a:r>
              <a:rPr lang="en-GB" sz="6400" dirty="0"/>
              <a:t> the building by nearest available route closing doors and windows behind you</a:t>
            </a:r>
          </a:p>
          <a:p>
            <a:pPr lvl="1">
              <a:lnSpc>
                <a:spcPct val="90000"/>
              </a:lnSpc>
              <a:buFont typeface="Arial" panose="020B0604020202020204" pitchFamily="34" charset="0"/>
              <a:buChar char="•"/>
            </a:pPr>
            <a:r>
              <a:rPr lang="en-GB" sz="6400" dirty="0"/>
              <a:t>Go to the assembly point and await further instructions</a:t>
            </a:r>
          </a:p>
          <a:p>
            <a:pPr lvl="1">
              <a:lnSpc>
                <a:spcPct val="90000"/>
              </a:lnSpc>
              <a:buFont typeface="Arial" panose="020B0604020202020204" pitchFamily="34" charset="0"/>
              <a:buChar char="•"/>
            </a:pPr>
            <a:r>
              <a:rPr lang="en-GB" sz="6400" dirty="0"/>
              <a:t>Wait at the assembly point until informed otherwise</a:t>
            </a:r>
          </a:p>
          <a:p>
            <a:pPr marL="457200" lvl="1" indent="0">
              <a:lnSpc>
                <a:spcPct val="90000"/>
              </a:lnSpc>
              <a:buNone/>
            </a:pPr>
            <a:endParaRPr lang="en-GB" sz="6400" dirty="0"/>
          </a:p>
          <a:p>
            <a:pPr>
              <a:lnSpc>
                <a:spcPct val="90000"/>
              </a:lnSpc>
            </a:pPr>
            <a:r>
              <a:rPr lang="en-GB" sz="8000" dirty="0"/>
              <a:t>Never put yourself or anyone else at undue risk</a:t>
            </a:r>
          </a:p>
          <a:p>
            <a:endParaRPr lang="en-GB" dirty="0"/>
          </a:p>
        </p:txBody>
      </p:sp>
      <p:pic>
        <p:nvPicPr>
          <p:cNvPr id="7" name="Picture 11" descr="26577-0052"/>
          <p:cNvPicPr>
            <a:picLocks noChangeAspect="1" noChangeArrowheads="1"/>
          </p:cNvPicPr>
          <p:nvPr/>
        </p:nvPicPr>
        <p:blipFill rotWithShape="1">
          <a:blip r:embed="rId2">
            <a:extLst>
              <a:ext uri="{28A0092B-C50C-407E-A947-70E740481C1C}">
                <a14:useLocalDpi xmlns:a14="http://schemas.microsoft.com/office/drawing/2010/main" val="0"/>
              </a:ext>
            </a:extLst>
          </a:blip>
          <a:srcRect r="15452"/>
          <a:stretch/>
        </p:blipFill>
        <p:spPr bwMode="auto">
          <a:xfrm>
            <a:off x="5940151" y="1772816"/>
            <a:ext cx="2512134" cy="4221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2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Aid</a:t>
            </a:r>
          </a:p>
        </p:txBody>
      </p:sp>
      <p:sp>
        <p:nvSpPr>
          <p:cNvPr id="3" name="Content Placeholder 2"/>
          <p:cNvSpPr>
            <a:spLocks noGrp="1"/>
          </p:cNvSpPr>
          <p:nvPr>
            <p:ph idx="1"/>
          </p:nvPr>
        </p:nvSpPr>
        <p:spPr>
          <a:xfrm>
            <a:off x="457199" y="1844824"/>
            <a:ext cx="5626969" cy="4824536"/>
          </a:xfrm>
        </p:spPr>
        <p:txBody>
          <a:bodyPr>
            <a:normAutofit/>
          </a:bodyPr>
          <a:lstStyle/>
          <a:p>
            <a:r>
              <a:rPr lang="en-GB" sz="2000" dirty="0"/>
              <a:t>First Aiders</a:t>
            </a:r>
          </a:p>
          <a:p>
            <a:pPr marL="538163" lvl="1" indent="-182563">
              <a:buFont typeface="Arial" panose="020B0604020202020204" pitchFamily="34" charset="0"/>
              <a:buChar char="•"/>
            </a:pPr>
            <a:r>
              <a:rPr lang="en-GB" dirty="0"/>
              <a:t>Our security team act as the University’s First Response in the event of an emergency.</a:t>
            </a:r>
          </a:p>
          <a:p>
            <a:pPr marL="538163" lvl="1" indent="-182563">
              <a:buFont typeface="Arial" panose="020B0604020202020204" pitchFamily="34" charset="0"/>
              <a:buChar char="•"/>
            </a:pPr>
            <a:r>
              <a:rPr lang="en-GB" dirty="0"/>
              <a:t>If you require first aid or if you need an ambulance:</a:t>
            </a:r>
          </a:p>
          <a:p>
            <a:pPr marL="938213" lvl="2" indent="-182563"/>
            <a:r>
              <a:rPr lang="en-GB" dirty="0"/>
              <a:t>Call security</a:t>
            </a:r>
          </a:p>
          <a:p>
            <a:pPr marL="938213" lvl="2" indent="-182563"/>
            <a:r>
              <a:rPr lang="en-GB" dirty="0"/>
              <a:t>If an ambulance is required contact security rather than calling 999. They will call the emergency services and will meet them on arrival to direct them to where you are working </a:t>
            </a:r>
          </a:p>
          <a:p>
            <a:pPr marL="641350" lvl="1">
              <a:buFont typeface="Arial" panose="020B0604020202020204" pitchFamily="34" charset="0"/>
              <a:buChar char="•"/>
            </a:pPr>
            <a:r>
              <a:rPr lang="en-GB" dirty="0"/>
              <a:t>We also have first aiders in each of our buildings. You should check contact details with your University contact.</a:t>
            </a:r>
          </a:p>
          <a:p>
            <a:pPr marL="538163" lvl="1" indent="-182563">
              <a:buFont typeface="Arial" panose="020B0604020202020204" pitchFamily="34" charset="0"/>
              <a:buChar char="•"/>
            </a:pPr>
            <a:r>
              <a:rPr lang="en-GB" dirty="0"/>
              <a:t>All first aiders are fully trained and have access to a first aid kit</a:t>
            </a:r>
          </a:p>
          <a:p>
            <a:r>
              <a:rPr lang="en-GB" dirty="0"/>
              <a:t>Defibrillator available on site</a:t>
            </a:r>
          </a:p>
          <a:p>
            <a:pPr lvl="1"/>
            <a:r>
              <a:rPr lang="en-GB" dirty="0"/>
              <a:t>Sports Training Village and Security (dial 666 or01225 383999)</a:t>
            </a:r>
          </a:p>
          <a:p>
            <a:endParaRPr lang="en-GB" dirty="0"/>
          </a:p>
        </p:txBody>
      </p:sp>
      <p:pic>
        <p:nvPicPr>
          <p:cNvPr id="2052" name="Picture 4" descr="http://t0.gstatic.com/images?q=tbn:ANd9GcStMkAy6MljOUSHLL6bsMsQiQUOlu3eMouLejcl1u1DhTaX-dBm"/>
          <p:cNvPicPr>
            <a:picLocks noChangeAspect="1" noChangeArrowheads="1"/>
          </p:cNvPicPr>
          <p:nvPr/>
        </p:nvPicPr>
        <p:blipFill rotWithShape="1">
          <a:blip r:embed="rId3">
            <a:extLst>
              <a:ext uri="{28A0092B-C50C-407E-A947-70E740481C1C}">
                <a14:useLocalDpi xmlns:a14="http://schemas.microsoft.com/office/drawing/2010/main" val="0"/>
              </a:ext>
            </a:extLst>
          </a:blip>
          <a:srcRect l="13717" r="11797"/>
          <a:stretch/>
        </p:blipFill>
        <p:spPr bwMode="auto">
          <a:xfrm>
            <a:off x="6300192" y="2276872"/>
            <a:ext cx="2100381" cy="281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8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Incident Reporting</a:t>
            </a:r>
          </a:p>
        </p:txBody>
      </p:sp>
      <p:sp>
        <p:nvSpPr>
          <p:cNvPr id="3" name="Content Placeholder 2"/>
          <p:cNvSpPr>
            <a:spLocks noGrp="1"/>
          </p:cNvSpPr>
          <p:nvPr>
            <p:ph idx="1"/>
          </p:nvPr>
        </p:nvSpPr>
        <p:spPr>
          <a:xfrm>
            <a:off x="457200" y="1844824"/>
            <a:ext cx="7859216" cy="4752528"/>
          </a:xfrm>
        </p:spPr>
        <p:txBody>
          <a:bodyPr>
            <a:normAutofit/>
          </a:bodyPr>
          <a:lstStyle/>
          <a:p>
            <a:r>
              <a:rPr lang="en-GB" dirty="0"/>
              <a:t>All accidents, near misses and incidents must be reported to the University as soon as possible after they have happened.</a:t>
            </a:r>
          </a:p>
          <a:p>
            <a:r>
              <a:rPr lang="en-GB" dirty="0"/>
              <a:t>You should do this by telling your University Contact. They will complete the University’s online report form but they may need certain details from you:</a:t>
            </a:r>
          </a:p>
          <a:p>
            <a:pPr lvl="1">
              <a:buFont typeface="Arial" panose="020B0604020202020204" pitchFamily="34" charset="0"/>
              <a:buChar char="•"/>
            </a:pPr>
            <a:r>
              <a:rPr lang="en-GB" dirty="0"/>
              <a:t>What happened</a:t>
            </a:r>
          </a:p>
          <a:p>
            <a:pPr lvl="1">
              <a:buFont typeface="Arial" panose="020B0604020202020204" pitchFamily="34" charset="0"/>
              <a:buChar char="•"/>
            </a:pPr>
            <a:r>
              <a:rPr lang="en-GB" dirty="0"/>
              <a:t>Details of who was involved</a:t>
            </a:r>
          </a:p>
          <a:p>
            <a:pPr lvl="1">
              <a:buFont typeface="Arial" panose="020B0604020202020204" pitchFamily="34" charset="0"/>
              <a:buChar char="•"/>
            </a:pPr>
            <a:r>
              <a:rPr lang="en-GB" dirty="0"/>
              <a:t>Any injuries or damage caused</a:t>
            </a:r>
          </a:p>
          <a:p>
            <a:pPr lvl="1">
              <a:buFont typeface="Arial" panose="020B0604020202020204" pitchFamily="34" charset="0"/>
              <a:buChar char="•"/>
            </a:pPr>
            <a:r>
              <a:rPr lang="en-GB" dirty="0"/>
              <a:t>What has been done to make the situation safe or prevent a recurrence.</a:t>
            </a:r>
          </a:p>
          <a:p>
            <a:pPr marL="0" indent="0">
              <a:buNone/>
            </a:pPr>
            <a:r>
              <a:rPr lang="en-GB" sz="2400" dirty="0"/>
              <a:t>Remember</a:t>
            </a:r>
          </a:p>
          <a:p>
            <a:r>
              <a:rPr lang="en-GB" dirty="0"/>
              <a:t>First Responders (Security) will attend all incidents</a:t>
            </a:r>
          </a:p>
          <a:p>
            <a:pPr lvl="1">
              <a:buFont typeface="Arial" panose="020B0604020202020204" pitchFamily="34" charset="0"/>
              <a:buChar char="•"/>
            </a:pPr>
            <a:r>
              <a:rPr lang="en-GB" dirty="0"/>
              <a:t>If requested to do so by phoning 666 or 01225 383999</a:t>
            </a:r>
          </a:p>
          <a:p>
            <a:pPr lvl="1">
              <a:buFont typeface="Arial" panose="020B0604020202020204" pitchFamily="34" charset="0"/>
              <a:buChar char="•"/>
            </a:pPr>
            <a:r>
              <a:rPr lang="en-GB" dirty="0"/>
              <a:t>In the event of a fire alarm being actuated</a:t>
            </a:r>
          </a:p>
          <a:p>
            <a:pPr marL="457200" lvl="1" indent="0">
              <a:buNone/>
            </a:pPr>
            <a:endParaRPr lang="en-GB" dirty="0"/>
          </a:p>
          <a:p>
            <a:pPr marL="0" indent="0" algn="ctr">
              <a:buNone/>
            </a:pPr>
            <a:r>
              <a:rPr lang="en-GB" b="1" dirty="0"/>
              <a:t>DO NOT CALL THE EMERGENCY SERVICES DIRECT</a:t>
            </a:r>
          </a:p>
          <a:p>
            <a:endParaRPr lang="en-GB" dirty="0"/>
          </a:p>
        </p:txBody>
      </p:sp>
    </p:spTree>
    <p:extLst>
      <p:ext uri="{BB962C8B-B14F-4D97-AF65-F5344CB8AC3E}">
        <p14:creationId xmlns:p14="http://schemas.microsoft.com/office/powerpoint/2010/main" val="142007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jd33\AppData\Local\Microsoft\Windows\Temporary Internet Files\Content.IE5\AMMPFTP7\MP9004486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7964"/>
            <a:ext cx="3858267"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1163" y="1124744"/>
            <a:ext cx="8229600" cy="720080"/>
          </a:xfrm>
        </p:spPr>
        <p:txBody>
          <a:bodyPr/>
          <a:lstStyle/>
          <a:p>
            <a:r>
              <a:rPr lang="en-GB" dirty="0"/>
              <a:t>Electrical Equipment</a:t>
            </a:r>
          </a:p>
        </p:txBody>
      </p:sp>
      <p:sp>
        <p:nvSpPr>
          <p:cNvPr id="3" name="Content Placeholder 2"/>
          <p:cNvSpPr>
            <a:spLocks noGrp="1"/>
          </p:cNvSpPr>
          <p:nvPr>
            <p:ph idx="1"/>
          </p:nvPr>
        </p:nvSpPr>
        <p:spPr>
          <a:xfrm>
            <a:off x="457200" y="1844824"/>
            <a:ext cx="4546848" cy="4608512"/>
          </a:xfrm>
        </p:spPr>
        <p:txBody>
          <a:bodyPr>
            <a:normAutofit/>
          </a:bodyPr>
          <a:lstStyle/>
          <a:p>
            <a:r>
              <a:rPr lang="en-GB" dirty="0"/>
              <a:t>Appliances </a:t>
            </a:r>
          </a:p>
          <a:p>
            <a:pPr marL="538163" lvl="1" indent="-182563">
              <a:buFont typeface="Arial" panose="020B0604020202020204" pitchFamily="34" charset="0"/>
              <a:buChar char="•"/>
            </a:pPr>
            <a:r>
              <a:rPr lang="en-GB" dirty="0"/>
              <a:t>Wherever practicable use battery operated equipment. Where this is not possible, 110v equipment should be used.</a:t>
            </a:r>
          </a:p>
          <a:p>
            <a:pPr marL="538163" lvl="1" indent="-182563">
              <a:buFont typeface="Arial" panose="020B0604020202020204" pitchFamily="34" charset="0"/>
              <a:buChar char="•"/>
            </a:pPr>
            <a:r>
              <a:rPr lang="en-GB" dirty="0"/>
              <a:t>All electrical equipment should have an in- date PAT Test </a:t>
            </a:r>
          </a:p>
          <a:p>
            <a:pPr lvl="0"/>
            <a:r>
              <a:rPr lang="en-GB" dirty="0">
                <a:solidFill>
                  <a:prstClr val="black"/>
                </a:solidFill>
              </a:rPr>
              <a:t>Extension Cables</a:t>
            </a:r>
          </a:p>
          <a:p>
            <a:pPr marL="538163" lvl="1" indent="-182563">
              <a:buFont typeface="Arial" panose="020B0604020202020204" pitchFamily="34" charset="0"/>
              <a:buChar char="•"/>
            </a:pPr>
            <a:r>
              <a:rPr lang="en-GB" dirty="0">
                <a:solidFill>
                  <a:prstClr val="black"/>
                </a:solidFill>
              </a:rPr>
              <a:t>Use wisely</a:t>
            </a:r>
          </a:p>
          <a:p>
            <a:pPr marL="538163" lvl="1" indent="-182563">
              <a:buFont typeface="Arial" panose="020B0604020202020204" pitchFamily="34" charset="0"/>
              <a:buChar char="•"/>
            </a:pPr>
            <a:r>
              <a:rPr lang="en-GB" dirty="0">
                <a:solidFill>
                  <a:prstClr val="black"/>
                </a:solidFill>
              </a:rPr>
              <a:t>Never use more than one extension cable at a time with each appliance</a:t>
            </a:r>
          </a:p>
          <a:p>
            <a:pPr marL="538163" lvl="1" indent="-182563">
              <a:buFont typeface="Arial" panose="020B0604020202020204" pitchFamily="34" charset="0"/>
              <a:buChar char="•"/>
            </a:pPr>
            <a:r>
              <a:rPr lang="en-GB" dirty="0">
                <a:solidFill>
                  <a:prstClr val="black"/>
                </a:solidFill>
              </a:rPr>
              <a:t>Avoid using extension cables with high wattage appliances such as kettles</a:t>
            </a:r>
          </a:p>
          <a:p>
            <a:pPr marL="138113" indent="-182563"/>
            <a:r>
              <a:rPr lang="en-GB" dirty="0">
                <a:solidFill>
                  <a:prstClr val="black"/>
                </a:solidFill>
              </a:rPr>
              <a:t>Portable heaters should not be used.</a:t>
            </a:r>
          </a:p>
        </p:txBody>
      </p:sp>
    </p:spTree>
    <p:extLst>
      <p:ext uri="{BB962C8B-B14F-4D97-AF65-F5344CB8AC3E}">
        <p14:creationId xmlns:p14="http://schemas.microsoft.com/office/powerpoint/2010/main" val="89314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Housekeeping</a:t>
            </a:r>
          </a:p>
        </p:txBody>
      </p:sp>
      <p:sp>
        <p:nvSpPr>
          <p:cNvPr id="3" name="Content Placeholder 2"/>
          <p:cNvSpPr>
            <a:spLocks noGrp="1"/>
          </p:cNvSpPr>
          <p:nvPr>
            <p:ph idx="1"/>
          </p:nvPr>
        </p:nvSpPr>
        <p:spPr>
          <a:xfrm>
            <a:off x="457200" y="1916832"/>
            <a:ext cx="4042792" cy="4209331"/>
          </a:xfrm>
        </p:spPr>
        <p:txBody>
          <a:bodyPr>
            <a:normAutofit/>
          </a:bodyPr>
          <a:lstStyle/>
          <a:p>
            <a:r>
              <a:rPr lang="en-GB" dirty="0"/>
              <a:t>Keep floors clear to avoid slip, trip or fall</a:t>
            </a:r>
          </a:p>
          <a:p>
            <a:r>
              <a:rPr lang="en-GB" dirty="0"/>
              <a:t>Tidy and restrict cables to prevent them from becoming a hazard</a:t>
            </a:r>
          </a:p>
          <a:p>
            <a:r>
              <a:rPr lang="en-GB" dirty="0"/>
              <a:t>Clear up spills immediately</a:t>
            </a:r>
          </a:p>
          <a:p>
            <a:r>
              <a:rPr lang="en-GB" dirty="0"/>
              <a:t>Do not leave work equipment or materials unattended</a:t>
            </a:r>
          </a:p>
          <a:p>
            <a:r>
              <a:rPr lang="en-GB" dirty="0"/>
              <a:t>Tidy rubbish as you go</a:t>
            </a:r>
          </a:p>
          <a:p>
            <a:r>
              <a:rPr lang="en-GB" dirty="0"/>
              <a:t>Do not obstruct corridors or doorways</a:t>
            </a:r>
          </a:p>
          <a:p>
            <a:r>
              <a:rPr lang="en-GB" dirty="0"/>
              <a:t>Make sure that fire exits are kept clear</a:t>
            </a:r>
          </a:p>
        </p:txBody>
      </p:sp>
      <p:pic>
        <p:nvPicPr>
          <p:cNvPr id="1026" name="Picture 2" descr="C:\Users\cath\AppData\Local\Microsoft\Windows\Temporary Internet Files\Content.IE5\OLZNJO0I\MP9004255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24744"/>
            <a:ext cx="3648571" cy="548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0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Parking and Driving on Campus</a:t>
            </a:r>
          </a:p>
        </p:txBody>
      </p:sp>
      <p:sp>
        <p:nvSpPr>
          <p:cNvPr id="3" name="Content Placeholder 2"/>
          <p:cNvSpPr>
            <a:spLocks noGrp="1"/>
          </p:cNvSpPr>
          <p:nvPr>
            <p:ph idx="1"/>
          </p:nvPr>
        </p:nvSpPr>
        <p:spPr>
          <a:xfrm>
            <a:off x="411164" y="1844824"/>
            <a:ext cx="7724452" cy="4896544"/>
          </a:xfrm>
        </p:spPr>
        <p:txBody>
          <a:bodyPr>
            <a:normAutofit fontScale="55000" lnSpcReduction="20000"/>
          </a:bodyPr>
          <a:lstStyle/>
          <a:p>
            <a:r>
              <a:rPr lang="en-GB" sz="2900" dirty="0"/>
              <a:t>Contractors can use Pay and Display car parks.</a:t>
            </a:r>
          </a:p>
          <a:p>
            <a:r>
              <a:rPr lang="en-GB" sz="2900" dirty="0"/>
              <a:t>You must not park on:</a:t>
            </a:r>
          </a:p>
          <a:p>
            <a:pPr lvl="1">
              <a:buFont typeface="Arial" panose="020B0604020202020204" pitchFamily="34" charset="0"/>
              <a:buChar char="•"/>
            </a:pPr>
            <a:r>
              <a:rPr lang="en-GB" sz="2900" dirty="0"/>
              <a:t>Pavements or in reserved, named</a:t>
            </a:r>
          </a:p>
          <a:p>
            <a:pPr marL="722313" lvl="1" indent="0">
              <a:buNone/>
            </a:pPr>
            <a:r>
              <a:rPr lang="en-GB" sz="2900" dirty="0"/>
              <a:t>or car share bays</a:t>
            </a:r>
          </a:p>
          <a:p>
            <a:pPr lvl="1">
              <a:buFont typeface="Arial" panose="020B0604020202020204" pitchFamily="34" charset="0"/>
              <a:buChar char="•"/>
            </a:pPr>
            <a:r>
              <a:rPr lang="en-GB" sz="2900" dirty="0"/>
              <a:t>Hatched areas</a:t>
            </a:r>
          </a:p>
          <a:p>
            <a:pPr lvl="1">
              <a:buFont typeface="Arial" panose="020B0604020202020204" pitchFamily="34" charset="0"/>
              <a:buChar char="•"/>
            </a:pPr>
            <a:r>
              <a:rPr lang="en-GB" sz="2900" dirty="0"/>
              <a:t>Double yellow lines</a:t>
            </a:r>
          </a:p>
          <a:p>
            <a:pPr lvl="1">
              <a:buFont typeface="Arial" panose="020B0604020202020204" pitchFamily="34" charset="0"/>
              <a:buChar char="•"/>
            </a:pPr>
            <a:r>
              <a:rPr lang="en-GB" sz="2900" dirty="0"/>
              <a:t>In front of emergency exits </a:t>
            </a:r>
          </a:p>
          <a:p>
            <a:r>
              <a:rPr lang="en-GB" sz="2900" dirty="0"/>
              <a:t>Spaces reserved for electrical vehicles</a:t>
            </a:r>
          </a:p>
          <a:p>
            <a:pPr marL="360363" indent="0">
              <a:buNone/>
            </a:pPr>
            <a:r>
              <a:rPr lang="en-GB" sz="2900" dirty="0"/>
              <a:t>must only be used for parking or </a:t>
            </a:r>
          </a:p>
          <a:p>
            <a:pPr marL="360363" indent="0">
              <a:buNone/>
            </a:pPr>
            <a:r>
              <a:rPr lang="en-GB" sz="2900" dirty="0"/>
              <a:t>charging electric vehicles</a:t>
            </a:r>
          </a:p>
          <a:p>
            <a:r>
              <a:rPr lang="en-GB" sz="2900" dirty="0"/>
              <a:t>Accessible parking spaces can only be used by people with a “Blue badge”</a:t>
            </a:r>
          </a:p>
          <a:p>
            <a:r>
              <a:rPr lang="en-GB" sz="2900" dirty="0"/>
              <a:t>Drive slowly when on campus and observe all speed and road traffic signs. </a:t>
            </a:r>
          </a:p>
          <a:p>
            <a:r>
              <a:rPr lang="en-GB" sz="2900" dirty="0"/>
              <a:t>Take particular care when driving in the underdeck. </a:t>
            </a:r>
          </a:p>
          <a:p>
            <a:r>
              <a:rPr lang="en-GB" sz="2900" dirty="0"/>
              <a:t>Be aware of pedestrians and cyclists</a:t>
            </a:r>
          </a:p>
          <a:p>
            <a:endParaRPr lang="en-GB" dirty="0"/>
          </a:p>
          <a:p>
            <a:pPr marL="0" indent="0">
              <a:buNone/>
            </a:pPr>
            <a:r>
              <a:rPr lang="en-GB" sz="2900" dirty="0"/>
              <a:t>Failure to follow parking or driving regulations may result in you being issued with a Fixed Penalty Notice. If in doubt, please speak to your University contact.</a:t>
            </a:r>
          </a:p>
        </p:txBody>
      </p:sp>
      <p:pic>
        <p:nvPicPr>
          <p:cNvPr id="1026" name="Picture 2" descr="Car park on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080656"/>
            <a:ext cx="345638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Acceptable behaviour</a:t>
            </a:r>
          </a:p>
        </p:txBody>
      </p:sp>
      <p:sp>
        <p:nvSpPr>
          <p:cNvPr id="3" name="Content Placeholder 2"/>
          <p:cNvSpPr>
            <a:spLocks noGrp="1"/>
          </p:cNvSpPr>
          <p:nvPr>
            <p:ph idx="1"/>
          </p:nvPr>
        </p:nvSpPr>
        <p:spPr>
          <a:xfrm>
            <a:off x="457200" y="1916832"/>
            <a:ext cx="7427168" cy="4209331"/>
          </a:xfrm>
        </p:spPr>
        <p:txBody>
          <a:bodyPr>
            <a:normAutofit/>
          </a:bodyPr>
          <a:lstStyle/>
          <a:p>
            <a:r>
              <a:rPr lang="en-GB" dirty="0"/>
              <a:t>We expect all members of our community to treat each other with dignity and respect.</a:t>
            </a:r>
          </a:p>
          <a:p>
            <a:r>
              <a:rPr lang="en-GB" dirty="0"/>
              <a:t>We will not tolerate unacceptable behaviour and anyone found to have broken this rule will be removed from site.</a:t>
            </a:r>
          </a:p>
          <a:p>
            <a:r>
              <a:rPr lang="en-GB" dirty="0"/>
              <a:t>Whilst on site we expect you to observe our site rules. In particular:</a:t>
            </a:r>
          </a:p>
          <a:p>
            <a:pPr lvl="1">
              <a:buFont typeface="Arial" panose="020B0604020202020204" pitchFamily="34" charset="0"/>
              <a:buChar char="•"/>
            </a:pPr>
            <a:r>
              <a:rPr lang="en-GB" dirty="0"/>
              <a:t>Do not smoke in or round buildings, the Parade or the underdeck</a:t>
            </a:r>
          </a:p>
          <a:p>
            <a:pPr lvl="1">
              <a:buFont typeface="Arial" panose="020B0604020202020204" pitchFamily="34" charset="0"/>
              <a:buChar char="•"/>
            </a:pPr>
            <a:r>
              <a:rPr lang="en-GB" dirty="0"/>
              <a:t>Do not use mobile phones when working at heights, driving or doing other work tasks that require your proper attention</a:t>
            </a:r>
          </a:p>
          <a:p>
            <a:pPr lvl="1">
              <a:buFont typeface="Arial" panose="020B0604020202020204" pitchFamily="34" charset="0"/>
              <a:buChar char="•"/>
            </a:pPr>
            <a:r>
              <a:rPr lang="en-GB" dirty="0"/>
              <a:t>When you are in and around University buildings, please be considerate of other users, especially when using phones or having conversations with other people</a:t>
            </a:r>
          </a:p>
          <a:p>
            <a:pPr lvl="1">
              <a:buFont typeface="Arial" panose="020B0604020202020204" pitchFamily="34" charset="0"/>
              <a:buChar char="•"/>
            </a:pPr>
            <a:r>
              <a:rPr lang="en-GB" dirty="0"/>
              <a:t>Radios and similar should not be used on site</a:t>
            </a:r>
          </a:p>
          <a:p>
            <a:r>
              <a:rPr lang="en-GB" dirty="0"/>
              <a:t>Where appropriate clothing at all times and your ID card where applicable</a:t>
            </a:r>
          </a:p>
          <a:p>
            <a:endParaRPr lang="en-GB" dirty="0"/>
          </a:p>
          <a:p>
            <a:endParaRPr lang="en-GB" dirty="0"/>
          </a:p>
        </p:txBody>
      </p:sp>
    </p:spTree>
    <p:extLst>
      <p:ext uri="{BB962C8B-B14F-4D97-AF65-F5344CB8AC3E}">
        <p14:creationId xmlns:p14="http://schemas.microsoft.com/office/powerpoint/2010/main" val="404887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Welcome</a:t>
            </a:r>
          </a:p>
        </p:txBody>
      </p:sp>
      <p:sp>
        <p:nvSpPr>
          <p:cNvPr id="3" name="Content Placeholder 2"/>
          <p:cNvSpPr>
            <a:spLocks noGrp="1"/>
          </p:cNvSpPr>
          <p:nvPr>
            <p:ph idx="1"/>
          </p:nvPr>
        </p:nvSpPr>
        <p:spPr>
          <a:xfrm>
            <a:off x="457200" y="1916832"/>
            <a:ext cx="8229600" cy="4209331"/>
          </a:xfrm>
        </p:spPr>
        <p:txBody>
          <a:bodyPr>
            <a:normAutofit/>
          </a:bodyPr>
          <a:lstStyle/>
          <a:p>
            <a:r>
              <a:rPr lang="en-GB" sz="2400" dirty="0"/>
              <a:t>We consider all people who work, study, visit or who make use of University facilities to me members of our community</a:t>
            </a:r>
          </a:p>
          <a:p>
            <a:r>
              <a:rPr lang="en-GB" sz="2400" dirty="0"/>
              <a:t>We are committed to providing a safe and healthy environment for all members of our community</a:t>
            </a:r>
          </a:p>
          <a:p>
            <a:r>
              <a:rPr lang="en-GB" sz="2400" dirty="0"/>
              <a:t>In return, we expect all members of our community to:</a:t>
            </a:r>
          </a:p>
          <a:p>
            <a:pPr lvl="1"/>
            <a:r>
              <a:rPr lang="en-GB" sz="2000" dirty="0"/>
              <a:t>Respect the policies, rules and regulations of the University</a:t>
            </a:r>
          </a:p>
          <a:p>
            <a:pPr lvl="1"/>
            <a:r>
              <a:rPr lang="en-GB" sz="2000" dirty="0"/>
              <a:t>Act reasonably, be well-behaved and show respect to others</a:t>
            </a:r>
          </a:p>
          <a:p>
            <a:pPr lvl="1"/>
            <a:r>
              <a:rPr lang="en-GB" sz="2000" dirty="0"/>
              <a:t>Carry out their work or activities in a way that safeguards:</a:t>
            </a:r>
          </a:p>
          <a:p>
            <a:pPr lvl="2"/>
            <a:r>
              <a:rPr lang="en-GB" sz="1600" dirty="0"/>
              <a:t> </a:t>
            </a:r>
            <a:r>
              <a:rPr lang="en-GB" sz="1800" dirty="0"/>
              <a:t>their own health and safety</a:t>
            </a:r>
          </a:p>
          <a:p>
            <a:pPr lvl="2"/>
            <a:r>
              <a:rPr lang="en-GB" sz="1800" dirty="0"/>
              <a:t>the health and safety of anyone else who could be affected</a:t>
            </a:r>
          </a:p>
        </p:txBody>
      </p:sp>
    </p:spTree>
    <p:extLst>
      <p:ext uri="{BB962C8B-B14F-4D97-AF65-F5344CB8AC3E}">
        <p14:creationId xmlns:p14="http://schemas.microsoft.com/office/powerpoint/2010/main" val="242426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949325"/>
            <a:ext cx="8229600" cy="823491"/>
          </a:xfrm>
        </p:spPr>
        <p:txBody>
          <a:bodyPr/>
          <a:lstStyle/>
          <a:p>
            <a:r>
              <a:rPr lang="en-GB" dirty="0"/>
              <a:t>Checklist</a:t>
            </a:r>
          </a:p>
        </p:txBody>
      </p:sp>
      <p:sp>
        <p:nvSpPr>
          <p:cNvPr id="3" name="Content Placeholder 2"/>
          <p:cNvSpPr>
            <a:spLocks noGrp="1"/>
          </p:cNvSpPr>
          <p:nvPr>
            <p:ph idx="1"/>
          </p:nvPr>
        </p:nvSpPr>
        <p:spPr>
          <a:xfrm>
            <a:off x="457199" y="1700808"/>
            <a:ext cx="7412955" cy="5157192"/>
          </a:xfrm>
        </p:spPr>
        <p:txBody>
          <a:bodyPr>
            <a:normAutofit fontScale="92500" lnSpcReduction="10000"/>
          </a:bodyPr>
          <a:lstStyle/>
          <a:p>
            <a:r>
              <a:rPr lang="en-GB" dirty="0"/>
              <a:t>You should now be aware of:</a:t>
            </a:r>
          </a:p>
          <a:p>
            <a:pPr lvl="1">
              <a:buFont typeface="Arial" panose="020B0604020202020204" pitchFamily="34" charset="0"/>
              <a:buChar char="•"/>
            </a:pPr>
            <a:r>
              <a:rPr lang="en-GB" dirty="0"/>
              <a:t>Our commitment to health and safety</a:t>
            </a:r>
          </a:p>
          <a:p>
            <a:pPr lvl="1">
              <a:buFont typeface="Arial" panose="020B0604020202020204" pitchFamily="34" charset="0"/>
              <a:buChar char="•"/>
            </a:pPr>
            <a:r>
              <a:rPr lang="en-GB" dirty="0"/>
              <a:t>Your responsibilities including Acceptable behaviour (conduct, smoking and working on site) </a:t>
            </a:r>
          </a:p>
          <a:p>
            <a:pPr lvl="1">
              <a:buFont typeface="Arial" panose="020B0604020202020204" pitchFamily="34" charset="0"/>
              <a:buChar char="•"/>
            </a:pPr>
            <a:r>
              <a:rPr lang="en-GB" dirty="0"/>
              <a:t>Risk Assessments and Method Statements</a:t>
            </a:r>
          </a:p>
          <a:p>
            <a:pPr lvl="1">
              <a:buFont typeface="Arial" panose="020B0604020202020204" pitchFamily="34" charset="0"/>
              <a:buChar char="•"/>
            </a:pPr>
            <a:r>
              <a:rPr lang="en-GB" dirty="0"/>
              <a:t>Rules for working on building fabric, services and infrastructure</a:t>
            </a:r>
          </a:p>
          <a:p>
            <a:pPr lvl="1">
              <a:buFont typeface="Arial" panose="020B0604020202020204" pitchFamily="34" charset="0"/>
              <a:buChar char="•"/>
            </a:pPr>
            <a:r>
              <a:rPr lang="en-GB" dirty="0"/>
              <a:t>Parking and Driving on site</a:t>
            </a:r>
          </a:p>
          <a:p>
            <a:pPr marL="457200" lvl="1" indent="0">
              <a:buNone/>
            </a:pPr>
            <a:endParaRPr lang="en-GB" dirty="0"/>
          </a:p>
          <a:p>
            <a:r>
              <a:rPr lang="en-GB" dirty="0"/>
              <a:t>You should now know what to do if:</a:t>
            </a:r>
          </a:p>
          <a:p>
            <a:pPr lvl="1">
              <a:buFont typeface="Arial" panose="020B0604020202020204" pitchFamily="34" charset="0"/>
              <a:buChar char="•"/>
            </a:pPr>
            <a:r>
              <a:rPr lang="en-GB" dirty="0"/>
              <a:t>You discover asbestos</a:t>
            </a:r>
          </a:p>
          <a:p>
            <a:pPr lvl="1">
              <a:buFont typeface="Arial" panose="020B0604020202020204" pitchFamily="34" charset="0"/>
              <a:buChar char="•"/>
            </a:pPr>
            <a:r>
              <a:rPr lang="en-GB" dirty="0"/>
              <a:t>You hear the fire alarm</a:t>
            </a:r>
          </a:p>
          <a:p>
            <a:pPr lvl="1">
              <a:buFont typeface="Arial" panose="020B0604020202020204" pitchFamily="34" charset="0"/>
              <a:buChar char="•"/>
            </a:pPr>
            <a:r>
              <a:rPr lang="en-GB" dirty="0"/>
              <a:t>You discover a fire</a:t>
            </a:r>
          </a:p>
          <a:p>
            <a:pPr lvl="1">
              <a:buFont typeface="Arial" panose="020B0604020202020204" pitchFamily="34" charset="0"/>
              <a:buChar char="•"/>
            </a:pPr>
            <a:r>
              <a:rPr lang="en-GB" dirty="0"/>
              <a:t>You need to report an incident</a:t>
            </a:r>
          </a:p>
          <a:p>
            <a:pPr lvl="1">
              <a:buFont typeface="Arial" panose="020B0604020202020204" pitchFamily="34" charset="0"/>
              <a:buChar char="•"/>
            </a:pPr>
            <a:r>
              <a:rPr lang="en-GB" dirty="0"/>
              <a:t>You need first aid treatment or the emergency services</a:t>
            </a:r>
          </a:p>
          <a:p>
            <a:pPr marL="0" lvl="1" indent="0">
              <a:buNone/>
            </a:pPr>
            <a:endParaRPr lang="en-GB" dirty="0"/>
          </a:p>
          <a:p>
            <a:pPr marL="0" lvl="1" indent="0">
              <a:buNone/>
            </a:pPr>
            <a:r>
              <a:rPr lang="en-GB" dirty="0"/>
              <a:t>Remember, if you have any concerns about working at the University then please speak to your University contact.</a:t>
            </a:r>
          </a:p>
          <a:p>
            <a:pPr marL="457200" lvl="1" indent="0">
              <a:buNone/>
            </a:pPr>
            <a:endParaRPr lang="en-GB" dirty="0"/>
          </a:p>
          <a:p>
            <a:pPr marL="457200" lvl="1" indent="0" algn="ctr">
              <a:buNone/>
            </a:pPr>
            <a:r>
              <a:rPr lang="en-GB" sz="1800" b="1" dirty="0"/>
              <a:t>THANK YOU</a:t>
            </a:r>
          </a:p>
          <a:p>
            <a:pPr lvl="1"/>
            <a:endParaRPr lang="en-GB" dirty="0"/>
          </a:p>
          <a:p>
            <a:pPr lvl="1"/>
            <a:endParaRPr lang="en-GB" dirty="0"/>
          </a:p>
        </p:txBody>
      </p:sp>
      <p:pic>
        <p:nvPicPr>
          <p:cNvPr id="5122" name="Picture 2" descr="C:\Users\Laptop\AppData\Local\Microsoft\Windows\Temporary Internet Files\Content.IE5\ZXWNL94C\MC9004346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005" y="2564904"/>
            <a:ext cx="2018454" cy="266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9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196751"/>
            <a:ext cx="8229600" cy="895573"/>
          </a:xfrm>
        </p:spPr>
        <p:txBody>
          <a:bodyPr>
            <a:normAutofit/>
          </a:bodyPr>
          <a:lstStyle/>
          <a:p>
            <a:pPr algn="l"/>
            <a:r>
              <a:rPr lang="en-GB" sz="3200" dirty="0">
                <a:latin typeface="Arial" pitchFamily="34" charset="0"/>
                <a:cs typeface="Arial" pitchFamily="34" charset="0"/>
              </a:rPr>
              <a:t>What we expect of contractors</a:t>
            </a:r>
          </a:p>
        </p:txBody>
      </p:sp>
      <p:sp>
        <p:nvSpPr>
          <p:cNvPr id="3" name="Content Placeholder 2"/>
          <p:cNvSpPr>
            <a:spLocks noGrp="1"/>
          </p:cNvSpPr>
          <p:nvPr>
            <p:ph idx="1"/>
          </p:nvPr>
        </p:nvSpPr>
        <p:spPr>
          <a:xfrm>
            <a:off x="457200" y="1988840"/>
            <a:ext cx="4186808" cy="4137323"/>
          </a:xfrm>
        </p:spPr>
        <p:txBody>
          <a:bodyPr>
            <a:normAutofit fontScale="77500" lnSpcReduction="20000"/>
          </a:bodyPr>
          <a:lstStyle/>
          <a:p>
            <a:r>
              <a:rPr lang="en-GB" sz="2400" dirty="0"/>
              <a:t>When you work for the University you are representing us.</a:t>
            </a:r>
          </a:p>
          <a:p>
            <a:r>
              <a:rPr lang="en-GB" sz="2400" dirty="0"/>
              <a:t>You should always be dressed appropriately and wear company ID so that you can be easily identified</a:t>
            </a:r>
          </a:p>
          <a:p>
            <a:r>
              <a:rPr lang="en-GB" sz="2400" dirty="0"/>
              <a:t>You need to be wearing – and using – the required Personal Protective Equipment to do your job safely</a:t>
            </a:r>
          </a:p>
          <a:p>
            <a:r>
              <a:rPr lang="en-GB" sz="2400" dirty="0"/>
              <a:t>Work safely and think about the safety of others who may be affected by your works</a:t>
            </a:r>
          </a:p>
          <a:p>
            <a:r>
              <a:rPr lang="en-GB" sz="2400" dirty="0"/>
              <a:t>Follow any local rules or procedures set by the department you are working in</a:t>
            </a:r>
          </a:p>
          <a:p>
            <a:endParaRPr lang="en-GB" dirty="0"/>
          </a:p>
        </p:txBody>
      </p:sp>
      <p:pic>
        <p:nvPicPr>
          <p:cNvPr id="4" name="Picture 3"/>
          <p:cNvPicPr>
            <a:picLocks noChangeAspect="1"/>
          </p:cNvPicPr>
          <p:nvPr/>
        </p:nvPicPr>
        <p:blipFill>
          <a:blip r:embed="rId2"/>
          <a:stretch>
            <a:fillRect/>
          </a:stretch>
        </p:blipFill>
        <p:spPr>
          <a:xfrm>
            <a:off x="4860032" y="1988840"/>
            <a:ext cx="3268545" cy="4092412"/>
          </a:xfrm>
          <a:prstGeom prst="rect">
            <a:avLst/>
          </a:prstGeom>
        </p:spPr>
      </p:pic>
    </p:spTree>
    <p:extLst>
      <p:ext uri="{BB962C8B-B14F-4D97-AF65-F5344CB8AC3E}">
        <p14:creationId xmlns:p14="http://schemas.microsoft.com/office/powerpoint/2010/main" val="352276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949325"/>
            <a:ext cx="4568132" cy="967507"/>
          </a:xfrm>
        </p:spPr>
        <p:txBody>
          <a:bodyPr/>
          <a:lstStyle/>
          <a:p>
            <a:r>
              <a:rPr lang="en-GB" dirty="0"/>
              <a:t>Working Safely</a:t>
            </a:r>
          </a:p>
        </p:txBody>
      </p:sp>
      <p:sp>
        <p:nvSpPr>
          <p:cNvPr id="3" name="Content Placeholder 2"/>
          <p:cNvSpPr>
            <a:spLocks noGrp="1"/>
          </p:cNvSpPr>
          <p:nvPr>
            <p:ph idx="1"/>
          </p:nvPr>
        </p:nvSpPr>
        <p:spPr>
          <a:xfrm>
            <a:off x="457200" y="1916832"/>
            <a:ext cx="7787208" cy="4752528"/>
          </a:xfrm>
        </p:spPr>
        <p:txBody>
          <a:bodyPr>
            <a:normAutofit/>
          </a:bodyPr>
          <a:lstStyle/>
          <a:p>
            <a:r>
              <a:rPr lang="en-GB" sz="2600" dirty="0"/>
              <a:t>Follow these safety guidelines.</a:t>
            </a:r>
          </a:p>
          <a:p>
            <a:r>
              <a:rPr lang="en-GB" sz="2600" dirty="0"/>
              <a:t>If you fail to do so you (and your company) may be removed from site permanently.</a:t>
            </a:r>
          </a:p>
          <a:p>
            <a:r>
              <a:rPr lang="en-GB" sz="2600" dirty="0"/>
              <a:t>If you have any doubts about what is required of you, please ask your University contact.</a:t>
            </a:r>
          </a:p>
          <a:p>
            <a:r>
              <a:rPr lang="en-GB" sz="2600" dirty="0"/>
              <a:t>Remember –ALWAYS WORK SAFELY </a:t>
            </a:r>
          </a:p>
        </p:txBody>
      </p:sp>
    </p:spTree>
    <p:extLst>
      <p:ext uri="{BB962C8B-B14F-4D97-AF65-F5344CB8AC3E}">
        <p14:creationId xmlns:p14="http://schemas.microsoft.com/office/powerpoint/2010/main" val="95694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49325"/>
            <a:ext cx="8352927" cy="1143000"/>
          </a:xfrm>
        </p:spPr>
        <p:txBody>
          <a:bodyPr/>
          <a:lstStyle/>
          <a:p>
            <a:r>
              <a:rPr lang="en-GB" dirty="0"/>
              <a:t>Risk Assessments and Method Statements (RAMS)</a:t>
            </a:r>
          </a:p>
        </p:txBody>
      </p:sp>
      <p:sp>
        <p:nvSpPr>
          <p:cNvPr id="3" name="Content Placeholder 2"/>
          <p:cNvSpPr>
            <a:spLocks noGrp="1"/>
          </p:cNvSpPr>
          <p:nvPr>
            <p:ph idx="1"/>
          </p:nvPr>
        </p:nvSpPr>
        <p:spPr>
          <a:xfrm>
            <a:off x="457200" y="2054318"/>
            <a:ext cx="4878728" cy="4528226"/>
          </a:xfrm>
        </p:spPr>
        <p:txBody>
          <a:bodyPr>
            <a:normAutofit/>
          </a:bodyPr>
          <a:lstStyle/>
          <a:p>
            <a:r>
              <a:rPr lang="en-GB" dirty="0"/>
              <a:t>The University requires contractors to provide written risk assessments and method statements whenever there is a significant risk of injury associated with a job or activity.</a:t>
            </a:r>
          </a:p>
          <a:p>
            <a:r>
              <a:rPr lang="en-GB" dirty="0"/>
              <a:t>RAMS identify the things that could cause harm and injury and what needs to be put in place to protect you, your workmates and others from harm.</a:t>
            </a:r>
          </a:p>
          <a:p>
            <a:r>
              <a:rPr lang="en-GB" dirty="0"/>
              <a:t>You should NOT start any work until these have been provided to your University contact.</a:t>
            </a:r>
          </a:p>
          <a:p>
            <a:endParaRPr lang="en-GB" dirty="0"/>
          </a:p>
        </p:txBody>
      </p:sp>
      <p:pic>
        <p:nvPicPr>
          <p:cNvPr id="2051" name="Picture 3" descr="C:\Users\cath\AppData\Local\Microsoft\Windows\Temporary Internet Files\Content.IE5\7HVHAISK\MP9003089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054318"/>
            <a:ext cx="2996176" cy="452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8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Assessments and Method Statements (RAMS)</a:t>
            </a:r>
          </a:p>
        </p:txBody>
      </p:sp>
      <p:sp>
        <p:nvSpPr>
          <p:cNvPr id="3" name="Content Placeholder 2"/>
          <p:cNvSpPr>
            <a:spLocks noGrp="1"/>
          </p:cNvSpPr>
          <p:nvPr>
            <p:ph idx="1"/>
          </p:nvPr>
        </p:nvSpPr>
        <p:spPr>
          <a:xfrm>
            <a:off x="457200" y="2204864"/>
            <a:ext cx="4906888" cy="3921299"/>
          </a:xfrm>
        </p:spPr>
        <p:txBody>
          <a:bodyPr/>
          <a:lstStyle/>
          <a:p>
            <a:r>
              <a:rPr lang="en-GB" dirty="0"/>
              <a:t>You must make sure that you have read and understood any RAMS for your work.</a:t>
            </a:r>
          </a:p>
          <a:p>
            <a:r>
              <a:rPr lang="en-GB" dirty="0"/>
              <a:t>You must make sure that you properly follow the RAMS including properly implementing identified control measures.</a:t>
            </a:r>
          </a:p>
          <a:p>
            <a:r>
              <a:rPr lang="en-GB" dirty="0"/>
              <a:t>Report any concerns to your supervisor </a:t>
            </a:r>
          </a:p>
          <a:p>
            <a:endParaRPr lang="en-GB" dirty="0"/>
          </a:p>
        </p:txBody>
      </p:sp>
      <p:pic>
        <p:nvPicPr>
          <p:cNvPr id="4" name="Picture 3" descr="C:\Users\cath\AppData\Local\Microsoft\Windows\Temporary Internet Files\Content.IE5\7HVHAISK\MP9003089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054318"/>
            <a:ext cx="2996176" cy="452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2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 on Building Fabric and Services</a:t>
            </a:r>
          </a:p>
        </p:txBody>
      </p:sp>
      <p:sp>
        <p:nvSpPr>
          <p:cNvPr id="3" name="Content Placeholder 2"/>
          <p:cNvSpPr>
            <a:spLocks noGrp="1"/>
          </p:cNvSpPr>
          <p:nvPr>
            <p:ph idx="1"/>
          </p:nvPr>
        </p:nvSpPr>
        <p:spPr>
          <a:xfrm>
            <a:off x="457200" y="1772816"/>
            <a:ext cx="8229600" cy="4680520"/>
          </a:xfrm>
        </p:spPr>
        <p:txBody>
          <a:bodyPr>
            <a:normAutofit/>
          </a:bodyPr>
          <a:lstStyle/>
          <a:p>
            <a:pPr marL="0" indent="0">
              <a:buNone/>
            </a:pPr>
            <a:endParaRPr lang="en-GB" dirty="0"/>
          </a:p>
          <a:p>
            <a:r>
              <a:rPr lang="en-GB" sz="2400" dirty="0"/>
              <a:t>Works on University building fabric, services and infrastructure is tightly controlled.</a:t>
            </a:r>
          </a:p>
          <a:p>
            <a:r>
              <a:rPr lang="en-GB" sz="2400" dirty="0"/>
              <a:t>Regardless of who you are working for, all such work has to be approved by the Department of Estates. </a:t>
            </a:r>
          </a:p>
          <a:p>
            <a:r>
              <a:rPr lang="en-GB" sz="2400" dirty="0"/>
              <a:t>Your University contact is responsible for gaining approval for this work to be done.</a:t>
            </a:r>
          </a:p>
          <a:p>
            <a:r>
              <a:rPr lang="en-GB" sz="2400" dirty="0"/>
              <a:t>Estates will need to be provided with your RAMS so that they can confirm they are happy for you to proceed.</a:t>
            </a:r>
          </a:p>
          <a:p>
            <a:r>
              <a:rPr lang="en-GB" sz="2400" dirty="0"/>
              <a:t>You may be required to attend an induction provided by Estates.</a:t>
            </a:r>
          </a:p>
          <a:p>
            <a:endParaRPr lang="en-GB" dirty="0"/>
          </a:p>
          <a:p>
            <a:pPr lvl="1"/>
            <a:endParaRPr lang="en-GB" dirty="0"/>
          </a:p>
        </p:txBody>
      </p:sp>
    </p:spTree>
    <p:extLst>
      <p:ext uri="{BB962C8B-B14F-4D97-AF65-F5344CB8AC3E}">
        <p14:creationId xmlns:p14="http://schemas.microsoft.com/office/powerpoint/2010/main" val="325086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 on Building Fabric and Services</a:t>
            </a:r>
          </a:p>
        </p:txBody>
      </p:sp>
      <p:sp>
        <p:nvSpPr>
          <p:cNvPr id="3" name="Content Placeholder 2"/>
          <p:cNvSpPr>
            <a:spLocks noGrp="1"/>
          </p:cNvSpPr>
          <p:nvPr>
            <p:ph idx="1"/>
          </p:nvPr>
        </p:nvSpPr>
        <p:spPr>
          <a:xfrm>
            <a:off x="457200" y="1772816"/>
            <a:ext cx="8229600" cy="4680520"/>
          </a:xfrm>
        </p:spPr>
        <p:txBody>
          <a:bodyPr>
            <a:normAutofit/>
          </a:bodyPr>
          <a:lstStyle/>
          <a:p>
            <a:r>
              <a:rPr lang="en-GB" sz="2000" dirty="0"/>
              <a:t>You should not start any such work until you have the necessary permissions in place. Types of work falling under this include (but are not restricted to):</a:t>
            </a:r>
          </a:p>
          <a:p>
            <a:pPr lvl="1"/>
            <a:r>
              <a:rPr lang="en-GB" dirty="0"/>
              <a:t>Drilling, penetrating, attaching to, rubbing down, painting, taking down, altering existing or constructing new walls, partitions, ceilings and all other parts of a building’s structure</a:t>
            </a:r>
          </a:p>
          <a:p>
            <a:pPr lvl="1"/>
            <a:r>
              <a:rPr lang="en-GB" dirty="0"/>
              <a:t>Anything that could compromise fire safety (compartments, fire doors, means of escape and alarm systems)</a:t>
            </a:r>
          </a:p>
          <a:p>
            <a:pPr lvl="1"/>
            <a:r>
              <a:rPr lang="en-GB" dirty="0"/>
              <a:t>Accessing above suspended ceiling or risers or ducts, including floor ducts</a:t>
            </a:r>
          </a:p>
          <a:p>
            <a:pPr lvl="1"/>
            <a:r>
              <a:rPr lang="en-GB" dirty="0"/>
              <a:t>Works on the fixed electrical system (including any equipment hard-wired into the system)</a:t>
            </a:r>
          </a:p>
          <a:p>
            <a:pPr lvl="1"/>
            <a:r>
              <a:rPr lang="en-GB" dirty="0"/>
              <a:t>Works on University heating systems including any associated pipework</a:t>
            </a:r>
          </a:p>
          <a:p>
            <a:pPr lvl="1"/>
            <a:r>
              <a:rPr lang="en-GB" dirty="0"/>
              <a:t>Plumbing work that alters or connects into a building’s hot or cold water systems</a:t>
            </a:r>
          </a:p>
          <a:p>
            <a:pPr marL="0" indent="0">
              <a:buNone/>
            </a:pPr>
            <a:endParaRPr lang="en-GB" dirty="0"/>
          </a:p>
          <a:p>
            <a:pPr marL="0" indent="0">
              <a:buNone/>
            </a:pPr>
            <a:r>
              <a:rPr lang="en-GB" sz="2000" b="1" dirty="0"/>
              <a:t>If in doubt speak to your University Contact </a:t>
            </a:r>
          </a:p>
        </p:txBody>
      </p:sp>
    </p:spTree>
    <p:extLst>
      <p:ext uri="{BB962C8B-B14F-4D97-AF65-F5344CB8AC3E}">
        <p14:creationId xmlns:p14="http://schemas.microsoft.com/office/powerpoint/2010/main" val="372476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Permits to Work</a:t>
            </a:r>
          </a:p>
        </p:txBody>
      </p:sp>
      <p:sp>
        <p:nvSpPr>
          <p:cNvPr id="3" name="Content Placeholder 2"/>
          <p:cNvSpPr>
            <a:spLocks noGrp="1"/>
          </p:cNvSpPr>
          <p:nvPr>
            <p:ph idx="1"/>
          </p:nvPr>
        </p:nvSpPr>
        <p:spPr>
          <a:xfrm>
            <a:off x="457200" y="1772816"/>
            <a:ext cx="8229600" cy="2520280"/>
          </a:xfrm>
        </p:spPr>
        <p:txBody>
          <a:bodyPr>
            <a:normAutofit fontScale="92500" lnSpcReduction="10000"/>
          </a:bodyPr>
          <a:lstStyle/>
          <a:p>
            <a:r>
              <a:rPr lang="en-GB" sz="2200" dirty="0"/>
              <a:t>The University operates a number of permits to work. These are issued by the Department of Estates. Your University contact will need to arrange the issue of permits in advance of you carrying out any works.</a:t>
            </a:r>
          </a:p>
          <a:p>
            <a:r>
              <a:rPr lang="en-GB" sz="2200" dirty="0"/>
              <a:t>You will need to provide RAMS for the work that you will be carrying out and these will need to be approved by Estates before a permit is issued.</a:t>
            </a:r>
          </a:p>
          <a:p>
            <a:r>
              <a:rPr lang="en-GB" sz="2200" dirty="0"/>
              <a:t>Permits are required for each of the following:</a:t>
            </a:r>
          </a:p>
          <a:p>
            <a:pPr marL="0" indent="0">
              <a:buNone/>
            </a:pPr>
            <a:endParaRPr lang="en-GB" sz="2400" dirty="0"/>
          </a:p>
        </p:txBody>
      </p:sp>
      <p:sp>
        <p:nvSpPr>
          <p:cNvPr id="4" name="Content Placeholder 3"/>
          <p:cNvSpPr>
            <a:spLocks noGrp="1"/>
          </p:cNvSpPr>
          <p:nvPr>
            <p:ph sz="half" idx="4294967295"/>
          </p:nvPr>
        </p:nvSpPr>
        <p:spPr>
          <a:xfrm>
            <a:off x="539552" y="4223618"/>
            <a:ext cx="4114800" cy="1727200"/>
          </a:xfrm>
        </p:spPr>
        <p:txBody>
          <a:bodyPr>
            <a:normAutofit/>
          </a:bodyPr>
          <a:lstStyle/>
          <a:p>
            <a:r>
              <a:rPr lang="en-GB" sz="1800" dirty="0"/>
              <a:t>Roof works / access</a:t>
            </a:r>
          </a:p>
          <a:p>
            <a:r>
              <a:rPr lang="en-GB" sz="1800" dirty="0"/>
              <a:t>Electrical works</a:t>
            </a:r>
          </a:p>
          <a:p>
            <a:r>
              <a:rPr lang="en-GB" sz="1800" dirty="0"/>
              <a:t>Works on building gas supplies</a:t>
            </a:r>
          </a:p>
          <a:p>
            <a:r>
              <a:rPr lang="en-GB" sz="1800" dirty="0"/>
              <a:t>Excavations / Ground penetrations</a:t>
            </a:r>
          </a:p>
        </p:txBody>
      </p:sp>
      <p:sp>
        <p:nvSpPr>
          <p:cNvPr id="5" name="TextBox 4"/>
          <p:cNvSpPr txBox="1"/>
          <p:nvPr/>
        </p:nvSpPr>
        <p:spPr>
          <a:xfrm>
            <a:off x="4555338" y="4149080"/>
            <a:ext cx="3960440" cy="2308324"/>
          </a:xfrm>
          <a:prstGeom prst="rect">
            <a:avLst/>
          </a:prstGeom>
          <a:noFill/>
        </p:spPr>
        <p:txBody>
          <a:bodyPr wrap="square" rtlCol="0">
            <a:spAutoFit/>
          </a:bodyPr>
          <a:lstStyle/>
          <a:p>
            <a:pPr marL="285750" indent="-285750">
              <a:buFont typeface="Arial" panose="020B0604020202020204" pitchFamily="34" charset="0"/>
              <a:buChar char="•"/>
            </a:pPr>
            <a:r>
              <a:rPr lang="en-GB" dirty="0"/>
              <a:t>Asbestos Works</a:t>
            </a:r>
          </a:p>
          <a:p>
            <a:pPr marL="285750" indent="-285750">
              <a:buFont typeface="Arial" panose="020B0604020202020204" pitchFamily="34" charset="0"/>
              <a:buChar char="•"/>
            </a:pPr>
            <a:r>
              <a:rPr lang="en-GB" dirty="0"/>
              <a:t>Hot Work</a:t>
            </a:r>
          </a:p>
          <a:p>
            <a:pPr marL="285750" indent="-285750">
              <a:buFont typeface="Arial" panose="020B0604020202020204" pitchFamily="34" charset="0"/>
              <a:buChar char="•"/>
            </a:pPr>
            <a:r>
              <a:rPr lang="en-GB" dirty="0"/>
              <a:t>Work on pressure systems</a:t>
            </a:r>
          </a:p>
          <a:p>
            <a:pPr marL="285750" indent="-285750">
              <a:buFont typeface="Arial" panose="020B0604020202020204" pitchFamily="34" charset="0"/>
              <a:buChar char="•"/>
            </a:pPr>
            <a:r>
              <a:rPr lang="en-GB" dirty="0"/>
              <a:t>Isolation of fire alarms</a:t>
            </a:r>
          </a:p>
          <a:p>
            <a:pPr marL="285750" indent="-285750">
              <a:buFont typeface="Arial" panose="020B0604020202020204" pitchFamily="34" charset="0"/>
              <a:buChar char="•"/>
            </a:pPr>
            <a:r>
              <a:rPr lang="en-GB" dirty="0"/>
              <a:t>Powering down safety critical equipment such as fume cupboards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68477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1836</Words>
  <Application>Microsoft Office PowerPoint</Application>
  <PresentationFormat>On-screen Show (4:3)</PresentationFormat>
  <Paragraphs>196</Paragraphs>
  <Slides>20</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Office Theme</vt:lpstr>
      <vt:lpstr>Custom Design</vt:lpstr>
      <vt:lpstr>Contractor Health &amp; Safety Induction</vt:lpstr>
      <vt:lpstr>Welcome</vt:lpstr>
      <vt:lpstr>What we expect of contractors</vt:lpstr>
      <vt:lpstr>Working Safely</vt:lpstr>
      <vt:lpstr>Risk Assessments and Method Statements (RAMS)</vt:lpstr>
      <vt:lpstr>Risk Assessments and Method Statements (RAMS)</vt:lpstr>
      <vt:lpstr>Works on Building Fabric and Services</vt:lpstr>
      <vt:lpstr>Works on Building Fabric and Services</vt:lpstr>
      <vt:lpstr>Permits to Work</vt:lpstr>
      <vt:lpstr>ASBESTOS</vt:lpstr>
      <vt:lpstr>Fire Safety</vt:lpstr>
      <vt:lpstr>Fire Safety Arrangements</vt:lpstr>
      <vt:lpstr>Fire evacuation</vt:lpstr>
      <vt:lpstr>First Aid</vt:lpstr>
      <vt:lpstr>Incident Reporting</vt:lpstr>
      <vt:lpstr>Electrical Equipment</vt:lpstr>
      <vt:lpstr>Housekeeping</vt:lpstr>
      <vt:lpstr>Parking and Driving on Campus</vt:lpstr>
      <vt:lpstr>Acceptable behaviour</vt:lpstr>
      <vt:lpstr>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Katie Sproston</cp:lastModifiedBy>
  <cp:revision>55</cp:revision>
  <dcterms:created xsi:type="dcterms:W3CDTF">2012-03-13T17:33:20Z</dcterms:created>
  <dcterms:modified xsi:type="dcterms:W3CDTF">2023-07-17T07:39:05Z</dcterms:modified>
</cp:coreProperties>
</file>