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3"/>
  </p:notesMasterIdLst>
  <p:handoutMasterIdLst>
    <p:handoutMasterId r:id="rId14"/>
  </p:handoutMasterIdLst>
  <p:sldIdLst>
    <p:sldId id="454" r:id="rId5"/>
    <p:sldId id="256" r:id="rId6"/>
    <p:sldId id="461" r:id="rId7"/>
    <p:sldId id="406" r:id="rId8"/>
    <p:sldId id="2147473083" r:id="rId9"/>
    <p:sldId id="2147473059" r:id="rId10"/>
    <p:sldId id="466" r:id="rId11"/>
    <p:sldId id="2147473084" r:id="rId12"/>
  </p:sldIdLst>
  <p:sldSz cx="12188825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8" pos="3839">
          <p15:clr>
            <a:srgbClr val="A4A3A4"/>
          </p15:clr>
        </p15:guide>
        <p15:guide id="9" pos="210" userDrawn="1">
          <p15:clr>
            <a:srgbClr val="A4A3A4"/>
          </p15:clr>
        </p15:guide>
        <p15:guide id="10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8FF"/>
    <a:srgbClr val="555E6B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6357" autoAdjust="0"/>
  </p:normalViewPr>
  <p:slideViewPr>
    <p:cSldViewPr showGuides="1">
      <p:cViewPr varScale="1">
        <p:scale>
          <a:sx n="110" d="100"/>
          <a:sy n="110" d="100"/>
        </p:scale>
        <p:origin x="1134" y="108"/>
      </p:cViewPr>
      <p:guideLst>
        <p:guide orient="horz" pos="1979"/>
        <p:guide pos="3839"/>
        <p:guide pos="210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D2D359-F79C-45E1-A73E-9C850141A9DB}" type="datetime1">
              <a:rPr lang="en-GB" smtClean="0"/>
              <a:t>03/10/2024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7D4547-CE67-4CF8-B508-60980E6239CD}" type="datetime1">
              <a:rPr lang="en-GB" noProof="0" smtClean="0"/>
              <a:t>03/10/2024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42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92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8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4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8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04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45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 anchor="ctr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284984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7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07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 anchor="ctr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68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0B1B46-72BB-2F4D-B18B-7DE6872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2" y="7620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0B1B46-72BB-2F4D-B18B-7DE6872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2" y="7620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13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1143000"/>
            <a:ext cx="8686800" cy="1981200"/>
          </a:xfrm>
        </p:spPr>
        <p:txBody>
          <a:bodyPr rtlCol="0" anchor="ctr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1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4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2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8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ctr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2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ctr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6323013" cy="6324600"/>
          </a:xfrm>
          <a:ln w="50800">
            <a:noFill/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352" y="7620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D759-D642-9745-A44C-B2B43B9C66C4}"/>
              </a:ext>
            </a:extLst>
          </p:cNvPr>
          <p:cNvSpPr/>
          <p:nvPr/>
        </p:nvSpPr>
        <p:spPr>
          <a:xfrm>
            <a:off x="9411127" y="0"/>
            <a:ext cx="2780873" cy="51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75C2D-30DB-D94C-8715-60D06A8CD1F9}"/>
              </a:ext>
            </a:extLst>
          </p:cNvPr>
          <p:cNvSpPr/>
          <p:nvPr/>
        </p:nvSpPr>
        <p:spPr>
          <a:xfrm>
            <a:off x="0" y="0"/>
            <a:ext cx="10676965" cy="51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FF13D-59AC-2944-A368-177892D7D0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48" y="69007"/>
            <a:ext cx="1054640" cy="354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776D1C-7669-CB4A-BC1B-F2D46E440762}"/>
              </a:ext>
            </a:extLst>
          </p:cNvPr>
          <p:cNvSpPr/>
          <p:nvPr userDrawn="1"/>
        </p:nvSpPr>
        <p:spPr>
          <a:xfrm>
            <a:off x="9411127" y="0"/>
            <a:ext cx="2780873" cy="51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ACFE6-9B25-1741-A0C7-7CDF50C0A0D7}"/>
              </a:ext>
            </a:extLst>
          </p:cNvPr>
          <p:cNvSpPr/>
          <p:nvPr userDrawn="1"/>
        </p:nvSpPr>
        <p:spPr>
          <a:xfrm>
            <a:off x="0" y="0"/>
            <a:ext cx="10676965" cy="51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6DADBB-243B-E441-A4FD-86B9AC4467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48" y="69007"/>
            <a:ext cx="1054640" cy="3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rgbClr val="555E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7.svg"/><Relationship Id="rId5" Type="http://schemas.openxmlformats.org/officeDocument/2006/relationships/image" Target="../media/image17.pn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emf"/><Relationship Id="rId10" Type="http://schemas.openxmlformats.org/officeDocument/2006/relationships/image" Target="../media/image21.svg"/><Relationship Id="rId4" Type="http://schemas.openxmlformats.org/officeDocument/2006/relationships/image" Target="../media/image22.png"/><Relationship Id="rId9" Type="http://schemas.openxmlformats.org/officeDocument/2006/relationships/image" Target="../media/image20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11" Type="http://schemas.openxmlformats.org/officeDocument/2006/relationships/image" Target="../media/image21.svg"/><Relationship Id="rId5" Type="http://schemas.openxmlformats.org/officeDocument/2006/relationships/image" Target="../media/image30.png"/><Relationship Id="rId1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hyperlink" Target="https://www.bath.ac.uk/guides/student-support-staff-training/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s://app.onlinesurveys.jisc.ac.uk/s/bathreg/doctoral-supervision-workshop" TargetMode="External"/><Relationship Id="rId4" Type="http://schemas.openxmlformats.org/officeDocument/2006/relationships/hyperlink" Target="https://www.bath.ac.uk/guides/guidance-and-forms-for-staff-involved-in-doctoral-provision/#supervisor-director-of-studies-resour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19">
            <a:extLst>
              <a:ext uri="{FF2B5EF4-FFF2-40B4-BE49-F238E27FC236}">
                <a16:creationId xmlns:a16="http://schemas.microsoft.com/office/drawing/2014/main" id="{6CC35E35-8BB2-82F9-60E9-2985F4BE1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75" y="2276872"/>
            <a:ext cx="7102873" cy="4408438"/>
          </a:xfrm>
          <a:prstGeom prst="roundRect">
            <a:avLst>
              <a:gd name="adj" fmla="val 7342"/>
            </a:avLst>
          </a:prstGeom>
          <a:ln cmpd="dbl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415" tIns="34208" rIns="68415" bIns="34208" anchor="t"/>
          <a:lstStyle/>
          <a:p>
            <a:pPr algn="ctr"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big picture:</a:t>
            </a:r>
          </a:p>
          <a:p>
            <a:pPr algn="ctr">
              <a:defRPr/>
            </a:pPr>
            <a:endParaRPr lang="en-GB" sz="1600" b="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/>
                </a:solidFill>
              </a:rPr>
              <a:t>Supporting the Doctoral Strategy (2022-2027)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doctoral strategy </a:t>
            </a:r>
            <a:r>
              <a:rPr lang="en-GB" sz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aims to nurture and enhance doctoral research excellence by growing research quality, achievement and impact, and promoting an inclusive and collaborative research community. This is anchored in a commitment to build a research culture that promotes collaboration and networking; encourages new ideas and innovation; nurtures leadership talent; coordinates the delivery of cutting-edge training; and provides a challenging and enriching researcher experience. Through these commitments, we look to raise the profile of doctoral research across the University, and be recognised, nationally and internationally, as a centre of excellence for doctoral education. The doctoral strategy implies a multi-stakeholder commitment involving Faculties/School, academic departments, professional services, and the Doctoral College.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Four objectives of the strategy: </a:t>
            </a:r>
          </a:p>
          <a:p>
            <a:pPr marL="38862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Enhance the doctoral experience through an inclusive and engaged research culture.</a:t>
            </a:r>
          </a:p>
          <a:p>
            <a:pPr marL="38862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Increase doctoral performance and submission rates.</a:t>
            </a:r>
          </a:p>
          <a:p>
            <a:pPr marL="38862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Improve doctoral students’ skills and employability.</a:t>
            </a:r>
          </a:p>
          <a:p>
            <a:pPr marL="38862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Increase the number of doctoral students in a sustainable and inclusive manner.</a:t>
            </a:r>
          </a:p>
          <a:p>
            <a:pPr algn="ctr">
              <a:defRPr/>
            </a:pPr>
            <a:endParaRPr lang="en-GB" sz="1600" b="1" dirty="0">
              <a:solidFill>
                <a:schemeClr val="tx2"/>
              </a:solidFill>
              <a:latin typeface="+mj-lt"/>
            </a:endParaRPr>
          </a:p>
        </p:txBody>
      </p:sp>
      <p:sp useBgFill="1">
        <p:nvSpPr>
          <p:cNvPr id="30" name="Rounded Rectangle 20">
            <a:extLst>
              <a:ext uri="{FF2B5EF4-FFF2-40B4-BE49-F238E27FC236}">
                <a16:creationId xmlns:a16="http://schemas.microsoft.com/office/drawing/2014/main" id="{A50C08F5-3B3D-D378-34A2-1C4A4AD5E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536" y="1183104"/>
            <a:ext cx="4315524" cy="5502206"/>
          </a:xfrm>
          <a:prstGeom prst="roundRect">
            <a:avLst>
              <a:gd name="adj" fmla="val 6624"/>
            </a:avLst>
          </a:prstGeom>
          <a:ln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415" tIns="34208" rIns="68415" bIns="34208" anchor="t"/>
          <a:lstStyle/>
          <a:p>
            <a:pPr algn="ctr">
              <a:defRPr/>
            </a:pPr>
            <a:endParaRPr lang="en-GB" sz="1600" b="1" dirty="0">
              <a:solidFill>
                <a:srgbClr val="008080"/>
              </a:solidFill>
              <a:latin typeface="News Gothic MT" panose="020B0504020203020204" pitchFamily="34" charset="0"/>
            </a:endParaRP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8C3F2-3CDA-D6C4-6A85-E78CAB81803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54975" y="517067"/>
            <a:ext cx="8182644" cy="6258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Doctoral Researchers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158D3-2BFF-8493-BFCD-6EF07C252A4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34963" y="1185108"/>
            <a:ext cx="4968268" cy="5012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/>
              <a:t>A workshop for supervisors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B7EEA-7750-9F94-81DA-A6DB18D493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4"/>
          <a:stretch/>
        </p:blipFill>
        <p:spPr bwMode="auto">
          <a:xfrm>
            <a:off x="179295" y="577333"/>
            <a:ext cx="1818998" cy="1493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5271530-DD51-C463-C0EE-7388C7B48FC4}"/>
              </a:ext>
            </a:extLst>
          </p:cNvPr>
          <p:cNvSpPr txBox="1">
            <a:spLocks/>
          </p:cNvSpPr>
          <p:nvPr/>
        </p:nvSpPr>
        <p:spPr>
          <a:xfrm>
            <a:off x="8609841" y="1774209"/>
            <a:ext cx="3071038" cy="475113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0000"/>
              </a:lnSpc>
              <a:buNone/>
            </a:pPr>
            <a:r>
              <a:rPr lang="en-GB" sz="1200" b="1" dirty="0"/>
              <a:t>Themes 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accent2"/>
                </a:solidFill>
              </a:rPr>
              <a:t>Expectation Setting</a:t>
            </a:r>
          </a:p>
          <a:p>
            <a:pPr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1200" dirty="0">
                <a:solidFill>
                  <a:schemeClr val="accent2"/>
                </a:solidFill>
              </a:rPr>
              <a:t>Keeping on Track</a:t>
            </a:r>
          </a:p>
          <a:p>
            <a:pPr>
              <a:lnSpc>
                <a:spcPct val="11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1200" dirty="0"/>
              <a:t>Developing and Supporting Doctoral Researchers (and relationships)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b="1" dirty="0"/>
          </a:p>
          <a:p>
            <a:pPr marL="45720" indent="0">
              <a:lnSpc>
                <a:spcPct val="110000"/>
              </a:lnSpc>
              <a:buNone/>
            </a:pPr>
            <a:r>
              <a:rPr lang="en-GB" sz="1200" b="1" dirty="0"/>
              <a:t>Objectives 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sz="1200" dirty="0"/>
              <a:t>Aligning with University Objectives 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sz="1200" dirty="0"/>
              <a:t>Enhancing Your Supervision Practice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sz="1200" dirty="0"/>
              <a:t>Peer Learning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sz="1200" dirty="0"/>
              <a:t>Understanding Expectations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n-GB" sz="1200" dirty="0"/>
              <a:t>Accessing Resources</a:t>
            </a:r>
          </a:p>
        </p:txBody>
      </p:sp>
      <p:pic>
        <p:nvPicPr>
          <p:cNvPr id="14" name="Graphic 13" descr="Presentation with checklist with solid fill">
            <a:extLst>
              <a:ext uri="{FF2B5EF4-FFF2-40B4-BE49-F238E27FC236}">
                <a16:creationId xmlns:a16="http://schemas.microsoft.com/office/drawing/2014/main" id="{CDF3E6A7-623E-3DF9-1B69-2BA6106A1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4701" y="4077152"/>
            <a:ext cx="720000" cy="720000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5876BF57-0861-55E8-9DC9-469053E022D9}"/>
              </a:ext>
            </a:extLst>
          </p:cNvPr>
          <p:cNvSpPr txBox="1">
            <a:spLocks/>
          </p:cNvSpPr>
          <p:nvPr/>
        </p:nvSpPr>
        <p:spPr>
          <a:xfrm>
            <a:off x="-60572" y="3327744"/>
            <a:ext cx="5158408" cy="2741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rgbClr val="555E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1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52AA8D-0EF3-E206-E326-D06AA33A13AD}"/>
              </a:ext>
            </a:extLst>
          </p:cNvPr>
          <p:cNvGrpSpPr/>
          <p:nvPr/>
        </p:nvGrpSpPr>
        <p:grpSpPr>
          <a:xfrm>
            <a:off x="7934701" y="1885293"/>
            <a:ext cx="720000" cy="720000"/>
            <a:chOff x="6881823" y="1423592"/>
            <a:chExt cx="5481962" cy="58249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CC2F47-8A1E-3891-3EA5-376836540030}"/>
                </a:ext>
              </a:extLst>
            </p:cNvPr>
            <p:cNvSpPr/>
            <p:nvPr/>
          </p:nvSpPr>
          <p:spPr>
            <a:xfrm>
              <a:off x="7174532" y="1438438"/>
              <a:ext cx="4896544" cy="4885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Boardroom with solid fill">
              <a:extLst>
                <a:ext uri="{FF2B5EF4-FFF2-40B4-BE49-F238E27FC236}">
                  <a16:creationId xmlns:a16="http://schemas.microsoft.com/office/drawing/2014/main" id="{CC44953F-532B-1CFE-44CF-9E433379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81823" y="1766582"/>
              <a:ext cx="5481962" cy="5481962"/>
            </a:xfrm>
            <a:prstGeom prst="rect">
              <a:avLst/>
            </a:prstGeom>
          </p:spPr>
        </p:pic>
        <p:pic>
          <p:nvPicPr>
            <p:cNvPr id="20" name="Graphic 19" descr="Chat bubble outline">
              <a:extLst>
                <a:ext uri="{FF2B5EF4-FFF2-40B4-BE49-F238E27FC236}">
                  <a16:creationId xmlns:a16="http://schemas.microsoft.com/office/drawing/2014/main" id="{7587BD67-AD6A-10EE-3D74-348AC0ED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57382" y="1423592"/>
              <a:ext cx="1702233" cy="1702233"/>
            </a:xfrm>
            <a:prstGeom prst="rect">
              <a:avLst/>
            </a:prstGeom>
          </p:spPr>
        </p:pic>
        <p:pic>
          <p:nvPicPr>
            <p:cNvPr id="21" name="Graphic 20" descr="Chat bubble with solid fill">
              <a:extLst>
                <a:ext uri="{FF2B5EF4-FFF2-40B4-BE49-F238E27FC236}">
                  <a16:creationId xmlns:a16="http://schemas.microsoft.com/office/drawing/2014/main" id="{6B502F8C-D225-A05E-BAF0-C5250AAE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32939" y="1423592"/>
              <a:ext cx="1702233" cy="170223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2ACFE4-FE86-62CD-633A-A734880511C5}"/>
              </a:ext>
            </a:extLst>
          </p:cNvPr>
          <p:cNvGrpSpPr/>
          <p:nvPr/>
        </p:nvGrpSpPr>
        <p:grpSpPr>
          <a:xfrm>
            <a:off x="7896257" y="2452580"/>
            <a:ext cx="720000" cy="720000"/>
            <a:chOff x="6683052" y="1679228"/>
            <a:chExt cx="4824536" cy="47272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38CFFB-E5D2-6CF8-2688-CEE0085FCA60}"/>
                </a:ext>
              </a:extLst>
            </p:cNvPr>
            <p:cNvSpPr/>
            <p:nvPr/>
          </p:nvSpPr>
          <p:spPr>
            <a:xfrm>
              <a:off x="6683052" y="1679228"/>
              <a:ext cx="4824536" cy="4608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Graphic 24" descr="Road with solid fill">
              <a:extLst>
                <a:ext uri="{FF2B5EF4-FFF2-40B4-BE49-F238E27FC236}">
                  <a16:creationId xmlns:a16="http://schemas.microsoft.com/office/drawing/2014/main" id="{0FE6AEA2-9FF9-69B0-4DD8-F7232115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814492" y="1844824"/>
              <a:ext cx="4561656" cy="456165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93B513-EDCF-1883-D1E3-95D12048FE67}"/>
              </a:ext>
            </a:extLst>
          </p:cNvPr>
          <p:cNvGrpSpPr/>
          <p:nvPr/>
        </p:nvGrpSpPr>
        <p:grpSpPr>
          <a:xfrm>
            <a:off x="7903878" y="3152325"/>
            <a:ext cx="720000" cy="720000"/>
            <a:chOff x="6532039" y="1025736"/>
            <a:chExt cx="4968552" cy="5400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C5DD06-F8EB-99F2-8DCE-372C41EBE856}"/>
                </a:ext>
              </a:extLst>
            </p:cNvPr>
            <p:cNvSpPr/>
            <p:nvPr/>
          </p:nvSpPr>
          <p:spPr>
            <a:xfrm>
              <a:off x="6532039" y="1025736"/>
              <a:ext cx="4968552" cy="54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phic 27" descr="Person with idea with solid fill">
              <a:extLst>
                <a:ext uri="{FF2B5EF4-FFF2-40B4-BE49-F238E27FC236}">
                  <a16:creationId xmlns:a16="http://schemas.microsoft.com/office/drawing/2014/main" id="{DBE200E3-9F09-34EC-BFC2-DC74215A1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94063" y="1322772"/>
              <a:ext cx="4806528" cy="4806528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D979E2A-131E-0CA1-05A5-45CC82DDA38D}"/>
              </a:ext>
            </a:extLst>
          </p:cNvPr>
          <p:cNvSpPr txBox="1"/>
          <p:nvPr/>
        </p:nvSpPr>
        <p:spPr>
          <a:xfrm>
            <a:off x="8753207" y="1288653"/>
            <a:ext cx="2032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workshop: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E7D1C-04EF-39CC-134F-6B1CF09B17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60982" y="651439"/>
            <a:ext cx="4786359" cy="363817"/>
          </a:xfrm>
        </p:spPr>
        <p:txBody>
          <a:bodyPr>
            <a:noAutofit/>
          </a:bodyPr>
          <a:lstStyle/>
          <a:p>
            <a:r>
              <a:rPr lang="en-GB" sz="1800" dirty="0"/>
              <a:t>1. Expectation setting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2435A5-319E-F162-2643-51E097DAAF9C}"/>
              </a:ext>
            </a:extLst>
          </p:cNvPr>
          <p:cNvGrpSpPr/>
          <p:nvPr/>
        </p:nvGrpSpPr>
        <p:grpSpPr>
          <a:xfrm>
            <a:off x="-98276" y="-27384"/>
            <a:ext cx="1499134" cy="1440160"/>
            <a:chOff x="6881823" y="1423592"/>
            <a:chExt cx="5481962" cy="58249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CA3552-971C-C0D5-C51D-4F8CF9DC5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4531" y="1531228"/>
              <a:ext cx="5043437" cy="4949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 descr="Boardroom with solid fill">
              <a:extLst>
                <a:ext uri="{FF2B5EF4-FFF2-40B4-BE49-F238E27FC236}">
                  <a16:creationId xmlns:a16="http://schemas.microsoft.com/office/drawing/2014/main" id="{A4DFB60E-DA66-A1C7-A20A-42C57F32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81823" y="1766582"/>
              <a:ext cx="5481962" cy="5481962"/>
            </a:xfrm>
            <a:prstGeom prst="rect">
              <a:avLst/>
            </a:prstGeom>
          </p:spPr>
        </p:pic>
        <p:pic>
          <p:nvPicPr>
            <p:cNvPr id="12" name="Graphic 11" descr="Chat bubble outline">
              <a:extLst>
                <a:ext uri="{FF2B5EF4-FFF2-40B4-BE49-F238E27FC236}">
                  <a16:creationId xmlns:a16="http://schemas.microsoft.com/office/drawing/2014/main" id="{60C8EF2C-1A7D-1CFC-C4D6-812FCF0D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57382" y="1423592"/>
              <a:ext cx="1702233" cy="1702233"/>
            </a:xfrm>
            <a:prstGeom prst="rect">
              <a:avLst/>
            </a:prstGeom>
          </p:spPr>
        </p:pic>
        <p:pic>
          <p:nvPicPr>
            <p:cNvPr id="13" name="Graphic 12" descr="Chat bubble with solid fill">
              <a:extLst>
                <a:ext uri="{FF2B5EF4-FFF2-40B4-BE49-F238E27FC236}">
                  <a16:creationId xmlns:a16="http://schemas.microsoft.com/office/drawing/2014/main" id="{ABEE9A87-F60A-3CEA-D65A-D1727FE0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32939" y="1423592"/>
              <a:ext cx="1702233" cy="170223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26CD75-07FA-2E02-7563-A0466579473D}"/>
              </a:ext>
            </a:extLst>
          </p:cNvPr>
          <p:cNvSpPr txBox="1"/>
          <p:nvPr/>
        </p:nvSpPr>
        <p:spPr>
          <a:xfrm>
            <a:off x="-1" y="1205164"/>
            <a:ext cx="7447581" cy="5905335"/>
          </a:xfrm>
          <a:prstGeom prst="rect">
            <a:avLst/>
          </a:prstGeom>
          <a:solidFill>
            <a:srgbClr val="EFF8FF"/>
          </a:solidFill>
          <a:ln>
            <a:noFill/>
          </a:ln>
        </p:spPr>
        <p:txBody>
          <a:bodyPr wrap="square" num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ACTIVITY Part 1: </a:t>
            </a:r>
          </a:p>
          <a:p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Write a brief response to each question, thinking about a current doctoral researcher.  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5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you have several students, focus on the one that is nearest the start of their doctorate)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is the most important role that your co-supervisor plays?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do you consider to be a reasonable response time when a doctoral researcher has a non-urgent question? 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would you interpret ‘regular formal meetings’? How frequently should they take place? 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do you prefer meetings and decisions about the research be documented? 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do you prefer to give feedback on a: written work? and b: the researcher’s skills?</a:t>
            </a:r>
            <a:endParaRPr lang="en-GB" sz="105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do you hope to be the potential publishable outputs from your doctoral researcher’s projects? 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would you expect a normal working pattern for a doctoral researcher to look like? 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are the arrangements for taking holiday? e.g. process / number of days they are entitled to?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are the expenditure arrangements for any budget associated with your doctoral researcher’s project? </a:t>
            </a: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04800" algn="l"/>
              </a:tabLst>
            </a:pPr>
            <a:r>
              <a:rPr lang="en-GB" sz="105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would you add to these topics for clarification and negotiation with either your students or co-supervisors?</a:t>
            </a:r>
          </a:p>
          <a:p>
            <a:pPr marL="495285" indent="-495285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  <a:tabLst>
                <a:tab pos="330190" algn="l"/>
              </a:tabLst>
            </a:pPr>
            <a:endParaRPr lang="en-GB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4F298C-6D01-C682-54FC-BBB7FC9DB553}"/>
              </a:ext>
            </a:extLst>
          </p:cNvPr>
          <p:cNvSpPr txBox="1"/>
          <p:nvPr/>
        </p:nvSpPr>
        <p:spPr>
          <a:xfrm>
            <a:off x="4737667" y="623835"/>
            <a:ext cx="7447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Supervisors, co-supervisors and doctoral researchers often have differing expectations of supervision. Although there are expectations in the QA7, they are often open to very different interpretations.</a:t>
            </a:r>
            <a:endParaRPr lang="en-GB" sz="1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8AB5ED-B4C0-78BD-1D77-DB8B4046A6E5}"/>
              </a:ext>
            </a:extLst>
          </p:cNvPr>
          <p:cNvSpPr txBox="1"/>
          <p:nvPr/>
        </p:nvSpPr>
        <p:spPr>
          <a:xfrm>
            <a:off x="7606580" y="1205165"/>
            <a:ext cx="4578668" cy="5724644"/>
          </a:xfrm>
          <a:prstGeom prst="rect">
            <a:avLst/>
          </a:prstGeom>
          <a:solidFill>
            <a:srgbClr val="EFF8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289"/>
              </a:spcBef>
            </a:pPr>
            <a:r>
              <a:rPr lang="en-GB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ACTIVITY Part 2 </a:t>
            </a:r>
          </a:p>
          <a:p>
            <a:pPr>
              <a:spcBef>
                <a:spcPts val="600"/>
              </a:spcBef>
            </a:pPr>
            <a: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trios/pairs compare some of your answers to Part 1 and consider these Part 2 questions. Be ready to feedback one or two examples of topics you would add to the list.  </a:t>
            </a:r>
            <a:endParaRPr lang="en-GB" sz="1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5913" indent="-315913">
              <a:spcBef>
                <a:spcPts val="1200"/>
              </a:spcBef>
              <a:buFont typeface="+mj-lt"/>
              <a:buAutoNum type="arabicPeriod"/>
            </a:pPr>
            <a: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you have any differing perspectives?</a:t>
            </a:r>
            <a:b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sz="1200" kern="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15913" indent="-315913">
              <a:spcBef>
                <a:spcPts val="1200"/>
              </a:spcBef>
              <a:buFont typeface="+mj-lt"/>
              <a:buAutoNum type="arabicPeriod"/>
            </a:pPr>
            <a: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Where might your co-supervisors or doctoral researchers have different opinions? Do you know with certainty what their view might be?</a:t>
            </a:r>
            <a:b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sz="1200" kern="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15913" indent="-315913">
              <a:spcBef>
                <a:spcPts val="1200"/>
              </a:spcBef>
              <a:buFont typeface="+mj-lt"/>
              <a:buAutoNum type="arabicPeriod"/>
            </a:pPr>
            <a: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would you add to these topics for clarification and negotiation with either your doctoral researchers or co-supervisors?</a:t>
            </a:r>
            <a:endParaRPr lang="en-GB" sz="1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sz="1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 Reflection:</a:t>
            </a:r>
          </a:p>
          <a:p>
            <a:pPr>
              <a:spcBef>
                <a:spcPts val="600"/>
              </a:spcBef>
            </a:pPr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there anything that you feel requires clarification, negotiation or confirmation with:</a:t>
            </a:r>
          </a:p>
          <a:p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current </a:t>
            </a:r>
            <a:r>
              <a:rPr lang="en-GB" sz="1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doctoral researchers</a:t>
            </a:r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GB" sz="1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co-supervisors?</a:t>
            </a:r>
          </a:p>
          <a:p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GB" sz="1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AFD0-AA64-FE34-0931-6E783075A2B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85250" y="540000"/>
            <a:ext cx="4537075" cy="506836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Keeping on track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923489-410B-CF7C-915A-CDC1999B2CF9}"/>
              </a:ext>
            </a:extLst>
          </p:cNvPr>
          <p:cNvGrpSpPr/>
          <p:nvPr/>
        </p:nvGrpSpPr>
        <p:grpSpPr>
          <a:xfrm>
            <a:off x="0" y="0"/>
            <a:ext cx="1332253" cy="1224000"/>
            <a:chOff x="6683052" y="1679228"/>
            <a:chExt cx="5061520" cy="4834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D645BB-5D21-9CAE-DCBA-AAB42C19CC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3052" y="1679228"/>
              <a:ext cx="5061520" cy="4834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Graphic 6" descr="Road with solid fill">
              <a:extLst>
                <a:ext uri="{FF2B5EF4-FFF2-40B4-BE49-F238E27FC236}">
                  <a16:creationId xmlns:a16="http://schemas.microsoft.com/office/drawing/2014/main" id="{5C8BED52-6641-E0EA-25F5-89FDDA32E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14492" y="1844824"/>
              <a:ext cx="4561656" cy="4561656"/>
            </a:xfrm>
            <a:prstGeom prst="rect">
              <a:avLst/>
            </a:prstGeom>
          </p:spPr>
        </p:pic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8CBEA1F-4EA6-9375-2626-86F08987F77C}"/>
              </a:ext>
            </a:extLst>
          </p:cNvPr>
          <p:cNvSpPr txBox="1">
            <a:spLocks/>
          </p:cNvSpPr>
          <p:nvPr/>
        </p:nvSpPr>
        <p:spPr>
          <a:xfrm>
            <a:off x="333773" y="1196752"/>
            <a:ext cx="5475117" cy="5328000"/>
          </a:xfrm>
          <a:prstGeom prst="rect">
            <a:avLst/>
          </a:prstGeom>
          <a:solidFill>
            <a:srgbClr val="EFF8FF"/>
          </a:solidFill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400" b="1" dirty="0"/>
              <a:t>ACTIVITY: Group practice sharing: Getting unstuck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Think of an example when a doctoral researcher you have supervised stalled or got stuck at some stage in their progress. Or think of a time that you yourself stalled as a doctoral researcher.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Briefly share your thoughts with your group: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What happened/ what was the context?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What factors led to the </a:t>
            </a:r>
            <a:r>
              <a:rPr lang="en-GB" sz="1200" kern="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doctoral researcher</a:t>
            </a:r>
            <a:r>
              <a:rPr lang="en-GB" sz="1200" dirty="0">
                <a:solidFill>
                  <a:schemeClr val="tx1"/>
                </a:solidFill>
              </a:rPr>
              <a:t> stalling in their progress?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What was needed to get them back on track?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Nominate someone to briefly feedback 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A common cause of stalling and the signs to look out for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One thing a supervisor can do to support a doctoral researcher getting back on track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DF9690C-6227-971E-6CC2-05DCFB2EEA11}"/>
              </a:ext>
            </a:extLst>
          </p:cNvPr>
          <p:cNvSpPr txBox="1">
            <a:spLocks/>
          </p:cNvSpPr>
          <p:nvPr/>
        </p:nvSpPr>
        <p:spPr>
          <a:xfrm>
            <a:off x="6814492" y="2513719"/>
            <a:ext cx="3574132" cy="2342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rgbClr val="555E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105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5E06177-EDB7-4858-9E69-31265833B3AE}"/>
              </a:ext>
            </a:extLst>
          </p:cNvPr>
          <p:cNvSpPr txBox="1">
            <a:spLocks/>
          </p:cNvSpPr>
          <p:nvPr/>
        </p:nvSpPr>
        <p:spPr>
          <a:xfrm>
            <a:off x="6321043" y="1196752"/>
            <a:ext cx="5534009" cy="5328000"/>
          </a:xfrm>
          <a:prstGeom prst="rect">
            <a:avLst/>
          </a:prstGeom>
          <a:solidFill>
            <a:srgbClr val="EFF8FF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GB" sz="1400" b="1" dirty="0"/>
              <a:t>ACTIVITY: Group practice sharing: relationships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Think of an example of a conflict or breakdown in communication with a doctoral researcher. Or think of a time from your own experience as a doctoral researcher.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Briefly share your thoughts with your group: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What happened/ what was the context?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What factors led to the conflict/breakdown?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What was needed to get back on track?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What could have prevented it?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Nominate someone to briefly feedback 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A common cause of conflict and the signs to look out for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</a:rPr>
              <a:t>A suggestion for what can help to get things back on track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GB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F502CA-4680-D2F5-29F7-83FA5CE32A17}"/>
              </a:ext>
            </a:extLst>
          </p:cNvPr>
          <p:cNvSpPr txBox="1"/>
          <p:nvPr/>
        </p:nvSpPr>
        <p:spPr>
          <a:xfrm>
            <a:off x="7495154" y="540000"/>
            <a:ext cx="4659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Developing and supporting </a:t>
            </a:r>
            <a:r>
              <a:rPr lang="en-GB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doctoral researchers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(and relationships)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F9D84C-88A4-E540-73CB-0C395708BD3A}"/>
              </a:ext>
            </a:extLst>
          </p:cNvPr>
          <p:cNvGrpSpPr/>
          <p:nvPr/>
        </p:nvGrpSpPr>
        <p:grpSpPr>
          <a:xfrm>
            <a:off x="6310436" y="0"/>
            <a:ext cx="1224000" cy="1224000"/>
            <a:chOff x="6212308" y="1025736"/>
            <a:chExt cx="5631024" cy="61206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2260C3-0261-A195-B148-9101638AB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308" y="1025736"/>
              <a:ext cx="5631024" cy="6120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Graphic 19" descr="Person with idea with solid fill">
              <a:extLst>
                <a:ext uri="{FF2B5EF4-FFF2-40B4-BE49-F238E27FC236}">
                  <a16:creationId xmlns:a16="http://schemas.microsoft.com/office/drawing/2014/main" id="{DBA7B36D-EEE9-1B53-DEA2-4A1EA63F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94063" y="1322772"/>
              <a:ext cx="4806528" cy="4806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3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752C70-5BDE-AC31-3B57-05250C603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7627">
            <a:off x="6852710" y="339866"/>
            <a:ext cx="2618473" cy="162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48F508-DF3D-F96B-5163-A51078765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9310">
            <a:off x="4549366" y="1409730"/>
            <a:ext cx="2658043" cy="185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40EA26-E7A0-0A56-289D-90E889B28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3236">
            <a:off x="8995949" y="1032314"/>
            <a:ext cx="3152299" cy="222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8A1A7D-B2D0-0FD2-F470-125036647E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905" t="13134" r="12781" b="8563"/>
          <a:stretch/>
        </p:blipFill>
        <p:spPr>
          <a:xfrm rot="491705">
            <a:off x="7397867" y="1784178"/>
            <a:ext cx="1462532" cy="222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17" name="Rounded Rectangle 20">
            <a:extLst>
              <a:ext uri="{FF2B5EF4-FFF2-40B4-BE49-F238E27FC236}">
                <a16:creationId xmlns:a16="http://schemas.microsoft.com/office/drawing/2014/main" id="{21C010EE-3BD5-A790-9302-AD458EB1D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895" y="3939418"/>
            <a:ext cx="5815299" cy="2808701"/>
          </a:xfrm>
          <a:prstGeom prst="roundRect">
            <a:avLst>
              <a:gd name="adj" fmla="val 6624"/>
            </a:avLst>
          </a:prstGeom>
          <a:ln w="57150">
            <a:solidFill>
              <a:schemeClr val="tx2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8415" tIns="34208" rIns="68415" bIns="34208" anchor="t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+mj-lt"/>
              </a:rPr>
              <a:t>Notes: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6220AF-C093-C2F5-E440-615F154CB611}"/>
              </a:ext>
            </a:extLst>
          </p:cNvPr>
          <p:cNvSpPr txBox="1">
            <a:spLocks/>
          </p:cNvSpPr>
          <p:nvPr/>
        </p:nvSpPr>
        <p:spPr>
          <a:xfrm>
            <a:off x="968056" y="534511"/>
            <a:ext cx="4967007" cy="82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rgbClr val="555E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2000" dirty="0"/>
              <a:t>Reminders, resources and signposting:</a:t>
            </a:r>
          </a:p>
          <a:p>
            <a:pPr>
              <a:defRPr/>
            </a:pPr>
            <a:r>
              <a:rPr lang="en-US" sz="1600" dirty="0"/>
              <a:t>	Expectation Setting</a:t>
            </a:r>
          </a:p>
        </p:txBody>
      </p:sp>
      <p:pic>
        <p:nvPicPr>
          <p:cNvPr id="20" name="Graphic 19" descr="Signpost with solid fill">
            <a:extLst>
              <a:ext uri="{FF2B5EF4-FFF2-40B4-BE49-F238E27FC236}">
                <a16:creationId xmlns:a16="http://schemas.microsoft.com/office/drawing/2014/main" id="{6480B033-9FB9-C5D0-FECF-0A1B22344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69" y="454576"/>
            <a:ext cx="1537320" cy="1537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6689D7-4CC8-668B-DE6B-F6F861B480DA}"/>
              </a:ext>
            </a:extLst>
          </p:cNvPr>
          <p:cNvGrpSpPr/>
          <p:nvPr/>
        </p:nvGrpSpPr>
        <p:grpSpPr>
          <a:xfrm>
            <a:off x="853189" y="1586117"/>
            <a:ext cx="720000" cy="720000"/>
            <a:chOff x="6881823" y="1423592"/>
            <a:chExt cx="5481962" cy="58249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719102-0110-4427-6FDE-EA0CA37C8801}"/>
                </a:ext>
              </a:extLst>
            </p:cNvPr>
            <p:cNvSpPr/>
            <p:nvPr/>
          </p:nvSpPr>
          <p:spPr>
            <a:xfrm>
              <a:off x="7174532" y="1438438"/>
              <a:ext cx="4896544" cy="4885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Graphic 3" descr="Boardroom with solid fill">
              <a:extLst>
                <a:ext uri="{FF2B5EF4-FFF2-40B4-BE49-F238E27FC236}">
                  <a16:creationId xmlns:a16="http://schemas.microsoft.com/office/drawing/2014/main" id="{1746FBFC-77D0-4CC8-BBEE-8B679E8F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81823" y="1766582"/>
              <a:ext cx="5481962" cy="5481962"/>
            </a:xfrm>
            <a:prstGeom prst="rect">
              <a:avLst/>
            </a:prstGeom>
          </p:spPr>
        </p:pic>
        <p:pic>
          <p:nvPicPr>
            <p:cNvPr id="5" name="Graphic 4" descr="Chat bubble outline">
              <a:extLst>
                <a:ext uri="{FF2B5EF4-FFF2-40B4-BE49-F238E27FC236}">
                  <a16:creationId xmlns:a16="http://schemas.microsoft.com/office/drawing/2014/main" id="{D378F0F4-5E9A-7506-4756-0F778340B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957382" y="1423592"/>
              <a:ext cx="1702233" cy="1702233"/>
            </a:xfrm>
            <a:prstGeom prst="rect">
              <a:avLst/>
            </a:prstGeom>
          </p:spPr>
        </p:pic>
        <p:pic>
          <p:nvPicPr>
            <p:cNvPr id="7" name="Graphic 6" descr="Chat bubble with solid fill">
              <a:extLst>
                <a:ext uri="{FF2B5EF4-FFF2-40B4-BE49-F238E27FC236}">
                  <a16:creationId xmlns:a16="http://schemas.microsoft.com/office/drawing/2014/main" id="{72353709-93EA-5997-BE2F-37518674D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32939" y="1423592"/>
              <a:ext cx="1702233" cy="1702233"/>
            </a:xfrm>
            <a:prstGeom prst="rect">
              <a:avLst/>
            </a:prstGeom>
          </p:spPr>
        </p:pic>
      </p:grpSp>
      <p:sp useBgFill="1">
        <p:nvSpPr>
          <p:cNvPr id="16" name="Rounded Rectangle 20">
            <a:extLst>
              <a:ext uri="{FF2B5EF4-FFF2-40B4-BE49-F238E27FC236}">
                <a16:creationId xmlns:a16="http://schemas.microsoft.com/office/drawing/2014/main" id="{88334861-63D4-8DAF-87DB-10B8D840C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31" y="2892803"/>
            <a:ext cx="5815299" cy="3855316"/>
          </a:xfrm>
          <a:prstGeom prst="roundRect">
            <a:avLst>
              <a:gd name="adj" fmla="val 6624"/>
            </a:avLst>
          </a:prstGeom>
          <a:ln w="57150">
            <a:solidFill>
              <a:schemeClr val="tx2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8415" tIns="34208" rIns="68415" bIns="34208" anchor="t"/>
          <a:lstStyle/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2C4C0-E594-65F4-1109-EC0A6BFDA848}"/>
              </a:ext>
            </a:extLst>
          </p:cNvPr>
          <p:cNvSpPr txBox="1"/>
          <p:nvPr/>
        </p:nvSpPr>
        <p:spPr>
          <a:xfrm>
            <a:off x="181878" y="2892803"/>
            <a:ext cx="5685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>
              <a:lnSpc>
                <a:spcPct val="150000"/>
              </a:lnSpc>
            </a:pPr>
            <a:r>
              <a:rPr lang="en-GB" sz="1400" b="1" dirty="0">
                <a:solidFill>
                  <a:schemeClr val="accent1"/>
                </a:solidFill>
              </a:rPr>
              <a:t>Code of practice: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45720">
              <a:spcBef>
                <a:spcPts val="1200"/>
              </a:spcBef>
            </a:pPr>
            <a:r>
              <a:rPr lang="en-US" sz="1200" i="1" dirty="0"/>
              <a:t>QA7 Section 9 states that the </a:t>
            </a:r>
            <a:r>
              <a:rPr lang="en-GB" sz="1200" i="1" dirty="0"/>
              <a:t>Lead Supervisor is responsible for:</a:t>
            </a:r>
          </a:p>
          <a:p>
            <a:pPr marL="21717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i="1" dirty="0"/>
              <a:t>Clarifying the role of supervisory team members, but also the DOS, HOD, and other staff</a:t>
            </a:r>
          </a:p>
          <a:p>
            <a:pPr marL="21717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i="1" dirty="0"/>
              <a:t>Signposting non-academic support services and supporting reasonable adjustments both before and after a Disability Action Plan</a:t>
            </a:r>
          </a:p>
          <a:p>
            <a:pPr marL="21717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i="1" dirty="0"/>
              <a:t>Agreeing a clear and auditable programme of work including e.g., frequency and reporting of meetings, work patterns, timing of milestones and completion (see Section 9 for detailed list)</a:t>
            </a:r>
          </a:p>
          <a:p>
            <a:pPr marL="21717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i="1" dirty="0"/>
              <a:t>Ensuring expectation setting includes training and career planning</a:t>
            </a:r>
          </a:p>
          <a:p>
            <a:pPr marL="21717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i="1" dirty="0"/>
              <a:t>Reassuring and supporting doctoral candidates in preparing for Candidature</a:t>
            </a:r>
          </a:p>
          <a:p>
            <a:pPr marL="50292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i="1" dirty="0"/>
          </a:p>
          <a:p>
            <a:pPr marL="45720" algn="ctr">
              <a:spcBef>
                <a:spcPts val="600"/>
              </a:spcBef>
            </a:pPr>
            <a:r>
              <a:rPr lang="en-GB" sz="1200" b="1" i="1" dirty="0">
                <a:ea typeface="DengXian" panose="02010600030101010101" pitchFamily="2" charset="-122"/>
                <a:cs typeface="Times New Roman" panose="02020603050405020304" pitchFamily="18" charset="0"/>
              </a:rPr>
              <a:t>All internal members </a:t>
            </a:r>
            <a:r>
              <a:rPr lang="en-GB" sz="1200" i="1" dirty="0">
                <a:ea typeface="DengXian" panose="02010600030101010101" pitchFamily="2" charset="-122"/>
                <a:cs typeface="Times New Roman" panose="02020603050405020304" pitchFamily="18" charset="0"/>
              </a:rPr>
              <a:t>of a supervisory team are expected to be actively involved in the direction of the research and support the doctoral researcher experience.</a:t>
            </a:r>
          </a:p>
          <a:p>
            <a:pPr marL="45720" algn="ctr">
              <a:spcBef>
                <a:spcPts val="600"/>
              </a:spcBef>
            </a:pPr>
            <a:r>
              <a:rPr lang="en-GB" sz="1200" i="1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200" dirty="0">
                <a:ea typeface="DengXian" panose="02010600030101010101" pitchFamily="2" charset="-122"/>
                <a:cs typeface="Times New Roman" panose="02020603050405020304" pitchFamily="18" charset="0"/>
              </a:rPr>
              <a:t>(see QA7 Appendix 1 for full list of supervisory team responsibilities).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47606"/>
      </p:ext>
    </p:extLst>
  </p:cSld>
  <p:clrMapOvr>
    <a:masterClrMapping/>
  </p:clrMapOvr>
  <p:transition advTm="6094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ounded Rectangle 20">
            <a:extLst>
              <a:ext uri="{FF2B5EF4-FFF2-40B4-BE49-F238E27FC236}">
                <a16:creationId xmlns:a16="http://schemas.microsoft.com/office/drawing/2014/main" id="{9B20ADC2-4504-51EE-4B15-0A83892E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32" y="3141663"/>
            <a:ext cx="5414094" cy="3606456"/>
          </a:xfrm>
          <a:prstGeom prst="roundRect">
            <a:avLst>
              <a:gd name="adj" fmla="val 6624"/>
            </a:avLst>
          </a:prstGeom>
          <a:ln w="57150">
            <a:solidFill>
              <a:schemeClr val="tx2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8415" tIns="34208" rIns="68415" bIns="34208" anchor="t"/>
          <a:lstStyle/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CF0A7D-DCE1-BD9D-BF36-2AB8EE95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7" y="3212976"/>
            <a:ext cx="5283696" cy="3352492"/>
          </a:xfr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n-GB" sz="1400" b="1" i="1" dirty="0">
                <a:solidFill>
                  <a:schemeClr val="accent1"/>
                </a:solidFill>
                <a:latin typeface="+mn-lt"/>
              </a:rPr>
              <a:t>Code of practice:</a:t>
            </a:r>
          </a:p>
          <a:p>
            <a:pPr marL="4572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QA7 states that the Lead Supervisor is responsible for: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Periodically reviewing expectations set at start of programme (9.2)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Discussing appropriate thesis format and potentially publishable outputs (9.3)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Completing candidature with doctoral researcher (6.5; joint responsibility)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Bringing any dissatisfaction with progress to researcher’s attention </a:t>
            </a:r>
            <a:r>
              <a:rPr lang="en-GB" sz="1200" i="1" u="sng" dirty="0">
                <a:solidFill>
                  <a:schemeClr val="tx1"/>
                </a:solidFill>
                <a:latin typeface="+mn-lt"/>
              </a:rPr>
              <a:t>ahead</a:t>
            </a:r>
            <a:r>
              <a:rPr lang="en-GB" sz="1200" i="1" dirty="0">
                <a:solidFill>
                  <a:schemeClr val="tx1"/>
                </a:solidFill>
                <a:latin typeface="+mn-lt"/>
              </a:rPr>
              <a:t> of formal progress reports (10.7)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Completing six-monthly progress reports on time (10.9)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Ensuring doctoral researchers are aware of central/local confirmation report guidance (11.8)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Carrying out a critical reading of the draft thesis, advising on changes that should be made (12.8). Should be given minimum 6 weeks for this!</a:t>
            </a:r>
          </a:p>
        </p:txBody>
      </p:sp>
      <p:pic>
        <p:nvPicPr>
          <p:cNvPr id="19" name="Picture 2" descr="feedback framework ">
            <a:extLst>
              <a:ext uri="{FF2B5EF4-FFF2-40B4-BE49-F238E27FC236}">
                <a16:creationId xmlns:a16="http://schemas.microsoft.com/office/drawing/2014/main" id="{841B2731-A1C6-CA42-02EC-07874480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440">
            <a:off x="10453201" y="2436099"/>
            <a:ext cx="1619045" cy="136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56CA47-3A80-5B6C-8925-AAB06C537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54145">
            <a:off x="4887813" y="1159267"/>
            <a:ext cx="2540416" cy="183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769530E2-05E9-037B-9CB5-9FC27DE60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5992">
            <a:off x="8714639" y="312416"/>
            <a:ext cx="2399922" cy="149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3525C4-55D5-65AC-B40A-52B146B2E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7729">
            <a:off x="10288604" y="1232122"/>
            <a:ext cx="1785663" cy="115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2A72E7-CE99-6323-18FE-3D4081DAC7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089" t="8562" r="12018" b="33425"/>
          <a:stretch/>
        </p:blipFill>
        <p:spPr>
          <a:xfrm rot="308641">
            <a:off x="6508729" y="642111"/>
            <a:ext cx="1786652" cy="119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2" name="Rounded Rectangle 20">
            <a:extLst>
              <a:ext uri="{FF2B5EF4-FFF2-40B4-BE49-F238E27FC236}">
                <a16:creationId xmlns:a16="http://schemas.microsoft.com/office/drawing/2014/main" id="{13589F95-FE9C-B5E8-5F8B-E7671F877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381" y="3860676"/>
            <a:ext cx="6241814" cy="2887443"/>
          </a:xfrm>
          <a:prstGeom prst="roundRect">
            <a:avLst>
              <a:gd name="adj" fmla="val 6624"/>
            </a:avLst>
          </a:prstGeom>
          <a:ln w="57150">
            <a:solidFill>
              <a:schemeClr val="tx2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8415" tIns="34208" rIns="68415" bIns="34208" anchor="t"/>
          <a:lstStyle/>
          <a:p>
            <a:pPr algn="ctr">
              <a:defRPr/>
            </a:pPr>
            <a:r>
              <a:rPr lang="en-GB" sz="1400" b="1" dirty="0">
                <a:solidFill>
                  <a:schemeClr val="tx2"/>
                </a:solidFill>
                <a:latin typeface="+mj-lt"/>
              </a:rPr>
              <a:t>Notes: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7B80AA3-44DC-55A1-7734-B7AC97EAC3BA}"/>
              </a:ext>
            </a:extLst>
          </p:cNvPr>
          <p:cNvSpPr txBox="1">
            <a:spLocks/>
          </p:cNvSpPr>
          <p:nvPr/>
        </p:nvSpPr>
        <p:spPr>
          <a:xfrm>
            <a:off x="968056" y="534511"/>
            <a:ext cx="4967007" cy="82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rgbClr val="555E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2000" dirty="0"/>
              <a:t>Reminders, resources and signposting: 	</a:t>
            </a:r>
            <a:r>
              <a:rPr lang="en-US" sz="1400" dirty="0"/>
              <a:t>Keeping on Track</a:t>
            </a:r>
            <a:endParaRPr lang="en-US" sz="2000" dirty="0"/>
          </a:p>
        </p:txBody>
      </p:sp>
      <p:pic>
        <p:nvPicPr>
          <p:cNvPr id="33" name="Graphic 32" descr="Signpost with solid fill">
            <a:extLst>
              <a:ext uri="{FF2B5EF4-FFF2-40B4-BE49-F238E27FC236}">
                <a16:creationId xmlns:a16="http://schemas.microsoft.com/office/drawing/2014/main" id="{5D3BDF50-2F3E-2DC0-008B-CBCD2B7C7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69" y="454576"/>
            <a:ext cx="1537320" cy="1537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48502F-D165-4802-9926-FE827F4C08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90558">
            <a:off x="6247796" y="2005338"/>
            <a:ext cx="1700702" cy="179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B833A-8B41-4C5E-67D2-FA7866A0AE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726" t="8458" r="6983"/>
          <a:stretch/>
        </p:blipFill>
        <p:spPr>
          <a:xfrm rot="21078872">
            <a:off x="8367064" y="1425940"/>
            <a:ext cx="1703338" cy="98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8FD6EA2-9665-EBD7-CF86-0DE9ADF7C7B5}"/>
              </a:ext>
            </a:extLst>
          </p:cNvPr>
          <p:cNvGrpSpPr/>
          <p:nvPr/>
        </p:nvGrpSpPr>
        <p:grpSpPr>
          <a:xfrm>
            <a:off x="886626" y="1555636"/>
            <a:ext cx="720000" cy="720000"/>
            <a:chOff x="6683052" y="1679228"/>
            <a:chExt cx="4824536" cy="47272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B38426-DD1E-64FA-753D-726094CD8636}"/>
                </a:ext>
              </a:extLst>
            </p:cNvPr>
            <p:cNvSpPr/>
            <p:nvPr/>
          </p:nvSpPr>
          <p:spPr>
            <a:xfrm>
              <a:off x="6683052" y="1679228"/>
              <a:ext cx="4824536" cy="4608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phic 5" descr="Road with solid fill">
              <a:extLst>
                <a:ext uri="{FF2B5EF4-FFF2-40B4-BE49-F238E27FC236}">
                  <a16:creationId xmlns:a16="http://schemas.microsoft.com/office/drawing/2014/main" id="{9972D02D-D101-5151-667E-C65543486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14492" y="1844824"/>
              <a:ext cx="4561656" cy="4561656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012FC00-0217-FDBC-C2C8-41ECC65599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40118">
            <a:off x="7942792" y="2375402"/>
            <a:ext cx="2391187" cy="134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740069"/>
      </p:ext>
    </p:extLst>
  </p:cSld>
  <p:clrMapOvr>
    <a:masterClrMapping/>
  </p:clrMapOvr>
  <p:transition advTm="6094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ounded Rectangle 20">
            <a:extLst>
              <a:ext uri="{FF2B5EF4-FFF2-40B4-BE49-F238E27FC236}">
                <a16:creationId xmlns:a16="http://schemas.microsoft.com/office/drawing/2014/main" id="{A9E5AC8D-8788-F72C-25A7-A2BF0B75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31" y="2636911"/>
            <a:ext cx="7641279" cy="4111207"/>
          </a:xfrm>
          <a:prstGeom prst="roundRect">
            <a:avLst>
              <a:gd name="adj" fmla="val 6624"/>
            </a:avLst>
          </a:prstGeom>
          <a:ln w="57150">
            <a:solidFill>
              <a:schemeClr val="tx2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8415" tIns="34208" rIns="68415" bIns="34208" anchor="t"/>
          <a:lstStyle/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CF0A7D-DCE1-BD9D-BF36-2AB8EE95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91" y="2743245"/>
            <a:ext cx="7384383" cy="3710091"/>
          </a:xfrm>
          <a:noFill/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n-GB" sz="1400" b="1" dirty="0">
                <a:solidFill>
                  <a:schemeClr val="accent1"/>
                </a:solidFill>
                <a:latin typeface="+mn-lt"/>
              </a:rPr>
              <a:t>Code of practice: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QA7 Section 9: For career development: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Put doctoral researchers in touch with their Faculty/School Careers Consultant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Share the Employability Map as a tool to plan in bite-size careers steps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Remind doctoral researchers that they can drop in to the Careers Centre (near Fresh) every weekday, </a:t>
            </a:r>
            <a:br>
              <a:rPr lang="en-GB" sz="1200" i="1" dirty="0">
                <a:solidFill>
                  <a:schemeClr val="tx1"/>
                </a:solidFill>
                <a:latin typeface="+mn-lt"/>
              </a:rPr>
            </a:br>
            <a:r>
              <a:rPr lang="en-GB" sz="1200" i="1" dirty="0">
                <a:solidFill>
                  <a:schemeClr val="tx1"/>
                </a:solidFill>
                <a:latin typeface="+mn-lt"/>
              </a:rPr>
              <a:t>10-4, and access opportunities via </a:t>
            </a:r>
            <a:r>
              <a:rPr lang="en-GB" sz="1200" i="1" dirty="0" err="1">
                <a:solidFill>
                  <a:schemeClr val="tx1"/>
                </a:solidFill>
                <a:latin typeface="+mn-lt"/>
              </a:rPr>
              <a:t>MyDoctoral</a:t>
            </a:r>
            <a:r>
              <a:rPr lang="en-GB" sz="1200" i="1" dirty="0">
                <a:solidFill>
                  <a:schemeClr val="tx1"/>
                </a:solidFill>
                <a:latin typeface="+mn-lt"/>
              </a:rPr>
              <a:t> Development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QA7 Section 9: Lead Supervisor is responsible for: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Undertaking a Training Needs Analysis and Professional Development Plan (at start and at least annually)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GB" sz="1200" i="1" dirty="0">
                <a:solidFill>
                  <a:schemeClr val="tx1"/>
                </a:solidFill>
                <a:latin typeface="+mn-lt"/>
              </a:rPr>
              <a:t>Signposting appropriate internal and external training opportunities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</a:pPr>
            <a:r>
              <a:rPr lang="en-US" sz="1200" i="1" baseline="0" dirty="0">
                <a:solidFill>
                  <a:schemeClr val="tx1"/>
                </a:solidFill>
                <a:latin typeface="+mn-lt"/>
              </a:rPr>
              <a:t>Encouraging them to complete required research integrity training and have oversight of ethics applications</a:t>
            </a:r>
            <a:endParaRPr lang="en-GB" sz="1200" i="1" dirty="0">
              <a:solidFill>
                <a:schemeClr val="tx1"/>
              </a:solidFill>
              <a:latin typeface="+mn-lt"/>
            </a:endParaRP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200" b="0" i="1" dirty="0">
                <a:solidFill>
                  <a:schemeClr val="tx1"/>
                </a:solidFill>
                <a:latin typeface="+mn-lt"/>
              </a:rPr>
              <a:t>astoral care and relationship management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GB" sz="1200" b="0" i="1" dirty="0">
                <a:solidFill>
                  <a:schemeClr val="tx1"/>
                </a:solidFill>
                <a:latin typeface="+mn-lt"/>
              </a:rPr>
              <a:t>Separate course on Pastoral support for doctoral supervisors and personal tutors: </a:t>
            </a:r>
            <a:r>
              <a:rPr lang="en-GB" sz="1200" b="0" i="1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https://www.bath.ac.uk/guides/student-support-staff-training/</a:t>
            </a:r>
            <a:r>
              <a:rPr lang="en-GB" sz="1200" b="0" i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GB" sz="1200" b="0" i="1" dirty="0">
                <a:solidFill>
                  <a:schemeClr val="tx1"/>
                </a:solidFill>
                <a:latin typeface="+mn-lt"/>
              </a:rPr>
              <a:t>If a relationship breaks down, route of support: DoS/</a:t>
            </a:r>
            <a:r>
              <a:rPr lang="en-GB" sz="1200" b="0" i="1" dirty="0" err="1">
                <a:solidFill>
                  <a:schemeClr val="tx1"/>
                </a:solidFill>
                <a:latin typeface="+mn-lt"/>
              </a:rPr>
              <a:t>HoD</a:t>
            </a:r>
            <a:r>
              <a:rPr lang="en-GB" sz="1200" b="0" i="1" dirty="0">
                <a:solidFill>
                  <a:schemeClr val="tx1"/>
                </a:solidFill>
                <a:latin typeface="+mn-lt"/>
              </a:rPr>
              <a:t>, then Faculty DoS, then Independent Advisors. </a:t>
            </a:r>
            <a:endParaRPr lang="en-GB" sz="1200" i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200" i="1" dirty="0">
              <a:solidFill>
                <a:schemeClr val="tx1"/>
              </a:solidFill>
              <a:latin typeface="+mn-lt"/>
            </a:endParaRPr>
          </a:p>
          <a:p>
            <a:pPr marL="45720" indent="0">
              <a:lnSpc>
                <a:spcPct val="100000"/>
              </a:lnSpc>
              <a:buNone/>
            </a:pPr>
            <a:endParaRPr lang="en-GB" sz="1050" dirty="0">
              <a:solidFill>
                <a:schemeClr val="accent2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844AD75-AE02-D878-E5C9-16E3E17322CB}"/>
              </a:ext>
            </a:extLst>
          </p:cNvPr>
          <p:cNvSpPr txBox="1">
            <a:spLocks/>
          </p:cNvSpPr>
          <p:nvPr/>
        </p:nvSpPr>
        <p:spPr>
          <a:xfrm>
            <a:off x="3499639" y="2231261"/>
            <a:ext cx="4125239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rgbClr val="555E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1100" b="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1F0EB5-89D5-C769-4C92-3EF9E4AC4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7785">
            <a:off x="9801202" y="597437"/>
            <a:ext cx="2106362" cy="224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A questionnaire with a blue box&#10;&#10;Description automatically generated with medium confidence">
            <a:extLst>
              <a:ext uri="{FF2B5EF4-FFF2-40B4-BE49-F238E27FC236}">
                <a16:creationId xmlns:a16="http://schemas.microsoft.com/office/drawing/2014/main" id="{3409BABE-A66B-BA89-7DA8-CAEE8EBEF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15866">
            <a:off x="10089109" y="2618167"/>
            <a:ext cx="1723431" cy="237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9EFF399F-CCB3-2359-FCB8-01E5F1F69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5768">
            <a:off x="8041992" y="495987"/>
            <a:ext cx="1753166" cy="244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3132BD-69AA-EDA0-58E4-0A81E9C597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76" t="13468" r="10472"/>
          <a:stretch/>
        </p:blipFill>
        <p:spPr>
          <a:xfrm rot="352171">
            <a:off x="5901696" y="780381"/>
            <a:ext cx="2726865" cy="163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6F48F7-40F9-59F3-C2E3-567069409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86830">
            <a:off x="8023330" y="2826347"/>
            <a:ext cx="2240651" cy="250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50907C-9760-D72A-4172-FDD29315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56" y="534511"/>
            <a:ext cx="4967007" cy="8289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/>
              <a:t>Reminders, resources and signposting: 	</a:t>
            </a:r>
            <a:r>
              <a:rPr lang="en-US" sz="1600" dirty="0"/>
              <a:t>Developing and supporting students 	(and relationships) </a:t>
            </a:r>
            <a:endParaRPr lang="en-US" sz="2000" dirty="0"/>
          </a:p>
        </p:txBody>
      </p:sp>
      <p:pic>
        <p:nvPicPr>
          <p:cNvPr id="26" name="Graphic 25" descr="Signpost with solid fill">
            <a:extLst>
              <a:ext uri="{FF2B5EF4-FFF2-40B4-BE49-F238E27FC236}">
                <a16:creationId xmlns:a16="http://schemas.microsoft.com/office/drawing/2014/main" id="{F6AFD888-2D0E-7257-CB55-0DBF87E8C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869" y="454576"/>
            <a:ext cx="1537320" cy="15373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34D8A1-D6BC-F3E8-615E-7E1DAE44F7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98779">
            <a:off x="9007557" y="1567280"/>
            <a:ext cx="1609120" cy="175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50B8BE-D33F-B8C2-48A0-3EBCC9AE558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290"/>
          <a:stretch/>
        </p:blipFill>
        <p:spPr>
          <a:xfrm rot="412466">
            <a:off x="8836284" y="5007594"/>
            <a:ext cx="2870884" cy="146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A1219DA-4FD9-AD5B-C54C-5FCE778280E8}"/>
              </a:ext>
            </a:extLst>
          </p:cNvPr>
          <p:cNvGrpSpPr/>
          <p:nvPr/>
        </p:nvGrpSpPr>
        <p:grpSpPr>
          <a:xfrm>
            <a:off x="853189" y="1472591"/>
            <a:ext cx="720000" cy="720000"/>
            <a:chOff x="6532039" y="1025736"/>
            <a:chExt cx="4968552" cy="5400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D1CF58-D604-8CB4-D096-430E21411502}"/>
                </a:ext>
              </a:extLst>
            </p:cNvPr>
            <p:cNvSpPr/>
            <p:nvPr/>
          </p:nvSpPr>
          <p:spPr>
            <a:xfrm>
              <a:off x="6532039" y="1025736"/>
              <a:ext cx="4968552" cy="54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phic 5" descr="Person with idea with solid fill">
              <a:extLst>
                <a:ext uri="{FF2B5EF4-FFF2-40B4-BE49-F238E27FC236}">
                  <a16:creationId xmlns:a16="http://schemas.microsoft.com/office/drawing/2014/main" id="{CE96FDF4-784D-C01C-EECC-25D0B4CE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94063" y="1322772"/>
              <a:ext cx="4806528" cy="480652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83537644"/>
      </p:ext>
    </p:extLst>
  </p:cSld>
  <p:clrMapOvr>
    <a:masterClrMapping/>
  </p:clrMapOvr>
  <p:transition advTm="6094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89AF4-4AA2-FC1D-58A9-EC94FFF941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3375" y="908050"/>
            <a:ext cx="3384000" cy="5760000"/>
          </a:xfrm>
          <a:solidFill>
            <a:srgbClr val="EFF8FF"/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GB" sz="1400" b="1" dirty="0">
                <a:latin typeface="+mn-lt"/>
              </a:rPr>
              <a:t>Case study discussion 1</a:t>
            </a:r>
            <a:endParaRPr lang="en-GB" sz="1400" dirty="0"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 groups, discuss the scenario you are given.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Nominate a spokesperson to briefly feedback on: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What is the main problem?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(How) could the supervisor or doctoral researcher have prevented the problem?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What could be done now to improve the situation?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Who else could help or offer support?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15E884-AC28-480D-3883-18E1B687ACF8}"/>
              </a:ext>
            </a:extLst>
          </p:cNvPr>
          <p:cNvGrpSpPr/>
          <p:nvPr/>
        </p:nvGrpSpPr>
        <p:grpSpPr>
          <a:xfrm>
            <a:off x="3999151" y="472310"/>
            <a:ext cx="943133" cy="1080000"/>
            <a:chOff x="8224378" y="1903452"/>
            <a:chExt cx="3123829" cy="4115977"/>
          </a:xfrm>
        </p:grpSpPr>
        <p:pic>
          <p:nvPicPr>
            <p:cNvPr id="7" name="Graphic 6" descr="Chat outline">
              <a:extLst>
                <a:ext uri="{FF2B5EF4-FFF2-40B4-BE49-F238E27FC236}">
                  <a16:creationId xmlns:a16="http://schemas.microsoft.com/office/drawing/2014/main" id="{DC264E0E-E898-31D7-85D5-19D0C83C4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31883" y="1903452"/>
              <a:ext cx="2040260" cy="2040260"/>
            </a:xfrm>
            <a:prstGeom prst="rect">
              <a:avLst/>
            </a:prstGeom>
          </p:spPr>
        </p:pic>
        <p:pic>
          <p:nvPicPr>
            <p:cNvPr id="8" name="Graphic 7" descr="Meeting with solid fill">
              <a:extLst>
                <a:ext uri="{FF2B5EF4-FFF2-40B4-BE49-F238E27FC236}">
                  <a16:creationId xmlns:a16="http://schemas.microsoft.com/office/drawing/2014/main" id="{B20BB08E-600C-7877-EF10-9CE923AD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24378" y="2895600"/>
              <a:ext cx="3123829" cy="312382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3E2536-57EE-1D17-3064-A30628BA83BD}"/>
              </a:ext>
            </a:extLst>
          </p:cNvPr>
          <p:cNvSpPr txBox="1"/>
          <p:nvPr/>
        </p:nvSpPr>
        <p:spPr>
          <a:xfrm>
            <a:off x="5360927" y="6471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Case Studies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82B01F9-A25E-D945-ABBA-F528542E3457}"/>
              </a:ext>
            </a:extLst>
          </p:cNvPr>
          <p:cNvSpPr txBox="1">
            <a:spLocks/>
          </p:cNvSpPr>
          <p:nvPr/>
        </p:nvSpPr>
        <p:spPr>
          <a:xfrm>
            <a:off x="8471781" y="915768"/>
            <a:ext cx="3383668" cy="5760000"/>
          </a:xfrm>
          <a:prstGeom prst="rect">
            <a:avLst/>
          </a:prstGeom>
          <a:solidFill>
            <a:srgbClr val="EFF8FF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 charset="0"/>
              <a:buNone/>
            </a:pPr>
            <a:r>
              <a:rPr lang="en-GB" sz="1400" b="1" dirty="0">
                <a:latin typeface="+mn-lt"/>
              </a:rPr>
              <a:t>Case study discussion 2</a:t>
            </a:r>
            <a:endParaRPr lang="en-GB" sz="14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GB" sz="1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 groups, discuss the scenario you are given.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GB" sz="1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Nominate a spokesperson to briefly feedback on: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What is the main problem?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(How) could the supervisor or doctoral researcher  have prevented the problem?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What could be done now to improve the situation?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GB" sz="120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Who else could help or offer support?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94DE0-9BF2-90B7-D3A1-E65AE65C1A51}"/>
              </a:ext>
            </a:extLst>
          </p:cNvPr>
          <p:cNvSpPr txBox="1"/>
          <p:nvPr/>
        </p:nvSpPr>
        <p:spPr>
          <a:xfrm>
            <a:off x="3956621" y="5639283"/>
            <a:ext cx="43700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Font typeface="Arial" pitchFamily="34" charset="0"/>
              <a:buNone/>
            </a:pPr>
            <a:r>
              <a:rPr lang="en-US" sz="1100" b="1" dirty="0">
                <a:solidFill>
                  <a:schemeClr val="accent2"/>
                </a:solidFill>
              </a:rPr>
              <a:t>Signposting: QA7 Statements on relationships</a:t>
            </a:r>
          </a:p>
          <a:p>
            <a:pPr marL="187325" indent="-1428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2"/>
                </a:solidFill>
              </a:rPr>
              <a:t>22.1 Students Complaints Procedure  </a:t>
            </a:r>
          </a:p>
          <a:p>
            <a:pPr marL="187325" indent="-142875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2"/>
                </a:solidFill>
              </a:rPr>
              <a:t>22.3 Dignity and Respect Policy  </a:t>
            </a:r>
          </a:p>
          <a:p>
            <a:pPr marL="187325" indent="-142875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2"/>
                </a:solidFill>
              </a:rPr>
              <a:t>22.6 Personal and Professional Relationships Policy </a:t>
            </a:r>
          </a:p>
          <a:p>
            <a:pPr marL="187325" indent="-142875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accent2"/>
                </a:solidFill>
              </a:rPr>
              <a:t>23 Declaration of Interests  </a:t>
            </a:r>
          </a:p>
        </p:txBody>
      </p:sp>
      <p:pic>
        <p:nvPicPr>
          <p:cNvPr id="11" name="Graphic 10" descr="Signpost with solid fill">
            <a:extLst>
              <a:ext uri="{FF2B5EF4-FFF2-40B4-BE49-F238E27FC236}">
                <a16:creationId xmlns:a16="http://schemas.microsoft.com/office/drawing/2014/main" id="{C89EFCF6-FF14-0D9D-7173-A93F57972F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9220" y="5708114"/>
            <a:ext cx="1080000" cy="1080000"/>
          </a:xfrm>
          <a:prstGeom prst="rect">
            <a:avLst/>
          </a:prstGeom>
        </p:spPr>
      </p:pic>
      <p:sp useBgFill="1">
        <p:nvSpPr>
          <p:cNvPr id="12" name="Rounded Rectangle 20">
            <a:extLst>
              <a:ext uri="{FF2B5EF4-FFF2-40B4-BE49-F238E27FC236}">
                <a16:creationId xmlns:a16="http://schemas.microsoft.com/office/drawing/2014/main" id="{1C189700-0A26-AE45-E9C9-BCBBE360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621" y="1552310"/>
            <a:ext cx="4370038" cy="3964922"/>
          </a:xfrm>
          <a:prstGeom prst="roundRect">
            <a:avLst>
              <a:gd name="adj" fmla="val 6624"/>
            </a:avLst>
          </a:prstGeom>
          <a:ln w="57150">
            <a:solidFill>
              <a:schemeClr val="tx2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8415" tIns="34208" rIns="68415" bIns="34208" anchor="t"/>
          <a:lstStyle/>
          <a:p>
            <a:pPr algn="ctr">
              <a:defRPr/>
            </a:pPr>
            <a:r>
              <a:rPr lang="en-GB" sz="1600" b="1" dirty="0">
                <a:solidFill>
                  <a:schemeClr val="tx2"/>
                </a:solidFill>
                <a:latin typeface="News Gothic MT" panose="020B0504020203020204" pitchFamily="34" charset="0"/>
              </a:rPr>
              <a:t>Notes:</a:t>
            </a: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80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C9EE4-CF56-07E7-1D7D-8D8CF7A66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54" t="61553" r="22233" b="24794"/>
          <a:stretch/>
        </p:blipFill>
        <p:spPr>
          <a:xfrm>
            <a:off x="1969622" y="2816463"/>
            <a:ext cx="7704857" cy="9361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76D021-446A-9B6E-494D-527ED561C9EB}"/>
              </a:ext>
            </a:extLst>
          </p:cNvPr>
          <p:cNvSpPr txBox="1">
            <a:spLocks/>
          </p:cNvSpPr>
          <p:nvPr/>
        </p:nvSpPr>
        <p:spPr>
          <a:xfrm>
            <a:off x="235496" y="628700"/>
            <a:ext cx="6651003" cy="49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rgbClr val="555E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2400" dirty="0"/>
              <a:t>General Resources and Signposting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E80206-3748-C61B-C9B5-94FEE47BADE7}"/>
              </a:ext>
            </a:extLst>
          </p:cNvPr>
          <p:cNvSpPr txBox="1">
            <a:spLocks/>
          </p:cNvSpPr>
          <p:nvPr/>
        </p:nvSpPr>
        <p:spPr>
          <a:xfrm>
            <a:off x="235497" y="1259238"/>
            <a:ext cx="11619555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1800" dirty="0">
                <a:solidFill>
                  <a:schemeClr val="tx1"/>
                </a:solidFill>
              </a:rPr>
              <a:t>Following the workshop, you can access the slides and resources referenced throughout this workshop on the </a:t>
            </a:r>
            <a:r>
              <a:rPr lang="en-GB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Doctoral College webpages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1800" dirty="0">
                <a:solidFill>
                  <a:schemeClr val="tx1"/>
                </a:solidFill>
              </a:rPr>
              <a:t>We are in the process of finalising a Doctoral Supervisors Resources Hub (on </a:t>
            </a:r>
            <a:r>
              <a:rPr lang="en-GB" sz="1800" dirty="0" err="1">
                <a:solidFill>
                  <a:schemeClr val="tx1"/>
                </a:solidFill>
              </a:rPr>
              <a:t>Sharepoint</a:t>
            </a:r>
            <a:r>
              <a:rPr lang="en-GB" sz="1800" dirty="0">
                <a:solidFill>
                  <a:schemeClr val="tx1"/>
                </a:solidFill>
              </a:rPr>
              <a:t>) due for December 2024 launch. This will contain further resources on doctoral supervision as indicated in the boxes below: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1800" dirty="0">
                <a:solidFill>
                  <a:schemeClr val="tx1"/>
                </a:solidFill>
              </a:rPr>
              <a:t>Please let us know if you have any questions or requests for support to enhance your supervisory </a:t>
            </a:r>
            <a:r>
              <a:rPr lang="en-GB" sz="1800" dirty="0" err="1">
                <a:solidFill>
                  <a:schemeClr val="tx1"/>
                </a:solidFill>
              </a:rPr>
              <a:t>practic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F82E8-E546-154E-C37C-BAAB8E72AAC2}"/>
              </a:ext>
            </a:extLst>
          </p:cNvPr>
          <p:cNvSpPr txBox="1"/>
          <p:nvPr/>
        </p:nvSpPr>
        <p:spPr>
          <a:xfrm>
            <a:off x="218340" y="4372231"/>
            <a:ext cx="407587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Feedback Survey on the workshop</a:t>
            </a:r>
          </a:p>
          <a:p>
            <a:r>
              <a:rPr lang="en-GB" dirty="0">
                <a:hlinkClick r:id="rId5"/>
              </a:rPr>
              <a:t>https://app.onlinesurveys.jisc.ac.uk/s/bathreg/doctoral-supervision-workshop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14E606CD-F1E2-A7FC-9595-74A933E2A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434" y="5387949"/>
            <a:ext cx="1251683" cy="125168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4B0731-7499-4888-E7BF-E263E6055A05}"/>
              </a:ext>
            </a:extLst>
          </p:cNvPr>
          <p:cNvSpPr txBox="1">
            <a:spLocks/>
          </p:cNvSpPr>
          <p:nvPr/>
        </p:nvSpPr>
        <p:spPr>
          <a:xfrm>
            <a:off x="7390556" y="4437112"/>
            <a:ext cx="4544279" cy="1829666"/>
          </a:xfrm>
          <a:prstGeom prst="rect">
            <a:avLst/>
          </a:prstGeom>
          <a:solidFill>
            <a:srgbClr val="EFF8FF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Font typeface="Arial" pitchFamily="34" charset="0"/>
              <a:buNone/>
            </a:pPr>
            <a:r>
              <a:rPr lang="en-GB" sz="1100" b="1" dirty="0"/>
              <a:t>Next steps? </a:t>
            </a:r>
            <a:r>
              <a:rPr lang="en-GB" sz="1100" dirty="0"/>
              <a:t>What one thing will you do to adapt your supervision practice to take account of the ideas and reminders discussed today?</a:t>
            </a:r>
          </a:p>
          <a:p>
            <a:pPr marL="45720" indent="0">
              <a:lnSpc>
                <a:spcPct val="100000"/>
              </a:lnSpc>
              <a:buFont typeface="Arial" pitchFamily="34" charset="0"/>
              <a:buNone/>
            </a:pPr>
            <a:endParaRPr lang="en-GB" sz="1100" dirty="0"/>
          </a:p>
          <a:p>
            <a:pPr marL="45720" indent="0">
              <a:lnSpc>
                <a:spcPct val="100000"/>
              </a:lnSpc>
              <a:buFont typeface="Arial" pitchFamily="34" charset="0"/>
              <a:buNone/>
            </a:pPr>
            <a:endParaRPr lang="en-GB" sz="1100" dirty="0"/>
          </a:p>
          <a:p>
            <a:pPr marL="45720" indent="0">
              <a:lnSpc>
                <a:spcPct val="100000"/>
              </a:lnSpc>
              <a:buFont typeface="Arial" pitchFamily="34" charset="0"/>
              <a:buNone/>
            </a:pPr>
            <a:endParaRPr lang="en-GB" sz="1100" dirty="0"/>
          </a:p>
          <a:p>
            <a:pPr marL="45720" indent="0">
              <a:lnSpc>
                <a:spcPct val="100000"/>
              </a:lnSpc>
              <a:buFont typeface="Arial" pitchFamily="34" charset="0"/>
              <a:buNone/>
            </a:pPr>
            <a:endParaRPr lang="en-GB" sz="1100" dirty="0"/>
          </a:p>
          <a:p>
            <a:pPr marL="45720" indent="0">
              <a:lnSpc>
                <a:spcPct val="100000"/>
              </a:lnSpc>
              <a:buFont typeface="Arial" pitchFamily="34" charset="0"/>
              <a:buNone/>
            </a:pPr>
            <a:endParaRPr lang="en-GB" sz="1100" dirty="0"/>
          </a:p>
        </p:txBody>
      </p:sp>
      <p:pic>
        <p:nvPicPr>
          <p:cNvPr id="9" name="Graphic 8" descr="Clipboard Mixed with solid fill">
            <a:extLst>
              <a:ext uri="{FF2B5EF4-FFF2-40B4-BE49-F238E27FC236}">
                <a16:creationId xmlns:a16="http://schemas.microsoft.com/office/drawing/2014/main" id="{3401607C-28F3-B93D-CFDE-361B09637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2980" y="437329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2"/>
</p:tagLst>
</file>

<file path=ppt/theme/theme1.xml><?xml version="1.0" encoding="utf-8"?>
<a:theme xmlns:a="http://schemas.openxmlformats.org/drawingml/2006/main" name="Engineering">
  <a:themeElements>
    <a:clrScheme name="Research">
      <a:dk1>
        <a:srgbClr val="000000"/>
      </a:dk1>
      <a:lt1>
        <a:srgbClr val="FFFFFF"/>
      </a:lt1>
      <a:dk2>
        <a:srgbClr val="44546B"/>
      </a:dk2>
      <a:lt2>
        <a:srgbClr val="E5E8E8"/>
      </a:lt2>
      <a:accent1>
        <a:srgbClr val="0093A9"/>
      </a:accent1>
      <a:accent2>
        <a:srgbClr val="3F3F3F"/>
      </a:accent2>
      <a:accent3>
        <a:srgbClr val="A0A0A0"/>
      </a:accent3>
      <a:accent4>
        <a:srgbClr val="CCCCCC"/>
      </a:accent4>
      <a:accent5>
        <a:srgbClr val="4F5560"/>
      </a:accent5>
      <a:accent6>
        <a:srgbClr val="9DADAD"/>
      </a:accent6>
      <a:hlink>
        <a:srgbClr val="0563C1"/>
      </a:hlink>
      <a:folHlink>
        <a:srgbClr val="934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_Branded_Access-Template" id="{2C488CA4-51D6-414A-9E94-067144456FE4}" vid="{3CDCF1FF-FD6C-E24A-8B75-0F99D5216FB9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21989</TotalTime>
  <Words>1564</Words>
  <Application>Microsoft Office PowerPoint</Application>
  <PresentationFormat>Custom</PresentationFormat>
  <Paragraphs>219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DengXian</vt:lpstr>
      <vt:lpstr>Aptos</vt:lpstr>
      <vt:lpstr>Arial</vt:lpstr>
      <vt:lpstr>Calibri</vt:lpstr>
      <vt:lpstr>Franklin Gothic Medium</vt:lpstr>
      <vt:lpstr>News Gothic MT</vt:lpstr>
      <vt:lpstr>Engineering</vt:lpstr>
      <vt:lpstr>Supporting Doctoral Researchers</vt:lpstr>
      <vt:lpstr>1. Expectation setting</vt:lpstr>
      <vt:lpstr>2. Keeping on track</vt:lpstr>
      <vt:lpstr>PowerPoint Presentation</vt:lpstr>
      <vt:lpstr>PowerPoint Presentation</vt:lpstr>
      <vt:lpstr>Reminders, resources and signposting:  Developing and supporting students  (and relationships)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Matthew Monckton</dc:creator>
  <cp:lastModifiedBy>Dorcas Mumford</cp:lastModifiedBy>
  <cp:revision>137</cp:revision>
  <cp:lastPrinted>2024-06-17T19:18:27Z</cp:lastPrinted>
  <dcterms:created xsi:type="dcterms:W3CDTF">2021-02-16T09:48:38Z</dcterms:created>
  <dcterms:modified xsi:type="dcterms:W3CDTF">2024-10-03T09:57:59Z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