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  <p:sldMasterId id="2147483684" r:id="rId6"/>
  </p:sldMasterIdLst>
  <p:notesMasterIdLst>
    <p:notesMasterId r:id="rId8"/>
  </p:notesMasterIdLst>
  <p:sldIdLst>
    <p:sldId id="262" r:id="rId7"/>
  </p:sldIdLst>
  <p:sldSz cx="12801600" cy="9601200" type="A3"/>
  <p:notesSz cx="9926638" cy="143525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55A11"/>
    <a:srgbClr val="CC9700"/>
    <a:srgbClr val="CC99FF"/>
    <a:srgbClr val="4472C4"/>
    <a:srgbClr val="6699FF"/>
    <a:srgbClr val="FF99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53" autoAdjust="0"/>
  </p:normalViewPr>
  <p:slideViewPr>
    <p:cSldViewPr snapToGrid="0">
      <p:cViewPr>
        <p:scale>
          <a:sx n="91" d="100"/>
          <a:sy n="91" d="100"/>
        </p:scale>
        <p:origin x="163" y="-18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5CE44A-2583-4812-9704-0A0E2FF7DB8D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33550" y="1793875"/>
            <a:ext cx="6459538" cy="4843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6907213"/>
            <a:ext cx="7942262" cy="5651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633450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13633450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86BF6-2A6C-4DAE-9DA5-2AC4EC191E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35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86BF6-2A6C-4DAE-9DA5-2AC4EC191E0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126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0EE6080-50AD-4814-B193-9C0746FD79B0}"/>
              </a:ext>
            </a:extLst>
          </p:cNvPr>
          <p:cNvSpPr/>
          <p:nvPr userDrawn="1"/>
        </p:nvSpPr>
        <p:spPr>
          <a:xfrm>
            <a:off x="6426148" y="8799368"/>
            <a:ext cx="3075550" cy="70061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5A9ACB5-ED6B-4BE9-BAD8-D186A9AC2871}"/>
              </a:ext>
            </a:extLst>
          </p:cNvPr>
          <p:cNvSpPr/>
          <p:nvPr userDrawn="1"/>
        </p:nvSpPr>
        <p:spPr>
          <a:xfrm>
            <a:off x="3291962" y="8800702"/>
            <a:ext cx="3082633" cy="68031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389C288-54A4-475B-80E6-AFDFB4939DD1}"/>
              </a:ext>
            </a:extLst>
          </p:cNvPr>
          <p:cNvSpPr/>
          <p:nvPr userDrawn="1"/>
        </p:nvSpPr>
        <p:spPr>
          <a:xfrm>
            <a:off x="170311" y="8771019"/>
            <a:ext cx="3070098" cy="70061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CC11FB-5FD3-4030-9081-2BC695D1D63B}"/>
              </a:ext>
            </a:extLst>
          </p:cNvPr>
          <p:cNvSpPr/>
          <p:nvPr userDrawn="1"/>
        </p:nvSpPr>
        <p:spPr>
          <a:xfrm>
            <a:off x="169162" y="4642112"/>
            <a:ext cx="3075550" cy="41585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 Engineering &amp; Design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15A00F4-B0E5-4962-B6DD-404FFC1ED032}"/>
              </a:ext>
            </a:extLst>
          </p:cNvPr>
          <p:cNvSpPr/>
          <p:nvPr userDrawn="1"/>
        </p:nvSpPr>
        <p:spPr>
          <a:xfrm>
            <a:off x="229132" y="746663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Mechanical Engineering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Head of Dept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Prof Andrew Plummer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567242B-D3B0-42B2-9BCD-5FE35462F9E3}"/>
              </a:ext>
            </a:extLst>
          </p:cNvPr>
          <p:cNvSpPr/>
          <p:nvPr userDrawn="1"/>
        </p:nvSpPr>
        <p:spPr>
          <a:xfrm>
            <a:off x="229132" y="68284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Electrical &amp; Electronic Eng.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Adrian Evans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509E64F-4162-4DD5-9955-6A7CA665374A}"/>
              </a:ext>
            </a:extLst>
          </p:cNvPr>
          <p:cNvSpPr/>
          <p:nvPr userDrawn="1"/>
        </p:nvSpPr>
        <p:spPr>
          <a:xfrm>
            <a:off x="229132" y="619035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Chemical Engineering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Marianne Ellis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13A5243-CF23-4A2B-8955-55D9E6B73D66}"/>
              </a:ext>
            </a:extLst>
          </p:cNvPr>
          <p:cNvSpPr/>
          <p:nvPr userDrawn="1"/>
        </p:nvSpPr>
        <p:spPr>
          <a:xfrm>
            <a:off x="229132" y="555222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Architecture &amp; Civil Engineering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Stephen Emmitt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6C4096-7B58-4451-9DD6-91EFBFCDA143}"/>
              </a:ext>
            </a:extLst>
          </p:cNvPr>
          <p:cNvSpPr/>
          <p:nvPr userDrawn="1"/>
        </p:nvSpPr>
        <p:spPr>
          <a:xfrm>
            <a:off x="1231385" y="682895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Education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Marion Harney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E49980B-BF79-48F1-A07F-C52CA723F16C}"/>
              </a:ext>
            </a:extLst>
          </p:cNvPr>
          <p:cNvSpPr/>
          <p:nvPr userDrawn="1"/>
        </p:nvSpPr>
        <p:spPr>
          <a:xfrm>
            <a:off x="1231385" y="619081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Chris Bowen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336103-79C0-4A78-8FC2-3FE345F3C9AA}"/>
              </a:ext>
            </a:extLst>
          </p:cNvPr>
          <p:cNvSpPr/>
          <p:nvPr userDrawn="1"/>
        </p:nvSpPr>
        <p:spPr>
          <a:xfrm>
            <a:off x="2237833" y="554858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Office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 of Administration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Loretta Gibson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A6E5A76-3734-4349-9ADE-86AB1EEC5EA6}"/>
              </a:ext>
            </a:extLst>
          </p:cNvPr>
          <p:cNvSpPr/>
          <p:nvPr userDrawn="1"/>
        </p:nvSpPr>
        <p:spPr>
          <a:xfrm>
            <a:off x="3291964" y="4642112"/>
            <a:ext cx="3082632" cy="41585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 Science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07B6079-48CC-48D4-ACB6-294690143CF6}"/>
              </a:ext>
            </a:extLst>
          </p:cNvPr>
          <p:cNvSpPr/>
          <p:nvPr userDrawn="1"/>
        </p:nvSpPr>
        <p:spPr>
          <a:xfrm>
            <a:off x="4354524" y="620347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Mathematic’l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Sciences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Paul Milewski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8B174E8-6EC0-4F2F-AB95-814BF0C15F83}"/>
              </a:ext>
            </a:extLst>
          </p:cNvPr>
          <p:cNvSpPr/>
          <p:nvPr userDrawn="1"/>
        </p:nvSpPr>
        <p:spPr>
          <a:xfrm>
            <a:off x="3344744" y="683474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        Computer Science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Mike Fraser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D7133F-2970-4B81-BBEC-4C80F8330DAB}"/>
              </a:ext>
            </a:extLst>
          </p:cNvPr>
          <p:cNvSpPr/>
          <p:nvPr userDrawn="1"/>
        </p:nvSpPr>
        <p:spPr>
          <a:xfrm>
            <a:off x="3344744" y="619661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        Chemistry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Andy Burrows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11AD342-FCB5-4095-AB9F-E33681FBD3C4}"/>
              </a:ext>
            </a:extLst>
          </p:cNvPr>
          <p:cNvSpPr/>
          <p:nvPr userDrawn="1"/>
        </p:nvSpPr>
        <p:spPr>
          <a:xfrm>
            <a:off x="3344744" y="555847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Biology &amp; Biochemistry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David Tosh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51E1B1E-8562-4B70-8627-594E6A92592B}"/>
              </a:ext>
            </a:extLst>
          </p:cNvPr>
          <p:cNvSpPr/>
          <p:nvPr userDrawn="1"/>
        </p:nvSpPr>
        <p:spPr>
          <a:xfrm>
            <a:off x="4354524" y="684161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Pharmacy &amp; Pharmacology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Neil McHugh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EB6852A-7CFE-4CC4-9723-4C999766623C}"/>
              </a:ext>
            </a:extLst>
          </p:cNvPr>
          <p:cNvSpPr/>
          <p:nvPr userDrawn="1"/>
        </p:nvSpPr>
        <p:spPr>
          <a:xfrm>
            <a:off x="4354524" y="747975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             Physics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Dick James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3A57D6F-0AE2-470F-A56D-C64E6082A780}"/>
              </a:ext>
            </a:extLst>
          </p:cNvPr>
          <p:cNvSpPr/>
          <p:nvPr userDrawn="1"/>
        </p:nvSpPr>
        <p:spPr>
          <a:xfrm>
            <a:off x="5366762" y="620830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Learning &amp; Teaching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Momna Hejmadi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2098EC2-5722-4E9C-95DF-3A2156792BBA}"/>
              </a:ext>
            </a:extLst>
          </p:cNvPr>
          <p:cNvSpPr/>
          <p:nvPr userDrawn="1"/>
        </p:nvSpPr>
        <p:spPr>
          <a:xfrm>
            <a:off x="5366762" y="557016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Karen Edler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CE52FDF-6ED8-45F7-93BA-45924C3E2422}"/>
              </a:ext>
            </a:extLst>
          </p:cNvPr>
          <p:cNvSpPr/>
          <p:nvPr userDrawn="1"/>
        </p:nvSpPr>
        <p:spPr>
          <a:xfrm>
            <a:off x="3354057" y="748850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Faculty Office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 of Administration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Amanda Harper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63BBE70-5075-4DEE-8B78-2E68F9162CB6}"/>
              </a:ext>
            </a:extLst>
          </p:cNvPr>
          <p:cNvSpPr/>
          <p:nvPr userDrawn="1"/>
        </p:nvSpPr>
        <p:spPr>
          <a:xfrm>
            <a:off x="6426148" y="4642111"/>
            <a:ext cx="3082633" cy="41585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 Humanities &amp; Social Sciences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8969028-0284-456E-AE3E-4AA3B773C730}"/>
              </a:ext>
            </a:extLst>
          </p:cNvPr>
          <p:cNvSpPr/>
          <p:nvPr userDrawn="1"/>
        </p:nvSpPr>
        <p:spPr>
          <a:xfrm>
            <a:off x="7495093" y="619035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Politics,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Lang</a:t>
            </a:r>
            <a:r>
              <a:rPr lang="en-GB" sz="800" b="1" baseline="30000" dirty="0" err="1">
                <a:solidFill>
                  <a:schemeClr val="tx2">
                    <a:lumMod val="75000"/>
                  </a:schemeClr>
                </a:solidFill>
              </a:rPr>
              <a:t>s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&amp; Int’l Studies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Maria Garcia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B875A-20B0-43D7-856A-267C15146B05}"/>
              </a:ext>
            </a:extLst>
          </p:cNvPr>
          <p:cNvSpPr/>
          <p:nvPr userDrawn="1"/>
        </p:nvSpPr>
        <p:spPr>
          <a:xfrm>
            <a:off x="6488410" y="683773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for                Health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Fiona Gillison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B2EE8A6-0BA3-4968-AFCC-6203B1A796AE}"/>
              </a:ext>
            </a:extLst>
          </p:cNvPr>
          <p:cNvSpPr/>
          <p:nvPr userDrawn="1"/>
        </p:nvSpPr>
        <p:spPr>
          <a:xfrm>
            <a:off x="6488410" y="619959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Dept of Education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Andres Sandoval Hernandez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A8A559B-0B97-48F1-B3BE-7B17B502F17A}"/>
              </a:ext>
            </a:extLst>
          </p:cNvPr>
          <p:cNvSpPr/>
          <p:nvPr userDrawn="1"/>
        </p:nvSpPr>
        <p:spPr>
          <a:xfrm>
            <a:off x="6488410" y="556146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       Economics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Peter Postl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85D5B7E-AD4A-4CCE-9C8C-91812D45E36D}"/>
              </a:ext>
            </a:extLst>
          </p:cNvPr>
          <p:cNvSpPr/>
          <p:nvPr userDrawn="1"/>
        </p:nvSpPr>
        <p:spPr>
          <a:xfrm>
            <a:off x="7495093" y="68284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         Psychology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Greg Maio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B60DB65-9A38-4FB0-9AE0-AFAEB2010BB6}"/>
              </a:ext>
            </a:extLst>
          </p:cNvPr>
          <p:cNvSpPr/>
          <p:nvPr userDrawn="1"/>
        </p:nvSpPr>
        <p:spPr>
          <a:xfrm>
            <a:off x="7493327" y="745429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Social &amp; Policy Sciences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Dr Sarah Moore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BFC1C5E-EAEB-4851-875A-32E32D877D6F}"/>
              </a:ext>
            </a:extLst>
          </p:cNvPr>
          <p:cNvSpPr/>
          <p:nvPr userDrawn="1"/>
        </p:nvSpPr>
        <p:spPr>
          <a:xfrm>
            <a:off x="8502121" y="619758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Learning &amp; Teaching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Nathalia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Gjersoe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BBE38E7-B0A6-49BD-B132-E57844F5AF15}"/>
              </a:ext>
            </a:extLst>
          </p:cNvPr>
          <p:cNvSpPr/>
          <p:nvPr userDrawn="1"/>
        </p:nvSpPr>
        <p:spPr>
          <a:xfrm>
            <a:off x="8502121" y="555944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Julie Barnett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582EAC5-09F3-49DF-A387-A498BA0B1898}"/>
              </a:ext>
            </a:extLst>
          </p:cNvPr>
          <p:cNvSpPr/>
          <p:nvPr userDrawn="1"/>
        </p:nvSpPr>
        <p:spPr>
          <a:xfrm>
            <a:off x="8502121" y="745870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Office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 of Administration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Ann-Marie Hartland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589271F-D666-40DF-B66A-A0B76CF67895}"/>
              </a:ext>
            </a:extLst>
          </p:cNvPr>
          <p:cNvSpPr/>
          <p:nvPr userDrawn="1"/>
        </p:nvSpPr>
        <p:spPr>
          <a:xfrm>
            <a:off x="9567468" y="4635762"/>
            <a:ext cx="3096822" cy="41649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School of Management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852027A-8430-491A-9148-58A4767B3AB8}"/>
              </a:ext>
            </a:extLst>
          </p:cNvPr>
          <p:cNvSpPr/>
          <p:nvPr userDrawn="1"/>
        </p:nvSpPr>
        <p:spPr>
          <a:xfrm>
            <a:off x="9640850" y="745429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Strategy &amp; Organisation Division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Nancy Puccinelli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0FCD698-C8F8-4D63-A9A6-72350F0634ED}"/>
              </a:ext>
            </a:extLst>
          </p:cNvPr>
          <p:cNvSpPr/>
          <p:nvPr userDrawn="1"/>
        </p:nvSpPr>
        <p:spPr>
          <a:xfrm>
            <a:off x="9640850" y="683050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Marketing, Business &amp; Society Division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Nancy Harding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54D8A5C-DF4A-4EB2-ABA5-7FBF2A02D23F}"/>
              </a:ext>
            </a:extLst>
          </p:cNvPr>
          <p:cNvSpPr/>
          <p:nvPr userDrawn="1"/>
        </p:nvSpPr>
        <p:spPr>
          <a:xfrm>
            <a:off x="9640850" y="619236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Inform’n,Decisions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&amp; Operations Division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Alistair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Br’n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-Jones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BDB0B2A-0F44-4FD2-8AAE-3D75EE4689E6}"/>
              </a:ext>
            </a:extLst>
          </p:cNvPr>
          <p:cNvSpPr/>
          <p:nvPr userDrawn="1"/>
        </p:nvSpPr>
        <p:spPr>
          <a:xfrm>
            <a:off x="9640850" y="555422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Accounting, Finance &amp; Law Division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David Newton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6334902-1D4B-442F-B228-B127B7305F37}"/>
              </a:ext>
            </a:extLst>
          </p:cNvPr>
          <p:cNvSpPr/>
          <p:nvPr userDrawn="1"/>
        </p:nvSpPr>
        <p:spPr>
          <a:xfrm>
            <a:off x="10643103" y="681690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Learning &amp; Teaching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Philip Cooper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Tim </a:t>
            </a:r>
            <a:r>
              <a:rPr lang="en-GB" sz="800" dirty="0" err="1">
                <a:solidFill>
                  <a:schemeClr val="tx2">
                    <a:lumMod val="75000"/>
                  </a:schemeClr>
                </a:solidFill>
              </a:rPr>
              <a:t>Wakeley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07E4DF0-B70B-4D35-B303-7F54E2490061}"/>
              </a:ext>
            </a:extLst>
          </p:cNvPr>
          <p:cNvSpPr/>
          <p:nvPr userDrawn="1"/>
        </p:nvSpPr>
        <p:spPr>
          <a:xfrm>
            <a:off x="10643103" y="617877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Andrew Brown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B656060-BC61-470C-B3A4-02218433B968}"/>
              </a:ext>
            </a:extLst>
          </p:cNvPr>
          <p:cNvSpPr/>
          <p:nvPr userDrawn="1"/>
        </p:nvSpPr>
        <p:spPr>
          <a:xfrm>
            <a:off x="10643103" y="745504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International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Pete Nuttall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2FF1379-AD05-40D0-B981-E4A1FA38A03B}"/>
              </a:ext>
            </a:extLst>
          </p:cNvPr>
          <p:cNvSpPr/>
          <p:nvPr userDrawn="1"/>
        </p:nvSpPr>
        <p:spPr>
          <a:xfrm>
            <a:off x="11650576" y="555422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Faculty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Mairi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Maclean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6EC17F7-3DB8-4A75-87B5-B3388BFDC97F}"/>
              </a:ext>
            </a:extLst>
          </p:cNvPr>
          <p:cNvSpPr/>
          <p:nvPr userDrawn="1"/>
        </p:nvSpPr>
        <p:spPr>
          <a:xfrm>
            <a:off x="11650576" y="619236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Director of Operations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Mr Rohan Surana</a:t>
            </a:r>
          </a:p>
          <a:p>
            <a:pPr algn="ctr">
              <a:spcAft>
                <a:spcPts val="600"/>
              </a:spcAft>
            </a:pPr>
            <a:endParaRPr lang="en-GB" sz="60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48" name="Elbow Connector 54">
            <a:extLst>
              <a:ext uri="{FF2B5EF4-FFF2-40B4-BE49-F238E27FC236}">
                <a16:creationId xmlns:a16="http://schemas.microsoft.com/office/drawing/2014/main" id="{DE3BBAFE-FC99-438C-8FE4-C7D8D59018C2}"/>
              </a:ext>
            </a:extLst>
          </p:cNvPr>
          <p:cNvCxnSpPr>
            <a:cxnSpLocks/>
            <a:stCxn id="10" idx="0"/>
            <a:endCxn id="18" idx="0"/>
          </p:cNvCxnSpPr>
          <p:nvPr userDrawn="1"/>
        </p:nvCxnSpPr>
        <p:spPr>
          <a:xfrm rot="5400000" flipH="1" flipV="1">
            <a:off x="3270108" y="3078941"/>
            <a:ext cx="12700" cy="3126343"/>
          </a:xfrm>
          <a:prstGeom prst="bentConnector3">
            <a:avLst>
              <a:gd name="adj1" fmla="val 661409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82">
            <a:extLst>
              <a:ext uri="{FF2B5EF4-FFF2-40B4-BE49-F238E27FC236}">
                <a16:creationId xmlns:a16="http://schemas.microsoft.com/office/drawing/2014/main" id="{4644676A-2D7F-4EBE-8665-93EB85285867}"/>
              </a:ext>
            </a:extLst>
          </p:cNvPr>
          <p:cNvCxnSpPr>
            <a:stCxn id="121" idx="2"/>
            <a:endCxn id="106" idx="0"/>
          </p:cNvCxnSpPr>
          <p:nvPr userDrawn="1"/>
        </p:nvCxnSpPr>
        <p:spPr>
          <a:xfrm rot="5400000">
            <a:off x="4267041" y="-554140"/>
            <a:ext cx="350914" cy="2805770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88">
            <a:extLst>
              <a:ext uri="{FF2B5EF4-FFF2-40B4-BE49-F238E27FC236}">
                <a16:creationId xmlns:a16="http://schemas.microsoft.com/office/drawing/2014/main" id="{07C3F6CD-C560-4687-AABC-829422BDC4E1}"/>
              </a:ext>
            </a:extLst>
          </p:cNvPr>
          <p:cNvCxnSpPr>
            <a:stCxn id="121" idx="2"/>
            <a:endCxn id="104" idx="0"/>
          </p:cNvCxnSpPr>
          <p:nvPr userDrawn="1"/>
        </p:nvCxnSpPr>
        <p:spPr>
          <a:xfrm rot="5400000">
            <a:off x="5441428" y="611385"/>
            <a:ext cx="342052" cy="465858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>
            <a:extLst>
              <a:ext uri="{FF2B5EF4-FFF2-40B4-BE49-F238E27FC236}">
                <a16:creationId xmlns:a16="http://schemas.microsoft.com/office/drawing/2014/main" id="{79599CAD-5B07-4C8C-A857-889B94AC25E8}"/>
              </a:ext>
            </a:extLst>
          </p:cNvPr>
          <p:cNvSpPr/>
          <p:nvPr userDrawn="1"/>
        </p:nvSpPr>
        <p:spPr>
          <a:xfrm>
            <a:off x="6003909" y="387312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International Relations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Lily Rumsey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ED43234-7F15-49B8-ADDB-CBBB6214B4DD}"/>
              </a:ext>
            </a:extLst>
          </p:cNvPr>
          <p:cNvSpPr/>
          <p:nvPr userDrawn="1"/>
        </p:nvSpPr>
        <p:spPr>
          <a:xfrm>
            <a:off x="8248272" y="317759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Doctoral College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Academic 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Cathryn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Mitchell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C086ADE5-9C92-40F2-8DFC-D8C3619B5238}"/>
              </a:ext>
            </a:extLst>
          </p:cNvPr>
          <p:cNvSpPr/>
          <p:nvPr userDrawn="1"/>
        </p:nvSpPr>
        <p:spPr>
          <a:xfrm>
            <a:off x="7504339" y="885301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Institute for Policy Research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Nick Pearce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8DD1815-993A-444A-9631-FF70A07E9F15}"/>
              </a:ext>
            </a:extLst>
          </p:cNvPr>
          <p:cNvSpPr/>
          <p:nvPr userDrawn="1"/>
        </p:nvSpPr>
        <p:spPr>
          <a:xfrm>
            <a:off x="5366762" y="8843966"/>
            <a:ext cx="957600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Institute for </a:t>
            </a: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Math’tical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Innovation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700">
                <a:solidFill>
                  <a:schemeClr val="tx2">
                    <a:lumMod val="75000"/>
                  </a:schemeClr>
                </a:solidFill>
              </a:rPr>
              <a:t>Prof Andreas Kyprianou</a:t>
            </a:r>
          </a:p>
        </p:txBody>
      </p:sp>
      <p:cxnSp>
        <p:nvCxnSpPr>
          <p:cNvPr id="55" name="Elbow Connector 124">
            <a:extLst>
              <a:ext uri="{FF2B5EF4-FFF2-40B4-BE49-F238E27FC236}">
                <a16:creationId xmlns:a16="http://schemas.microsoft.com/office/drawing/2014/main" id="{91C07950-76D3-4047-A38A-DA4AB3A1D436}"/>
              </a:ext>
            </a:extLst>
          </p:cNvPr>
          <p:cNvCxnSpPr>
            <a:cxnSpLocks/>
            <a:stCxn id="106" idx="2"/>
            <a:endCxn id="81" idx="0"/>
          </p:cNvCxnSpPr>
          <p:nvPr userDrawn="1"/>
        </p:nvCxnSpPr>
        <p:spPr>
          <a:xfrm rot="5400000">
            <a:off x="2569251" y="1974064"/>
            <a:ext cx="823157" cy="117569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4F0C088E-3D30-41C4-BD30-DC1CC82DA3CC}"/>
              </a:ext>
            </a:extLst>
          </p:cNvPr>
          <p:cNvSpPr/>
          <p:nvPr userDrawn="1"/>
        </p:nvSpPr>
        <p:spPr>
          <a:xfrm>
            <a:off x="215089" y="175457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Finance &amp; Procurement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Deputy 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Simon Fenne</a:t>
            </a:r>
          </a:p>
        </p:txBody>
      </p:sp>
      <p:cxnSp>
        <p:nvCxnSpPr>
          <p:cNvPr id="57" name="Elbow Connector 146">
            <a:extLst>
              <a:ext uri="{FF2B5EF4-FFF2-40B4-BE49-F238E27FC236}">
                <a16:creationId xmlns:a16="http://schemas.microsoft.com/office/drawing/2014/main" id="{A9F924A1-5CFB-485D-BAD9-905475A7C6C3}"/>
              </a:ext>
            </a:extLst>
          </p:cNvPr>
          <p:cNvCxnSpPr>
            <a:cxnSpLocks/>
            <a:stCxn id="108" idx="2"/>
            <a:endCxn id="56" idx="0"/>
          </p:cNvCxnSpPr>
          <p:nvPr userDrawn="1"/>
        </p:nvCxnSpPr>
        <p:spPr>
          <a:xfrm rot="5400000">
            <a:off x="633647" y="1688516"/>
            <a:ext cx="126119" cy="5991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072A4B26-8850-4DB8-B3D1-046D2E636B01}"/>
              </a:ext>
            </a:extLst>
          </p:cNvPr>
          <p:cNvSpPr/>
          <p:nvPr userDrawn="1"/>
        </p:nvSpPr>
        <p:spPr>
          <a:xfrm>
            <a:off x="8248272" y="387312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Careers Service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[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Ghislaine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Dell]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F80DF68-8F04-4D69-BDC9-876AF4E67263}"/>
              </a:ext>
            </a:extLst>
          </p:cNvPr>
          <p:cNvSpPr/>
          <p:nvPr userDrawn="1"/>
        </p:nvSpPr>
        <p:spPr>
          <a:xfrm>
            <a:off x="7170094" y="387312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Skills Centre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[Sarah Williment]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A55DE2D-349D-468B-A623-920EE58B79BE}"/>
              </a:ext>
            </a:extLst>
          </p:cNvPr>
          <p:cNvSpPr/>
          <p:nvPr userDrawn="1"/>
        </p:nvSpPr>
        <p:spPr>
          <a:xfrm>
            <a:off x="7170094" y="317759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Centre for Learning &amp; Teaching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Chris Bonfield</a:t>
            </a:r>
          </a:p>
        </p:txBody>
      </p:sp>
      <p:cxnSp>
        <p:nvCxnSpPr>
          <p:cNvPr id="61" name="Elbow Connector 244">
            <a:extLst>
              <a:ext uri="{FF2B5EF4-FFF2-40B4-BE49-F238E27FC236}">
                <a16:creationId xmlns:a16="http://schemas.microsoft.com/office/drawing/2014/main" id="{3753CB7B-45A0-4A34-9765-1866BE549A04}"/>
              </a:ext>
            </a:extLst>
          </p:cNvPr>
          <p:cNvCxnSpPr>
            <a:cxnSpLocks/>
            <a:stCxn id="82" idx="0"/>
            <a:endCxn id="105" idx="2"/>
          </p:cNvCxnSpPr>
          <p:nvPr userDrawn="1"/>
        </p:nvCxnSpPr>
        <p:spPr>
          <a:xfrm rot="5400000" flipH="1" flipV="1">
            <a:off x="3692810" y="1927668"/>
            <a:ext cx="815975" cy="217544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253">
            <a:extLst>
              <a:ext uri="{FF2B5EF4-FFF2-40B4-BE49-F238E27FC236}">
                <a16:creationId xmlns:a16="http://schemas.microsoft.com/office/drawing/2014/main" id="{8CC9BFA2-8EEB-4D77-9621-97D67C4BC09A}"/>
              </a:ext>
            </a:extLst>
          </p:cNvPr>
          <p:cNvCxnSpPr>
            <a:cxnSpLocks/>
            <a:stCxn id="112" idx="1"/>
            <a:endCxn id="114" idx="3"/>
          </p:cNvCxnSpPr>
          <p:nvPr userDrawn="1"/>
        </p:nvCxnSpPr>
        <p:spPr>
          <a:xfrm rot="10800000">
            <a:off x="11366419" y="2095009"/>
            <a:ext cx="171083" cy="686842"/>
          </a:xfrm>
          <a:prstGeom prst="bentConnector3">
            <a:avLst>
              <a:gd name="adj1" fmla="val 48869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838D483E-4345-469E-899A-C55263C13228}"/>
              </a:ext>
            </a:extLst>
          </p:cNvPr>
          <p:cNvSpPr/>
          <p:nvPr userDrawn="1"/>
        </p:nvSpPr>
        <p:spPr>
          <a:xfrm>
            <a:off x="220322" y="388009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Internal Audit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Tom Stanton</a:t>
            </a:r>
          </a:p>
        </p:txBody>
      </p:sp>
      <p:cxnSp>
        <p:nvCxnSpPr>
          <p:cNvPr id="64" name="Elbow Connector 309">
            <a:extLst>
              <a:ext uri="{FF2B5EF4-FFF2-40B4-BE49-F238E27FC236}">
                <a16:creationId xmlns:a16="http://schemas.microsoft.com/office/drawing/2014/main" id="{C6500E7D-9B8F-4991-AFF3-64D41EE92C38}"/>
              </a:ext>
            </a:extLst>
          </p:cNvPr>
          <p:cNvCxnSpPr>
            <a:cxnSpLocks/>
            <a:stCxn id="121" idx="2"/>
            <a:endCxn id="110" idx="0"/>
          </p:cNvCxnSpPr>
          <p:nvPr userDrawn="1"/>
        </p:nvCxnSpPr>
        <p:spPr>
          <a:xfrm rot="16200000" flipH="1">
            <a:off x="7787668" y="-1268998"/>
            <a:ext cx="358096" cy="4242667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127650C3-2C3F-42BC-B762-1342CE6EC59F}"/>
              </a:ext>
            </a:extLst>
          </p:cNvPr>
          <p:cNvSpPr txBox="1"/>
          <p:nvPr userDrawn="1"/>
        </p:nvSpPr>
        <p:spPr>
          <a:xfrm>
            <a:off x="0" y="46036"/>
            <a:ext cx="2345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/>
              <a:t>Organisation Structure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6F90CA1C-8570-4415-A26B-A9DE48653ED2}"/>
              </a:ext>
            </a:extLst>
          </p:cNvPr>
          <p:cNvSpPr/>
          <p:nvPr userDrawn="1"/>
        </p:nvSpPr>
        <p:spPr>
          <a:xfrm>
            <a:off x="10643103" y="554435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Brian Squire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84E43040-64C6-4750-AA12-5039F8C77A3C}"/>
              </a:ext>
            </a:extLst>
          </p:cNvPr>
          <p:cNvSpPr/>
          <p:nvPr userDrawn="1"/>
        </p:nvSpPr>
        <p:spPr>
          <a:xfrm>
            <a:off x="6003909" y="316892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Corporate Engagement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Stephen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Rangecroft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68" name="Elbow Connector 162">
            <a:extLst>
              <a:ext uri="{FF2B5EF4-FFF2-40B4-BE49-F238E27FC236}">
                <a16:creationId xmlns:a16="http://schemas.microsoft.com/office/drawing/2014/main" id="{18AE67F8-93A1-40DB-921C-50742D09B248}"/>
              </a:ext>
            </a:extLst>
          </p:cNvPr>
          <p:cNvCxnSpPr>
            <a:cxnSpLocks/>
            <a:stCxn id="107" idx="2"/>
            <a:endCxn id="67" idx="0"/>
          </p:cNvCxnSpPr>
          <p:nvPr userDrawn="1"/>
        </p:nvCxnSpPr>
        <p:spPr>
          <a:xfrm rot="5400000">
            <a:off x="6431304" y="3117694"/>
            <a:ext cx="102452" cy="12700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>
            <a:extLst>
              <a:ext uri="{FF2B5EF4-FFF2-40B4-BE49-F238E27FC236}">
                <a16:creationId xmlns:a16="http://schemas.microsoft.com/office/drawing/2014/main" id="{8FDD0C7D-FA47-4E42-9558-D869B5F40909}"/>
              </a:ext>
            </a:extLst>
          </p:cNvPr>
          <p:cNvSpPr/>
          <p:nvPr userDrawn="1"/>
        </p:nvSpPr>
        <p:spPr>
          <a:xfrm>
            <a:off x="4360409" y="812639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Technical Services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Malcolm Holley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DE5326D9-541E-4B1B-A696-48A596BCAE52}"/>
              </a:ext>
            </a:extLst>
          </p:cNvPr>
          <p:cNvSpPr/>
          <p:nvPr userDrawn="1"/>
        </p:nvSpPr>
        <p:spPr>
          <a:xfrm>
            <a:off x="2237833" y="619035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Technical Services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Julian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Sulley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71" name="Picture 2" descr="Image result for university of bath logo">
            <a:extLst>
              <a:ext uri="{FF2B5EF4-FFF2-40B4-BE49-F238E27FC236}">
                <a16:creationId xmlns:a16="http://schemas.microsoft.com/office/drawing/2014/main" id="{66A367D0-2FF0-437A-8843-5C51C41F2C7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26671" y="96344"/>
            <a:ext cx="859406" cy="307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F0BCC1FB-1D27-4B0A-899C-89DECDE7F3C7}"/>
              </a:ext>
            </a:extLst>
          </p:cNvPr>
          <p:cNvSpPr txBox="1"/>
          <p:nvPr userDrawn="1"/>
        </p:nvSpPr>
        <p:spPr>
          <a:xfrm>
            <a:off x="0" y="46036"/>
            <a:ext cx="3622979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GB" b="1" dirty="0"/>
              <a:t>Organisation Structure        1 Mar 22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46B34B62-DD28-4EA4-B00B-492B4FD1D67F}"/>
              </a:ext>
            </a:extLst>
          </p:cNvPr>
          <p:cNvSpPr/>
          <p:nvPr userDrawn="1"/>
        </p:nvSpPr>
        <p:spPr>
          <a:xfrm>
            <a:off x="1351893" y="244801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Senior Legal Adviser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David Jolly</a:t>
            </a:r>
          </a:p>
        </p:txBody>
      </p:sp>
      <p:cxnSp>
        <p:nvCxnSpPr>
          <p:cNvPr id="74" name="Elbow Connector 306">
            <a:extLst>
              <a:ext uri="{FF2B5EF4-FFF2-40B4-BE49-F238E27FC236}">
                <a16:creationId xmlns:a16="http://schemas.microsoft.com/office/drawing/2014/main" id="{DC322643-D6F2-4232-9862-89CACB99122A}"/>
              </a:ext>
            </a:extLst>
          </p:cNvPr>
          <p:cNvCxnSpPr>
            <a:cxnSpLocks/>
            <a:stCxn id="121" idx="2"/>
            <a:endCxn id="109" idx="0"/>
          </p:cNvCxnSpPr>
          <p:nvPr userDrawn="1"/>
        </p:nvCxnSpPr>
        <p:spPr>
          <a:xfrm rot="16200000" flipH="1">
            <a:off x="6991177" y="-472506"/>
            <a:ext cx="358096" cy="2649684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Elbow Connector 319">
            <a:extLst>
              <a:ext uri="{FF2B5EF4-FFF2-40B4-BE49-F238E27FC236}">
                <a16:creationId xmlns:a16="http://schemas.microsoft.com/office/drawing/2014/main" id="{E740135D-E327-4944-85AE-E8A5486A882B}"/>
              </a:ext>
            </a:extLst>
          </p:cNvPr>
          <p:cNvCxnSpPr>
            <a:stCxn id="121" idx="2"/>
            <a:endCxn id="105" idx="0"/>
          </p:cNvCxnSpPr>
          <p:nvPr userDrawn="1"/>
        </p:nvCxnSpPr>
        <p:spPr>
          <a:xfrm rot="5400000">
            <a:off x="4848428" y="34429"/>
            <a:ext cx="358096" cy="1635814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EDAC07D6-0E94-4FAD-9B44-9966C2F5BE1E}"/>
              </a:ext>
            </a:extLst>
          </p:cNvPr>
          <p:cNvSpPr/>
          <p:nvPr userDrawn="1"/>
        </p:nvSpPr>
        <p:spPr>
          <a:xfrm>
            <a:off x="10922638" y="8459893"/>
            <a:ext cx="1808065" cy="104009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/>
          <a:lstStyle/>
          <a:p>
            <a:pPr algn="ctr"/>
            <a:r>
              <a:rPr lang="en-GB" sz="1000" b="1">
                <a:solidFill>
                  <a:schemeClr val="bg2">
                    <a:lumMod val="25000"/>
                  </a:schemeClr>
                </a:solidFill>
              </a:rPr>
              <a:t>LEGEND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5968AAB-0CFA-4B09-A3FF-AE323C09EF51}"/>
              </a:ext>
            </a:extLst>
          </p:cNvPr>
          <p:cNvSpPr txBox="1"/>
          <p:nvPr userDrawn="1"/>
        </p:nvSpPr>
        <p:spPr>
          <a:xfrm>
            <a:off x="10905821" y="8617871"/>
            <a:ext cx="14895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800" dirty="0"/>
              <a:t>[ ]      = temporary arrangement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6C6B89CD-F295-4E3F-9402-F9E6116057E3}"/>
              </a:ext>
            </a:extLst>
          </p:cNvPr>
          <p:cNvSpPr/>
          <p:nvPr userDrawn="1"/>
        </p:nvSpPr>
        <p:spPr>
          <a:xfrm>
            <a:off x="1391036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Director of           Policy, Planning &amp; Compliance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Nicky Kemp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60DF9675-111C-4722-9A7B-18D77BB84C76}"/>
              </a:ext>
            </a:extLst>
          </p:cNvPr>
          <p:cNvSpPr/>
          <p:nvPr userDrawn="1"/>
        </p:nvSpPr>
        <p:spPr>
          <a:xfrm>
            <a:off x="10404628" y="248675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Estates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[TBD]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B5BE8DB-A118-41FF-95F2-5213F5552422}"/>
              </a:ext>
            </a:extLst>
          </p:cNvPr>
          <p:cNvSpPr/>
          <p:nvPr userDrawn="1"/>
        </p:nvSpPr>
        <p:spPr>
          <a:xfrm>
            <a:off x="11543903" y="317561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Sports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Stephen Baddeley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EF935526-B952-4D44-A5B0-D9FA4A4542AD}"/>
              </a:ext>
            </a:extLst>
          </p:cNvPr>
          <p:cNvSpPr/>
          <p:nvPr userDrawn="1"/>
        </p:nvSpPr>
        <p:spPr>
          <a:xfrm>
            <a:off x="2443423" y="244442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Research &amp; Innovation Services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Caroline Quest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2FFBC7A3-38B3-4799-A71D-F73ADE183C1F}"/>
              </a:ext>
            </a:extLst>
          </p:cNvPr>
          <p:cNvSpPr/>
          <p:nvPr userDrawn="1"/>
        </p:nvSpPr>
        <p:spPr>
          <a:xfrm>
            <a:off x="3513404" y="244442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Students’ Union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Chief Executive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Nicky Passmore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A8A5983B-D7C1-4B32-B7FF-B5557706082B}"/>
              </a:ext>
            </a:extLst>
          </p:cNvPr>
          <p:cNvSpPr/>
          <p:nvPr userDrawn="1"/>
        </p:nvSpPr>
        <p:spPr>
          <a:xfrm>
            <a:off x="7170094" y="24867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University Librarian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Kate Robinson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4B3798AA-12BF-4080-B891-1A9DEC93262A}"/>
              </a:ext>
            </a:extLst>
          </p:cNvPr>
          <p:cNvSpPr/>
          <p:nvPr userDrawn="1"/>
        </p:nvSpPr>
        <p:spPr>
          <a:xfrm>
            <a:off x="8248272" y="24867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Academic Registry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Rachel Sheer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D1DD6156-766E-4AC7-AAE1-02CCE3B696F1}"/>
              </a:ext>
            </a:extLst>
          </p:cNvPr>
          <p:cNvSpPr/>
          <p:nvPr userDrawn="1"/>
        </p:nvSpPr>
        <p:spPr>
          <a:xfrm>
            <a:off x="9326450" y="317759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Student Services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Anthony Payne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F62FDCF9-2702-4936-B715-82353098710B}"/>
              </a:ext>
            </a:extLst>
          </p:cNvPr>
          <p:cNvSpPr/>
          <p:nvPr userDrawn="1"/>
        </p:nvSpPr>
        <p:spPr>
          <a:xfrm>
            <a:off x="9326450" y="24867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Admissions &amp;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Outr’ch</a:t>
            </a:r>
            <a:endParaRPr lang="en-GB" sz="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Bruce Rayton</a:t>
            </a:r>
            <a:endParaRPr lang="en-GB" sz="60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87" name="Elbow Connector 291">
            <a:extLst>
              <a:ext uri="{FF2B5EF4-FFF2-40B4-BE49-F238E27FC236}">
                <a16:creationId xmlns:a16="http://schemas.microsoft.com/office/drawing/2014/main" id="{F6CA47BA-814E-4DAD-86A6-88AC77405DF8}"/>
              </a:ext>
            </a:extLst>
          </p:cNvPr>
          <p:cNvCxnSpPr>
            <a:cxnSpLocks/>
            <a:stCxn id="73" idx="1"/>
            <a:endCxn id="78" idx="2"/>
          </p:cNvCxnSpPr>
          <p:nvPr userDrawn="1"/>
        </p:nvCxnSpPr>
        <p:spPr>
          <a:xfrm rot="10800000" flipH="1">
            <a:off x="1351893" y="1628452"/>
            <a:ext cx="517764" cy="1118100"/>
          </a:xfrm>
          <a:prstGeom prst="bentConnector4">
            <a:avLst>
              <a:gd name="adj1" fmla="val -15587"/>
              <a:gd name="adj2" fmla="val 6335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87">
            <a:extLst>
              <a:ext uri="{FF2B5EF4-FFF2-40B4-BE49-F238E27FC236}">
                <a16:creationId xmlns:a16="http://schemas.microsoft.com/office/drawing/2014/main" id="{1419FC6E-5247-4D61-8F89-128B97D5201F}"/>
              </a:ext>
            </a:extLst>
          </p:cNvPr>
          <p:cNvSpPr/>
          <p:nvPr userDrawn="1"/>
        </p:nvSpPr>
        <p:spPr>
          <a:xfrm>
            <a:off x="5366762" y="684643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International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Stephen Ward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E47A9ED5-E258-42C1-96FC-E0694A9E4A66}"/>
              </a:ext>
            </a:extLst>
          </p:cNvPr>
          <p:cNvSpPr/>
          <p:nvPr userDrawn="1"/>
        </p:nvSpPr>
        <p:spPr>
          <a:xfrm>
            <a:off x="8502121" y="682814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International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Louise Brown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119EBC2E-A9CF-4639-8414-A71B26A48AED}"/>
              </a:ext>
            </a:extLst>
          </p:cNvPr>
          <p:cNvSpPr/>
          <p:nvPr userDrawn="1"/>
        </p:nvSpPr>
        <p:spPr>
          <a:xfrm>
            <a:off x="4361296" y="556198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Chris Frost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3DCEDE6D-FC1E-498C-B53C-E75CFCDE8C44}"/>
              </a:ext>
            </a:extLst>
          </p:cNvPr>
          <p:cNvSpPr/>
          <p:nvPr userDrawn="1"/>
        </p:nvSpPr>
        <p:spPr>
          <a:xfrm>
            <a:off x="7504339" y="555847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Joe Devine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020D94E0-0923-48D8-A84D-EAC2C7A55028}"/>
              </a:ext>
            </a:extLst>
          </p:cNvPr>
          <p:cNvSpPr/>
          <p:nvPr userDrawn="1"/>
        </p:nvSpPr>
        <p:spPr>
          <a:xfrm>
            <a:off x="1231385" y="555268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Davide Mattia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C43A2CFA-3625-40C5-9BE2-807B0598F2A8}"/>
              </a:ext>
            </a:extLst>
          </p:cNvPr>
          <p:cNvSpPr/>
          <p:nvPr userDrawn="1"/>
        </p:nvSpPr>
        <p:spPr>
          <a:xfrm>
            <a:off x="1229296" y="884177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200"/>
              </a:spcAft>
            </a:pPr>
            <a:r>
              <a:rPr lang="en-GB" sz="700" b="1" dirty="0">
                <a:solidFill>
                  <a:schemeClr val="tx2">
                    <a:lumMod val="75000"/>
                  </a:schemeClr>
                </a:solidFill>
              </a:rPr>
              <a:t>Institute for Advanced Automotive Propulsion Systems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Executive 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Gary Hawley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37FC255F-203E-4A9D-8418-9D07A744B242}"/>
              </a:ext>
            </a:extLst>
          </p:cNvPr>
          <p:cNvSpPr/>
          <p:nvPr userDrawn="1"/>
        </p:nvSpPr>
        <p:spPr>
          <a:xfrm>
            <a:off x="4361296" y="8845174"/>
            <a:ext cx="957600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Institute of Coding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700">
                <a:solidFill>
                  <a:schemeClr val="tx2">
                    <a:lumMod val="75000"/>
                  </a:schemeClr>
                </a:solidFill>
              </a:rPr>
              <a:t>Prof Rachid Hourizi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62B3D519-04AF-4FB0-BE52-7E336FF9B10D}"/>
              </a:ext>
            </a:extLst>
          </p:cNvPr>
          <p:cNvSpPr/>
          <p:nvPr userDrawn="1"/>
        </p:nvSpPr>
        <p:spPr>
          <a:xfrm>
            <a:off x="1352634" y="315294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Org</a:t>
            </a:r>
            <a:r>
              <a:rPr lang="en-GB" sz="800" b="1" baseline="30000" err="1">
                <a:solidFill>
                  <a:schemeClr val="tx2">
                    <a:lumMod val="75000"/>
                  </a:schemeClr>
                </a:solidFill>
              </a:rPr>
              <a:t>l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Resilience &amp; Business Continuity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Manager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Sian Dyson</a:t>
            </a:r>
          </a:p>
        </p:txBody>
      </p:sp>
      <p:cxnSp>
        <p:nvCxnSpPr>
          <p:cNvPr id="96" name="Elbow Connector 291">
            <a:extLst>
              <a:ext uri="{FF2B5EF4-FFF2-40B4-BE49-F238E27FC236}">
                <a16:creationId xmlns:a16="http://schemas.microsoft.com/office/drawing/2014/main" id="{A73AFAC4-C07F-4CA9-AAD4-EC1FC03964BC}"/>
              </a:ext>
            </a:extLst>
          </p:cNvPr>
          <p:cNvCxnSpPr>
            <a:cxnSpLocks/>
            <a:stCxn id="95" idx="1"/>
            <a:endCxn id="73" idx="1"/>
          </p:cNvCxnSpPr>
          <p:nvPr userDrawn="1"/>
        </p:nvCxnSpPr>
        <p:spPr>
          <a:xfrm rot="10800000">
            <a:off x="1351894" y="2746553"/>
            <a:ext cx="741" cy="704931"/>
          </a:xfrm>
          <a:prstGeom prst="bentConnector3">
            <a:avLst>
              <a:gd name="adj1" fmla="val 10720513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 96">
            <a:extLst>
              <a:ext uri="{FF2B5EF4-FFF2-40B4-BE49-F238E27FC236}">
                <a16:creationId xmlns:a16="http://schemas.microsoft.com/office/drawing/2014/main" id="{ABC9DF06-BC9C-4291-B667-BE268836F25A}"/>
              </a:ext>
            </a:extLst>
          </p:cNvPr>
          <p:cNvSpPr/>
          <p:nvPr userDrawn="1"/>
        </p:nvSpPr>
        <p:spPr>
          <a:xfrm>
            <a:off x="10972474" y="384779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Strategic Projects Office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>
              <a:spcAft>
                <a:spcPts val="600"/>
              </a:spcAft>
            </a:pP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Sharon Street</a:t>
            </a:r>
          </a:p>
        </p:txBody>
      </p:sp>
      <p:cxnSp>
        <p:nvCxnSpPr>
          <p:cNvPr id="98" name="Elbow Connector 287">
            <a:extLst>
              <a:ext uri="{FF2B5EF4-FFF2-40B4-BE49-F238E27FC236}">
                <a16:creationId xmlns:a16="http://schemas.microsoft.com/office/drawing/2014/main" id="{F972EABC-5C95-4E15-BFB2-4F10FF4F5AAD}"/>
              </a:ext>
            </a:extLst>
          </p:cNvPr>
          <p:cNvCxnSpPr>
            <a:cxnSpLocks/>
            <a:stCxn id="116" idx="1"/>
            <a:endCxn id="115" idx="1"/>
          </p:cNvCxnSpPr>
          <p:nvPr userDrawn="1"/>
        </p:nvCxnSpPr>
        <p:spPr>
          <a:xfrm rot="10800000" flipH="1">
            <a:off x="216109" y="2738105"/>
            <a:ext cx="2228" cy="713378"/>
          </a:xfrm>
          <a:prstGeom prst="bentConnector3">
            <a:avLst>
              <a:gd name="adj1" fmla="val -4991697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Elbow Connector 287">
            <a:extLst>
              <a:ext uri="{FF2B5EF4-FFF2-40B4-BE49-F238E27FC236}">
                <a16:creationId xmlns:a16="http://schemas.microsoft.com/office/drawing/2014/main" id="{FD431340-500D-4F8D-A2D5-C45096009D8A}"/>
              </a:ext>
            </a:extLst>
          </p:cNvPr>
          <p:cNvCxnSpPr>
            <a:cxnSpLocks/>
            <a:stCxn id="84" idx="1"/>
            <a:endCxn id="129" idx="2"/>
          </p:cNvCxnSpPr>
          <p:nvPr userDrawn="1"/>
        </p:nvCxnSpPr>
        <p:spPr>
          <a:xfrm rot="10800000" flipH="1">
            <a:off x="8248271" y="2401272"/>
            <a:ext cx="472271" cy="384059"/>
          </a:xfrm>
          <a:prstGeom prst="bentConnector4">
            <a:avLst>
              <a:gd name="adj1" fmla="val -10452"/>
              <a:gd name="adj2" fmla="val 88866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Elbow Connector 253">
            <a:extLst>
              <a:ext uri="{FF2B5EF4-FFF2-40B4-BE49-F238E27FC236}">
                <a16:creationId xmlns:a16="http://schemas.microsoft.com/office/drawing/2014/main" id="{6FE05D29-8BE6-437B-9AB0-FB0698FFBA03}"/>
              </a:ext>
            </a:extLst>
          </p:cNvPr>
          <p:cNvCxnSpPr>
            <a:cxnSpLocks/>
            <a:stCxn id="79" idx="3"/>
            <a:endCxn id="112" idx="1"/>
          </p:cNvCxnSpPr>
          <p:nvPr userDrawn="1"/>
        </p:nvCxnSpPr>
        <p:spPr>
          <a:xfrm flipV="1">
            <a:off x="11361870" y="2781851"/>
            <a:ext cx="175631" cy="3433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253">
            <a:extLst>
              <a:ext uri="{FF2B5EF4-FFF2-40B4-BE49-F238E27FC236}">
                <a16:creationId xmlns:a16="http://schemas.microsoft.com/office/drawing/2014/main" id="{0CC6168C-FBBA-4421-9543-60201DB93EBA}"/>
              </a:ext>
            </a:extLst>
          </p:cNvPr>
          <p:cNvCxnSpPr>
            <a:cxnSpLocks/>
            <a:stCxn id="111" idx="3"/>
            <a:endCxn id="80" idx="1"/>
          </p:cNvCxnSpPr>
          <p:nvPr userDrawn="1"/>
        </p:nvCxnSpPr>
        <p:spPr>
          <a:xfrm>
            <a:off x="11361870" y="3473790"/>
            <a:ext cx="182033" cy="362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Elbow Connector 58">
            <a:extLst>
              <a:ext uri="{FF2B5EF4-FFF2-40B4-BE49-F238E27FC236}">
                <a16:creationId xmlns:a16="http://schemas.microsoft.com/office/drawing/2014/main" id="{A0677DD0-023B-430D-BF9A-3B8E62084604}"/>
              </a:ext>
            </a:extLst>
          </p:cNvPr>
          <p:cNvCxnSpPr>
            <a:cxnSpLocks/>
            <a:stCxn id="28" idx="0"/>
            <a:endCxn id="38" idx="0"/>
          </p:cNvCxnSpPr>
          <p:nvPr userDrawn="1"/>
        </p:nvCxnSpPr>
        <p:spPr>
          <a:xfrm rot="5400000" flipH="1" flipV="1">
            <a:off x="9538498" y="3064730"/>
            <a:ext cx="6349" cy="3148414"/>
          </a:xfrm>
          <a:prstGeom prst="bentConnector3">
            <a:avLst>
              <a:gd name="adj1" fmla="val 1213813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>
            <a:extLst>
              <a:ext uri="{FF2B5EF4-FFF2-40B4-BE49-F238E27FC236}">
                <a16:creationId xmlns:a16="http://schemas.microsoft.com/office/drawing/2014/main" id="{EEE9E661-EF5D-4649-999F-7A7786DCA0EF}"/>
              </a:ext>
            </a:extLst>
          </p:cNvPr>
          <p:cNvSpPr/>
          <p:nvPr userDrawn="1"/>
        </p:nvSpPr>
        <p:spPr>
          <a:xfrm>
            <a:off x="4900904" y="101534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Pro-Vice-Chancellor Education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Julian Chaudhuri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F0979BC9-8917-4C97-89CA-0A750E3AA837}"/>
              </a:ext>
            </a:extLst>
          </p:cNvPr>
          <p:cNvSpPr/>
          <p:nvPr userDrawn="1"/>
        </p:nvSpPr>
        <p:spPr>
          <a:xfrm>
            <a:off x="3730948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Pro-Vice-Chancellor</a:t>
            </a:r>
          </a:p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Student Experience</a:t>
            </a:r>
          </a:p>
          <a:p>
            <a:pPr algn="ctr">
              <a:spcAft>
                <a:spcPts val="600"/>
              </a:spcAft>
            </a:pP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Cassie Wilson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131FA1F5-2694-448A-894D-55EC566DAFFE}"/>
              </a:ext>
            </a:extLst>
          </p:cNvPr>
          <p:cNvSpPr/>
          <p:nvPr userDrawn="1"/>
        </p:nvSpPr>
        <p:spPr>
          <a:xfrm>
            <a:off x="2560992" y="102420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Pro-Vice-Chancellor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Sarah Hainsworth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90C0D489-860D-4676-A0DB-062FE65FC4EC}"/>
              </a:ext>
            </a:extLst>
          </p:cNvPr>
          <p:cNvSpPr/>
          <p:nvPr userDrawn="1"/>
        </p:nvSpPr>
        <p:spPr>
          <a:xfrm>
            <a:off x="6003909" y="246940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Vice President (Enterprise)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Jonathan Knight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23B26D9-C6EC-47BA-8712-C2BD62E084EF}"/>
              </a:ext>
            </a:extLst>
          </p:cNvPr>
          <p:cNvSpPr/>
          <p:nvPr userDrawn="1"/>
        </p:nvSpPr>
        <p:spPr>
          <a:xfrm>
            <a:off x="221080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Director of       Finance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Martin Williams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40F8688D-D474-4143-98D0-9F6022D2EFE3}"/>
              </a:ext>
            </a:extLst>
          </p:cNvPr>
          <p:cNvSpPr/>
          <p:nvPr userDrawn="1"/>
        </p:nvSpPr>
        <p:spPr>
          <a:xfrm>
            <a:off x="8016446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Director of Strategic Communications &amp; Engagement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Corinne Evans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CDA4CF3A-D4A0-4087-B0BE-08B6F033DCCE}"/>
              </a:ext>
            </a:extLst>
          </p:cNvPr>
          <p:cNvSpPr/>
          <p:nvPr userDrawn="1"/>
        </p:nvSpPr>
        <p:spPr>
          <a:xfrm>
            <a:off x="9609429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Chief Operating Officer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Keith Zimmerman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2CF813F5-FF2F-429D-A5CD-6A790AEFAB49}"/>
              </a:ext>
            </a:extLst>
          </p:cNvPr>
          <p:cNvSpPr/>
          <p:nvPr userDrawn="1"/>
        </p:nvSpPr>
        <p:spPr>
          <a:xfrm>
            <a:off x="10404628" y="317525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Human Resources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Richard Brooks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07C786A-4083-4114-8D79-8B59600E300B}"/>
              </a:ext>
            </a:extLst>
          </p:cNvPr>
          <p:cNvSpPr/>
          <p:nvPr userDrawn="1"/>
        </p:nvSpPr>
        <p:spPr>
          <a:xfrm>
            <a:off x="11537501" y="2483317"/>
            <a:ext cx="957242" cy="597068"/>
          </a:xfrm>
          <a:prstGeom prst="rect">
            <a:avLst/>
          </a:prstGeom>
          <a:ln w="95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Accommodation &amp; Hospitality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Jane Loveys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0C68802-57BC-4339-83F3-A0599AA58C87}"/>
              </a:ext>
            </a:extLst>
          </p:cNvPr>
          <p:cNvSpPr/>
          <p:nvPr userDrawn="1"/>
        </p:nvSpPr>
        <p:spPr>
          <a:xfrm>
            <a:off x="11537501" y="179925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Chief Marketing Officer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Tim Kaner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8C7632F5-61DB-4090-8C17-0377E0963027}"/>
              </a:ext>
            </a:extLst>
          </p:cNvPr>
          <p:cNvSpPr/>
          <p:nvPr userDrawn="1"/>
        </p:nvSpPr>
        <p:spPr>
          <a:xfrm>
            <a:off x="10409176" y="179647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Chief Digital &amp; Information Officer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[TBD]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2BA2C6D4-7EDE-4A58-B7C4-156751D97991}"/>
              </a:ext>
            </a:extLst>
          </p:cNvPr>
          <p:cNvSpPr/>
          <p:nvPr userDrawn="1"/>
        </p:nvSpPr>
        <p:spPr>
          <a:xfrm>
            <a:off x="218337" y="243957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Development &amp; Alumni Relations        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Gordon Cox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F78E1EB-7EF1-473F-9CDA-6F7B1EBBFE98}"/>
              </a:ext>
            </a:extLst>
          </p:cNvPr>
          <p:cNvSpPr/>
          <p:nvPr userDrawn="1"/>
        </p:nvSpPr>
        <p:spPr>
          <a:xfrm>
            <a:off x="216109" y="315294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Strategic Governance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Emily Commander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26710DE0-9A62-43B6-AE73-2E4D78AB34BA}"/>
              </a:ext>
            </a:extLst>
          </p:cNvPr>
          <p:cNvSpPr/>
          <p:nvPr userDrawn="1"/>
        </p:nvSpPr>
        <p:spPr>
          <a:xfrm>
            <a:off x="7504339" y="491557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David Galbreath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7D86E1A0-B76E-43C5-98A2-6A6544E07948}"/>
              </a:ext>
            </a:extLst>
          </p:cNvPr>
          <p:cNvSpPr/>
          <p:nvPr userDrawn="1"/>
        </p:nvSpPr>
        <p:spPr>
          <a:xfrm>
            <a:off x="10643103" y="488706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Steve Brammer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6A8B1A41-71E6-4482-B577-21596A094680}"/>
              </a:ext>
            </a:extLst>
          </p:cNvPr>
          <p:cNvSpPr/>
          <p:nvPr userDrawn="1"/>
        </p:nvSpPr>
        <p:spPr>
          <a:xfrm>
            <a:off x="4365080" y="490802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Nick Brook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CAD52C07-4C49-4E15-8B2B-B5E9ACAFBC87}"/>
              </a:ext>
            </a:extLst>
          </p:cNvPr>
          <p:cNvSpPr/>
          <p:nvPr userDrawn="1"/>
        </p:nvSpPr>
        <p:spPr>
          <a:xfrm>
            <a:off x="1229296" y="490559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Tim Ibell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A9B97FFE-E2E6-4E69-B3EF-AE985BA61231}"/>
              </a:ext>
            </a:extLst>
          </p:cNvPr>
          <p:cNvSpPr/>
          <p:nvPr userDrawn="1"/>
        </p:nvSpPr>
        <p:spPr>
          <a:xfrm>
            <a:off x="5366762" y="7622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Vice-Chancellor </a:t>
            </a:r>
          </a:p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and President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Ian White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EBECD2C1-040F-428F-B17C-AFAD2F37F1FB}"/>
              </a:ext>
            </a:extLst>
          </p:cNvPr>
          <p:cNvSpPr/>
          <p:nvPr userDrawn="1"/>
        </p:nvSpPr>
        <p:spPr>
          <a:xfrm>
            <a:off x="1233626" y="745881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International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Sally Clift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04D38E81-13D3-4F5F-8220-D6558F159DD6}"/>
              </a:ext>
            </a:extLst>
          </p:cNvPr>
          <p:cNvSpPr/>
          <p:nvPr userDrawn="1"/>
        </p:nvSpPr>
        <p:spPr>
          <a:xfrm>
            <a:off x="3354057" y="812639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MC</a:t>
            </a:r>
            <a:r>
              <a:rPr lang="en-GB" sz="800" b="1" baseline="30000" dirty="0">
                <a:solidFill>
                  <a:schemeClr val="tx2">
                    <a:lumMod val="75000"/>
                  </a:schemeClr>
                </a:solidFill>
              </a:rPr>
              <a:t>2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Anneke Lubben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3B1ED038-9C26-4E76-AEE2-A9F2C9C53ECE}"/>
              </a:ext>
            </a:extLst>
          </p:cNvPr>
          <p:cNvSpPr/>
          <p:nvPr userDrawn="1"/>
        </p:nvSpPr>
        <p:spPr>
          <a:xfrm>
            <a:off x="3347672" y="8843340"/>
            <a:ext cx="957600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Institute for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S’stble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 &amp; Circular Tech</a:t>
            </a:r>
            <a:endParaRPr lang="en-GB" sz="600" dirty="0">
              <a:solidFill>
                <a:schemeClr val="tx2">
                  <a:lumMod val="75000"/>
                </a:schemeClr>
              </a:solidFill>
              <a:highlight>
                <a:srgbClr val="FFFFFF"/>
              </a:highlight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Directors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Prof Marcelle McManus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Prof Matt Davidson</a:t>
            </a:r>
          </a:p>
        </p:txBody>
      </p:sp>
      <p:cxnSp>
        <p:nvCxnSpPr>
          <p:cNvPr id="125" name="Elbow Connector 253">
            <a:extLst>
              <a:ext uri="{FF2B5EF4-FFF2-40B4-BE49-F238E27FC236}">
                <a16:creationId xmlns:a16="http://schemas.microsoft.com/office/drawing/2014/main" id="{45C9D33E-D8FE-43C2-A3B3-44B1191E05FB}"/>
              </a:ext>
            </a:extLst>
          </p:cNvPr>
          <p:cNvCxnSpPr>
            <a:cxnSpLocks/>
            <a:stCxn id="111" idx="3"/>
            <a:endCxn id="79" idx="3"/>
          </p:cNvCxnSpPr>
          <p:nvPr userDrawn="1"/>
        </p:nvCxnSpPr>
        <p:spPr>
          <a:xfrm flipV="1">
            <a:off x="11361870" y="2785284"/>
            <a:ext cx="12700" cy="688506"/>
          </a:xfrm>
          <a:prstGeom prst="bentConnector3">
            <a:avLst>
              <a:gd name="adj1" fmla="val 725071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onnector: Elbow 125">
            <a:extLst>
              <a:ext uri="{FF2B5EF4-FFF2-40B4-BE49-F238E27FC236}">
                <a16:creationId xmlns:a16="http://schemas.microsoft.com/office/drawing/2014/main" id="{B76C5708-3E88-4C65-8058-DA21530D6FA4}"/>
              </a:ext>
            </a:extLst>
          </p:cNvPr>
          <p:cNvCxnSpPr>
            <a:cxnSpLocks/>
            <a:stCxn id="129" idx="0"/>
            <a:endCxn id="110" idx="2"/>
          </p:cNvCxnSpPr>
          <p:nvPr userDrawn="1"/>
        </p:nvCxnSpPr>
        <p:spPr>
          <a:xfrm rot="5400000" flipH="1" flipV="1">
            <a:off x="9316421" y="1032575"/>
            <a:ext cx="175751" cy="1367507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>
            <a:extLst>
              <a:ext uri="{FF2B5EF4-FFF2-40B4-BE49-F238E27FC236}">
                <a16:creationId xmlns:a16="http://schemas.microsoft.com/office/drawing/2014/main" id="{01983957-3A62-4D0A-91D6-E6825655FA9C}"/>
              </a:ext>
            </a:extLst>
          </p:cNvPr>
          <p:cNvSpPr/>
          <p:nvPr userDrawn="1"/>
        </p:nvSpPr>
        <p:spPr>
          <a:xfrm>
            <a:off x="6070858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Deputy </a:t>
            </a:r>
          </a:p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Vice-Chancellor </a:t>
            </a:r>
          </a:p>
          <a:p>
            <a:pPr algn="ctr"/>
            <a:endParaRPr lang="en-GB" sz="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Phil Allmendinger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D7B8DF33-9449-42C0-8463-C66B3CD88E8B}"/>
              </a:ext>
            </a:extLst>
          </p:cNvPr>
          <p:cNvSpPr/>
          <p:nvPr userDrawn="1"/>
        </p:nvSpPr>
        <p:spPr>
          <a:xfrm>
            <a:off x="6003909" y="174685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Vice President (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Comm’ty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&amp;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Incl’n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Rajani Naidoo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486C8D3F-C45A-4D84-B164-3C4852103FF2}"/>
              </a:ext>
            </a:extLst>
          </p:cNvPr>
          <p:cNvSpPr/>
          <p:nvPr userDrawn="1"/>
        </p:nvSpPr>
        <p:spPr>
          <a:xfrm>
            <a:off x="8241922" y="180420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Director of Education &amp; Student Services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Ian </a:t>
            </a:r>
            <a:r>
              <a:rPr lang="en-GB" sz="800" dirty="0" err="1">
                <a:solidFill>
                  <a:schemeClr val="tx2">
                    <a:lumMod val="75000"/>
                  </a:schemeClr>
                </a:solidFill>
              </a:rPr>
              <a:t>Blenkharn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30" name="Elbow Connector 287">
            <a:extLst>
              <a:ext uri="{FF2B5EF4-FFF2-40B4-BE49-F238E27FC236}">
                <a16:creationId xmlns:a16="http://schemas.microsoft.com/office/drawing/2014/main" id="{55215C41-9FD2-4C8B-BB11-0F7B404FCF7D}"/>
              </a:ext>
            </a:extLst>
          </p:cNvPr>
          <p:cNvCxnSpPr>
            <a:cxnSpLocks/>
            <a:stCxn id="63" idx="1"/>
            <a:endCxn id="116" idx="1"/>
          </p:cNvCxnSpPr>
          <p:nvPr userDrawn="1"/>
        </p:nvCxnSpPr>
        <p:spPr>
          <a:xfrm rot="10800000">
            <a:off x="216110" y="3451484"/>
            <a:ext cx="4213" cy="727143"/>
          </a:xfrm>
          <a:prstGeom prst="bentConnector3">
            <a:avLst>
              <a:gd name="adj1" fmla="val 2739782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Elbow Connector 124">
            <a:extLst>
              <a:ext uri="{FF2B5EF4-FFF2-40B4-BE49-F238E27FC236}">
                <a16:creationId xmlns:a16="http://schemas.microsoft.com/office/drawing/2014/main" id="{CC43B009-0981-4DDD-B885-A6149657E1B2}"/>
              </a:ext>
            </a:extLst>
          </p:cNvPr>
          <p:cNvCxnSpPr>
            <a:cxnSpLocks/>
            <a:stCxn id="127" idx="2"/>
            <a:endCxn id="128" idx="1"/>
          </p:cNvCxnSpPr>
          <p:nvPr userDrawn="1"/>
        </p:nvCxnSpPr>
        <p:spPr>
          <a:xfrm rot="5400000">
            <a:off x="6068227" y="1564134"/>
            <a:ext cx="416935" cy="545570"/>
          </a:xfrm>
          <a:prstGeom prst="bentConnector4">
            <a:avLst>
              <a:gd name="adj1" fmla="val 14199"/>
              <a:gd name="adj2" fmla="val 1174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Elbow Connector 124">
            <a:extLst>
              <a:ext uri="{FF2B5EF4-FFF2-40B4-BE49-F238E27FC236}">
                <a16:creationId xmlns:a16="http://schemas.microsoft.com/office/drawing/2014/main" id="{2F420CF7-D97D-420B-983D-BA48D20833F7}"/>
              </a:ext>
            </a:extLst>
          </p:cNvPr>
          <p:cNvCxnSpPr>
            <a:cxnSpLocks/>
            <a:stCxn id="128" idx="1"/>
            <a:endCxn id="107" idx="1"/>
          </p:cNvCxnSpPr>
          <p:nvPr userDrawn="1"/>
        </p:nvCxnSpPr>
        <p:spPr>
          <a:xfrm rot="10800000" flipV="1">
            <a:off x="6003909" y="2045386"/>
            <a:ext cx="12700" cy="722547"/>
          </a:xfrm>
          <a:prstGeom prst="bentConnector3">
            <a:avLst>
              <a:gd name="adj1" fmla="val 851291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Elbow Connector 124">
            <a:extLst>
              <a:ext uri="{FF2B5EF4-FFF2-40B4-BE49-F238E27FC236}">
                <a16:creationId xmlns:a16="http://schemas.microsoft.com/office/drawing/2014/main" id="{3992400C-6F23-413A-AC36-AB3977A9B94D}"/>
              </a:ext>
            </a:extLst>
          </p:cNvPr>
          <p:cNvCxnSpPr>
            <a:cxnSpLocks/>
          </p:cNvCxnSpPr>
          <p:nvPr userDrawn="1"/>
        </p:nvCxnSpPr>
        <p:spPr>
          <a:xfrm rot="10800000" flipV="1">
            <a:off x="5994171" y="2767933"/>
            <a:ext cx="12700" cy="1398509"/>
          </a:xfrm>
          <a:prstGeom prst="bentConnector3">
            <a:avLst>
              <a:gd name="adj1" fmla="val 783906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Elbow Connector 287">
            <a:extLst>
              <a:ext uri="{FF2B5EF4-FFF2-40B4-BE49-F238E27FC236}">
                <a16:creationId xmlns:a16="http://schemas.microsoft.com/office/drawing/2014/main" id="{6E61FBAD-21BD-48DE-86B3-BF06EE186A5D}"/>
              </a:ext>
            </a:extLst>
          </p:cNvPr>
          <p:cNvCxnSpPr>
            <a:cxnSpLocks/>
            <a:stCxn id="115" idx="1"/>
            <a:endCxn id="121" idx="2"/>
          </p:cNvCxnSpPr>
          <p:nvPr userDrawn="1"/>
        </p:nvCxnSpPr>
        <p:spPr>
          <a:xfrm rot="10800000" flipH="1">
            <a:off x="218337" y="673289"/>
            <a:ext cx="5627046" cy="2064817"/>
          </a:xfrm>
          <a:prstGeom prst="bentConnector4">
            <a:avLst>
              <a:gd name="adj1" fmla="val -2015"/>
              <a:gd name="adj2" fmla="val 91838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nector: Elbow 134">
            <a:extLst>
              <a:ext uri="{FF2B5EF4-FFF2-40B4-BE49-F238E27FC236}">
                <a16:creationId xmlns:a16="http://schemas.microsoft.com/office/drawing/2014/main" id="{8837B802-57FC-40BB-A719-ECFBF45A588F}"/>
              </a:ext>
            </a:extLst>
          </p:cNvPr>
          <p:cNvCxnSpPr>
            <a:cxnSpLocks/>
            <a:stCxn id="110" idx="2"/>
            <a:endCxn id="97" idx="0"/>
          </p:cNvCxnSpPr>
          <p:nvPr userDrawn="1"/>
        </p:nvCxnSpPr>
        <p:spPr>
          <a:xfrm rot="16200000" flipH="1">
            <a:off x="9659903" y="2056598"/>
            <a:ext cx="2219338" cy="1363045"/>
          </a:xfrm>
          <a:prstGeom prst="bentConnector3">
            <a:avLst>
              <a:gd name="adj1" fmla="val 397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Elbow Connector 287">
            <a:extLst>
              <a:ext uri="{FF2B5EF4-FFF2-40B4-BE49-F238E27FC236}">
                <a16:creationId xmlns:a16="http://schemas.microsoft.com/office/drawing/2014/main" id="{497582F0-948D-46C2-B7E5-405B3F36D651}"/>
              </a:ext>
            </a:extLst>
          </p:cNvPr>
          <p:cNvCxnSpPr>
            <a:cxnSpLocks/>
            <a:stCxn id="52" idx="1"/>
            <a:endCxn id="84" idx="1"/>
          </p:cNvCxnSpPr>
          <p:nvPr userDrawn="1"/>
        </p:nvCxnSpPr>
        <p:spPr>
          <a:xfrm rot="10800000">
            <a:off x="8248272" y="2785331"/>
            <a:ext cx="12700" cy="690803"/>
          </a:xfrm>
          <a:prstGeom prst="bentConnector3">
            <a:avLst>
              <a:gd name="adj1" fmla="val 484386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Elbow Connector 287">
            <a:extLst>
              <a:ext uri="{FF2B5EF4-FFF2-40B4-BE49-F238E27FC236}">
                <a16:creationId xmlns:a16="http://schemas.microsoft.com/office/drawing/2014/main" id="{E00F592A-3411-4351-BD0E-A8E90D29A808}"/>
              </a:ext>
            </a:extLst>
          </p:cNvPr>
          <p:cNvCxnSpPr>
            <a:cxnSpLocks/>
            <a:stCxn id="58" idx="1"/>
            <a:endCxn id="52" idx="1"/>
          </p:cNvCxnSpPr>
          <p:nvPr userDrawn="1"/>
        </p:nvCxnSpPr>
        <p:spPr>
          <a:xfrm rot="10800000">
            <a:off x="8248272" y="3476133"/>
            <a:ext cx="12700" cy="695528"/>
          </a:xfrm>
          <a:prstGeom prst="bentConnector3">
            <a:avLst>
              <a:gd name="adj1" fmla="val 496929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Elbow Connector 287">
            <a:extLst>
              <a:ext uri="{FF2B5EF4-FFF2-40B4-BE49-F238E27FC236}">
                <a16:creationId xmlns:a16="http://schemas.microsoft.com/office/drawing/2014/main" id="{23C6BCA3-CD9B-43F4-AE52-0C98571BDA5F}"/>
              </a:ext>
            </a:extLst>
          </p:cNvPr>
          <p:cNvCxnSpPr>
            <a:cxnSpLocks/>
            <a:stCxn id="59" idx="3"/>
            <a:endCxn id="60" idx="3"/>
          </p:cNvCxnSpPr>
          <p:nvPr userDrawn="1"/>
        </p:nvCxnSpPr>
        <p:spPr>
          <a:xfrm flipV="1">
            <a:off x="8127336" y="3476133"/>
            <a:ext cx="12700" cy="695528"/>
          </a:xfrm>
          <a:prstGeom prst="bentConnector3">
            <a:avLst>
              <a:gd name="adj1" fmla="val 56352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Elbow Connector 287">
            <a:extLst>
              <a:ext uri="{FF2B5EF4-FFF2-40B4-BE49-F238E27FC236}">
                <a16:creationId xmlns:a16="http://schemas.microsoft.com/office/drawing/2014/main" id="{27CF1153-01DF-461F-8082-166A585B1D58}"/>
              </a:ext>
            </a:extLst>
          </p:cNvPr>
          <p:cNvCxnSpPr>
            <a:cxnSpLocks/>
            <a:stCxn id="60" idx="3"/>
            <a:endCxn id="83" idx="3"/>
          </p:cNvCxnSpPr>
          <p:nvPr userDrawn="1"/>
        </p:nvCxnSpPr>
        <p:spPr>
          <a:xfrm flipV="1">
            <a:off x="8127336" y="2785330"/>
            <a:ext cx="12700" cy="690803"/>
          </a:xfrm>
          <a:prstGeom prst="bentConnector3">
            <a:avLst>
              <a:gd name="adj1" fmla="val 55615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Elbow Connector 287">
            <a:extLst>
              <a:ext uri="{FF2B5EF4-FFF2-40B4-BE49-F238E27FC236}">
                <a16:creationId xmlns:a16="http://schemas.microsoft.com/office/drawing/2014/main" id="{C0169302-CEF1-4034-8543-FE72E581E851}"/>
              </a:ext>
            </a:extLst>
          </p:cNvPr>
          <p:cNvCxnSpPr>
            <a:cxnSpLocks/>
            <a:stCxn id="85" idx="1"/>
            <a:endCxn id="86" idx="1"/>
          </p:cNvCxnSpPr>
          <p:nvPr userDrawn="1"/>
        </p:nvCxnSpPr>
        <p:spPr>
          <a:xfrm rot="10800000">
            <a:off x="9326450" y="2785331"/>
            <a:ext cx="12700" cy="690803"/>
          </a:xfrm>
          <a:prstGeom prst="bentConnector3">
            <a:avLst>
              <a:gd name="adj1" fmla="val 580063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Elbow Connector 287">
            <a:extLst>
              <a:ext uri="{FF2B5EF4-FFF2-40B4-BE49-F238E27FC236}">
                <a16:creationId xmlns:a16="http://schemas.microsoft.com/office/drawing/2014/main" id="{DEE4F8F6-88EC-4C0D-B052-840C7E44D969}"/>
              </a:ext>
            </a:extLst>
          </p:cNvPr>
          <p:cNvCxnSpPr>
            <a:cxnSpLocks/>
            <a:endCxn id="86" idx="1"/>
          </p:cNvCxnSpPr>
          <p:nvPr userDrawn="1"/>
        </p:nvCxnSpPr>
        <p:spPr>
          <a:xfrm>
            <a:off x="8711183" y="2439571"/>
            <a:ext cx="615267" cy="345759"/>
          </a:xfrm>
          <a:prstGeom prst="bentConnector3">
            <a:avLst>
              <a:gd name="adj1" fmla="val 90488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Elbow Connector 287">
            <a:extLst>
              <a:ext uri="{FF2B5EF4-FFF2-40B4-BE49-F238E27FC236}">
                <a16:creationId xmlns:a16="http://schemas.microsoft.com/office/drawing/2014/main" id="{7D595FA6-4E4C-4D9D-8509-C8959CF90BFB}"/>
              </a:ext>
            </a:extLst>
          </p:cNvPr>
          <p:cNvCxnSpPr>
            <a:cxnSpLocks/>
            <a:stCxn id="127" idx="0"/>
            <a:endCxn id="121" idx="2"/>
          </p:cNvCxnSpPr>
          <p:nvPr userDrawn="1"/>
        </p:nvCxnSpPr>
        <p:spPr>
          <a:xfrm rot="16200000" flipV="1">
            <a:off x="6018383" y="500288"/>
            <a:ext cx="358096" cy="704096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E6DB567D-C9E9-43B2-A4E1-69FC410B9BD5}"/>
              </a:ext>
            </a:extLst>
          </p:cNvPr>
          <p:cNvCxnSpPr>
            <a:cxnSpLocks/>
          </p:cNvCxnSpPr>
          <p:nvPr userDrawn="1"/>
        </p:nvCxnSpPr>
        <p:spPr>
          <a:xfrm>
            <a:off x="5905480" y="4129373"/>
            <a:ext cx="0" cy="431199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AB2CCDB3-F100-400B-AB10-24141779073C}"/>
              </a:ext>
            </a:extLst>
          </p:cNvPr>
          <p:cNvCxnSpPr>
            <a:cxnSpLocks/>
          </p:cNvCxnSpPr>
          <p:nvPr userDrawn="1"/>
        </p:nvCxnSpPr>
        <p:spPr>
          <a:xfrm flipH="1">
            <a:off x="4839630" y="4560572"/>
            <a:ext cx="3134184" cy="0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Elbow Connector 88">
            <a:extLst>
              <a:ext uri="{FF2B5EF4-FFF2-40B4-BE49-F238E27FC236}">
                <a16:creationId xmlns:a16="http://schemas.microsoft.com/office/drawing/2014/main" id="{16C40591-C051-4D04-BBDC-1AB5476EC186}"/>
              </a:ext>
            </a:extLst>
          </p:cNvPr>
          <p:cNvCxnSpPr>
            <a:cxnSpLocks/>
            <a:stCxn id="121" idx="2"/>
            <a:endCxn id="78" idx="0"/>
          </p:cNvCxnSpPr>
          <p:nvPr userDrawn="1"/>
        </p:nvCxnSpPr>
        <p:spPr>
          <a:xfrm rot="5400000">
            <a:off x="3678472" y="-1135527"/>
            <a:ext cx="358096" cy="3975726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Elbow Connector 88">
            <a:extLst>
              <a:ext uri="{FF2B5EF4-FFF2-40B4-BE49-F238E27FC236}">
                <a16:creationId xmlns:a16="http://schemas.microsoft.com/office/drawing/2014/main" id="{6980A84A-2F67-4896-8B3A-3F128AB78415}"/>
              </a:ext>
            </a:extLst>
          </p:cNvPr>
          <p:cNvCxnSpPr>
            <a:cxnSpLocks/>
            <a:stCxn id="121" idx="2"/>
            <a:endCxn id="108" idx="0"/>
          </p:cNvCxnSpPr>
          <p:nvPr userDrawn="1"/>
        </p:nvCxnSpPr>
        <p:spPr>
          <a:xfrm rot="5400000">
            <a:off x="3093494" y="-1720505"/>
            <a:ext cx="358096" cy="5145682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2037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8545-F02A-4AD3-A9ED-FD07AA3500F7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EBA48-65D4-4484-B59A-D7202D9D0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373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8545-F02A-4AD3-A9ED-FD07AA3500F7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EBA48-65D4-4484-B59A-D7202D9D0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459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038F0C-496D-40B8-82BE-7FE72A594B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/>
          <a:lstStyle/>
          <a:p>
            <a:fld id="{42749214-A346-4BD8-B496-CCC40A6066BF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E0489-91D1-44DF-9C11-713ED453A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3F1D3-6638-459A-A6FA-FC78D0A3D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1EF64795-3AC7-4F3C-9A68-0DEBFFB67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404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0C5AA-6C16-499C-B47F-9C01FE454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BA7B5-5000-4B82-A007-E8B27EDA5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9475" y="2555875"/>
            <a:ext cx="11042650" cy="60912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71221-0011-4888-89F6-9C30BF261F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/>
          <a:lstStyle/>
          <a:p>
            <a:fld id="{42749214-A346-4BD8-B496-CCC40A6066BF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E5027C-9CDF-48D6-973F-E3C558AEA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60EA42-C8C6-4608-84EF-0550C3B02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1EF64795-3AC7-4F3C-9A68-0DEBFFB67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1054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EFA38-906E-4EE7-BA23-2DF61F968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125" y="2393950"/>
            <a:ext cx="11041063" cy="399415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F91D20-22B1-473C-A1DD-7CCE5DCDC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3125" y="6424613"/>
            <a:ext cx="11041063" cy="2100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FECD7F-FB49-4557-BE82-EC2E288DB4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/>
          <a:lstStyle/>
          <a:p>
            <a:fld id="{42749214-A346-4BD8-B496-CCC40A6066BF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28016D-4A8F-4424-BFF7-2C5F929E8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562EF5-B2DA-44FC-B6C5-0B347EECC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1EF64795-3AC7-4F3C-9A68-0DEBFFB67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8155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739A2-A33F-405B-8DDE-EE8759A43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4201C-26D7-4240-B549-BF29C375C7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9475" y="2555875"/>
            <a:ext cx="5445125" cy="60912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EC9F11-5EA3-488F-AE7B-4AC673BDB8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7000" y="2555875"/>
            <a:ext cx="5445125" cy="60912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2B1496-E59F-43FC-A1A8-B33BD1A53F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/>
          <a:lstStyle/>
          <a:p>
            <a:fld id="{42749214-A346-4BD8-B496-CCC40A6066BF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CD8FE0-315B-4544-864D-D1FA29A2F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6ACBE5-7D27-40F8-AE76-DC3D4B93C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1EF64795-3AC7-4F3C-9A68-0DEBFFB67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5915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172C6-6F04-4BA9-AF92-0029A76FC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511175"/>
            <a:ext cx="11042650" cy="18557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EACD28-6B79-4CC5-B478-28AB6D85E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1063" y="2354263"/>
            <a:ext cx="5416550" cy="11525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AAE8D0-EE47-4793-9D8F-869422265B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1063" y="3506788"/>
            <a:ext cx="5416550" cy="5159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2540B1-5083-4DA0-949D-1B64F506CA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0175" y="2354263"/>
            <a:ext cx="5443538" cy="11525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C92268-78A6-41B5-B748-19C9F12B8A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80175" y="3506788"/>
            <a:ext cx="5443538" cy="5159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0C25AA-FB1D-4579-A228-F5088C9961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/>
          <a:lstStyle/>
          <a:p>
            <a:fld id="{42749214-A346-4BD8-B496-CCC40A6066BF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59481F-2556-4441-8538-6F81D5FA2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7F948-47C1-48A5-BF83-753B7F91E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1EF64795-3AC7-4F3C-9A68-0DEBFFB67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286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E6077-C9BB-487D-BC34-1CD5A8C4E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961BC2-D571-4083-80F8-FB020FD7D0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/>
          <a:lstStyle/>
          <a:p>
            <a:fld id="{42749214-A346-4BD8-B496-CCC40A6066BF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E6AE84-714F-438D-A87F-6D9BB1547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E706E8-DCBE-410F-94D4-7A93E32ED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1EF64795-3AC7-4F3C-9A68-0DEBFFB67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9337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8B6DFF-D541-48DD-B5C1-E8A353557E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/>
          <a:lstStyle/>
          <a:p>
            <a:fld id="{42749214-A346-4BD8-B496-CCC40A6066BF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F97387-D860-4AD1-B732-A307C93F6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1D7F67-2704-4CD1-996D-1CB397144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1EF64795-3AC7-4F3C-9A68-0DEBFFB67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0030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1785B-A954-4D71-82A0-0F5E27840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F0FB5-8E37-4BBC-A995-1154A56F9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1950" y="1382713"/>
            <a:ext cx="6481763" cy="68230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76A9C4-A1C4-4302-943C-C786CB9B21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CC2AE6-B2AE-4291-8C4E-FA2D9625E7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/>
          <a:lstStyle/>
          <a:p>
            <a:fld id="{42749214-A346-4BD8-B496-CCC40A6066BF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998A8E-816C-4460-BFAB-C1575DAA1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F2168D-1917-4ACE-B61C-D61FBD59C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1EF64795-3AC7-4F3C-9A68-0DEBFFB67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75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8545-F02A-4AD3-A9ED-FD07AA3500F7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EBA48-65D4-4484-B59A-D7202D9D0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9183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70868-2D84-46F9-AD0A-41361F678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FE92D4-5A76-4889-97BD-2AC9FB9E31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41950" y="1382713"/>
            <a:ext cx="6481763" cy="6823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E876A7-188E-4E43-B3A2-D3E6B312CB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5B5D18-4FB0-4D95-AC66-30C0DFBE62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/>
          <a:lstStyle/>
          <a:p>
            <a:fld id="{42749214-A346-4BD8-B496-CCC40A6066BF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F506C5-9D95-4619-85A6-AB354FDEC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17F1D-F5B9-4CDE-BC1D-84172CC8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1EF64795-3AC7-4F3C-9A68-0DEBFFB67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3384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AC21A-DAAF-4AC7-A700-EBA28547F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2026DF-1097-4471-833B-CBA63EE376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79475" y="2555875"/>
            <a:ext cx="11042650" cy="60912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AB7C6-13F3-4027-B279-18B5238335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/>
          <a:lstStyle/>
          <a:p>
            <a:fld id="{42749214-A346-4BD8-B496-CCC40A6066BF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4CD571-D29F-4AB6-8A27-38BD2D99B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BD82A-3902-48B7-B7AE-7A565C57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1EF64795-3AC7-4F3C-9A68-0DEBFFB67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55689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FEDED5-E285-4DB9-9F55-6F7A801DBB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61463" y="511175"/>
            <a:ext cx="2760662" cy="81359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D60B40-B091-4566-90C6-3A2461D05C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79475" y="511175"/>
            <a:ext cx="8129588" cy="81359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AC14F8-54E0-415E-AE37-AC503E826B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/>
          <a:lstStyle/>
          <a:p>
            <a:fld id="{42749214-A346-4BD8-B496-CCC40A6066BF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A8440-C47F-43DB-8262-97C8256C9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3D50C-6292-4F27-9654-0543EE9E2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1EF64795-3AC7-4F3C-9A68-0DEBFFB67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5256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B4631-186A-4F12-A0BA-3C84875F93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571625"/>
            <a:ext cx="9601200" cy="3341688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12BCBB-35C9-4504-AF3E-58759DB8AF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5043488"/>
            <a:ext cx="9601200" cy="23177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F87BD5-E923-4C46-8407-01E88C163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3EC8-130B-4B62-B404-7816B569054D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CEC87-9226-41B7-8934-23B79F82F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245E5-15FA-4D83-AA78-B9FA1FE64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D2EF9F8D-A7EC-4405-B3D5-A2B1E6079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6056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4E228-1EB5-42CC-B29C-BA0DBEE6A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31B6D-7922-4CA1-A10F-F6CA66C7E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9475" y="2555875"/>
            <a:ext cx="11042650" cy="60912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D4167-0365-442F-9332-FE7F0760B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3EC8-130B-4B62-B404-7816B569054D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5F5CDD-748B-483D-8BAD-4BFB388B7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5A422-4BB9-4C10-B668-7508787D8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D2EF9F8D-A7EC-4405-B3D5-A2B1E6079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5263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2704C-9EFE-4DB0-9617-2C65A5032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125" y="2393950"/>
            <a:ext cx="11041063" cy="399415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3EDC98-055A-463B-9809-0B278BA894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3125" y="6424613"/>
            <a:ext cx="11041063" cy="2100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A693E0-F102-406D-AB3D-2A8D78D9C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3EC8-130B-4B62-B404-7816B569054D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5D45C-0157-480F-9DB2-75A582025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F089BC-9804-4358-B71E-750943179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D2EF9F8D-A7EC-4405-B3D5-A2B1E6079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5673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40E4C-1F38-4A8C-98AB-1958C2206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61786-BFCB-4F59-AC7D-8FD4AC413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9475" y="2555875"/>
            <a:ext cx="5445125" cy="60912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6B9E59-966C-4F14-AD23-9A42BA89E0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7000" y="2555875"/>
            <a:ext cx="5445125" cy="60912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0B9D23-0A88-4BE9-8F36-D9843F637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3EC8-130B-4B62-B404-7816B569054D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F59B1D-6575-42C5-BF73-B6432EF19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CA9595-4AFD-4E1D-8DCA-9D211C57F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D2EF9F8D-A7EC-4405-B3D5-A2B1E6079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75318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51D9B-31C4-44E4-A117-9C5D3C3FA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511175"/>
            <a:ext cx="11042650" cy="18557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550CD4-7C3C-4F20-8C2D-DEBCCBC9B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1063" y="2354263"/>
            <a:ext cx="5416550" cy="11525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3DA194-D7A3-4273-9CEC-20B84EDAA5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1063" y="3506788"/>
            <a:ext cx="5416550" cy="5159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302F84-07BB-4453-BED4-1A01F19EDB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0175" y="2354263"/>
            <a:ext cx="5443538" cy="11525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A540CC-A1EB-4E6A-98C2-F6AB260401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80175" y="3506788"/>
            <a:ext cx="5443538" cy="5159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A3CB75-6FEA-424A-81AF-083E7F5E9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3EC8-130B-4B62-B404-7816B569054D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AC96E2-E8C4-4876-8315-CEB6699A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ABA39-A5C0-4AF0-A604-3CAAA3BDB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D2EF9F8D-A7EC-4405-B3D5-A2B1E6079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2937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01022-A427-4D97-B23F-108BD8F62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92E19D-CB09-4A0F-8F86-7487CA9E7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3EC8-130B-4B62-B404-7816B569054D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4145B5-200C-4922-8BC3-28FBFC91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E1F5E9-353E-474A-BFAC-560E08404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D2EF9F8D-A7EC-4405-B3D5-A2B1E6079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9833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EC3C4B-105A-4DD4-BF65-39A5FB2A1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3EC8-130B-4B62-B404-7816B569054D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CEF49F-9FD9-4014-82A7-BCFBD72A8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3AF010-F327-495C-B796-970024994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D2EF9F8D-A7EC-4405-B3D5-A2B1E6079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367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8545-F02A-4AD3-A9ED-FD07AA3500F7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EBA48-65D4-4484-B59A-D7202D9D0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4877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17C44-2725-46B1-83BC-A9CDC50F3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06695-A00F-4BBC-B989-C18EDE811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1950" y="1382713"/>
            <a:ext cx="6481763" cy="68230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DA6843-8877-4626-B17D-6281DAC3B4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BF1DFD-F70C-4967-9654-1EF2477E7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3EC8-130B-4B62-B404-7816B569054D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BACF6D-11C0-456A-9455-D68C4F674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F0C16B-FF16-4A47-BE78-27D83DA52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D2EF9F8D-A7EC-4405-B3D5-A2B1E6079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9006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25A12-3C02-4542-8C60-368F29431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3C087C-BAE0-472D-926E-F7B2EB9251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41950" y="1382713"/>
            <a:ext cx="6481763" cy="6823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289806-EFBE-4538-BEF0-C74A5D0D71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F7F598-0355-41BB-B5A0-002BBC988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3EC8-130B-4B62-B404-7816B569054D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F27B09-143D-4055-BBA2-74636ECB8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30C2F4-FF52-4A7F-BA5A-DB774E60E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D2EF9F8D-A7EC-4405-B3D5-A2B1E6079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8427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4141E-7854-47D3-9078-D4F32D66F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AB120A-5CD5-4221-ACAB-3F119B2C87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79475" y="2555875"/>
            <a:ext cx="11042650" cy="60912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6C4B73-2689-4D54-8954-43514C9FA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3EC8-130B-4B62-B404-7816B569054D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5FF9B-176A-41CF-A48F-DFD327D0A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0803C-29D5-4BA2-81A3-5D3CADD23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D2EF9F8D-A7EC-4405-B3D5-A2B1E6079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6105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1E4120-8C3F-4DA0-9821-2B39BB83BC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61463" y="511175"/>
            <a:ext cx="2760662" cy="81359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2C2D1E-41CA-4C6F-8BCF-72BEA68F1A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79475" y="511175"/>
            <a:ext cx="8129588" cy="81359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74377-D463-4E6A-87BC-3D32A9D87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3EC8-130B-4B62-B404-7816B569054D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99012-B677-4170-BC38-7AD7B8513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1EA6AC-1E9B-4885-B3E5-1CA6E5484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D2EF9F8D-A7EC-4405-B3D5-A2B1E6079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379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8545-F02A-4AD3-A9ED-FD07AA3500F7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EBA48-65D4-4484-B59A-D7202D9D0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5998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8545-F02A-4AD3-A9ED-FD07AA3500F7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EBA48-65D4-4484-B59A-D7202D9D0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352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8545-F02A-4AD3-A9ED-FD07AA3500F7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EBA48-65D4-4484-B59A-D7202D9D0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460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8545-F02A-4AD3-A9ED-FD07AA3500F7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EBA48-65D4-4484-B59A-D7202D9D0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995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8545-F02A-4AD3-A9ED-FD07AA3500F7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EBA48-65D4-4484-B59A-D7202D9D0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830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8545-F02A-4AD3-A9ED-FD07AA3500F7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EBA48-65D4-4484-B59A-D7202D9D0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753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78545-F02A-4AD3-A9ED-FD07AA3500F7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EBA48-65D4-4484-B59A-D7202D9D0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036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Elbow Connector 82">
            <a:extLst>
              <a:ext uri="{FF2B5EF4-FFF2-40B4-BE49-F238E27FC236}">
                <a16:creationId xmlns:a16="http://schemas.microsoft.com/office/drawing/2014/main" id="{A9C7B2F5-2133-4174-828E-BF482D145428}"/>
              </a:ext>
            </a:extLst>
          </p:cNvPr>
          <p:cNvCxnSpPr>
            <a:stCxn id="121" idx="2"/>
            <a:endCxn id="106" idx="0"/>
          </p:cNvCxnSpPr>
          <p:nvPr userDrawn="1"/>
        </p:nvCxnSpPr>
        <p:spPr>
          <a:xfrm rot="5400000">
            <a:off x="4267041" y="-554140"/>
            <a:ext cx="350914" cy="2805770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88">
            <a:extLst>
              <a:ext uri="{FF2B5EF4-FFF2-40B4-BE49-F238E27FC236}">
                <a16:creationId xmlns:a16="http://schemas.microsoft.com/office/drawing/2014/main" id="{FDA3710D-0C04-474A-A51C-9AB7E445E4B4}"/>
              </a:ext>
            </a:extLst>
          </p:cNvPr>
          <p:cNvCxnSpPr>
            <a:stCxn id="121" idx="2"/>
            <a:endCxn id="104" idx="0"/>
          </p:cNvCxnSpPr>
          <p:nvPr userDrawn="1"/>
        </p:nvCxnSpPr>
        <p:spPr>
          <a:xfrm rot="5400000">
            <a:off x="5441428" y="611385"/>
            <a:ext cx="342052" cy="465858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>
            <a:extLst>
              <a:ext uri="{FF2B5EF4-FFF2-40B4-BE49-F238E27FC236}">
                <a16:creationId xmlns:a16="http://schemas.microsoft.com/office/drawing/2014/main" id="{8C737B45-4877-4FB2-9D05-5DEFA5335064}"/>
              </a:ext>
            </a:extLst>
          </p:cNvPr>
          <p:cNvSpPr/>
          <p:nvPr userDrawn="1"/>
        </p:nvSpPr>
        <p:spPr>
          <a:xfrm>
            <a:off x="5492245" y="447871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International Relations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Lily Rumsey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16CE1C5C-3B44-4566-B222-C05F3FC75032}"/>
              </a:ext>
            </a:extLst>
          </p:cNvPr>
          <p:cNvSpPr/>
          <p:nvPr userDrawn="1"/>
        </p:nvSpPr>
        <p:spPr>
          <a:xfrm>
            <a:off x="3035105" y="846414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Doctoral College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Academic 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Cathryn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Mitchell</a:t>
            </a:r>
          </a:p>
        </p:txBody>
      </p:sp>
      <p:cxnSp>
        <p:nvCxnSpPr>
          <p:cNvPr id="55" name="Elbow Connector 124">
            <a:extLst>
              <a:ext uri="{FF2B5EF4-FFF2-40B4-BE49-F238E27FC236}">
                <a16:creationId xmlns:a16="http://schemas.microsoft.com/office/drawing/2014/main" id="{324CDA65-8D1E-470F-AF96-B200795B9CE6}"/>
              </a:ext>
            </a:extLst>
          </p:cNvPr>
          <p:cNvCxnSpPr>
            <a:cxnSpLocks/>
            <a:stCxn id="106" idx="2"/>
            <a:endCxn id="81" idx="0"/>
          </p:cNvCxnSpPr>
          <p:nvPr userDrawn="1"/>
        </p:nvCxnSpPr>
        <p:spPr>
          <a:xfrm rot="5400000">
            <a:off x="1239663" y="2678766"/>
            <a:ext cx="2857447" cy="742454"/>
          </a:xfrm>
          <a:prstGeom prst="bentConnector3">
            <a:avLst>
              <a:gd name="adj1" fmla="val 89014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11134625-78DB-4E71-B369-14B9736D4BEC}"/>
              </a:ext>
            </a:extLst>
          </p:cNvPr>
          <p:cNvSpPr/>
          <p:nvPr userDrawn="1"/>
        </p:nvSpPr>
        <p:spPr>
          <a:xfrm>
            <a:off x="215089" y="175457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Finance &amp; Procurement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Deputy 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Simon Fenne</a:t>
            </a:r>
          </a:p>
        </p:txBody>
      </p:sp>
      <p:cxnSp>
        <p:nvCxnSpPr>
          <p:cNvPr id="57" name="Elbow Connector 146">
            <a:extLst>
              <a:ext uri="{FF2B5EF4-FFF2-40B4-BE49-F238E27FC236}">
                <a16:creationId xmlns:a16="http://schemas.microsoft.com/office/drawing/2014/main" id="{6F8FC91A-C65B-4EC8-9400-76D68DDB9760}"/>
              </a:ext>
            </a:extLst>
          </p:cNvPr>
          <p:cNvCxnSpPr>
            <a:cxnSpLocks/>
            <a:stCxn id="108" idx="2"/>
            <a:endCxn id="56" idx="0"/>
          </p:cNvCxnSpPr>
          <p:nvPr userDrawn="1"/>
        </p:nvCxnSpPr>
        <p:spPr>
          <a:xfrm rot="5400000">
            <a:off x="633647" y="1688516"/>
            <a:ext cx="126119" cy="5991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9827CA60-5814-4861-866E-A8AFF6B0D98A}"/>
              </a:ext>
            </a:extLst>
          </p:cNvPr>
          <p:cNvSpPr/>
          <p:nvPr userDrawn="1"/>
        </p:nvSpPr>
        <p:spPr>
          <a:xfrm>
            <a:off x="5058603" y="748765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Careers Service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[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Ghislaine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Dell]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8250EBF-6628-466F-9CF3-734CC9695C23}"/>
              </a:ext>
            </a:extLst>
          </p:cNvPr>
          <p:cNvSpPr/>
          <p:nvPr userDrawn="1"/>
        </p:nvSpPr>
        <p:spPr>
          <a:xfrm>
            <a:off x="5620648" y="846414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Skills Centre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[Sarah Williment]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94F49640-5291-4D71-87E0-B6ED8971FFE3}"/>
              </a:ext>
            </a:extLst>
          </p:cNvPr>
          <p:cNvSpPr/>
          <p:nvPr userDrawn="1"/>
        </p:nvSpPr>
        <p:spPr>
          <a:xfrm>
            <a:off x="1694032" y="846414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Centre for Learning &amp; Teaching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Chris Bonfield</a:t>
            </a:r>
          </a:p>
        </p:txBody>
      </p:sp>
      <p:cxnSp>
        <p:nvCxnSpPr>
          <p:cNvPr id="61" name="Elbow Connector 244">
            <a:extLst>
              <a:ext uri="{FF2B5EF4-FFF2-40B4-BE49-F238E27FC236}">
                <a16:creationId xmlns:a16="http://schemas.microsoft.com/office/drawing/2014/main" id="{60BFE19E-92E6-4DF3-9306-16064D15AE69}"/>
              </a:ext>
            </a:extLst>
          </p:cNvPr>
          <p:cNvCxnSpPr>
            <a:cxnSpLocks/>
            <a:stCxn id="82" idx="0"/>
            <a:endCxn id="105" idx="2"/>
          </p:cNvCxnSpPr>
          <p:nvPr userDrawn="1"/>
        </p:nvCxnSpPr>
        <p:spPr>
          <a:xfrm rot="5400000" flipH="1" flipV="1">
            <a:off x="2499918" y="2769066"/>
            <a:ext cx="2850265" cy="569038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6EA5CAA7-785E-43BC-A0A5-2BDB4364D79B}"/>
              </a:ext>
            </a:extLst>
          </p:cNvPr>
          <p:cNvSpPr/>
          <p:nvPr userDrawn="1"/>
        </p:nvSpPr>
        <p:spPr>
          <a:xfrm>
            <a:off x="220322" y="388009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Internal Audit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Tom Stanton</a:t>
            </a:r>
          </a:p>
        </p:txBody>
      </p:sp>
      <p:cxnSp>
        <p:nvCxnSpPr>
          <p:cNvPr id="64" name="Elbow Connector 309">
            <a:extLst>
              <a:ext uri="{FF2B5EF4-FFF2-40B4-BE49-F238E27FC236}">
                <a16:creationId xmlns:a16="http://schemas.microsoft.com/office/drawing/2014/main" id="{C07D193C-896E-4ADF-AB07-FDD63BB71142}"/>
              </a:ext>
            </a:extLst>
          </p:cNvPr>
          <p:cNvCxnSpPr>
            <a:cxnSpLocks/>
            <a:stCxn id="121" idx="2"/>
            <a:endCxn id="110" idx="0"/>
          </p:cNvCxnSpPr>
          <p:nvPr userDrawn="1"/>
        </p:nvCxnSpPr>
        <p:spPr>
          <a:xfrm rot="16200000" flipH="1">
            <a:off x="7787668" y="-1268998"/>
            <a:ext cx="358096" cy="4242667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21BE435D-3D77-4DC8-B49F-CC6286F55FF3}"/>
              </a:ext>
            </a:extLst>
          </p:cNvPr>
          <p:cNvSpPr txBox="1"/>
          <p:nvPr userDrawn="1"/>
        </p:nvSpPr>
        <p:spPr>
          <a:xfrm>
            <a:off x="0" y="46036"/>
            <a:ext cx="2345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/>
              <a:t>Organisation Structure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3FF0350A-835B-4EC4-A832-14A09C7A62AC}"/>
              </a:ext>
            </a:extLst>
          </p:cNvPr>
          <p:cNvSpPr/>
          <p:nvPr userDrawn="1"/>
        </p:nvSpPr>
        <p:spPr>
          <a:xfrm>
            <a:off x="8944794" y="447716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Corporate Engagement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Stephen Rangecroft</a:t>
            </a:r>
          </a:p>
        </p:txBody>
      </p:sp>
      <p:cxnSp>
        <p:nvCxnSpPr>
          <p:cNvPr id="68" name="Elbow Connector 162">
            <a:extLst>
              <a:ext uri="{FF2B5EF4-FFF2-40B4-BE49-F238E27FC236}">
                <a16:creationId xmlns:a16="http://schemas.microsoft.com/office/drawing/2014/main" id="{EB2A0F23-C02E-4720-AE1E-6C5310DE2A75}"/>
              </a:ext>
            </a:extLst>
          </p:cNvPr>
          <p:cNvCxnSpPr>
            <a:cxnSpLocks/>
            <a:stCxn id="107" idx="2"/>
            <a:endCxn id="67" idx="0"/>
          </p:cNvCxnSpPr>
          <p:nvPr userDrawn="1"/>
        </p:nvCxnSpPr>
        <p:spPr>
          <a:xfrm rot="16200000" flipH="1">
            <a:off x="8020592" y="3074337"/>
            <a:ext cx="1898634" cy="907012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" name="Picture 2" descr="Image result for university of bath logo">
            <a:extLst>
              <a:ext uri="{FF2B5EF4-FFF2-40B4-BE49-F238E27FC236}">
                <a16:creationId xmlns:a16="http://schemas.microsoft.com/office/drawing/2014/main" id="{F7FF81BA-9FAF-4508-8AA3-51A655FE84A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26671" y="96344"/>
            <a:ext cx="859406" cy="307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983257BF-9393-4DAA-A35A-D46031E7D5B0}"/>
              </a:ext>
            </a:extLst>
          </p:cNvPr>
          <p:cNvSpPr txBox="1"/>
          <p:nvPr userDrawn="1"/>
        </p:nvSpPr>
        <p:spPr>
          <a:xfrm>
            <a:off x="0" y="46036"/>
            <a:ext cx="3622979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GB" b="1" dirty="0"/>
              <a:t>Organisation Structure        1 Mar 22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CA61404-940B-45D5-848D-564BF7D73F27}"/>
              </a:ext>
            </a:extLst>
          </p:cNvPr>
          <p:cNvSpPr/>
          <p:nvPr userDrawn="1"/>
        </p:nvSpPr>
        <p:spPr>
          <a:xfrm>
            <a:off x="1351893" y="244801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Senior Legal Adviser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David Jolly</a:t>
            </a:r>
          </a:p>
        </p:txBody>
      </p:sp>
      <p:cxnSp>
        <p:nvCxnSpPr>
          <p:cNvPr id="74" name="Elbow Connector 306">
            <a:extLst>
              <a:ext uri="{FF2B5EF4-FFF2-40B4-BE49-F238E27FC236}">
                <a16:creationId xmlns:a16="http://schemas.microsoft.com/office/drawing/2014/main" id="{9D7D9F61-5E93-4250-9686-AA3AC401FC1B}"/>
              </a:ext>
            </a:extLst>
          </p:cNvPr>
          <p:cNvCxnSpPr>
            <a:cxnSpLocks/>
            <a:stCxn id="121" idx="2"/>
            <a:endCxn id="109" idx="0"/>
          </p:cNvCxnSpPr>
          <p:nvPr userDrawn="1"/>
        </p:nvCxnSpPr>
        <p:spPr>
          <a:xfrm rot="16200000" flipH="1">
            <a:off x="6991177" y="-472506"/>
            <a:ext cx="358096" cy="2649684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Elbow Connector 319">
            <a:extLst>
              <a:ext uri="{FF2B5EF4-FFF2-40B4-BE49-F238E27FC236}">
                <a16:creationId xmlns:a16="http://schemas.microsoft.com/office/drawing/2014/main" id="{4FDFD812-2A4B-4AA0-8ACC-AC07BD6AFF92}"/>
              </a:ext>
            </a:extLst>
          </p:cNvPr>
          <p:cNvCxnSpPr>
            <a:stCxn id="121" idx="2"/>
            <a:endCxn id="105" idx="0"/>
          </p:cNvCxnSpPr>
          <p:nvPr userDrawn="1"/>
        </p:nvCxnSpPr>
        <p:spPr>
          <a:xfrm rot="5400000">
            <a:off x="4848428" y="34429"/>
            <a:ext cx="358096" cy="1635814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>
            <a:extLst>
              <a:ext uri="{FF2B5EF4-FFF2-40B4-BE49-F238E27FC236}">
                <a16:creationId xmlns:a16="http://schemas.microsoft.com/office/drawing/2014/main" id="{5405860F-7071-49D6-BCD9-93F7D67DD7FD}"/>
              </a:ext>
            </a:extLst>
          </p:cNvPr>
          <p:cNvSpPr/>
          <p:nvPr userDrawn="1"/>
        </p:nvSpPr>
        <p:spPr>
          <a:xfrm>
            <a:off x="1391036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Director of           Policy, Planning &amp; Compliance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Nicky Kemp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3E030557-42DB-4D2A-B8A6-3408F12B8856}"/>
              </a:ext>
            </a:extLst>
          </p:cNvPr>
          <p:cNvSpPr/>
          <p:nvPr userDrawn="1"/>
        </p:nvSpPr>
        <p:spPr>
          <a:xfrm>
            <a:off x="7861033" y="846414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Estates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[TBD]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46F8C669-144D-4D68-B55D-2883FECA8BC6}"/>
              </a:ext>
            </a:extLst>
          </p:cNvPr>
          <p:cNvSpPr/>
          <p:nvPr userDrawn="1"/>
        </p:nvSpPr>
        <p:spPr>
          <a:xfrm>
            <a:off x="11408419" y="747959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Sports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Stephen Baddeley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79C55A25-2412-4980-9CEB-5BB38F200EC9}"/>
              </a:ext>
            </a:extLst>
          </p:cNvPr>
          <p:cNvSpPr/>
          <p:nvPr userDrawn="1"/>
        </p:nvSpPr>
        <p:spPr>
          <a:xfrm>
            <a:off x="1818538" y="447871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Research &amp; Innovation Services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Caroline Quest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D0498A48-983B-41E8-8784-F10419AF3A6E}"/>
              </a:ext>
            </a:extLst>
          </p:cNvPr>
          <p:cNvSpPr/>
          <p:nvPr userDrawn="1"/>
        </p:nvSpPr>
        <p:spPr>
          <a:xfrm>
            <a:off x="3161910" y="447871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Students’ Union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Chief Executive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Nicky Passmore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58AA72CD-9065-4AD9-A70D-7F6989F1378F}"/>
              </a:ext>
            </a:extLst>
          </p:cNvPr>
          <p:cNvSpPr/>
          <p:nvPr userDrawn="1"/>
        </p:nvSpPr>
        <p:spPr>
          <a:xfrm>
            <a:off x="1047825" y="748924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University Librarian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Kate Robinson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39A36DE5-FCD7-4FF8-ACFB-C11825EFA726}"/>
              </a:ext>
            </a:extLst>
          </p:cNvPr>
          <p:cNvSpPr/>
          <p:nvPr userDrawn="1"/>
        </p:nvSpPr>
        <p:spPr>
          <a:xfrm>
            <a:off x="2384751" y="747601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Academic Registry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Rachel Sheer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F9AD0378-0CEE-416C-92D3-C94CB2372D2B}"/>
              </a:ext>
            </a:extLst>
          </p:cNvPr>
          <p:cNvSpPr/>
          <p:nvPr userDrawn="1"/>
        </p:nvSpPr>
        <p:spPr>
          <a:xfrm>
            <a:off x="4325041" y="846414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Student Services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Anthony Payne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84B3EA5B-3039-4763-9B2B-EA508F3D267A}"/>
              </a:ext>
            </a:extLst>
          </p:cNvPr>
          <p:cNvSpPr/>
          <p:nvPr userDrawn="1"/>
        </p:nvSpPr>
        <p:spPr>
          <a:xfrm>
            <a:off x="3721677" y="747154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Admissions &amp;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Outr’ch</a:t>
            </a:r>
            <a:endParaRPr lang="en-GB" sz="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Bruce Rayton</a:t>
            </a:r>
            <a:endParaRPr lang="en-GB" sz="60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87" name="Elbow Connector 291">
            <a:extLst>
              <a:ext uri="{FF2B5EF4-FFF2-40B4-BE49-F238E27FC236}">
                <a16:creationId xmlns:a16="http://schemas.microsoft.com/office/drawing/2014/main" id="{7D768036-6E7A-4700-B053-B4299DE6F2FC}"/>
              </a:ext>
            </a:extLst>
          </p:cNvPr>
          <p:cNvCxnSpPr>
            <a:cxnSpLocks/>
            <a:stCxn id="73" idx="1"/>
            <a:endCxn id="78" idx="2"/>
          </p:cNvCxnSpPr>
          <p:nvPr userDrawn="1"/>
        </p:nvCxnSpPr>
        <p:spPr>
          <a:xfrm rot="10800000" flipH="1">
            <a:off x="1351893" y="1628452"/>
            <a:ext cx="517764" cy="1118100"/>
          </a:xfrm>
          <a:prstGeom prst="bentConnector4">
            <a:avLst>
              <a:gd name="adj1" fmla="val -15587"/>
              <a:gd name="adj2" fmla="val 6335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angle 94">
            <a:extLst>
              <a:ext uri="{FF2B5EF4-FFF2-40B4-BE49-F238E27FC236}">
                <a16:creationId xmlns:a16="http://schemas.microsoft.com/office/drawing/2014/main" id="{77E6AAD0-5687-4CBD-98DA-8857F9C7785F}"/>
              </a:ext>
            </a:extLst>
          </p:cNvPr>
          <p:cNvSpPr/>
          <p:nvPr userDrawn="1"/>
        </p:nvSpPr>
        <p:spPr>
          <a:xfrm>
            <a:off x="1352634" y="315294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Org</a:t>
            </a:r>
            <a:r>
              <a:rPr lang="en-GB" sz="800" b="1" baseline="30000" err="1">
                <a:solidFill>
                  <a:schemeClr val="tx2">
                    <a:lumMod val="75000"/>
                  </a:schemeClr>
                </a:solidFill>
              </a:rPr>
              <a:t>l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Resilience &amp; Business Continuity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Manager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Sian Dyson</a:t>
            </a:r>
          </a:p>
        </p:txBody>
      </p:sp>
      <p:cxnSp>
        <p:nvCxnSpPr>
          <p:cNvPr id="96" name="Elbow Connector 291">
            <a:extLst>
              <a:ext uri="{FF2B5EF4-FFF2-40B4-BE49-F238E27FC236}">
                <a16:creationId xmlns:a16="http://schemas.microsoft.com/office/drawing/2014/main" id="{6780765A-4664-4823-8D0A-8E2937CB002F}"/>
              </a:ext>
            </a:extLst>
          </p:cNvPr>
          <p:cNvCxnSpPr>
            <a:cxnSpLocks/>
            <a:stCxn id="95" idx="1"/>
            <a:endCxn id="73" idx="1"/>
          </p:cNvCxnSpPr>
          <p:nvPr userDrawn="1"/>
        </p:nvCxnSpPr>
        <p:spPr>
          <a:xfrm rot="10800000">
            <a:off x="1351894" y="2746553"/>
            <a:ext cx="741" cy="704931"/>
          </a:xfrm>
          <a:prstGeom prst="bentConnector3">
            <a:avLst>
              <a:gd name="adj1" fmla="val 10720513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 96">
            <a:extLst>
              <a:ext uri="{FF2B5EF4-FFF2-40B4-BE49-F238E27FC236}">
                <a16:creationId xmlns:a16="http://schemas.microsoft.com/office/drawing/2014/main" id="{B4ED3346-B4A6-4400-9891-7E21B315E655}"/>
              </a:ext>
            </a:extLst>
          </p:cNvPr>
          <p:cNvSpPr/>
          <p:nvPr userDrawn="1"/>
        </p:nvSpPr>
        <p:spPr>
          <a:xfrm>
            <a:off x="9287375" y="846414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Strategic Projects Office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>
              <a:spcAft>
                <a:spcPts val="600"/>
              </a:spcAft>
            </a:pP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Sharon Street</a:t>
            </a:r>
          </a:p>
        </p:txBody>
      </p:sp>
      <p:cxnSp>
        <p:nvCxnSpPr>
          <p:cNvPr id="98" name="Elbow Connector 287">
            <a:extLst>
              <a:ext uri="{FF2B5EF4-FFF2-40B4-BE49-F238E27FC236}">
                <a16:creationId xmlns:a16="http://schemas.microsoft.com/office/drawing/2014/main" id="{C79B4162-C99F-4454-BBC4-5D99617DE08D}"/>
              </a:ext>
            </a:extLst>
          </p:cNvPr>
          <p:cNvCxnSpPr>
            <a:cxnSpLocks/>
            <a:stCxn id="116" idx="1"/>
            <a:endCxn id="115" idx="1"/>
          </p:cNvCxnSpPr>
          <p:nvPr userDrawn="1"/>
        </p:nvCxnSpPr>
        <p:spPr>
          <a:xfrm rot="10800000" flipH="1">
            <a:off x="216109" y="2738105"/>
            <a:ext cx="2228" cy="713378"/>
          </a:xfrm>
          <a:prstGeom prst="bentConnector3">
            <a:avLst>
              <a:gd name="adj1" fmla="val -4991697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>
            <a:extLst>
              <a:ext uri="{FF2B5EF4-FFF2-40B4-BE49-F238E27FC236}">
                <a16:creationId xmlns:a16="http://schemas.microsoft.com/office/drawing/2014/main" id="{63C15C53-7040-4F9C-B267-0BB0DB001FF1}"/>
              </a:ext>
            </a:extLst>
          </p:cNvPr>
          <p:cNvSpPr txBox="1"/>
          <p:nvPr userDrawn="1"/>
        </p:nvSpPr>
        <p:spPr>
          <a:xfrm>
            <a:off x="8319151" y="16294"/>
            <a:ext cx="16979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>
                <a:solidFill>
                  <a:schemeClr val="accent4">
                    <a:lumMod val="40000"/>
                    <a:lumOff val="60000"/>
                  </a:schemeClr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DRAFT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06C8C8B0-77BD-45FD-AFA9-2EAE11A380FD}"/>
              </a:ext>
            </a:extLst>
          </p:cNvPr>
          <p:cNvSpPr/>
          <p:nvPr userDrawn="1"/>
        </p:nvSpPr>
        <p:spPr>
          <a:xfrm>
            <a:off x="4900904" y="101534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Pro-Vice-Chancellor Education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Julian Chaudhuri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8AD3856D-3121-4B04-BD68-268512D14C1E}"/>
              </a:ext>
            </a:extLst>
          </p:cNvPr>
          <p:cNvSpPr/>
          <p:nvPr userDrawn="1"/>
        </p:nvSpPr>
        <p:spPr>
          <a:xfrm>
            <a:off x="3730948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Pro-Vice-Chancellor</a:t>
            </a:r>
          </a:p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Student Experience</a:t>
            </a:r>
          </a:p>
          <a:p>
            <a:pPr algn="ctr">
              <a:spcAft>
                <a:spcPts val="600"/>
              </a:spcAft>
            </a:pP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Cassie Wilson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C2C5B9EB-E84A-48A4-BEF3-590B961B1DEE}"/>
              </a:ext>
            </a:extLst>
          </p:cNvPr>
          <p:cNvSpPr/>
          <p:nvPr userDrawn="1"/>
        </p:nvSpPr>
        <p:spPr>
          <a:xfrm>
            <a:off x="2560992" y="102420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Pro-Vice-Chancellor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Sarah Hainsworth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A7AFD2F4-A713-4549-AF6C-7E612157BE1F}"/>
              </a:ext>
            </a:extLst>
          </p:cNvPr>
          <p:cNvSpPr/>
          <p:nvPr userDrawn="1"/>
        </p:nvSpPr>
        <p:spPr>
          <a:xfrm>
            <a:off x="8037782" y="198145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Vice President (Enterprise)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Jonathan Knight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AB81BE6F-F159-4715-8665-31217094398B}"/>
              </a:ext>
            </a:extLst>
          </p:cNvPr>
          <p:cNvSpPr/>
          <p:nvPr userDrawn="1"/>
        </p:nvSpPr>
        <p:spPr>
          <a:xfrm>
            <a:off x="221080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Director of       Finance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Martin Williams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623BDD8-CCF5-4727-AF3F-7E9086576335}"/>
              </a:ext>
            </a:extLst>
          </p:cNvPr>
          <p:cNvSpPr/>
          <p:nvPr userDrawn="1"/>
        </p:nvSpPr>
        <p:spPr>
          <a:xfrm>
            <a:off x="8016446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Director of Strategic Communications &amp; Engagement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Corinne Evans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CB8B9E96-5266-4106-ADE0-BF2D682A388E}"/>
              </a:ext>
            </a:extLst>
          </p:cNvPr>
          <p:cNvSpPr/>
          <p:nvPr userDrawn="1"/>
        </p:nvSpPr>
        <p:spPr>
          <a:xfrm>
            <a:off x="9609429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Chief Operating Officer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Keith Zimmerman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CE1DDB2D-AC8F-44DA-9F3C-CC617E7EE936}"/>
              </a:ext>
            </a:extLst>
          </p:cNvPr>
          <p:cNvSpPr/>
          <p:nvPr userDrawn="1"/>
        </p:nvSpPr>
        <p:spPr>
          <a:xfrm>
            <a:off x="8597174" y="747959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Human Resources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Richard Brooks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24C00AD-4A6B-4391-96AB-F0FCE2A04841}"/>
              </a:ext>
            </a:extLst>
          </p:cNvPr>
          <p:cNvSpPr/>
          <p:nvPr userDrawn="1"/>
        </p:nvSpPr>
        <p:spPr>
          <a:xfrm>
            <a:off x="10719288" y="8464148"/>
            <a:ext cx="957242" cy="597068"/>
          </a:xfrm>
          <a:prstGeom prst="rect">
            <a:avLst/>
          </a:prstGeom>
          <a:ln w="95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Accommodation &amp; Hospitality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Jane Loveys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4B3CFA15-C841-4FC4-8447-2FF1DFD4FF2D}"/>
              </a:ext>
            </a:extLst>
          </p:cNvPr>
          <p:cNvSpPr/>
          <p:nvPr userDrawn="1"/>
        </p:nvSpPr>
        <p:spPr>
          <a:xfrm>
            <a:off x="10015190" y="747959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Chief Marketing Officer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Tim Kaner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3DB1E3F-E417-4806-BBED-20B7AFE743D4}"/>
              </a:ext>
            </a:extLst>
          </p:cNvPr>
          <p:cNvSpPr/>
          <p:nvPr userDrawn="1"/>
        </p:nvSpPr>
        <p:spPr>
          <a:xfrm>
            <a:off x="7253834" y="747959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Chief Digital &amp; Information Officer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[TBD]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0640FDD0-1ED2-4294-98E6-98065E11B3B3}"/>
              </a:ext>
            </a:extLst>
          </p:cNvPr>
          <p:cNvSpPr/>
          <p:nvPr userDrawn="1"/>
        </p:nvSpPr>
        <p:spPr>
          <a:xfrm>
            <a:off x="218337" y="243957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Development &amp; Alumni Relations        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Gordon Cox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6598919F-674D-4BEB-8B57-52EC446C8B83}"/>
              </a:ext>
            </a:extLst>
          </p:cNvPr>
          <p:cNvSpPr/>
          <p:nvPr userDrawn="1"/>
        </p:nvSpPr>
        <p:spPr>
          <a:xfrm>
            <a:off x="216109" y="315294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Strategic Governance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Emily Commander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AD299CE7-BD71-42C1-BA5E-2B83CC7CAE30}"/>
              </a:ext>
            </a:extLst>
          </p:cNvPr>
          <p:cNvSpPr/>
          <p:nvPr userDrawn="1"/>
        </p:nvSpPr>
        <p:spPr>
          <a:xfrm>
            <a:off x="5366762" y="7622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Vice-Chancellor </a:t>
            </a:r>
          </a:p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and President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Ian White</a:t>
            </a:r>
          </a:p>
        </p:txBody>
      </p:sp>
      <p:cxnSp>
        <p:nvCxnSpPr>
          <p:cNvPr id="126" name="Connector: Elbow 125">
            <a:extLst>
              <a:ext uri="{FF2B5EF4-FFF2-40B4-BE49-F238E27FC236}">
                <a16:creationId xmlns:a16="http://schemas.microsoft.com/office/drawing/2014/main" id="{AC04B553-8715-41D1-98F7-EC2538451F56}"/>
              </a:ext>
            </a:extLst>
          </p:cNvPr>
          <p:cNvCxnSpPr>
            <a:cxnSpLocks/>
            <a:stCxn id="129" idx="0"/>
            <a:endCxn id="110" idx="2"/>
          </p:cNvCxnSpPr>
          <p:nvPr userDrawn="1"/>
        </p:nvCxnSpPr>
        <p:spPr>
          <a:xfrm rot="5400000" flipH="1" flipV="1">
            <a:off x="4298157" y="844521"/>
            <a:ext cx="5005961" cy="6573825"/>
          </a:xfrm>
          <a:prstGeom prst="bentConnector3">
            <a:avLst>
              <a:gd name="adj1" fmla="val 6461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>
            <a:extLst>
              <a:ext uri="{FF2B5EF4-FFF2-40B4-BE49-F238E27FC236}">
                <a16:creationId xmlns:a16="http://schemas.microsoft.com/office/drawing/2014/main" id="{1D8BFB3F-78A1-40A4-B354-690DB806326D}"/>
              </a:ext>
            </a:extLst>
          </p:cNvPr>
          <p:cNvSpPr/>
          <p:nvPr userDrawn="1"/>
        </p:nvSpPr>
        <p:spPr>
          <a:xfrm>
            <a:off x="6070858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Deputy </a:t>
            </a:r>
          </a:p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Vice-Chancellor </a:t>
            </a:r>
          </a:p>
          <a:p>
            <a:pPr algn="ctr"/>
            <a:endParaRPr lang="en-GB" sz="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Phil Allmendinger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4D52EEC4-1A9A-4F49-8AFF-0891D813CBFD}"/>
              </a:ext>
            </a:extLst>
          </p:cNvPr>
          <p:cNvSpPr/>
          <p:nvPr userDrawn="1"/>
        </p:nvSpPr>
        <p:spPr>
          <a:xfrm>
            <a:off x="6797369" y="198145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Vice President (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Comm’ty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&amp;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Incl’n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Rajani Naidoo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0C3A8511-D4D8-4630-AA18-2EB9C9CBD037}"/>
              </a:ext>
            </a:extLst>
          </p:cNvPr>
          <p:cNvSpPr/>
          <p:nvPr userDrawn="1"/>
        </p:nvSpPr>
        <p:spPr>
          <a:xfrm>
            <a:off x="3035604" y="663441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Director of Education &amp; Student Services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Ian </a:t>
            </a:r>
            <a:r>
              <a:rPr lang="en-GB" sz="800" dirty="0" err="1">
                <a:solidFill>
                  <a:schemeClr val="tx2">
                    <a:lumMod val="75000"/>
                  </a:schemeClr>
                </a:solidFill>
              </a:rPr>
              <a:t>Blenkharn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30" name="Elbow Connector 287">
            <a:extLst>
              <a:ext uri="{FF2B5EF4-FFF2-40B4-BE49-F238E27FC236}">
                <a16:creationId xmlns:a16="http://schemas.microsoft.com/office/drawing/2014/main" id="{6F28E9A1-5FA5-4815-B8B1-BDC702D79609}"/>
              </a:ext>
            </a:extLst>
          </p:cNvPr>
          <p:cNvCxnSpPr>
            <a:cxnSpLocks/>
            <a:stCxn id="63" idx="1"/>
            <a:endCxn id="116" idx="1"/>
          </p:cNvCxnSpPr>
          <p:nvPr userDrawn="1"/>
        </p:nvCxnSpPr>
        <p:spPr>
          <a:xfrm rot="10800000">
            <a:off x="216110" y="3451484"/>
            <a:ext cx="4213" cy="727143"/>
          </a:xfrm>
          <a:prstGeom prst="bentConnector3">
            <a:avLst>
              <a:gd name="adj1" fmla="val 2739782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Elbow Connector 124">
            <a:extLst>
              <a:ext uri="{FF2B5EF4-FFF2-40B4-BE49-F238E27FC236}">
                <a16:creationId xmlns:a16="http://schemas.microsoft.com/office/drawing/2014/main" id="{05E4994E-066A-42A8-A90E-772FEB6C7030}"/>
              </a:ext>
            </a:extLst>
          </p:cNvPr>
          <p:cNvCxnSpPr>
            <a:cxnSpLocks/>
            <a:stCxn id="127" idx="2"/>
            <a:endCxn id="128" idx="0"/>
          </p:cNvCxnSpPr>
          <p:nvPr userDrawn="1"/>
        </p:nvCxnSpPr>
        <p:spPr>
          <a:xfrm rot="16200000" flipH="1">
            <a:off x="6736231" y="1441699"/>
            <a:ext cx="353006" cy="726511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Elbow Connector 124">
            <a:extLst>
              <a:ext uri="{FF2B5EF4-FFF2-40B4-BE49-F238E27FC236}">
                <a16:creationId xmlns:a16="http://schemas.microsoft.com/office/drawing/2014/main" id="{799D1088-19DB-4D78-9A20-54F9B92265FC}"/>
              </a:ext>
            </a:extLst>
          </p:cNvPr>
          <p:cNvCxnSpPr>
            <a:cxnSpLocks/>
            <a:stCxn id="127" idx="2"/>
            <a:endCxn id="107" idx="0"/>
          </p:cNvCxnSpPr>
          <p:nvPr userDrawn="1"/>
        </p:nvCxnSpPr>
        <p:spPr>
          <a:xfrm rot="16200000" flipH="1">
            <a:off x="7356438" y="821493"/>
            <a:ext cx="353006" cy="1966924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Elbow Connector 124">
            <a:extLst>
              <a:ext uri="{FF2B5EF4-FFF2-40B4-BE49-F238E27FC236}">
                <a16:creationId xmlns:a16="http://schemas.microsoft.com/office/drawing/2014/main" id="{D9F3892B-8208-4218-9553-05C2E80563CC}"/>
              </a:ext>
            </a:extLst>
          </p:cNvPr>
          <p:cNvCxnSpPr>
            <a:cxnSpLocks/>
            <a:stCxn id="127" idx="2"/>
            <a:endCxn id="51" idx="0"/>
          </p:cNvCxnSpPr>
          <p:nvPr userDrawn="1"/>
        </p:nvCxnSpPr>
        <p:spPr>
          <a:xfrm rot="5400000">
            <a:off x="4835041" y="2764278"/>
            <a:ext cx="2850265" cy="578613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Elbow Connector 287">
            <a:extLst>
              <a:ext uri="{FF2B5EF4-FFF2-40B4-BE49-F238E27FC236}">
                <a16:creationId xmlns:a16="http://schemas.microsoft.com/office/drawing/2014/main" id="{388CAE88-4371-47CB-9941-0EEE4131D687}"/>
              </a:ext>
            </a:extLst>
          </p:cNvPr>
          <p:cNvCxnSpPr>
            <a:cxnSpLocks/>
            <a:stCxn id="115" idx="1"/>
            <a:endCxn id="121" idx="2"/>
          </p:cNvCxnSpPr>
          <p:nvPr userDrawn="1"/>
        </p:nvCxnSpPr>
        <p:spPr>
          <a:xfrm rot="10800000" flipH="1">
            <a:off x="218337" y="673289"/>
            <a:ext cx="5627046" cy="2064817"/>
          </a:xfrm>
          <a:prstGeom prst="bentConnector4">
            <a:avLst>
              <a:gd name="adj1" fmla="val -2015"/>
              <a:gd name="adj2" fmla="val 91838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nector: Elbow 134">
            <a:extLst>
              <a:ext uri="{FF2B5EF4-FFF2-40B4-BE49-F238E27FC236}">
                <a16:creationId xmlns:a16="http://schemas.microsoft.com/office/drawing/2014/main" id="{03536363-E5C8-4F5A-852B-D84AFF84BBFB}"/>
              </a:ext>
            </a:extLst>
          </p:cNvPr>
          <p:cNvCxnSpPr>
            <a:cxnSpLocks/>
            <a:stCxn id="110" idx="2"/>
            <a:endCxn id="97" idx="0"/>
          </p:cNvCxnSpPr>
          <p:nvPr userDrawn="1"/>
        </p:nvCxnSpPr>
        <p:spPr>
          <a:xfrm rot="5400000">
            <a:off x="6509175" y="4885273"/>
            <a:ext cx="6835696" cy="322054"/>
          </a:xfrm>
          <a:prstGeom prst="bentConnector3">
            <a:avLst>
              <a:gd name="adj1" fmla="val 68642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Elbow Connector 287">
            <a:extLst>
              <a:ext uri="{FF2B5EF4-FFF2-40B4-BE49-F238E27FC236}">
                <a16:creationId xmlns:a16="http://schemas.microsoft.com/office/drawing/2014/main" id="{9C609750-83AA-439D-9666-7B56C2F3F37B}"/>
              </a:ext>
            </a:extLst>
          </p:cNvPr>
          <p:cNvCxnSpPr>
            <a:cxnSpLocks/>
            <a:stCxn id="127" idx="0"/>
            <a:endCxn id="121" idx="2"/>
          </p:cNvCxnSpPr>
          <p:nvPr userDrawn="1"/>
        </p:nvCxnSpPr>
        <p:spPr>
          <a:xfrm rot="16200000" flipV="1">
            <a:off x="6018383" y="500288"/>
            <a:ext cx="358096" cy="704096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Elbow Connector 88">
            <a:extLst>
              <a:ext uri="{FF2B5EF4-FFF2-40B4-BE49-F238E27FC236}">
                <a16:creationId xmlns:a16="http://schemas.microsoft.com/office/drawing/2014/main" id="{B37A299C-9B30-4C11-9D51-BCDEA0A269C6}"/>
              </a:ext>
            </a:extLst>
          </p:cNvPr>
          <p:cNvCxnSpPr>
            <a:cxnSpLocks/>
            <a:stCxn id="121" idx="2"/>
            <a:endCxn id="78" idx="0"/>
          </p:cNvCxnSpPr>
          <p:nvPr userDrawn="1"/>
        </p:nvCxnSpPr>
        <p:spPr>
          <a:xfrm rot="5400000">
            <a:off x="3678472" y="-1135527"/>
            <a:ext cx="358096" cy="3975726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Elbow Connector 88">
            <a:extLst>
              <a:ext uri="{FF2B5EF4-FFF2-40B4-BE49-F238E27FC236}">
                <a16:creationId xmlns:a16="http://schemas.microsoft.com/office/drawing/2014/main" id="{4A02A4C5-5E69-4C2A-BBA0-B49E4B27EEBC}"/>
              </a:ext>
            </a:extLst>
          </p:cNvPr>
          <p:cNvCxnSpPr>
            <a:cxnSpLocks/>
            <a:stCxn id="121" idx="2"/>
            <a:endCxn id="108" idx="0"/>
          </p:cNvCxnSpPr>
          <p:nvPr userDrawn="1"/>
        </p:nvCxnSpPr>
        <p:spPr>
          <a:xfrm rot="5400000">
            <a:off x="3093494" y="-1720505"/>
            <a:ext cx="358096" cy="5145682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Connector: Elbow 189">
            <a:extLst>
              <a:ext uri="{FF2B5EF4-FFF2-40B4-BE49-F238E27FC236}">
                <a16:creationId xmlns:a16="http://schemas.microsoft.com/office/drawing/2014/main" id="{A46D236A-77A5-4DC2-97DB-92F607E3E955}"/>
              </a:ext>
            </a:extLst>
          </p:cNvPr>
          <p:cNvCxnSpPr>
            <a:cxnSpLocks/>
            <a:stCxn id="114" idx="0"/>
            <a:endCxn id="80" idx="0"/>
          </p:cNvCxnSpPr>
          <p:nvPr userDrawn="1"/>
        </p:nvCxnSpPr>
        <p:spPr>
          <a:xfrm rot="5400000" flipH="1" flipV="1">
            <a:off x="9809747" y="5402305"/>
            <a:ext cx="12700" cy="4154585"/>
          </a:xfrm>
          <a:prstGeom prst="bentConnector3">
            <a:avLst>
              <a:gd name="adj1" fmla="val 180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Connector: Elbow 192">
            <a:extLst>
              <a:ext uri="{FF2B5EF4-FFF2-40B4-BE49-F238E27FC236}">
                <a16:creationId xmlns:a16="http://schemas.microsoft.com/office/drawing/2014/main" id="{FA00B821-46A7-4C15-B5C7-9B12545ECE65}"/>
              </a:ext>
            </a:extLst>
          </p:cNvPr>
          <p:cNvCxnSpPr>
            <a:cxnSpLocks/>
            <a:stCxn id="111" idx="0"/>
            <a:endCxn id="80" idx="0"/>
          </p:cNvCxnSpPr>
          <p:nvPr userDrawn="1"/>
        </p:nvCxnSpPr>
        <p:spPr>
          <a:xfrm rot="5400000" flipH="1" flipV="1">
            <a:off x="10481417" y="6073975"/>
            <a:ext cx="12700" cy="2811245"/>
          </a:xfrm>
          <a:prstGeom prst="bentConnector3">
            <a:avLst>
              <a:gd name="adj1" fmla="val 180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Connector: Elbow 195">
            <a:extLst>
              <a:ext uri="{FF2B5EF4-FFF2-40B4-BE49-F238E27FC236}">
                <a16:creationId xmlns:a16="http://schemas.microsoft.com/office/drawing/2014/main" id="{D2A246FD-287C-4CF0-8122-D6B0FBFF01B2}"/>
              </a:ext>
            </a:extLst>
          </p:cNvPr>
          <p:cNvCxnSpPr>
            <a:cxnSpLocks/>
            <a:stCxn id="113" idx="0"/>
            <a:endCxn id="80" idx="0"/>
          </p:cNvCxnSpPr>
          <p:nvPr userDrawn="1"/>
        </p:nvCxnSpPr>
        <p:spPr>
          <a:xfrm rot="5400000" flipH="1" flipV="1">
            <a:off x="11190425" y="6782983"/>
            <a:ext cx="12700" cy="1393229"/>
          </a:xfrm>
          <a:prstGeom prst="bentConnector3">
            <a:avLst>
              <a:gd name="adj1" fmla="val 180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Connector: Elbow 198">
            <a:extLst>
              <a:ext uri="{FF2B5EF4-FFF2-40B4-BE49-F238E27FC236}">
                <a16:creationId xmlns:a16="http://schemas.microsoft.com/office/drawing/2014/main" id="{95F67F6A-537F-4B5F-B7D4-DDE428B7E283}"/>
              </a:ext>
            </a:extLst>
          </p:cNvPr>
          <p:cNvCxnSpPr>
            <a:cxnSpLocks/>
            <a:stCxn id="79" idx="0"/>
            <a:endCxn id="97" idx="0"/>
          </p:cNvCxnSpPr>
          <p:nvPr userDrawn="1"/>
        </p:nvCxnSpPr>
        <p:spPr>
          <a:xfrm rot="5400000" flipH="1" flipV="1">
            <a:off x="9052825" y="7750977"/>
            <a:ext cx="12700" cy="1426342"/>
          </a:xfrm>
          <a:prstGeom prst="bentConnector3">
            <a:avLst>
              <a:gd name="adj1" fmla="val 180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Connector: Elbow 201">
            <a:extLst>
              <a:ext uri="{FF2B5EF4-FFF2-40B4-BE49-F238E27FC236}">
                <a16:creationId xmlns:a16="http://schemas.microsoft.com/office/drawing/2014/main" id="{1F105B0C-6378-49E5-BBE1-8527A64E7020}"/>
              </a:ext>
            </a:extLst>
          </p:cNvPr>
          <p:cNvCxnSpPr>
            <a:cxnSpLocks/>
            <a:stCxn id="112" idx="0"/>
            <a:endCxn id="97" idx="0"/>
          </p:cNvCxnSpPr>
          <p:nvPr userDrawn="1"/>
        </p:nvCxnSpPr>
        <p:spPr>
          <a:xfrm rot="16200000" flipV="1">
            <a:off x="10481953" y="7748191"/>
            <a:ext cx="12700" cy="1431913"/>
          </a:xfrm>
          <a:prstGeom prst="bentConnector3">
            <a:avLst>
              <a:gd name="adj1" fmla="val 180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Connector: Elbow 212">
            <a:extLst>
              <a:ext uri="{FF2B5EF4-FFF2-40B4-BE49-F238E27FC236}">
                <a16:creationId xmlns:a16="http://schemas.microsoft.com/office/drawing/2014/main" id="{41632D3F-9DBF-4F7D-AFDE-80B7F58D7D1E}"/>
              </a:ext>
            </a:extLst>
          </p:cNvPr>
          <p:cNvCxnSpPr>
            <a:cxnSpLocks/>
            <a:stCxn id="83" idx="0"/>
            <a:endCxn id="129" idx="2"/>
          </p:cNvCxnSpPr>
          <p:nvPr userDrawn="1"/>
        </p:nvCxnSpPr>
        <p:spPr>
          <a:xfrm rot="5400000" flipH="1" flipV="1">
            <a:off x="2391452" y="6366476"/>
            <a:ext cx="257767" cy="1987779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Connector: Elbow 215">
            <a:extLst>
              <a:ext uri="{FF2B5EF4-FFF2-40B4-BE49-F238E27FC236}">
                <a16:creationId xmlns:a16="http://schemas.microsoft.com/office/drawing/2014/main" id="{4369097F-FA0C-4A8D-B7BD-1A43FAB2EE9D}"/>
              </a:ext>
            </a:extLst>
          </p:cNvPr>
          <p:cNvCxnSpPr>
            <a:cxnSpLocks/>
            <a:stCxn id="84" idx="0"/>
            <a:endCxn id="129" idx="2"/>
          </p:cNvCxnSpPr>
          <p:nvPr userDrawn="1"/>
        </p:nvCxnSpPr>
        <p:spPr>
          <a:xfrm rot="5400000" flipH="1" flipV="1">
            <a:off x="3066531" y="7028322"/>
            <a:ext cx="244534" cy="650853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Connector: Elbow 218">
            <a:extLst>
              <a:ext uri="{FF2B5EF4-FFF2-40B4-BE49-F238E27FC236}">
                <a16:creationId xmlns:a16="http://schemas.microsoft.com/office/drawing/2014/main" id="{9357E8F5-453F-4CC9-8B16-E697C7676F1A}"/>
              </a:ext>
            </a:extLst>
          </p:cNvPr>
          <p:cNvCxnSpPr>
            <a:cxnSpLocks/>
            <a:stCxn id="86" idx="0"/>
            <a:endCxn id="129" idx="2"/>
          </p:cNvCxnSpPr>
          <p:nvPr userDrawn="1"/>
        </p:nvCxnSpPr>
        <p:spPr>
          <a:xfrm rot="16200000" flipV="1">
            <a:off x="3737233" y="7008474"/>
            <a:ext cx="240059" cy="686073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Connector: Elbow 221">
            <a:extLst>
              <a:ext uri="{FF2B5EF4-FFF2-40B4-BE49-F238E27FC236}">
                <a16:creationId xmlns:a16="http://schemas.microsoft.com/office/drawing/2014/main" id="{0A931F99-CB15-4A06-82FD-6C1F10846B39}"/>
              </a:ext>
            </a:extLst>
          </p:cNvPr>
          <p:cNvCxnSpPr>
            <a:cxnSpLocks/>
            <a:stCxn id="58" idx="0"/>
            <a:endCxn id="129" idx="2"/>
          </p:cNvCxnSpPr>
          <p:nvPr userDrawn="1"/>
        </p:nvCxnSpPr>
        <p:spPr>
          <a:xfrm rot="16200000" flipV="1">
            <a:off x="4397639" y="6348068"/>
            <a:ext cx="256173" cy="2022999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Connector: Elbow 224">
            <a:extLst>
              <a:ext uri="{FF2B5EF4-FFF2-40B4-BE49-F238E27FC236}">
                <a16:creationId xmlns:a16="http://schemas.microsoft.com/office/drawing/2014/main" id="{78940EEB-A505-4DDF-9266-3D5555AE18F2}"/>
              </a:ext>
            </a:extLst>
          </p:cNvPr>
          <p:cNvCxnSpPr>
            <a:cxnSpLocks/>
            <a:stCxn id="52" idx="0"/>
            <a:endCxn id="129" idx="2"/>
          </p:cNvCxnSpPr>
          <p:nvPr userDrawn="1"/>
        </p:nvCxnSpPr>
        <p:spPr>
          <a:xfrm rot="5400000" flipH="1" flipV="1">
            <a:off x="2897642" y="7847566"/>
            <a:ext cx="1232667" cy="499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Connector: Elbow 227">
            <a:extLst>
              <a:ext uri="{FF2B5EF4-FFF2-40B4-BE49-F238E27FC236}">
                <a16:creationId xmlns:a16="http://schemas.microsoft.com/office/drawing/2014/main" id="{5B727DCB-182E-4AD1-BE2F-9727A37AD762}"/>
              </a:ext>
            </a:extLst>
          </p:cNvPr>
          <p:cNvCxnSpPr>
            <a:cxnSpLocks/>
            <a:stCxn id="60" idx="0"/>
            <a:endCxn id="52" idx="0"/>
          </p:cNvCxnSpPr>
          <p:nvPr userDrawn="1"/>
        </p:nvCxnSpPr>
        <p:spPr>
          <a:xfrm rot="5400000" flipH="1" flipV="1">
            <a:off x="2843189" y="7793612"/>
            <a:ext cx="12700" cy="1341073"/>
          </a:xfrm>
          <a:prstGeom prst="bentConnector3">
            <a:avLst>
              <a:gd name="adj1" fmla="val 180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Connector: Elbow 231">
            <a:extLst>
              <a:ext uri="{FF2B5EF4-FFF2-40B4-BE49-F238E27FC236}">
                <a16:creationId xmlns:a16="http://schemas.microsoft.com/office/drawing/2014/main" id="{D425821B-4466-489D-A24B-A8AD1DD38604}"/>
              </a:ext>
            </a:extLst>
          </p:cNvPr>
          <p:cNvCxnSpPr>
            <a:cxnSpLocks/>
            <a:stCxn id="52" idx="0"/>
            <a:endCxn id="85" idx="0"/>
          </p:cNvCxnSpPr>
          <p:nvPr userDrawn="1"/>
        </p:nvCxnSpPr>
        <p:spPr>
          <a:xfrm rot="5400000" flipH="1" flipV="1">
            <a:off x="4158694" y="7819180"/>
            <a:ext cx="12700" cy="1289936"/>
          </a:xfrm>
          <a:prstGeom prst="bentConnector3">
            <a:avLst>
              <a:gd name="adj1" fmla="val 180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Connector: Elbow 235">
            <a:extLst>
              <a:ext uri="{FF2B5EF4-FFF2-40B4-BE49-F238E27FC236}">
                <a16:creationId xmlns:a16="http://schemas.microsoft.com/office/drawing/2014/main" id="{2BC94767-CC7D-4BEB-A578-0DAC89331EDA}"/>
              </a:ext>
            </a:extLst>
          </p:cNvPr>
          <p:cNvCxnSpPr>
            <a:cxnSpLocks/>
            <a:stCxn id="85" idx="0"/>
            <a:endCxn id="59" idx="0"/>
          </p:cNvCxnSpPr>
          <p:nvPr userDrawn="1"/>
        </p:nvCxnSpPr>
        <p:spPr>
          <a:xfrm rot="5400000" flipH="1" flipV="1">
            <a:off x="5451465" y="7816345"/>
            <a:ext cx="12700" cy="1295607"/>
          </a:xfrm>
          <a:prstGeom prst="bentConnector3">
            <a:avLst>
              <a:gd name="adj1" fmla="val 180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TextBox 243">
            <a:extLst>
              <a:ext uri="{FF2B5EF4-FFF2-40B4-BE49-F238E27FC236}">
                <a16:creationId xmlns:a16="http://schemas.microsoft.com/office/drawing/2014/main" id="{F3AD8B85-BE71-49E4-9112-8A1F7C25484E}"/>
              </a:ext>
            </a:extLst>
          </p:cNvPr>
          <p:cNvSpPr txBox="1"/>
          <p:nvPr userDrawn="1"/>
        </p:nvSpPr>
        <p:spPr>
          <a:xfrm>
            <a:off x="5874294" y="1993737"/>
            <a:ext cx="641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000" dirty="0"/>
              <a:t>Faculties</a:t>
            </a:r>
          </a:p>
          <a:p>
            <a:pPr algn="ctr"/>
            <a:r>
              <a:rPr lang="en-GB" sz="1000" dirty="0"/>
              <a:t>School</a:t>
            </a:r>
          </a:p>
        </p:txBody>
      </p:sp>
      <p:cxnSp>
        <p:nvCxnSpPr>
          <p:cNvPr id="245" name="Elbow Connector 124">
            <a:extLst>
              <a:ext uri="{FF2B5EF4-FFF2-40B4-BE49-F238E27FC236}">
                <a16:creationId xmlns:a16="http://schemas.microsoft.com/office/drawing/2014/main" id="{F57948A8-4305-4D68-B19D-A2CCB074CEA7}"/>
              </a:ext>
            </a:extLst>
          </p:cNvPr>
          <p:cNvCxnSpPr>
            <a:cxnSpLocks/>
            <a:stCxn id="127" idx="2"/>
            <a:endCxn id="244" idx="0"/>
          </p:cNvCxnSpPr>
          <p:nvPr userDrawn="1"/>
        </p:nvCxnSpPr>
        <p:spPr>
          <a:xfrm rot="5400000">
            <a:off x="6189625" y="1633882"/>
            <a:ext cx="365285" cy="354424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1927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FC40E9-B4FA-43B1-A728-13A77C3D3B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9475" y="6469475"/>
            <a:ext cx="2881313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D3EC8-130B-4B62-B404-7816B569054D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69318-F3B8-4CA5-9055-8836463018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213" y="6469475"/>
            <a:ext cx="4321175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8D68A1-A072-4563-BF52-8B4916F358FF}"/>
              </a:ext>
            </a:extLst>
          </p:cNvPr>
          <p:cNvSpPr/>
          <p:nvPr userDrawn="1"/>
        </p:nvSpPr>
        <p:spPr>
          <a:xfrm>
            <a:off x="6426148" y="6369318"/>
            <a:ext cx="3075550" cy="70061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3634185-55EF-4983-A5C7-F3986ECC4E52}"/>
              </a:ext>
            </a:extLst>
          </p:cNvPr>
          <p:cNvSpPr/>
          <p:nvPr userDrawn="1"/>
        </p:nvSpPr>
        <p:spPr>
          <a:xfrm>
            <a:off x="3291962" y="6370652"/>
            <a:ext cx="3082633" cy="68031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159D52-26F4-4605-88DF-BA381314EA63}"/>
              </a:ext>
            </a:extLst>
          </p:cNvPr>
          <p:cNvSpPr/>
          <p:nvPr userDrawn="1"/>
        </p:nvSpPr>
        <p:spPr>
          <a:xfrm>
            <a:off x="170311" y="6340969"/>
            <a:ext cx="3070098" cy="70061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7C41CE1-2579-47FF-8058-68433382DE76}"/>
              </a:ext>
            </a:extLst>
          </p:cNvPr>
          <p:cNvSpPr/>
          <p:nvPr userDrawn="1"/>
        </p:nvSpPr>
        <p:spPr>
          <a:xfrm>
            <a:off x="169162" y="2212062"/>
            <a:ext cx="3075550" cy="41585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 Engineering &amp; Design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EB6C8BC-C814-4067-A1E5-0E0745FD8B60}"/>
              </a:ext>
            </a:extLst>
          </p:cNvPr>
          <p:cNvSpPr/>
          <p:nvPr userDrawn="1"/>
        </p:nvSpPr>
        <p:spPr>
          <a:xfrm>
            <a:off x="229132" y="503658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Mechanical Engineering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Head of Dept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Prof Andrew Plummer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ACA577-2555-48CE-969C-CA57FA5002BC}"/>
              </a:ext>
            </a:extLst>
          </p:cNvPr>
          <p:cNvSpPr/>
          <p:nvPr userDrawn="1"/>
        </p:nvSpPr>
        <p:spPr>
          <a:xfrm>
            <a:off x="229132" y="439844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Electrical &amp; Electronic Eng.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Adrian Evans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43E0D63-7D98-4310-97AE-0379BEB2EDB3}"/>
              </a:ext>
            </a:extLst>
          </p:cNvPr>
          <p:cNvSpPr/>
          <p:nvPr userDrawn="1"/>
        </p:nvSpPr>
        <p:spPr>
          <a:xfrm>
            <a:off x="229132" y="376030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Chemical Engineering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Marianne Ellis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3137B10-C88F-4FC8-BA27-D9064948AAB8}"/>
              </a:ext>
            </a:extLst>
          </p:cNvPr>
          <p:cNvSpPr/>
          <p:nvPr userDrawn="1"/>
        </p:nvSpPr>
        <p:spPr>
          <a:xfrm>
            <a:off x="229132" y="312217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Architecture &amp; Civil Engineering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Stephen Emmitt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BF3C605-F889-479F-B110-FD7B30063DB2}"/>
              </a:ext>
            </a:extLst>
          </p:cNvPr>
          <p:cNvSpPr/>
          <p:nvPr userDrawn="1"/>
        </p:nvSpPr>
        <p:spPr>
          <a:xfrm>
            <a:off x="1231385" y="439890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Education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Marion Harney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E9D1FFB-9880-461D-BFA8-6F937E8594CC}"/>
              </a:ext>
            </a:extLst>
          </p:cNvPr>
          <p:cNvSpPr/>
          <p:nvPr userDrawn="1"/>
        </p:nvSpPr>
        <p:spPr>
          <a:xfrm>
            <a:off x="1231385" y="376076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Chris Bowen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8FE9D14-FC19-4E50-A528-771F37A95117}"/>
              </a:ext>
            </a:extLst>
          </p:cNvPr>
          <p:cNvSpPr/>
          <p:nvPr userDrawn="1"/>
        </p:nvSpPr>
        <p:spPr>
          <a:xfrm>
            <a:off x="2237833" y="311853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Office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 of Administration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Loretta Gibson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F39550D-FEE7-41BB-BFA9-659427B9D978}"/>
              </a:ext>
            </a:extLst>
          </p:cNvPr>
          <p:cNvSpPr/>
          <p:nvPr userDrawn="1"/>
        </p:nvSpPr>
        <p:spPr>
          <a:xfrm>
            <a:off x="3291964" y="2212062"/>
            <a:ext cx="3082632" cy="41585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 Science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79C0FAA-4335-4601-9609-596BEF731306}"/>
              </a:ext>
            </a:extLst>
          </p:cNvPr>
          <p:cNvSpPr/>
          <p:nvPr userDrawn="1"/>
        </p:nvSpPr>
        <p:spPr>
          <a:xfrm>
            <a:off x="4354524" y="377342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Mathematic’l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Sciences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Paul Milewski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B8AB9BE-BD59-4C94-8EA0-AB4E469CB421}"/>
              </a:ext>
            </a:extLst>
          </p:cNvPr>
          <p:cNvSpPr/>
          <p:nvPr userDrawn="1"/>
        </p:nvSpPr>
        <p:spPr>
          <a:xfrm>
            <a:off x="3344744" y="440469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        Computer Science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Mike Fraser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1D1867-A05A-41B1-8452-CAA50F9DDF69}"/>
              </a:ext>
            </a:extLst>
          </p:cNvPr>
          <p:cNvSpPr/>
          <p:nvPr userDrawn="1"/>
        </p:nvSpPr>
        <p:spPr>
          <a:xfrm>
            <a:off x="3344744" y="376656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        Chemistry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Andy Burrows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C210F8C-A65C-48C2-9D63-C84BF82F6CA4}"/>
              </a:ext>
            </a:extLst>
          </p:cNvPr>
          <p:cNvSpPr/>
          <p:nvPr userDrawn="1"/>
        </p:nvSpPr>
        <p:spPr>
          <a:xfrm>
            <a:off x="3344744" y="312842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Biology &amp; Biochemistry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David Tosh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3D4551E-9D31-4A2E-ABAC-055BC67FA7B9}"/>
              </a:ext>
            </a:extLst>
          </p:cNvPr>
          <p:cNvSpPr/>
          <p:nvPr userDrawn="1"/>
        </p:nvSpPr>
        <p:spPr>
          <a:xfrm>
            <a:off x="4354524" y="441156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Pharmacy &amp; Pharmacology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Neil McHugh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6A8182F-5B6D-4FC2-BCE1-B29FCFD6DE59}"/>
              </a:ext>
            </a:extLst>
          </p:cNvPr>
          <p:cNvSpPr/>
          <p:nvPr userDrawn="1"/>
        </p:nvSpPr>
        <p:spPr>
          <a:xfrm>
            <a:off x="4354524" y="504970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             Physics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Dick James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2E9E994-67E4-4862-A444-D0456024EDF9}"/>
              </a:ext>
            </a:extLst>
          </p:cNvPr>
          <p:cNvSpPr/>
          <p:nvPr userDrawn="1"/>
        </p:nvSpPr>
        <p:spPr>
          <a:xfrm>
            <a:off x="5366762" y="377825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Learning &amp; Teaching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Momna Hejmadi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8872DF3-996B-41C8-8874-05CD6D0BB392}"/>
              </a:ext>
            </a:extLst>
          </p:cNvPr>
          <p:cNvSpPr/>
          <p:nvPr userDrawn="1"/>
        </p:nvSpPr>
        <p:spPr>
          <a:xfrm>
            <a:off x="5366762" y="314011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Karen Edler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51FE1B5-B78E-48D6-983C-E722D1739F2C}"/>
              </a:ext>
            </a:extLst>
          </p:cNvPr>
          <p:cNvSpPr/>
          <p:nvPr userDrawn="1"/>
        </p:nvSpPr>
        <p:spPr>
          <a:xfrm>
            <a:off x="3354057" y="505845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Faculty Office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 of Administration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Amanda Harper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5EB4F34-BE7B-46F6-B023-DF1864DCD826}"/>
              </a:ext>
            </a:extLst>
          </p:cNvPr>
          <p:cNvSpPr/>
          <p:nvPr userDrawn="1"/>
        </p:nvSpPr>
        <p:spPr>
          <a:xfrm>
            <a:off x="6426148" y="2212061"/>
            <a:ext cx="3082633" cy="41585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 Humanities &amp; Social Sciences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887766B-2345-4B21-8758-2BC5BA352FCB}"/>
              </a:ext>
            </a:extLst>
          </p:cNvPr>
          <p:cNvSpPr/>
          <p:nvPr userDrawn="1"/>
        </p:nvSpPr>
        <p:spPr>
          <a:xfrm>
            <a:off x="7495093" y="376030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Politics,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Lang</a:t>
            </a:r>
            <a:r>
              <a:rPr lang="en-GB" sz="800" b="1" baseline="30000" dirty="0" err="1">
                <a:solidFill>
                  <a:schemeClr val="tx2">
                    <a:lumMod val="75000"/>
                  </a:schemeClr>
                </a:solidFill>
              </a:rPr>
              <a:t>s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&amp; Int’l Studies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Maria Garcia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3786D2D-6BBE-4B6B-A067-624C185453E7}"/>
              </a:ext>
            </a:extLst>
          </p:cNvPr>
          <p:cNvSpPr/>
          <p:nvPr userDrawn="1"/>
        </p:nvSpPr>
        <p:spPr>
          <a:xfrm>
            <a:off x="6488410" y="44076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for                Health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Fiona Gillison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A5657AA-0716-43F2-8287-9165DC8800E1}"/>
              </a:ext>
            </a:extLst>
          </p:cNvPr>
          <p:cNvSpPr/>
          <p:nvPr userDrawn="1"/>
        </p:nvSpPr>
        <p:spPr>
          <a:xfrm>
            <a:off x="6488410" y="376954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Dept of Education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Andres Sandoval Hernandez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723D95B-6611-4374-89C1-758C3DF2427F}"/>
              </a:ext>
            </a:extLst>
          </p:cNvPr>
          <p:cNvSpPr/>
          <p:nvPr userDrawn="1"/>
        </p:nvSpPr>
        <p:spPr>
          <a:xfrm>
            <a:off x="6488410" y="313141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       Economics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Peter Postl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A388E1C-0492-43F1-8E9A-772BF9B861A1}"/>
              </a:ext>
            </a:extLst>
          </p:cNvPr>
          <p:cNvSpPr/>
          <p:nvPr userDrawn="1"/>
        </p:nvSpPr>
        <p:spPr>
          <a:xfrm>
            <a:off x="7495093" y="439844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         Psychology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Greg Maio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F5D4453-AEC6-48C6-9850-FE57F75F5750}"/>
              </a:ext>
            </a:extLst>
          </p:cNvPr>
          <p:cNvSpPr/>
          <p:nvPr userDrawn="1"/>
        </p:nvSpPr>
        <p:spPr>
          <a:xfrm>
            <a:off x="7493327" y="502424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Social &amp; Policy Sciences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Dr Sarah Moore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BD60F48-2228-4016-850D-4319779E984F}"/>
              </a:ext>
            </a:extLst>
          </p:cNvPr>
          <p:cNvSpPr/>
          <p:nvPr userDrawn="1"/>
        </p:nvSpPr>
        <p:spPr>
          <a:xfrm>
            <a:off x="8502121" y="376753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Learning &amp; Teaching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Nathalia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Gjersoe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8E7AF11-3014-48BD-B219-3AD958138635}"/>
              </a:ext>
            </a:extLst>
          </p:cNvPr>
          <p:cNvSpPr/>
          <p:nvPr userDrawn="1"/>
        </p:nvSpPr>
        <p:spPr>
          <a:xfrm>
            <a:off x="8502121" y="312939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Julie Barnett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3779FCD-CD5D-4C13-9D22-F906C87AF41E}"/>
              </a:ext>
            </a:extLst>
          </p:cNvPr>
          <p:cNvSpPr/>
          <p:nvPr userDrawn="1"/>
        </p:nvSpPr>
        <p:spPr>
          <a:xfrm>
            <a:off x="8502121" y="502865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Office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 of Administration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Ann-Marie Hartland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613CD4D-B6F8-4EDB-B80E-C30DFF50C70E}"/>
              </a:ext>
            </a:extLst>
          </p:cNvPr>
          <p:cNvSpPr/>
          <p:nvPr userDrawn="1"/>
        </p:nvSpPr>
        <p:spPr>
          <a:xfrm>
            <a:off x="9567468" y="2205712"/>
            <a:ext cx="3096822" cy="41649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School of Management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EBEB788-807B-4831-87DC-84432FF1DDFF}"/>
              </a:ext>
            </a:extLst>
          </p:cNvPr>
          <p:cNvSpPr/>
          <p:nvPr userDrawn="1"/>
        </p:nvSpPr>
        <p:spPr>
          <a:xfrm>
            <a:off x="9640850" y="502424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Strategy &amp; Organisation Division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Nancy Puccinelli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03B7332-840E-49C2-B91A-CFC16EAC28A7}"/>
              </a:ext>
            </a:extLst>
          </p:cNvPr>
          <p:cNvSpPr/>
          <p:nvPr userDrawn="1"/>
        </p:nvSpPr>
        <p:spPr>
          <a:xfrm>
            <a:off x="9640850" y="440045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Marketing, Business &amp; Society Division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Nancy Harding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F9DF262-A635-4349-A268-9887B0949AF8}"/>
              </a:ext>
            </a:extLst>
          </p:cNvPr>
          <p:cNvSpPr/>
          <p:nvPr userDrawn="1"/>
        </p:nvSpPr>
        <p:spPr>
          <a:xfrm>
            <a:off x="9640850" y="376231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Inform’n,Decisions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&amp; Operations Division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Alistair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Br’n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-Jones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B4B1386-C7FF-4665-AB84-5DA21E7237D9}"/>
              </a:ext>
            </a:extLst>
          </p:cNvPr>
          <p:cNvSpPr/>
          <p:nvPr userDrawn="1"/>
        </p:nvSpPr>
        <p:spPr>
          <a:xfrm>
            <a:off x="9640850" y="312417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Accounting, Finance &amp; Law Division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David Newton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961D04D-0151-4003-AFAF-1A1567769F24}"/>
              </a:ext>
            </a:extLst>
          </p:cNvPr>
          <p:cNvSpPr/>
          <p:nvPr userDrawn="1"/>
        </p:nvSpPr>
        <p:spPr>
          <a:xfrm>
            <a:off x="10643103" y="438685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Learning &amp; Teaching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Philip Cooper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Tim </a:t>
            </a:r>
            <a:r>
              <a:rPr lang="en-GB" sz="800" dirty="0" err="1">
                <a:solidFill>
                  <a:schemeClr val="tx2">
                    <a:lumMod val="75000"/>
                  </a:schemeClr>
                </a:solidFill>
              </a:rPr>
              <a:t>Wakeley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59462EF-1C35-4D33-A8BC-C4DD340033DA}"/>
              </a:ext>
            </a:extLst>
          </p:cNvPr>
          <p:cNvSpPr/>
          <p:nvPr userDrawn="1"/>
        </p:nvSpPr>
        <p:spPr>
          <a:xfrm>
            <a:off x="10643103" y="374872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Andrew Brown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2F80FBD-DC9E-448E-B710-CEE6D6226F88}"/>
              </a:ext>
            </a:extLst>
          </p:cNvPr>
          <p:cNvSpPr/>
          <p:nvPr userDrawn="1"/>
        </p:nvSpPr>
        <p:spPr>
          <a:xfrm>
            <a:off x="10643103" y="502499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International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Pete Nuttall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BDD1711-EC8F-4B9E-9C36-D54038556A02}"/>
              </a:ext>
            </a:extLst>
          </p:cNvPr>
          <p:cNvSpPr/>
          <p:nvPr userDrawn="1"/>
        </p:nvSpPr>
        <p:spPr>
          <a:xfrm>
            <a:off x="11650576" y="312417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Faculty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Mairi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Maclean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65CCD07-E493-44A6-8135-36CEAE7F24B1}"/>
              </a:ext>
            </a:extLst>
          </p:cNvPr>
          <p:cNvSpPr/>
          <p:nvPr userDrawn="1"/>
        </p:nvSpPr>
        <p:spPr>
          <a:xfrm>
            <a:off x="11650576" y="376231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Director of Operations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Mr Rohan Surana</a:t>
            </a:r>
          </a:p>
          <a:p>
            <a:pPr algn="ctr">
              <a:spcAft>
                <a:spcPts val="600"/>
              </a:spcAft>
            </a:pPr>
            <a:endParaRPr lang="en-GB" sz="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589B193A-A048-4BA7-B2C0-78E0C20803FB}"/>
              </a:ext>
            </a:extLst>
          </p:cNvPr>
          <p:cNvSpPr/>
          <p:nvPr userDrawn="1"/>
        </p:nvSpPr>
        <p:spPr>
          <a:xfrm>
            <a:off x="7504339" y="642296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Institute for Policy Research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Nick Pearce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B095E76-883A-4050-BC54-8A1AFD4EF742}"/>
              </a:ext>
            </a:extLst>
          </p:cNvPr>
          <p:cNvSpPr/>
          <p:nvPr userDrawn="1"/>
        </p:nvSpPr>
        <p:spPr>
          <a:xfrm>
            <a:off x="5366762" y="6413916"/>
            <a:ext cx="957600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Institute for </a:t>
            </a: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Math’tical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Innovation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700">
                <a:solidFill>
                  <a:schemeClr val="tx2">
                    <a:lumMod val="75000"/>
                  </a:schemeClr>
                </a:solidFill>
              </a:rPr>
              <a:t>Prof Andreas Kyprianou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5EB9FC78-9D07-4DA5-8DA7-113980B6630B}"/>
              </a:ext>
            </a:extLst>
          </p:cNvPr>
          <p:cNvSpPr/>
          <p:nvPr userDrawn="1"/>
        </p:nvSpPr>
        <p:spPr>
          <a:xfrm>
            <a:off x="10643103" y="311430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Brian Squire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A5101ED2-9B67-48B6-9352-F03AA778FC26}"/>
              </a:ext>
            </a:extLst>
          </p:cNvPr>
          <p:cNvSpPr/>
          <p:nvPr userDrawn="1"/>
        </p:nvSpPr>
        <p:spPr>
          <a:xfrm>
            <a:off x="4360409" y="569634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Technical Services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Malcolm Holley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FE4873FF-819C-4C62-ADE5-BD38C403E256}"/>
              </a:ext>
            </a:extLst>
          </p:cNvPr>
          <p:cNvSpPr/>
          <p:nvPr userDrawn="1"/>
        </p:nvSpPr>
        <p:spPr>
          <a:xfrm>
            <a:off x="2237833" y="376030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Technical Services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Julian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Sulley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95C26C32-C0A2-42CF-8E43-E9D7AE0A6943}"/>
              </a:ext>
            </a:extLst>
          </p:cNvPr>
          <p:cNvSpPr/>
          <p:nvPr userDrawn="1"/>
        </p:nvSpPr>
        <p:spPr>
          <a:xfrm>
            <a:off x="5366762" y="441638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International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Stephen Ward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7AD9E99-B3D9-4C26-BEF7-F9B661F26BF8}"/>
              </a:ext>
            </a:extLst>
          </p:cNvPr>
          <p:cNvSpPr/>
          <p:nvPr userDrawn="1"/>
        </p:nvSpPr>
        <p:spPr>
          <a:xfrm>
            <a:off x="8502121" y="439809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International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Louise Brown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5CD1BFDC-4B96-488D-9A7E-000893DC7210}"/>
              </a:ext>
            </a:extLst>
          </p:cNvPr>
          <p:cNvSpPr/>
          <p:nvPr userDrawn="1"/>
        </p:nvSpPr>
        <p:spPr>
          <a:xfrm>
            <a:off x="4361296" y="313193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Chris Frost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E38AE013-32CA-4A86-A592-15A2AE2F3E00}"/>
              </a:ext>
            </a:extLst>
          </p:cNvPr>
          <p:cNvSpPr/>
          <p:nvPr userDrawn="1"/>
        </p:nvSpPr>
        <p:spPr>
          <a:xfrm>
            <a:off x="7504339" y="312842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Joe Devine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ACAE2D37-CEAB-46D3-B098-DFEE229F6F58}"/>
              </a:ext>
            </a:extLst>
          </p:cNvPr>
          <p:cNvSpPr/>
          <p:nvPr userDrawn="1"/>
        </p:nvSpPr>
        <p:spPr>
          <a:xfrm>
            <a:off x="1231385" y="312263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Davide Mattia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04F92756-0698-4B01-A7BB-3291D9DF6A07}"/>
              </a:ext>
            </a:extLst>
          </p:cNvPr>
          <p:cNvSpPr/>
          <p:nvPr userDrawn="1"/>
        </p:nvSpPr>
        <p:spPr>
          <a:xfrm>
            <a:off x="1229296" y="641172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200"/>
              </a:spcAft>
            </a:pPr>
            <a:r>
              <a:rPr lang="en-GB" sz="700" b="1" dirty="0">
                <a:solidFill>
                  <a:schemeClr val="tx2">
                    <a:lumMod val="75000"/>
                  </a:schemeClr>
                </a:solidFill>
              </a:rPr>
              <a:t>Institute for Advanced Automotive Propulsion Systems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Executive 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Gary Hawley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C1A7E23B-F0BE-469E-82BA-EABC986BBFC5}"/>
              </a:ext>
            </a:extLst>
          </p:cNvPr>
          <p:cNvSpPr/>
          <p:nvPr userDrawn="1"/>
        </p:nvSpPr>
        <p:spPr>
          <a:xfrm>
            <a:off x="4361296" y="6415124"/>
            <a:ext cx="957600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Institute of Coding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700">
                <a:solidFill>
                  <a:schemeClr val="tx2">
                    <a:lumMod val="75000"/>
                  </a:schemeClr>
                </a:solidFill>
              </a:rPr>
              <a:t>Prof Rachid Hourizi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18CE92B4-4329-4A30-92E0-33BD7D1066AD}"/>
              </a:ext>
            </a:extLst>
          </p:cNvPr>
          <p:cNvSpPr/>
          <p:nvPr userDrawn="1"/>
        </p:nvSpPr>
        <p:spPr>
          <a:xfrm>
            <a:off x="7504339" y="248552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David Galbreath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79A39F53-843F-4CC0-B555-35F20B654FBD}"/>
              </a:ext>
            </a:extLst>
          </p:cNvPr>
          <p:cNvSpPr/>
          <p:nvPr userDrawn="1"/>
        </p:nvSpPr>
        <p:spPr>
          <a:xfrm>
            <a:off x="10643103" y="245701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Steve Brammer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2E3C9C93-78F5-45DC-BADD-9B2692D8AEE9}"/>
              </a:ext>
            </a:extLst>
          </p:cNvPr>
          <p:cNvSpPr/>
          <p:nvPr userDrawn="1"/>
        </p:nvSpPr>
        <p:spPr>
          <a:xfrm>
            <a:off x="4365080" y="247797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Nick Brook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7082DA02-DFC6-4AD4-AABC-F75ADFEA0CAE}"/>
              </a:ext>
            </a:extLst>
          </p:cNvPr>
          <p:cNvSpPr/>
          <p:nvPr userDrawn="1"/>
        </p:nvSpPr>
        <p:spPr>
          <a:xfrm>
            <a:off x="1229296" y="247554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Tim Ibell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1B6B10A4-FC9C-400D-99AF-809D91E62F90}"/>
              </a:ext>
            </a:extLst>
          </p:cNvPr>
          <p:cNvSpPr/>
          <p:nvPr userDrawn="1"/>
        </p:nvSpPr>
        <p:spPr>
          <a:xfrm>
            <a:off x="1233626" y="502876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International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Sally Clift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B4E4A47E-99A7-4D59-9765-218E8935C6C4}"/>
              </a:ext>
            </a:extLst>
          </p:cNvPr>
          <p:cNvSpPr/>
          <p:nvPr userDrawn="1"/>
        </p:nvSpPr>
        <p:spPr>
          <a:xfrm>
            <a:off x="3354057" y="569634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MC</a:t>
            </a:r>
            <a:r>
              <a:rPr lang="en-GB" sz="800" b="1" baseline="30000" dirty="0">
                <a:solidFill>
                  <a:schemeClr val="tx2">
                    <a:lumMod val="75000"/>
                  </a:schemeClr>
                </a:solidFill>
              </a:rPr>
              <a:t>2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Anneke Lubben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CC35D5A8-B292-4C21-8BB2-6F116E40B9DA}"/>
              </a:ext>
            </a:extLst>
          </p:cNvPr>
          <p:cNvSpPr/>
          <p:nvPr userDrawn="1"/>
        </p:nvSpPr>
        <p:spPr>
          <a:xfrm>
            <a:off x="3347672" y="6413290"/>
            <a:ext cx="957600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Institute for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S’stble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 &amp; Circular Tech</a:t>
            </a:r>
            <a:endParaRPr lang="en-GB" sz="600" dirty="0">
              <a:solidFill>
                <a:schemeClr val="tx2">
                  <a:lumMod val="75000"/>
                </a:schemeClr>
              </a:solidFill>
              <a:highlight>
                <a:srgbClr val="FFFFFF"/>
              </a:highlight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Directors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Prof Marcelle McManus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Prof Matt Davidson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7461A4F6-590A-4BEE-BACA-F18B90C53025}"/>
              </a:ext>
            </a:extLst>
          </p:cNvPr>
          <p:cNvSpPr/>
          <p:nvPr userDrawn="1"/>
        </p:nvSpPr>
        <p:spPr>
          <a:xfrm>
            <a:off x="10459937" y="7680068"/>
            <a:ext cx="1808065" cy="104009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/>
          <a:lstStyle/>
          <a:p>
            <a:pPr algn="ctr"/>
            <a:r>
              <a:rPr lang="en-GB" sz="1000" b="1">
                <a:solidFill>
                  <a:schemeClr val="bg2">
                    <a:lumMod val="25000"/>
                  </a:schemeClr>
                </a:solidFill>
              </a:rPr>
              <a:t>LEGEND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4415EB2B-D378-495B-83AF-BF1A50491E5B}"/>
              </a:ext>
            </a:extLst>
          </p:cNvPr>
          <p:cNvSpPr txBox="1"/>
          <p:nvPr userDrawn="1"/>
        </p:nvSpPr>
        <p:spPr>
          <a:xfrm>
            <a:off x="10443120" y="7838046"/>
            <a:ext cx="14895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800" dirty="0"/>
              <a:t>[ ]      = temporary arrangement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1814392B-8146-491C-978C-BD2CEFEDDE45}"/>
              </a:ext>
            </a:extLst>
          </p:cNvPr>
          <p:cNvSpPr txBox="1"/>
          <p:nvPr userDrawn="1"/>
        </p:nvSpPr>
        <p:spPr>
          <a:xfrm>
            <a:off x="0" y="46036"/>
            <a:ext cx="4180119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GB" b="1" dirty="0"/>
              <a:t>Faculty and School Structure        1 Mar 22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247A5C57-7609-4A9A-8BBE-6990BFF7A062}"/>
              </a:ext>
            </a:extLst>
          </p:cNvPr>
          <p:cNvSpPr/>
          <p:nvPr userDrawn="1"/>
        </p:nvSpPr>
        <p:spPr>
          <a:xfrm>
            <a:off x="5884701" y="80402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Deputy </a:t>
            </a:r>
          </a:p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Vice-Chancellor </a:t>
            </a:r>
          </a:p>
          <a:p>
            <a:pPr algn="ctr"/>
            <a:endParaRPr lang="en-GB" sz="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Phil Allmendinger</a:t>
            </a:r>
          </a:p>
        </p:txBody>
      </p:sp>
      <p:cxnSp>
        <p:nvCxnSpPr>
          <p:cNvPr id="149" name="Connector: Elbow 148">
            <a:extLst>
              <a:ext uri="{FF2B5EF4-FFF2-40B4-BE49-F238E27FC236}">
                <a16:creationId xmlns:a16="http://schemas.microsoft.com/office/drawing/2014/main" id="{24047D7B-F933-4404-BC6B-56B49A7E9FF2}"/>
              </a:ext>
            </a:extLst>
          </p:cNvPr>
          <p:cNvCxnSpPr>
            <a:stCxn id="147" idx="2"/>
            <a:endCxn id="10" idx="0"/>
          </p:cNvCxnSpPr>
          <p:nvPr userDrawn="1"/>
        </p:nvCxnSpPr>
        <p:spPr>
          <a:xfrm rot="5400000">
            <a:off x="3629643" y="-521617"/>
            <a:ext cx="810974" cy="4656385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nector: Elbow 149">
            <a:extLst>
              <a:ext uri="{FF2B5EF4-FFF2-40B4-BE49-F238E27FC236}">
                <a16:creationId xmlns:a16="http://schemas.microsoft.com/office/drawing/2014/main" id="{A21A646D-68A8-4C3D-886A-1D707EDFD660}"/>
              </a:ext>
            </a:extLst>
          </p:cNvPr>
          <p:cNvCxnSpPr>
            <a:cxnSpLocks/>
            <a:stCxn id="147" idx="2"/>
            <a:endCxn id="18" idx="0"/>
          </p:cNvCxnSpPr>
          <p:nvPr userDrawn="1"/>
        </p:nvCxnSpPr>
        <p:spPr>
          <a:xfrm rot="5400000">
            <a:off x="5192814" y="1041554"/>
            <a:ext cx="810974" cy="153004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or: Elbow 152">
            <a:extLst>
              <a:ext uri="{FF2B5EF4-FFF2-40B4-BE49-F238E27FC236}">
                <a16:creationId xmlns:a16="http://schemas.microsoft.com/office/drawing/2014/main" id="{EF4BC9B5-45D1-41B4-82D1-C81C7372885E}"/>
              </a:ext>
            </a:extLst>
          </p:cNvPr>
          <p:cNvCxnSpPr>
            <a:cxnSpLocks/>
            <a:stCxn id="147" idx="2"/>
            <a:endCxn id="28" idx="0"/>
          </p:cNvCxnSpPr>
          <p:nvPr userDrawn="1"/>
        </p:nvCxnSpPr>
        <p:spPr>
          <a:xfrm rot="16200000" flipH="1">
            <a:off x="6759907" y="1004502"/>
            <a:ext cx="810973" cy="160414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nector: Elbow 155">
            <a:extLst>
              <a:ext uri="{FF2B5EF4-FFF2-40B4-BE49-F238E27FC236}">
                <a16:creationId xmlns:a16="http://schemas.microsoft.com/office/drawing/2014/main" id="{4E13E88B-C67E-43E4-8DD2-66C5D98D8E82}"/>
              </a:ext>
            </a:extLst>
          </p:cNvPr>
          <p:cNvCxnSpPr>
            <a:cxnSpLocks/>
            <a:stCxn id="147" idx="2"/>
            <a:endCxn id="38" idx="0"/>
          </p:cNvCxnSpPr>
          <p:nvPr userDrawn="1"/>
        </p:nvCxnSpPr>
        <p:spPr>
          <a:xfrm rot="16200000" flipH="1">
            <a:off x="8337288" y="-572879"/>
            <a:ext cx="804624" cy="475255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TextBox 158">
            <a:extLst>
              <a:ext uri="{FF2B5EF4-FFF2-40B4-BE49-F238E27FC236}">
                <a16:creationId xmlns:a16="http://schemas.microsoft.com/office/drawing/2014/main" id="{E92924CF-CE32-41E5-87FF-23BD76F981B1}"/>
              </a:ext>
            </a:extLst>
          </p:cNvPr>
          <p:cNvSpPr txBox="1"/>
          <p:nvPr userDrawn="1"/>
        </p:nvSpPr>
        <p:spPr>
          <a:xfrm>
            <a:off x="8319151" y="16294"/>
            <a:ext cx="16979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>
                <a:solidFill>
                  <a:schemeClr val="accent4">
                    <a:lumMod val="40000"/>
                    <a:lumOff val="60000"/>
                  </a:schemeClr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DRAFT</a:t>
            </a:r>
          </a:p>
        </p:txBody>
      </p:sp>
    </p:spTree>
    <p:extLst>
      <p:ext uri="{BB962C8B-B14F-4D97-AF65-F5344CB8AC3E}">
        <p14:creationId xmlns:p14="http://schemas.microsoft.com/office/powerpoint/2010/main" val="2722911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Rectangle 201">
            <a:extLst>
              <a:ext uri="{FF2B5EF4-FFF2-40B4-BE49-F238E27FC236}">
                <a16:creationId xmlns:a16="http://schemas.microsoft.com/office/drawing/2014/main" id="{61CDCFC2-FED8-DFFD-7A33-D005C4CEF4B9}"/>
              </a:ext>
            </a:extLst>
          </p:cNvPr>
          <p:cNvSpPr/>
          <p:nvPr/>
        </p:nvSpPr>
        <p:spPr>
          <a:xfrm>
            <a:off x="117047" y="3137114"/>
            <a:ext cx="4234514" cy="13655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Institutes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986B43A-9347-419E-89C1-F1A8825A7023}"/>
              </a:ext>
            </a:extLst>
          </p:cNvPr>
          <p:cNvSpPr/>
          <p:nvPr/>
        </p:nvSpPr>
        <p:spPr>
          <a:xfrm>
            <a:off x="169162" y="4694364"/>
            <a:ext cx="3075550" cy="41585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 Engineering &amp; Design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9DC039B-AFC9-4A5D-9C05-826CDFD20029}"/>
              </a:ext>
            </a:extLst>
          </p:cNvPr>
          <p:cNvSpPr/>
          <p:nvPr/>
        </p:nvSpPr>
        <p:spPr>
          <a:xfrm>
            <a:off x="229132" y="751888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Mechanical Engineering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Head of Dept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Prof Patrick Keogh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BF758D9-3587-409F-BE55-F04DAFB83A41}"/>
              </a:ext>
            </a:extLst>
          </p:cNvPr>
          <p:cNvSpPr/>
          <p:nvPr/>
        </p:nvSpPr>
        <p:spPr>
          <a:xfrm>
            <a:off x="229132" y="688074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Electrical &amp; Electronic Eng.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Ben Metcalfe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B684F3-66AF-4F77-9658-EF1ECC106CD2}"/>
              </a:ext>
            </a:extLst>
          </p:cNvPr>
          <p:cNvSpPr/>
          <p:nvPr/>
        </p:nvSpPr>
        <p:spPr>
          <a:xfrm>
            <a:off x="229132" y="624261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Chemical Engineering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Tina Duren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67F78B-0B5A-47EB-A792-AABCF9B0AD7F}"/>
              </a:ext>
            </a:extLst>
          </p:cNvPr>
          <p:cNvSpPr/>
          <p:nvPr/>
        </p:nvSpPr>
        <p:spPr>
          <a:xfrm>
            <a:off x="229132" y="560447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Architecture &amp; Civil Engineering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Andrew Heath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3C45139-13EA-4CD4-A3EE-503325190DE3}"/>
              </a:ext>
            </a:extLst>
          </p:cNvPr>
          <p:cNvSpPr/>
          <p:nvPr/>
        </p:nvSpPr>
        <p:spPr>
          <a:xfrm>
            <a:off x="1231385" y="688120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Education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Marion Harney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63FFB4D-AAE0-4E3B-A683-7BE7116FFC4E}"/>
              </a:ext>
            </a:extLst>
          </p:cNvPr>
          <p:cNvSpPr/>
          <p:nvPr/>
        </p:nvSpPr>
        <p:spPr>
          <a:xfrm>
            <a:off x="1231385" y="624306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Chris Bowen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FA6CA8A-DBDF-4B51-9A11-4061E757DFC3}"/>
              </a:ext>
            </a:extLst>
          </p:cNvPr>
          <p:cNvSpPr/>
          <p:nvPr/>
        </p:nvSpPr>
        <p:spPr>
          <a:xfrm>
            <a:off x="2237833" y="560083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Faculty Office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 of Operations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Loretta Gibson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F0FFFDB-C04E-4D4D-92C3-F6F30CD01EAE}"/>
              </a:ext>
            </a:extLst>
          </p:cNvPr>
          <p:cNvSpPr/>
          <p:nvPr/>
        </p:nvSpPr>
        <p:spPr>
          <a:xfrm>
            <a:off x="3291964" y="4694364"/>
            <a:ext cx="3082632" cy="41585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 Science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58C9D20-44D9-4584-8B14-26C4B9B80B4C}"/>
              </a:ext>
            </a:extLst>
          </p:cNvPr>
          <p:cNvSpPr/>
          <p:nvPr/>
        </p:nvSpPr>
        <p:spPr>
          <a:xfrm>
            <a:off x="4354524" y="625573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Mathematical Sciences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>
              <a:spcAft>
                <a:spcPts val="3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Tim Rogers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EAB4AC1-A411-4465-B8E3-B154C7D43465}"/>
              </a:ext>
            </a:extLst>
          </p:cNvPr>
          <p:cNvSpPr/>
          <p:nvPr/>
        </p:nvSpPr>
        <p:spPr>
          <a:xfrm>
            <a:off x="3344744" y="688700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        Computer Science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Eamonn O’Neill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F280C9B-C081-44FC-95BB-9C620A927FB9}"/>
              </a:ext>
            </a:extLst>
          </p:cNvPr>
          <p:cNvSpPr/>
          <p:nvPr/>
        </p:nvSpPr>
        <p:spPr>
          <a:xfrm>
            <a:off x="3344744" y="624886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        Chemistry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Matthew Jones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3269AAD-512A-48E2-9EB2-A9804ACB653E}"/>
              </a:ext>
            </a:extLst>
          </p:cNvPr>
          <p:cNvSpPr/>
          <p:nvPr/>
        </p:nvSpPr>
        <p:spPr>
          <a:xfrm>
            <a:off x="3344744" y="561072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Life Sciences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Amanda </a:t>
            </a:r>
            <a:r>
              <a:rPr lang="en-GB" sz="800" dirty="0" err="1">
                <a:solidFill>
                  <a:schemeClr val="tx2">
                    <a:lumMod val="75000"/>
                  </a:schemeClr>
                </a:solidFill>
              </a:rPr>
              <a:t>M’kenzie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C6A3215-5C3F-4715-A43A-0E9524D24754}"/>
              </a:ext>
            </a:extLst>
          </p:cNvPr>
          <p:cNvSpPr/>
          <p:nvPr/>
        </p:nvSpPr>
        <p:spPr>
          <a:xfrm>
            <a:off x="4354524" y="690661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Physics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Carolin Villforth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D50B63E-A65D-4AC9-B4B2-2A1E809FC8E9}"/>
              </a:ext>
            </a:extLst>
          </p:cNvPr>
          <p:cNvSpPr/>
          <p:nvPr/>
        </p:nvSpPr>
        <p:spPr>
          <a:xfrm>
            <a:off x="5366762" y="626055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Education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Andy </a:t>
            </a: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Burrows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211FA3F-AC92-4C42-ABE7-6F071F1A8C24}"/>
              </a:ext>
            </a:extLst>
          </p:cNvPr>
          <p:cNvSpPr/>
          <p:nvPr/>
        </p:nvSpPr>
        <p:spPr>
          <a:xfrm>
            <a:off x="5366762" y="562241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Ventsi Valev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2F92C6-F542-4A83-8A88-828638322A25}"/>
              </a:ext>
            </a:extLst>
          </p:cNvPr>
          <p:cNvSpPr/>
          <p:nvPr/>
        </p:nvSpPr>
        <p:spPr>
          <a:xfrm>
            <a:off x="3354057" y="754076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Faculty Office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 of Operations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Amanda Harper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892FF0E-D7DF-4D79-89AE-86ADDD3705D0}"/>
              </a:ext>
            </a:extLst>
          </p:cNvPr>
          <p:cNvSpPr/>
          <p:nvPr/>
        </p:nvSpPr>
        <p:spPr>
          <a:xfrm>
            <a:off x="6426148" y="4694363"/>
            <a:ext cx="3082633" cy="41585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 Humanities &amp; Social Sciences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72A5AA0-93D7-4C75-9B78-A649CC257A9C}"/>
              </a:ext>
            </a:extLst>
          </p:cNvPr>
          <p:cNvSpPr/>
          <p:nvPr/>
        </p:nvSpPr>
        <p:spPr>
          <a:xfrm>
            <a:off x="7495093" y="624261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Politics,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Lang</a:t>
            </a:r>
            <a:r>
              <a:rPr lang="en-GB" sz="800" b="1" baseline="30000" dirty="0" err="1">
                <a:solidFill>
                  <a:schemeClr val="tx2">
                    <a:lumMod val="75000"/>
                  </a:schemeClr>
                </a:solidFill>
              </a:rPr>
              <a:t>s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&amp; Int’l Studies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Peter Lambert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1AB49D8-0567-413C-9ACE-DA56004473F6}"/>
              </a:ext>
            </a:extLst>
          </p:cNvPr>
          <p:cNvSpPr/>
          <p:nvPr/>
        </p:nvSpPr>
        <p:spPr>
          <a:xfrm>
            <a:off x="6488410" y="688998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for                Health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Polly McGuigan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D792FE4-699C-496C-A127-D48896696D28}"/>
              </a:ext>
            </a:extLst>
          </p:cNvPr>
          <p:cNvSpPr/>
          <p:nvPr/>
        </p:nvSpPr>
        <p:spPr>
          <a:xfrm>
            <a:off x="6488410" y="625184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Education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Elisabeth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Barratt Hacking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F66B30E-CCB3-4764-B0D7-3EE6F0AFA5BC}"/>
              </a:ext>
            </a:extLst>
          </p:cNvPr>
          <p:cNvSpPr/>
          <p:nvPr/>
        </p:nvSpPr>
        <p:spPr>
          <a:xfrm>
            <a:off x="6488410" y="561371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       Economics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Ajit Mishra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F16D05A-A930-496F-B2AC-32DF6A804321}"/>
              </a:ext>
            </a:extLst>
          </p:cNvPr>
          <p:cNvSpPr/>
          <p:nvPr/>
        </p:nvSpPr>
        <p:spPr>
          <a:xfrm>
            <a:off x="7495093" y="688074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         Psychology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Mark Brosnan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40346BA-31C0-4510-8816-D70905D608F1}"/>
              </a:ext>
            </a:extLst>
          </p:cNvPr>
          <p:cNvSpPr/>
          <p:nvPr/>
        </p:nvSpPr>
        <p:spPr>
          <a:xfrm>
            <a:off x="7493327" y="750655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Social &amp; Policy Sciences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Prof Monica Greco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04547A0-9B31-492F-A467-559B8DADF457}"/>
              </a:ext>
            </a:extLst>
          </p:cNvPr>
          <p:cNvSpPr/>
          <p:nvPr/>
        </p:nvSpPr>
        <p:spPr>
          <a:xfrm>
            <a:off x="8502121" y="624983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Education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Gail Forey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055AB8-6F39-4860-A4F4-0769C735DFD0}"/>
              </a:ext>
            </a:extLst>
          </p:cNvPr>
          <p:cNvSpPr/>
          <p:nvPr/>
        </p:nvSpPr>
        <p:spPr>
          <a:xfrm>
            <a:off x="8502121" y="561169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Lizzi </a:t>
            </a:r>
            <a:r>
              <a:rPr lang="en-GB" sz="800" dirty="0" err="1">
                <a:solidFill>
                  <a:schemeClr val="tx2">
                    <a:lumMod val="75000"/>
                  </a:schemeClr>
                </a:solidFill>
              </a:rPr>
              <a:t>Millgan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C54B011-3871-41CF-9F6F-BC2EB6E69F13}"/>
              </a:ext>
            </a:extLst>
          </p:cNvPr>
          <p:cNvSpPr/>
          <p:nvPr/>
        </p:nvSpPr>
        <p:spPr>
          <a:xfrm>
            <a:off x="8502121" y="751095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Faculty Office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 of Operations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Katy McKen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5F43131-E33C-4D51-B412-74901D7E3A53}"/>
              </a:ext>
            </a:extLst>
          </p:cNvPr>
          <p:cNvSpPr/>
          <p:nvPr/>
        </p:nvSpPr>
        <p:spPr>
          <a:xfrm>
            <a:off x="9567468" y="4688014"/>
            <a:ext cx="3096822" cy="41649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School of Management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3F2AF1-0E2D-4703-9757-4C8FD5F97208}"/>
              </a:ext>
            </a:extLst>
          </p:cNvPr>
          <p:cNvSpPr/>
          <p:nvPr/>
        </p:nvSpPr>
        <p:spPr>
          <a:xfrm>
            <a:off x="9640850" y="750655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Strategy &amp; Organisation Division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Stefanie </a:t>
            </a:r>
            <a:r>
              <a:rPr lang="en-GB" sz="800" dirty="0" err="1">
                <a:solidFill>
                  <a:schemeClr val="tx2">
                    <a:lumMod val="75000"/>
                  </a:schemeClr>
                </a:solidFill>
              </a:rPr>
              <a:t>Gustaf’n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C2C905A-4151-4281-9C0E-0F61BEF900FB}"/>
              </a:ext>
            </a:extLst>
          </p:cNvPr>
          <p:cNvSpPr/>
          <p:nvPr/>
        </p:nvSpPr>
        <p:spPr>
          <a:xfrm>
            <a:off x="9640850" y="688275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Marketing, Business &amp; Society Division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Sarah Glozer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F48B7F3-C5E3-462A-822B-8B841DA39D92}"/>
              </a:ext>
            </a:extLst>
          </p:cNvPr>
          <p:cNvSpPr/>
          <p:nvPr/>
        </p:nvSpPr>
        <p:spPr>
          <a:xfrm>
            <a:off x="9640850" y="624461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Inform’n,Decisions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&amp; Operations Division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Vaggelis </a:t>
            </a:r>
            <a:r>
              <a:rPr lang="en-GB" sz="800" dirty="0" err="1">
                <a:solidFill>
                  <a:schemeClr val="tx2">
                    <a:lumMod val="75000"/>
                  </a:schemeClr>
                </a:solidFill>
              </a:rPr>
              <a:t>Giann’as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4145DEE-7E3E-4483-AAA0-526A4B4665F4}"/>
              </a:ext>
            </a:extLst>
          </p:cNvPr>
          <p:cNvSpPr/>
          <p:nvPr/>
        </p:nvSpPr>
        <p:spPr>
          <a:xfrm>
            <a:off x="9640850" y="560648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Accounting, Finance &amp; Law Division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David Newton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B8D408D-7180-485F-B7FC-7900BA5B24D9}"/>
              </a:ext>
            </a:extLst>
          </p:cNvPr>
          <p:cNvSpPr/>
          <p:nvPr/>
        </p:nvSpPr>
        <p:spPr>
          <a:xfrm>
            <a:off x="10643103" y="686916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Education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Tim Wakeley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B529FFE-6B71-4828-9414-39432617CC98}"/>
              </a:ext>
            </a:extLst>
          </p:cNvPr>
          <p:cNvSpPr/>
          <p:nvPr/>
        </p:nvSpPr>
        <p:spPr>
          <a:xfrm>
            <a:off x="10643103" y="623102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Andrew Brown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F39D923-F9D1-4026-8567-13E00872970A}"/>
              </a:ext>
            </a:extLst>
          </p:cNvPr>
          <p:cNvSpPr/>
          <p:nvPr/>
        </p:nvSpPr>
        <p:spPr>
          <a:xfrm>
            <a:off x="10643103" y="750729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International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Pete Nuttall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2373A32-0D39-49A9-9F9F-3ADF5E0BCCE1}"/>
              </a:ext>
            </a:extLst>
          </p:cNvPr>
          <p:cNvSpPr/>
          <p:nvPr/>
        </p:nvSpPr>
        <p:spPr>
          <a:xfrm>
            <a:off x="11650576" y="559497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Faculty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Mairi Maclean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EF582FC-AC95-436D-ADBC-3E8E6C9DE9B2}"/>
              </a:ext>
            </a:extLst>
          </p:cNvPr>
          <p:cNvSpPr/>
          <p:nvPr/>
        </p:nvSpPr>
        <p:spPr>
          <a:xfrm>
            <a:off x="11650576" y="622736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Director of Operations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[Vacant]</a:t>
            </a:r>
          </a:p>
          <a:p>
            <a:pPr algn="ctr">
              <a:spcAft>
                <a:spcPts val="600"/>
              </a:spcAft>
            </a:pPr>
            <a:endParaRPr lang="en-GB" sz="60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45" name="Elbow Connector 54">
            <a:extLst>
              <a:ext uri="{FF2B5EF4-FFF2-40B4-BE49-F238E27FC236}">
                <a16:creationId xmlns:a16="http://schemas.microsoft.com/office/drawing/2014/main" id="{67EBADA2-30FC-4DE8-87DA-F22433BC2838}"/>
              </a:ext>
            </a:extLst>
          </p:cNvPr>
          <p:cNvCxnSpPr>
            <a:cxnSpLocks/>
            <a:stCxn id="7" idx="0"/>
            <a:endCxn id="15" idx="0"/>
          </p:cNvCxnSpPr>
          <p:nvPr/>
        </p:nvCxnSpPr>
        <p:spPr>
          <a:xfrm rot="5400000" flipH="1" flipV="1">
            <a:off x="3270108" y="3131193"/>
            <a:ext cx="12700" cy="3126343"/>
          </a:xfrm>
          <a:prstGeom prst="bentConnector3">
            <a:avLst>
              <a:gd name="adj1" fmla="val 673433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82">
            <a:extLst>
              <a:ext uri="{FF2B5EF4-FFF2-40B4-BE49-F238E27FC236}">
                <a16:creationId xmlns:a16="http://schemas.microsoft.com/office/drawing/2014/main" id="{6407EF46-AF6E-497A-8498-2971E07C0407}"/>
              </a:ext>
            </a:extLst>
          </p:cNvPr>
          <p:cNvCxnSpPr>
            <a:cxnSpLocks/>
            <a:stCxn id="117" idx="2"/>
            <a:endCxn id="102" idx="0"/>
          </p:cNvCxnSpPr>
          <p:nvPr/>
        </p:nvCxnSpPr>
        <p:spPr>
          <a:xfrm rot="5400000">
            <a:off x="3948099" y="-1397638"/>
            <a:ext cx="251360" cy="4393213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id="{DBFF8303-D2DE-4249-9AAB-75D6AB056F9D}"/>
              </a:ext>
            </a:extLst>
          </p:cNvPr>
          <p:cNvSpPr/>
          <p:nvPr/>
        </p:nvSpPr>
        <p:spPr>
          <a:xfrm>
            <a:off x="1209239" y="17813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Research &amp; Impact Services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Kirsty Grainger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E6EF23C-5B91-41CE-A422-69C07265DF8A}"/>
              </a:ext>
            </a:extLst>
          </p:cNvPr>
          <p:cNvSpPr/>
          <p:nvPr/>
        </p:nvSpPr>
        <p:spPr>
          <a:xfrm>
            <a:off x="1769258" y="320076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700" b="1" dirty="0">
                <a:solidFill>
                  <a:schemeClr val="tx2">
                    <a:lumMod val="75000"/>
                  </a:schemeClr>
                </a:solidFill>
              </a:rPr>
              <a:t>Institute for Policy Research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</a:rPr>
              <a:t>Prof Nick Pearce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3933A37-BA01-43EC-A184-59463401DF04}"/>
              </a:ext>
            </a:extLst>
          </p:cNvPr>
          <p:cNvSpPr/>
          <p:nvPr/>
        </p:nvSpPr>
        <p:spPr>
          <a:xfrm>
            <a:off x="2293271" y="3858834"/>
            <a:ext cx="957600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700" b="1" dirty="0">
                <a:solidFill>
                  <a:schemeClr val="tx2">
                    <a:lumMod val="75000"/>
                  </a:schemeClr>
                </a:solidFill>
              </a:rPr>
              <a:t>Institute for </a:t>
            </a:r>
            <a:r>
              <a:rPr lang="en-GB" sz="700" b="1" dirty="0" err="1">
                <a:solidFill>
                  <a:schemeClr val="tx2">
                    <a:lumMod val="75000"/>
                  </a:schemeClr>
                </a:solidFill>
              </a:rPr>
              <a:t>Math’tical</a:t>
            </a:r>
            <a:r>
              <a:rPr lang="en-GB" sz="700" b="1" dirty="0">
                <a:solidFill>
                  <a:schemeClr val="tx2">
                    <a:lumMod val="75000"/>
                  </a:schemeClr>
                </a:solidFill>
              </a:rPr>
              <a:t> Innovation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</a:rPr>
              <a:t>Prof Tristan Pryer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5A1F164-C2CF-4F23-887F-5B31C60F4284}"/>
              </a:ext>
            </a:extLst>
          </p:cNvPr>
          <p:cNvSpPr/>
          <p:nvPr/>
        </p:nvSpPr>
        <p:spPr>
          <a:xfrm>
            <a:off x="7273400" y="17813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Finance &amp; Procurement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 Finance Ops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Rebecca King</a:t>
            </a:r>
          </a:p>
        </p:txBody>
      </p:sp>
      <p:cxnSp>
        <p:nvCxnSpPr>
          <p:cNvPr id="54" name="Elbow Connector 146">
            <a:extLst>
              <a:ext uri="{FF2B5EF4-FFF2-40B4-BE49-F238E27FC236}">
                <a16:creationId xmlns:a16="http://schemas.microsoft.com/office/drawing/2014/main" id="{50ACC355-5192-40FB-8075-9BA8FD7C8D82}"/>
              </a:ext>
            </a:extLst>
          </p:cNvPr>
          <p:cNvCxnSpPr>
            <a:cxnSpLocks/>
            <a:stCxn id="104" idx="2"/>
            <a:endCxn id="53" idx="1"/>
          </p:cNvCxnSpPr>
          <p:nvPr/>
        </p:nvCxnSpPr>
        <p:spPr>
          <a:xfrm rot="5400000">
            <a:off x="7168773" y="1624878"/>
            <a:ext cx="559679" cy="350424"/>
          </a:xfrm>
          <a:prstGeom prst="bentConnector4">
            <a:avLst>
              <a:gd name="adj1" fmla="val 23330"/>
              <a:gd name="adj2" fmla="val 118265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4B638E7A-D0B6-4D51-A103-C2D90075BE82}"/>
              </a:ext>
            </a:extLst>
          </p:cNvPr>
          <p:cNvSpPr/>
          <p:nvPr/>
        </p:nvSpPr>
        <p:spPr>
          <a:xfrm>
            <a:off x="9517171" y="319022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Employability and Student Success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Helen Stringer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0597FFEA-45AA-43C0-A7E6-5730CAAF199F}"/>
              </a:ext>
            </a:extLst>
          </p:cNvPr>
          <p:cNvSpPr/>
          <p:nvPr/>
        </p:nvSpPr>
        <p:spPr>
          <a:xfrm>
            <a:off x="8395285" y="247430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Centre for Learning &amp; Teaching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Chris Bonfield</a:t>
            </a:r>
          </a:p>
        </p:txBody>
      </p:sp>
      <p:cxnSp>
        <p:nvCxnSpPr>
          <p:cNvPr id="58" name="Elbow Connector 244">
            <a:extLst>
              <a:ext uri="{FF2B5EF4-FFF2-40B4-BE49-F238E27FC236}">
                <a16:creationId xmlns:a16="http://schemas.microsoft.com/office/drawing/2014/main" id="{222CBA30-C2C2-41E3-8A01-8B294D73306C}"/>
              </a:ext>
            </a:extLst>
          </p:cNvPr>
          <p:cNvCxnSpPr>
            <a:cxnSpLocks/>
            <a:stCxn id="79" idx="1"/>
            <a:endCxn id="177" idx="1"/>
          </p:cNvCxnSpPr>
          <p:nvPr/>
        </p:nvCxnSpPr>
        <p:spPr>
          <a:xfrm rot="10800000">
            <a:off x="4757850" y="2079931"/>
            <a:ext cx="5041" cy="692909"/>
          </a:xfrm>
          <a:prstGeom prst="bentConnector3">
            <a:avLst>
              <a:gd name="adj1" fmla="val 4522138"/>
            </a:avLst>
          </a:prstGeom>
          <a:ln w="1270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lbow Connector 253">
            <a:extLst>
              <a:ext uri="{FF2B5EF4-FFF2-40B4-BE49-F238E27FC236}">
                <a16:creationId xmlns:a16="http://schemas.microsoft.com/office/drawing/2014/main" id="{FE797B59-2EED-4DE7-8E8C-D890C71FA3E2}"/>
              </a:ext>
            </a:extLst>
          </p:cNvPr>
          <p:cNvCxnSpPr>
            <a:cxnSpLocks/>
            <a:stCxn id="435" idx="3"/>
            <a:endCxn id="108" idx="3"/>
          </p:cNvCxnSpPr>
          <p:nvPr/>
        </p:nvCxnSpPr>
        <p:spPr>
          <a:xfrm flipH="1" flipV="1">
            <a:off x="11550617" y="2772839"/>
            <a:ext cx="4193" cy="715918"/>
          </a:xfrm>
          <a:prstGeom prst="bentConnector3">
            <a:avLst>
              <a:gd name="adj1" fmla="val -1817315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309">
            <a:extLst>
              <a:ext uri="{FF2B5EF4-FFF2-40B4-BE49-F238E27FC236}">
                <a16:creationId xmlns:a16="http://schemas.microsoft.com/office/drawing/2014/main" id="{33554E1D-1B94-406D-BDE4-CFD7A353477E}"/>
              </a:ext>
            </a:extLst>
          </p:cNvPr>
          <p:cNvCxnSpPr>
            <a:cxnSpLocks/>
            <a:stCxn id="117" idx="2"/>
            <a:endCxn id="106" idx="0"/>
          </p:cNvCxnSpPr>
          <p:nvPr/>
        </p:nvCxnSpPr>
        <p:spPr>
          <a:xfrm rot="16200000" flipH="1">
            <a:off x="8542007" y="-1598335"/>
            <a:ext cx="245403" cy="4788647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82F721AF-1DB9-4E35-8E08-139A9C965E8E}"/>
              </a:ext>
            </a:extLst>
          </p:cNvPr>
          <p:cNvSpPr txBox="1"/>
          <p:nvPr/>
        </p:nvSpPr>
        <p:spPr>
          <a:xfrm>
            <a:off x="0" y="46036"/>
            <a:ext cx="2345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/>
              <a:t>Organisation Structure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ECD1C31-0942-4323-9419-63E8E601D4BA}"/>
              </a:ext>
            </a:extLst>
          </p:cNvPr>
          <p:cNvSpPr/>
          <p:nvPr/>
        </p:nvSpPr>
        <p:spPr>
          <a:xfrm>
            <a:off x="10643103" y="559660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Stephen Pavelin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A236DA47-78D1-495F-986B-960175CD717E}"/>
              </a:ext>
            </a:extLst>
          </p:cNvPr>
          <p:cNvSpPr/>
          <p:nvPr/>
        </p:nvSpPr>
        <p:spPr>
          <a:xfrm>
            <a:off x="4360409" y="754076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Technical Services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Marianne Harkins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Daniel Lou Hing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57FE0A2-42F2-4F38-AC85-1E6CC961C3D3}"/>
              </a:ext>
            </a:extLst>
          </p:cNvPr>
          <p:cNvSpPr/>
          <p:nvPr/>
        </p:nvSpPr>
        <p:spPr>
          <a:xfrm>
            <a:off x="2237833" y="624261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Technical Services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Julian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Sulley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68" name="Picture 2" descr="Image result for university of bath logo">
            <a:extLst>
              <a:ext uri="{FF2B5EF4-FFF2-40B4-BE49-F238E27FC236}">
                <a16:creationId xmlns:a16="http://schemas.microsoft.com/office/drawing/2014/main" id="{B040B01F-BA9D-4A03-A3F6-93B67DFB9E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26671" y="96344"/>
            <a:ext cx="859406" cy="307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" name="TextBox 68">
            <a:extLst>
              <a:ext uri="{FF2B5EF4-FFF2-40B4-BE49-F238E27FC236}">
                <a16:creationId xmlns:a16="http://schemas.microsoft.com/office/drawing/2014/main" id="{B21F06F8-895A-42FE-B102-76142CD07077}"/>
              </a:ext>
            </a:extLst>
          </p:cNvPr>
          <p:cNvSpPr txBox="1"/>
          <p:nvPr/>
        </p:nvSpPr>
        <p:spPr>
          <a:xfrm>
            <a:off x="0" y="46036"/>
            <a:ext cx="3590919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GB" b="1" dirty="0"/>
              <a:t>Organisation Structure        1 July 26</a:t>
            </a:r>
          </a:p>
        </p:txBody>
      </p:sp>
      <p:cxnSp>
        <p:nvCxnSpPr>
          <p:cNvPr id="71" name="Elbow Connector 306">
            <a:extLst>
              <a:ext uri="{FF2B5EF4-FFF2-40B4-BE49-F238E27FC236}">
                <a16:creationId xmlns:a16="http://schemas.microsoft.com/office/drawing/2014/main" id="{2DCDE98A-462B-493D-B8D4-C840AC995723}"/>
              </a:ext>
            </a:extLst>
          </p:cNvPr>
          <p:cNvCxnSpPr>
            <a:cxnSpLocks/>
            <a:stCxn id="117" idx="2"/>
            <a:endCxn id="105" idx="0"/>
          </p:cNvCxnSpPr>
          <p:nvPr/>
        </p:nvCxnSpPr>
        <p:spPr>
          <a:xfrm rot="16200000" flipH="1">
            <a:off x="7969472" y="-1025800"/>
            <a:ext cx="245403" cy="3643577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Elbow Connector 319">
            <a:extLst>
              <a:ext uri="{FF2B5EF4-FFF2-40B4-BE49-F238E27FC236}">
                <a16:creationId xmlns:a16="http://schemas.microsoft.com/office/drawing/2014/main" id="{AB39B937-583D-41C4-A201-AEA050C4E1E8}"/>
              </a:ext>
            </a:extLst>
          </p:cNvPr>
          <p:cNvCxnSpPr>
            <a:cxnSpLocks/>
            <a:stCxn id="117" idx="2"/>
            <a:endCxn id="100" idx="0"/>
          </p:cNvCxnSpPr>
          <p:nvPr/>
        </p:nvCxnSpPr>
        <p:spPr>
          <a:xfrm rot="5400000">
            <a:off x="5098693" y="-247190"/>
            <a:ext cx="251215" cy="2092171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>
            <a:extLst>
              <a:ext uri="{FF2B5EF4-FFF2-40B4-BE49-F238E27FC236}">
                <a16:creationId xmlns:a16="http://schemas.microsoft.com/office/drawing/2014/main" id="{7F42EB22-5A39-4A67-BF95-399A2F7CFFC0}"/>
              </a:ext>
            </a:extLst>
          </p:cNvPr>
          <p:cNvSpPr/>
          <p:nvPr/>
        </p:nvSpPr>
        <p:spPr>
          <a:xfrm>
            <a:off x="10855549" y="8932731"/>
            <a:ext cx="1808065" cy="58576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/>
          <a:lstStyle/>
          <a:p>
            <a:pPr algn="ctr"/>
            <a:r>
              <a:rPr lang="en-GB" sz="1000" b="1">
                <a:solidFill>
                  <a:schemeClr val="bg2">
                    <a:lumMod val="25000"/>
                  </a:schemeClr>
                </a:solidFill>
              </a:rPr>
              <a:t>LEGEND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F4C5842-E2DA-41C3-BE95-650DD9AA64BE}"/>
              </a:ext>
            </a:extLst>
          </p:cNvPr>
          <p:cNvSpPr txBox="1"/>
          <p:nvPr/>
        </p:nvSpPr>
        <p:spPr>
          <a:xfrm>
            <a:off x="10855549" y="9119528"/>
            <a:ext cx="1489510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800" dirty="0"/>
              <a:t>[ ]      = temporary arrangement</a:t>
            </a:r>
          </a:p>
          <a:p>
            <a:pPr>
              <a:spcAft>
                <a:spcPts val="600"/>
              </a:spcAft>
            </a:pPr>
            <a:r>
              <a:rPr lang="en-GB" sz="800" dirty="0"/>
              <a:t>          =UEB member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3571B621-C098-4FA9-A4F8-4A085FFD9275}"/>
              </a:ext>
            </a:extLst>
          </p:cNvPr>
          <p:cNvSpPr/>
          <p:nvPr/>
        </p:nvSpPr>
        <p:spPr>
          <a:xfrm>
            <a:off x="11706371" y="319003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Campus Infrastructure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Dev Biddlecombe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D77A747-EA3B-4065-8C6C-52661D306CB0}"/>
              </a:ext>
            </a:extLst>
          </p:cNvPr>
          <p:cNvSpPr/>
          <p:nvPr/>
        </p:nvSpPr>
        <p:spPr>
          <a:xfrm>
            <a:off x="11706371" y="247430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Sports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Stephen Baddeley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75414CCD-D4BA-461B-90BD-364BF53570EE}"/>
              </a:ext>
            </a:extLst>
          </p:cNvPr>
          <p:cNvSpPr/>
          <p:nvPr/>
        </p:nvSpPr>
        <p:spPr>
          <a:xfrm>
            <a:off x="4762890" y="247430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Students’ Union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Chief Executive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Ryan Bird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DA28BB2-17A1-42B0-828C-210B83BA9534}"/>
              </a:ext>
            </a:extLst>
          </p:cNvPr>
          <p:cNvSpPr/>
          <p:nvPr/>
        </p:nvSpPr>
        <p:spPr>
          <a:xfrm>
            <a:off x="10593375" y="17813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University Librarian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Kate Robinson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B3B85E9F-59BA-411D-9668-61EE7E66324F}"/>
              </a:ext>
            </a:extLst>
          </p:cNvPr>
          <p:cNvSpPr/>
          <p:nvPr/>
        </p:nvSpPr>
        <p:spPr>
          <a:xfrm>
            <a:off x="8395285" y="17813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Academic Registry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Rachel Sheer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37EDDBC2-7DE2-40DD-B6BB-CE20CC594FC0}"/>
              </a:ext>
            </a:extLst>
          </p:cNvPr>
          <p:cNvSpPr/>
          <p:nvPr/>
        </p:nvSpPr>
        <p:spPr>
          <a:xfrm>
            <a:off x="9517171" y="247430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Student Support &amp; Safeguarding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Nic Streatfield</a:t>
            </a:r>
            <a:endParaRPr lang="en-GB" sz="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FF8EB8C-DE93-462C-AF9F-54315491BEC7}"/>
              </a:ext>
            </a:extLst>
          </p:cNvPr>
          <p:cNvSpPr/>
          <p:nvPr/>
        </p:nvSpPr>
        <p:spPr>
          <a:xfrm>
            <a:off x="9517171" y="17813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Student Recruitment and Admissions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Cath Baldwin</a:t>
            </a:r>
            <a:endParaRPr lang="en-GB" sz="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EFFA18EC-84EE-4D70-9E6F-8665214F70C3}"/>
              </a:ext>
            </a:extLst>
          </p:cNvPr>
          <p:cNvSpPr/>
          <p:nvPr/>
        </p:nvSpPr>
        <p:spPr>
          <a:xfrm>
            <a:off x="5366762" y="689868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International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[Vacant]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D0AA7328-0FE4-43D1-8D8C-12712054459F}"/>
              </a:ext>
            </a:extLst>
          </p:cNvPr>
          <p:cNvSpPr/>
          <p:nvPr/>
        </p:nvSpPr>
        <p:spPr>
          <a:xfrm>
            <a:off x="8502121" y="68803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International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Michael Stimmelmayr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F6835CAA-7FE4-4E18-B784-08833DD022C9}"/>
              </a:ext>
            </a:extLst>
          </p:cNvPr>
          <p:cNvSpPr/>
          <p:nvPr/>
        </p:nvSpPr>
        <p:spPr>
          <a:xfrm>
            <a:off x="4361296" y="561423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[Vacant]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0E5EEBD-289F-49A6-991B-33F96F1852DF}"/>
              </a:ext>
            </a:extLst>
          </p:cNvPr>
          <p:cNvSpPr/>
          <p:nvPr/>
        </p:nvSpPr>
        <p:spPr>
          <a:xfrm>
            <a:off x="7504339" y="561072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Fiona Gillison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EB7855AD-BFE8-4925-B371-ACA0CD9B403F}"/>
              </a:ext>
            </a:extLst>
          </p:cNvPr>
          <p:cNvSpPr/>
          <p:nvPr/>
        </p:nvSpPr>
        <p:spPr>
          <a:xfrm>
            <a:off x="1231385" y="560493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John Chew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B2295C0B-834D-45BD-BE73-FE5203876E91}"/>
              </a:ext>
            </a:extLst>
          </p:cNvPr>
          <p:cNvSpPr/>
          <p:nvPr/>
        </p:nvSpPr>
        <p:spPr>
          <a:xfrm>
            <a:off x="731523" y="320076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200"/>
              </a:spcAft>
            </a:pPr>
            <a:r>
              <a:rPr lang="en-GB" sz="700" b="1" dirty="0">
                <a:solidFill>
                  <a:schemeClr val="tx2">
                    <a:lumMod val="75000"/>
                  </a:schemeClr>
                </a:solidFill>
              </a:rPr>
              <a:t>Institute for digital Security and Behaviour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Directors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Prof Laura Smith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Prof Adam Joinson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B752964B-40B7-47C5-8537-D6DB5DF77456}"/>
              </a:ext>
            </a:extLst>
          </p:cNvPr>
          <p:cNvSpPr/>
          <p:nvPr/>
        </p:nvSpPr>
        <p:spPr>
          <a:xfrm>
            <a:off x="6155466" y="247430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Planning,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Perf</a:t>
            </a:r>
            <a:r>
              <a:rPr lang="en-GB" sz="800" b="1" baseline="30000" dirty="0" err="1">
                <a:solidFill>
                  <a:schemeClr val="tx2">
                    <a:lumMod val="75000"/>
                  </a:schemeClr>
                </a:solidFill>
              </a:rPr>
              <a:t>nce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&amp; Strategic Change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Sharon Street</a:t>
            </a:r>
          </a:p>
        </p:txBody>
      </p:sp>
      <p:cxnSp>
        <p:nvCxnSpPr>
          <p:cNvPr id="96" name="Elbow Connector 287">
            <a:extLst>
              <a:ext uri="{FF2B5EF4-FFF2-40B4-BE49-F238E27FC236}">
                <a16:creationId xmlns:a16="http://schemas.microsoft.com/office/drawing/2014/main" id="{B1FB88D2-E45F-49A0-A2E2-45BE9F893182}"/>
              </a:ext>
            </a:extLst>
          </p:cNvPr>
          <p:cNvCxnSpPr>
            <a:cxnSpLocks/>
            <a:stCxn id="81" idx="3"/>
            <a:endCxn id="125" idx="2"/>
          </p:cNvCxnSpPr>
          <p:nvPr/>
        </p:nvCxnSpPr>
        <p:spPr>
          <a:xfrm flipH="1" flipV="1">
            <a:off x="8768893" y="1520251"/>
            <a:ext cx="583634" cy="559679"/>
          </a:xfrm>
          <a:prstGeom prst="bentConnector4">
            <a:avLst>
              <a:gd name="adj1" fmla="val -13056"/>
              <a:gd name="adj2" fmla="val 7667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Elbow Connector 58">
            <a:extLst>
              <a:ext uri="{FF2B5EF4-FFF2-40B4-BE49-F238E27FC236}">
                <a16:creationId xmlns:a16="http://schemas.microsoft.com/office/drawing/2014/main" id="{BE5B9107-5416-46F2-9799-8309468BB33E}"/>
              </a:ext>
            </a:extLst>
          </p:cNvPr>
          <p:cNvCxnSpPr>
            <a:cxnSpLocks/>
            <a:stCxn id="25" idx="0"/>
            <a:endCxn id="35" idx="0"/>
          </p:cNvCxnSpPr>
          <p:nvPr/>
        </p:nvCxnSpPr>
        <p:spPr>
          <a:xfrm rot="5400000" flipH="1" flipV="1">
            <a:off x="9538498" y="3116982"/>
            <a:ext cx="6349" cy="3148414"/>
          </a:xfrm>
          <a:prstGeom prst="bentConnector3">
            <a:avLst>
              <a:gd name="adj1" fmla="val 1213813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>
            <a:extLst>
              <a:ext uri="{FF2B5EF4-FFF2-40B4-BE49-F238E27FC236}">
                <a16:creationId xmlns:a16="http://schemas.microsoft.com/office/drawing/2014/main" id="{D0C5CEE9-E64B-468E-B3D1-D51D2A254EF4}"/>
              </a:ext>
            </a:extLst>
          </p:cNvPr>
          <p:cNvSpPr/>
          <p:nvPr/>
        </p:nvSpPr>
        <p:spPr>
          <a:xfrm>
            <a:off x="2299973" y="247430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PVC Doctoral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Joe Devine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147AAC2C-706C-4D5F-B97D-F333B84BC442}"/>
              </a:ext>
            </a:extLst>
          </p:cNvPr>
          <p:cNvSpPr/>
          <p:nvPr/>
        </p:nvSpPr>
        <p:spPr>
          <a:xfrm>
            <a:off x="10593375" y="2474305"/>
            <a:ext cx="957242" cy="597068"/>
          </a:xfrm>
          <a:prstGeom prst="rect">
            <a:avLst/>
          </a:prstGeom>
          <a:ln w="95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Campus Services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Jane Loveys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334B7FBF-0AA0-4748-B650-044201860776}"/>
              </a:ext>
            </a:extLst>
          </p:cNvPr>
          <p:cNvSpPr/>
          <p:nvPr/>
        </p:nvSpPr>
        <p:spPr>
          <a:xfrm>
            <a:off x="11706372" y="178507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Chief Digital Officer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Gavin Edwards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45FFAB40-0E49-4F7D-B889-71B3C11CD9CB}"/>
              </a:ext>
            </a:extLst>
          </p:cNvPr>
          <p:cNvSpPr/>
          <p:nvPr/>
        </p:nvSpPr>
        <p:spPr>
          <a:xfrm>
            <a:off x="7504339" y="496782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Deborah Wilson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7922B4F2-12A6-4D94-B85C-78C24996C84D}"/>
              </a:ext>
            </a:extLst>
          </p:cNvPr>
          <p:cNvSpPr/>
          <p:nvPr/>
        </p:nvSpPr>
        <p:spPr>
          <a:xfrm>
            <a:off x="10643103" y="493931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Steve Brammer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5780D974-11B0-4177-8965-C6B96EFED72B}"/>
              </a:ext>
            </a:extLst>
          </p:cNvPr>
          <p:cNvSpPr/>
          <p:nvPr/>
        </p:nvSpPr>
        <p:spPr>
          <a:xfrm>
            <a:off x="4365080" y="496027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</a:t>
            </a:r>
            <a:r>
              <a:rPr lang="en-GB" sz="800" dirty="0">
                <a:solidFill>
                  <a:schemeClr val="tx1"/>
                </a:solidFill>
              </a:rPr>
              <a:t>Duncan Craig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4C8B72B-C299-4B60-9905-E9C0019D9D3D}"/>
              </a:ext>
            </a:extLst>
          </p:cNvPr>
          <p:cNvSpPr/>
          <p:nvPr/>
        </p:nvSpPr>
        <p:spPr>
          <a:xfrm>
            <a:off x="1229296" y="495784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Tim Ibell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D5B41D3E-F533-4BEE-BF62-ED2D9D37C582}"/>
              </a:ext>
            </a:extLst>
          </p:cNvPr>
          <p:cNvSpPr/>
          <p:nvPr/>
        </p:nvSpPr>
        <p:spPr>
          <a:xfrm>
            <a:off x="1233626" y="751888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International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Mirella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 Lorenzo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D4AD4CC3-C5E0-4B64-A589-A020D98AD610}"/>
              </a:ext>
            </a:extLst>
          </p:cNvPr>
          <p:cNvSpPr/>
          <p:nvPr/>
        </p:nvSpPr>
        <p:spPr>
          <a:xfrm>
            <a:off x="1234057" y="3858834"/>
            <a:ext cx="957600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/>
            <a:r>
              <a:rPr lang="en-GB" sz="700" b="1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Institute of </a:t>
            </a:r>
            <a:r>
              <a:rPr lang="en-GB" sz="700" b="1" dirty="0" err="1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Sust’bility</a:t>
            </a:r>
            <a:r>
              <a:rPr lang="en-GB" sz="700" b="1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 &amp; Climate Change</a:t>
            </a:r>
            <a:endParaRPr lang="en-GB" sz="700" dirty="0">
              <a:solidFill>
                <a:schemeClr val="tx2">
                  <a:lumMod val="75000"/>
                </a:schemeClr>
              </a:solidFill>
              <a:highlight>
                <a:srgbClr val="FFFFFF"/>
              </a:highlight>
            </a:endParaRPr>
          </a:p>
          <a:p>
            <a:pPr algn="ctr"/>
            <a:endParaRPr lang="en-GB" sz="700" dirty="0">
              <a:solidFill>
                <a:schemeClr val="tx2">
                  <a:lumMod val="75000"/>
                </a:schemeClr>
              </a:solidFill>
              <a:highlight>
                <a:srgbClr val="FFFFFF"/>
              </a:highlight>
            </a:endParaRP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Director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[Prof Chris Frost]</a:t>
            </a:r>
          </a:p>
        </p:txBody>
      </p:sp>
      <p:cxnSp>
        <p:nvCxnSpPr>
          <p:cNvPr id="122" name="Connector: Elbow 121">
            <a:extLst>
              <a:ext uri="{FF2B5EF4-FFF2-40B4-BE49-F238E27FC236}">
                <a16:creationId xmlns:a16="http://schemas.microsoft.com/office/drawing/2014/main" id="{AF0F8E9D-F947-42A4-8036-63FBDC628B71}"/>
              </a:ext>
            </a:extLst>
          </p:cNvPr>
          <p:cNvCxnSpPr>
            <a:cxnSpLocks/>
            <a:stCxn id="125" idx="0"/>
            <a:endCxn id="117" idx="2"/>
          </p:cNvCxnSpPr>
          <p:nvPr/>
        </p:nvCxnSpPr>
        <p:spPr>
          <a:xfrm rot="16200000" flipV="1">
            <a:off x="7394692" y="-451018"/>
            <a:ext cx="249895" cy="2498508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Elbow Connector 287">
            <a:extLst>
              <a:ext uri="{FF2B5EF4-FFF2-40B4-BE49-F238E27FC236}">
                <a16:creationId xmlns:a16="http://schemas.microsoft.com/office/drawing/2014/main" id="{6F7A30A3-BCF6-4461-AE94-134C144232B0}"/>
              </a:ext>
            </a:extLst>
          </p:cNvPr>
          <p:cNvCxnSpPr>
            <a:cxnSpLocks/>
            <a:stCxn id="109" idx="1"/>
            <a:endCxn id="103" idx="1"/>
          </p:cNvCxnSpPr>
          <p:nvPr/>
        </p:nvCxnSpPr>
        <p:spPr>
          <a:xfrm rot="10800000" flipH="1" flipV="1">
            <a:off x="2297999" y="2079929"/>
            <a:ext cx="1974" cy="692909"/>
          </a:xfrm>
          <a:prstGeom prst="bentConnector3">
            <a:avLst>
              <a:gd name="adj1" fmla="val -2792756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Elbow Connector 287">
            <a:extLst>
              <a:ext uri="{FF2B5EF4-FFF2-40B4-BE49-F238E27FC236}">
                <a16:creationId xmlns:a16="http://schemas.microsoft.com/office/drawing/2014/main" id="{A3B8E9DC-A31E-4158-8CF5-B253E090800C}"/>
              </a:ext>
            </a:extLst>
          </p:cNvPr>
          <p:cNvCxnSpPr>
            <a:cxnSpLocks/>
            <a:stCxn id="81" idx="3"/>
            <a:endCxn id="57" idx="3"/>
          </p:cNvCxnSpPr>
          <p:nvPr/>
        </p:nvCxnSpPr>
        <p:spPr>
          <a:xfrm>
            <a:off x="9352527" y="2079930"/>
            <a:ext cx="12700" cy="692909"/>
          </a:xfrm>
          <a:prstGeom prst="bentConnector3">
            <a:avLst>
              <a:gd name="adj1" fmla="val 66152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3E66DF6E-ECC4-41B1-9052-071698DC5B5E}"/>
              </a:ext>
            </a:extLst>
          </p:cNvPr>
          <p:cNvCxnSpPr>
            <a:cxnSpLocks/>
          </p:cNvCxnSpPr>
          <p:nvPr/>
        </p:nvCxnSpPr>
        <p:spPr>
          <a:xfrm flipH="1">
            <a:off x="4839630" y="4612824"/>
            <a:ext cx="3134184" cy="0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Elbow Connector 88">
            <a:extLst>
              <a:ext uri="{FF2B5EF4-FFF2-40B4-BE49-F238E27FC236}">
                <a16:creationId xmlns:a16="http://schemas.microsoft.com/office/drawing/2014/main" id="{80792E05-7258-4CF0-B3DD-B6C3AEBDBF0E}"/>
              </a:ext>
            </a:extLst>
          </p:cNvPr>
          <p:cNvCxnSpPr>
            <a:cxnSpLocks/>
            <a:stCxn id="117" idx="2"/>
            <a:endCxn id="104" idx="0"/>
          </p:cNvCxnSpPr>
          <p:nvPr/>
        </p:nvCxnSpPr>
        <p:spPr>
          <a:xfrm rot="16200000" flipH="1">
            <a:off x="6822157" y="121515"/>
            <a:ext cx="249895" cy="1353439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Rectangle 146">
            <a:extLst>
              <a:ext uri="{FF2B5EF4-FFF2-40B4-BE49-F238E27FC236}">
                <a16:creationId xmlns:a16="http://schemas.microsoft.com/office/drawing/2014/main" id="{4E558268-7E70-407D-A17E-EBD43469D8D8}"/>
              </a:ext>
            </a:extLst>
          </p:cNvPr>
          <p:cNvSpPr/>
          <p:nvPr/>
        </p:nvSpPr>
        <p:spPr>
          <a:xfrm>
            <a:off x="169456" y="927149"/>
            <a:ext cx="957242" cy="5970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Executive Director </a:t>
            </a:r>
          </a:p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for Innovation</a:t>
            </a:r>
          </a:p>
          <a:p>
            <a:pPr algn="ctr"/>
            <a:endParaRPr lang="en-GB" sz="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Jon Hunt</a:t>
            </a:r>
          </a:p>
        </p:txBody>
      </p:sp>
      <p:cxnSp>
        <p:nvCxnSpPr>
          <p:cNvPr id="164" name="Connector: Elbow 163">
            <a:extLst>
              <a:ext uri="{FF2B5EF4-FFF2-40B4-BE49-F238E27FC236}">
                <a16:creationId xmlns:a16="http://schemas.microsoft.com/office/drawing/2014/main" id="{7758DEDB-9CCC-4AA9-B1C2-46D9E6B801ED}"/>
              </a:ext>
            </a:extLst>
          </p:cNvPr>
          <p:cNvCxnSpPr>
            <a:cxnSpLocks/>
            <a:stCxn id="80" idx="3"/>
            <a:endCxn id="106" idx="2"/>
          </p:cNvCxnSpPr>
          <p:nvPr/>
        </p:nvCxnSpPr>
        <p:spPr>
          <a:xfrm flipH="1" flipV="1">
            <a:off x="11059032" y="1515759"/>
            <a:ext cx="491585" cy="564171"/>
          </a:xfrm>
          <a:prstGeom prst="bentConnector4">
            <a:avLst>
              <a:gd name="adj1" fmla="val -15501"/>
              <a:gd name="adj2" fmla="val 76458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nector: Elbow 167">
            <a:extLst>
              <a:ext uri="{FF2B5EF4-FFF2-40B4-BE49-F238E27FC236}">
                <a16:creationId xmlns:a16="http://schemas.microsoft.com/office/drawing/2014/main" id="{50DF6B01-322A-426B-92EC-37385330EADA}"/>
              </a:ext>
            </a:extLst>
          </p:cNvPr>
          <p:cNvCxnSpPr>
            <a:cxnSpLocks/>
            <a:stCxn id="77" idx="1"/>
            <a:endCxn id="435" idx="3"/>
          </p:cNvCxnSpPr>
          <p:nvPr/>
        </p:nvCxnSpPr>
        <p:spPr>
          <a:xfrm rot="10800000" flipV="1">
            <a:off x="11554811" y="2772839"/>
            <a:ext cx="151561" cy="715918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Rectangle 176">
            <a:extLst>
              <a:ext uri="{FF2B5EF4-FFF2-40B4-BE49-F238E27FC236}">
                <a16:creationId xmlns:a16="http://schemas.microsoft.com/office/drawing/2014/main" id="{037A3E6C-1156-43DE-B3F8-E21C06DD13CF}"/>
              </a:ext>
            </a:extLst>
          </p:cNvPr>
          <p:cNvSpPr/>
          <p:nvPr/>
        </p:nvSpPr>
        <p:spPr>
          <a:xfrm>
            <a:off x="4757849" y="17813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PVC Student Voice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Thalia Gjersoe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AD4B34CA-C0AC-4910-BBDD-EEC3361F98D0}"/>
              </a:ext>
            </a:extLst>
          </p:cNvPr>
          <p:cNvSpPr/>
          <p:nvPr/>
        </p:nvSpPr>
        <p:spPr>
          <a:xfrm>
            <a:off x="3354057" y="2485195"/>
            <a:ext cx="957242" cy="5970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PVC</a:t>
            </a:r>
          </a:p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Education Quality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Momna Hejmadi</a:t>
            </a:r>
          </a:p>
        </p:txBody>
      </p:sp>
      <p:cxnSp>
        <p:nvCxnSpPr>
          <p:cNvPr id="186" name="Elbow Connector 124">
            <a:extLst>
              <a:ext uri="{FF2B5EF4-FFF2-40B4-BE49-F238E27FC236}">
                <a16:creationId xmlns:a16="http://schemas.microsoft.com/office/drawing/2014/main" id="{532FA860-71D5-4D0D-8A71-2BFE6DFFF4C5}"/>
              </a:ext>
            </a:extLst>
          </p:cNvPr>
          <p:cNvCxnSpPr>
            <a:cxnSpLocks/>
            <a:stCxn id="100" idx="2"/>
            <a:endCxn id="178" idx="3"/>
          </p:cNvCxnSpPr>
          <p:nvPr/>
        </p:nvCxnSpPr>
        <p:spPr>
          <a:xfrm rot="16200000" flipH="1">
            <a:off x="3613677" y="2086107"/>
            <a:ext cx="1262159" cy="133085"/>
          </a:xfrm>
          <a:prstGeom prst="bentConnector4">
            <a:avLst>
              <a:gd name="adj1" fmla="val 9603"/>
              <a:gd name="adj2" fmla="val 216897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Elbow Connector 124">
            <a:extLst>
              <a:ext uri="{FF2B5EF4-FFF2-40B4-BE49-F238E27FC236}">
                <a16:creationId xmlns:a16="http://schemas.microsoft.com/office/drawing/2014/main" id="{1C90569E-8B84-4508-8CED-23566A59606B}"/>
              </a:ext>
            </a:extLst>
          </p:cNvPr>
          <p:cNvCxnSpPr>
            <a:cxnSpLocks/>
            <a:stCxn id="101" idx="2"/>
            <a:endCxn id="177" idx="1"/>
          </p:cNvCxnSpPr>
          <p:nvPr/>
        </p:nvCxnSpPr>
        <p:spPr>
          <a:xfrm rot="5400000">
            <a:off x="4765928" y="1512172"/>
            <a:ext cx="559679" cy="575836"/>
          </a:xfrm>
          <a:prstGeom prst="bentConnector4">
            <a:avLst>
              <a:gd name="adj1" fmla="val 23330"/>
              <a:gd name="adj2" fmla="val 139699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Elbow Connector 82">
            <a:extLst>
              <a:ext uri="{FF2B5EF4-FFF2-40B4-BE49-F238E27FC236}">
                <a16:creationId xmlns:a16="http://schemas.microsoft.com/office/drawing/2014/main" id="{E2B0E85E-99B9-4229-AE16-594F780CC576}"/>
              </a:ext>
            </a:extLst>
          </p:cNvPr>
          <p:cNvCxnSpPr>
            <a:cxnSpLocks/>
            <a:stCxn id="117" idx="2"/>
            <a:endCxn id="101" idx="0"/>
          </p:cNvCxnSpPr>
          <p:nvPr/>
        </p:nvCxnSpPr>
        <p:spPr>
          <a:xfrm rot="5400000">
            <a:off x="5677088" y="329885"/>
            <a:ext cx="249895" cy="936700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Connector: Elbow 284">
            <a:extLst>
              <a:ext uri="{FF2B5EF4-FFF2-40B4-BE49-F238E27FC236}">
                <a16:creationId xmlns:a16="http://schemas.microsoft.com/office/drawing/2014/main" id="{87B6D7CB-1E21-95CF-2C99-35EDC3AF26D4}"/>
              </a:ext>
            </a:extLst>
          </p:cNvPr>
          <p:cNvCxnSpPr>
            <a:cxnSpLocks/>
            <a:stCxn id="57" idx="3"/>
            <a:endCxn id="309" idx="3"/>
          </p:cNvCxnSpPr>
          <p:nvPr/>
        </p:nvCxnSpPr>
        <p:spPr>
          <a:xfrm flipH="1">
            <a:off x="9352154" y="2772839"/>
            <a:ext cx="373" cy="715918"/>
          </a:xfrm>
          <a:prstGeom prst="bentConnector3">
            <a:avLst>
              <a:gd name="adj1" fmla="val -21698123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5" name="Rectangle 434">
            <a:extLst>
              <a:ext uri="{FF2B5EF4-FFF2-40B4-BE49-F238E27FC236}">
                <a16:creationId xmlns:a16="http://schemas.microsoft.com/office/drawing/2014/main" id="{114F5E3C-E58E-4AA7-BD3E-82252A787797}"/>
              </a:ext>
            </a:extLst>
          </p:cNvPr>
          <p:cNvSpPr/>
          <p:nvPr/>
        </p:nvSpPr>
        <p:spPr>
          <a:xfrm>
            <a:off x="10597568" y="319022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Sustainability &amp; Space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Richard Jackson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AE7D7F6-4689-867B-74D7-303B548F64D7}"/>
              </a:ext>
            </a:extLst>
          </p:cNvPr>
          <p:cNvSpPr/>
          <p:nvPr/>
        </p:nvSpPr>
        <p:spPr>
          <a:xfrm>
            <a:off x="5376338" y="753500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</a:t>
            </a:r>
          </a:p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CCI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Charareh Pourzand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3B5C17-1358-6832-5CA2-B177D91FF5CA}"/>
              </a:ext>
            </a:extLst>
          </p:cNvPr>
          <p:cNvSpPr/>
          <p:nvPr/>
        </p:nvSpPr>
        <p:spPr>
          <a:xfrm>
            <a:off x="3338028" y="386142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700" b="1" dirty="0">
                <a:solidFill>
                  <a:schemeClr val="tx2">
                    <a:lumMod val="75000"/>
                  </a:schemeClr>
                </a:solidFill>
              </a:rPr>
              <a:t>Institute for the Augmented Human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</a:rPr>
              <a:t>Prof Damien Coyle</a:t>
            </a:r>
          </a:p>
        </p:txBody>
      </p:sp>
      <p:grpSp>
        <p:nvGrpSpPr>
          <p:cNvPr id="433" name="Group 432">
            <a:extLst>
              <a:ext uri="{FF2B5EF4-FFF2-40B4-BE49-F238E27FC236}">
                <a16:creationId xmlns:a16="http://schemas.microsoft.com/office/drawing/2014/main" id="{5AF2D532-4A36-C020-AD43-C5E46DC8A6D2}"/>
              </a:ext>
            </a:extLst>
          </p:cNvPr>
          <p:cNvGrpSpPr/>
          <p:nvPr/>
        </p:nvGrpSpPr>
        <p:grpSpPr>
          <a:xfrm>
            <a:off x="178899" y="921718"/>
            <a:ext cx="2176894" cy="599998"/>
            <a:chOff x="-516411" y="921378"/>
            <a:chExt cx="2176894" cy="599998"/>
          </a:xfrm>
        </p:grpSpPr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AECCA1E9-0653-4A79-82E2-9E6090284A24}"/>
                </a:ext>
              </a:extLst>
            </p:cNvPr>
            <p:cNvSpPr/>
            <p:nvPr/>
          </p:nvSpPr>
          <p:spPr>
            <a:xfrm>
              <a:off x="703241" y="924308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8000" rIns="18000" bIns="18000" rtlCol="0" anchor="t" anchorCtr="0"/>
            <a:lstStyle/>
            <a:p>
              <a:pPr algn="ctr">
                <a:spcAft>
                  <a:spcPts val="600"/>
                </a:spcAft>
              </a:pPr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Pro-Vice-Chancellor Research</a:t>
              </a: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[Prof Emma Carmel]</a:t>
              </a:r>
            </a:p>
          </p:txBody>
        </p:sp>
        <p:sp>
          <p:nvSpPr>
            <p:cNvPr id="4" name="Right Triangle 3">
              <a:extLst>
                <a:ext uri="{FF2B5EF4-FFF2-40B4-BE49-F238E27FC236}">
                  <a16:creationId xmlns:a16="http://schemas.microsoft.com/office/drawing/2014/main" id="{66433585-3837-048E-1150-669A9692485B}"/>
                </a:ext>
              </a:extLst>
            </p:cNvPr>
            <p:cNvSpPr/>
            <p:nvPr/>
          </p:nvSpPr>
          <p:spPr>
            <a:xfrm rot="5400000">
              <a:off x="706397" y="921378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Right Triangle 91">
              <a:extLst>
                <a:ext uri="{FF2B5EF4-FFF2-40B4-BE49-F238E27FC236}">
                  <a16:creationId xmlns:a16="http://schemas.microsoft.com/office/drawing/2014/main" id="{77179558-F65B-7707-A466-F69674021AB8}"/>
                </a:ext>
              </a:extLst>
            </p:cNvPr>
            <p:cNvSpPr/>
            <p:nvPr/>
          </p:nvSpPr>
          <p:spPr>
            <a:xfrm rot="5400000">
              <a:off x="-516411" y="922842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32" name="Group 431">
            <a:extLst>
              <a:ext uri="{FF2B5EF4-FFF2-40B4-BE49-F238E27FC236}">
                <a16:creationId xmlns:a16="http://schemas.microsoft.com/office/drawing/2014/main" id="{21B30A1A-3E88-61D2-8906-B4E16F93D7F4}"/>
              </a:ext>
            </a:extLst>
          </p:cNvPr>
          <p:cNvGrpSpPr/>
          <p:nvPr/>
        </p:nvGrpSpPr>
        <p:grpSpPr>
          <a:xfrm>
            <a:off x="3699593" y="919289"/>
            <a:ext cx="957242" cy="602282"/>
            <a:chOff x="2145466" y="926994"/>
            <a:chExt cx="957242" cy="602282"/>
          </a:xfrm>
        </p:grpSpPr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86280533-F2AF-41FE-9B29-2E91B020D2DA}"/>
                </a:ext>
              </a:extLst>
            </p:cNvPr>
            <p:cNvSpPr/>
            <p:nvPr/>
          </p:nvSpPr>
          <p:spPr>
            <a:xfrm>
              <a:off x="2145466" y="932208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8000" rIns="0" bIns="18000" rtlCol="0" anchor="t" anchorCtr="0"/>
            <a:lstStyle/>
            <a:p>
              <a:pPr algn="ctr">
                <a:spcAft>
                  <a:spcPts val="600"/>
                </a:spcAft>
              </a:pPr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Pro-Vice-Chancellor Education</a:t>
              </a: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[Prof Momna Hejmadi]</a:t>
              </a:r>
            </a:p>
          </p:txBody>
        </p:sp>
        <p:sp>
          <p:nvSpPr>
            <p:cNvPr id="5" name="Right Triangle 4">
              <a:extLst>
                <a:ext uri="{FF2B5EF4-FFF2-40B4-BE49-F238E27FC236}">
                  <a16:creationId xmlns:a16="http://schemas.microsoft.com/office/drawing/2014/main" id="{3C158350-8AAA-7AF5-2D2C-7DB60F3B31A8}"/>
                </a:ext>
              </a:extLst>
            </p:cNvPr>
            <p:cNvSpPr/>
            <p:nvPr/>
          </p:nvSpPr>
          <p:spPr>
            <a:xfrm rot="5400000">
              <a:off x="2145466" y="926994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31" name="Group 430">
            <a:extLst>
              <a:ext uri="{FF2B5EF4-FFF2-40B4-BE49-F238E27FC236}">
                <a16:creationId xmlns:a16="http://schemas.microsoft.com/office/drawing/2014/main" id="{C31AD87B-8B5F-99FC-A717-015924ADFC5C}"/>
              </a:ext>
            </a:extLst>
          </p:cNvPr>
          <p:cNvGrpSpPr/>
          <p:nvPr/>
        </p:nvGrpSpPr>
        <p:grpSpPr>
          <a:xfrm>
            <a:off x="4844662" y="923183"/>
            <a:ext cx="967644" cy="597068"/>
            <a:chOff x="3636939" y="924309"/>
            <a:chExt cx="967644" cy="597068"/>
          </a:xfrm>
        </p:grpSpPr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B5E31C54-9A83-4D43-BB9A-228839C5DDF9}"/>
                </a:ext>
              </a:extLst>
            </p:cNvPr>
            <p:cNvSpPr/>
            <p:nvPr/>
          </p:nvSpPr>
          <p:spPr>
            <a:xfrm>
              <a:off x="3647341" y="924309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8000" rIns="18000" bIns="18000" rtlCol="0" anchor="t" anchorCtr="0"/>
            <a:lstStyle/>
            <a:p>
              <a:pPr algn="ctr"/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Pro-Vice-Chancellor</a:t>
              </a:r>
            </a:p>
            <a:p>
              <a:pPr algn="ctr">
                <a:spcAft>
                  <a:spcPts val="600"/>
                </a:spcAft>
              </a:pPr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Student Experience and Sport</a:t>
              </a:r>
            </a:p>
            <a:p>
              <a:pPr algn="ctr">
                <a:spcAft>
                  <a:spcPts val="600"/>
                </a:spcAft>
              </a:pPr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Prof Cassie Wilson</a:t>
              </a:r>
            </a:p>
          </p:txBody>
        </p:sp>
        <p:sp>
          <p:nvSpPr>
            <p:cNvPr id="6" name="Right Triangle 5">
              <a:extLst>
                <a:ext uri="{FF2B5EF4-FFF2-40B4-BE49-F238E27FC236}">
                  <a16:creationId xmlns:a16="http://schemas.microsoft.com/office/drawing/2014/main" id="{2354E2EF-6D89-C1BA-8338-422927258703}"/>
                </a:ext>
              </a:extLst>
            </p:cNvPr>
            <p:cNvSpPr/>
            <p:nvPr/>
          </p:nvSpPr>
          <p:spPr>
            <a:xfrm rot="5400000">
              <a:off x="3636939" y="929444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13" name="Group 212">
            <a:extLst>
              <a:ext uri="{FF2B5EF4-FFF2-40B4-BE49-F238E27FC236}">
                <a16:creationId xmlns:a16="http://schemas.microsoft.com/office/drawing/2014/main" id="{2E7BB3D5-87B8-853D-2272-6F01C812EF5F}"/>
              </a:ext>
            </a:extLst>
          </p:cNvPr>
          <p:cNvGrpSpPr/>
          <p:nvPr/>
        </p:nvGrpSpPr>
        <p:grpSpPr>
          <a:xfrm>
            <a:off x="7145202" y="923183"/>
            <a:ext cx="957243" cy="597068"/>
            <a:chOff x="7437159" y="924308"/>
            <a:chExt cx="957243" cy="597068"/>
          </a:xfrm>
        </p:grpSpPr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EDE09F3C-C982-4EAD-91C1-EA91E6722620}"/>
                </a:ext>
              </a:extLst>
            </p:cNvPr>
            <p:cNvSpPr/>
            <p:nvPr/>
          </p:nvSpPr>
          <p:spPr>
            <a:xfrm>
              <a:off x="7437160" y="924308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8000" rIns="18000" bIns="18000" rtlCol="0" anchor="t" anchorCtr="0"/>
            <a:lstStyle/>
            <a:p>
              <a:pPr algn="ctr">
                <a:spcAft>
                  <a:spcPts val="600"/>
                </a:spcAft>
              </a:pPr>
              <a:r>
                <a:rPr lang="en-GB" sz="800" b="1">
                  <a:solidFill>
                    <a:schemeClr val="tx2">
                      <a:lumMod val="75000"/>
                    </a:schemeClr>
                  </a:solidFill>
                </a:rPr>
                <a:t>Director of       Finance</a:t>
              </a:r>
            </a:p>
            <a:p>
              <a:pPr algn="ctr"/>
              <a:r>
                <a:rPr lang="en-GB" sz="800">
                  <a:solidFill>
                    <a:schemeClr val="tx2">
                      <a:lumMod val="75000"/>
                    </a:schemeClr>
                  </a:solidFill>
                </a:rPr>
                <a:t>Martin Williams</a:t>
              </a:r>
            </a:p>
          </p:txBody>
        </p:sp>
        <p:sp>
          <p:nvSpPr>
            <p:cNvPr id="20" name="Right Triangle 19">
              <a:extLst>
                <a:ext uri="{FF2B5EF4-FFF2-40B4-BE49-F238E27FC236}">
                  <a16:creationId xmlns:a16="http://schemas.microsoft.com/office/drawing/2014/main" id="{277C86B1-EF01-A663-365B-B00E014AE8D7}"/>
                </a:ext>
              </a:extLst>
            </p:cNvPr>
            <p:cNvSpPr/>
            <p:nvPr/>
          </p:nvSpPr>
          <p:spPr>
            <a:xfrm rot="5400000">
              <a:off x="7437159" y="926593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B8F0AA0E-9DEA-1CF7-FAAC-52702091CF31}"/>
              </a:ext>
            </a:extLst>
          </p:cNvPr>
          <p:cNvGrpSpPr/>
          <p:nvPr/>
        </p:nvGrpSpPr>
        <p:grpSpPr>
          <a:xfrm>
            <a:off x="5791764" y="76220"/>
            <a:ext cx="957242" cy="597068"/>
            <a:chOff x="5791764" y="76220"/>
            <a:chExt cx="957242" cy="597068"/>
          </a:xfrm>
        </p:grpSpPr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25DA43F9-105B-49D2-89B6-080BFCCACD46}"/>
                </a:ext>
              </a:extLst>
            </p:cNvPr>
            <p:cNvSpPr/>
            <p:nvPr/>
          </p:nvSpPr>
          <p:spPr>
            <a:xfrm>
              <a:off x="5791764" y="76220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8000" rIns="18000" bIns="18000" rtlCol="0" anchor="t" anchorCtr="0"/>
            <a:lstStyle/>
            <a:p>
              <a:pPr algn="ctr"/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Vice-Chancellor </a:t>
              </a:r>
            </a:p>
            <a:p>
              <a:pPr algn="ctr">
                <a:spcAft>
                  <a:spcPts val="600"/>
                </a:spcAft>
              </a:pPr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and President</a:t>
              </a: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Prof Phil Taylor</a:t>
              </a:r>
            </a:p>
          </p:txBody>
        </p:sp>
        <p:sp>
          <p:nvSpPr>
            <p:cNvPr id="47" name="Right Triangle 46">
              <a:extLst>
                <a:ext uri="{FF2B5EF4-FFF2-40B4-BE49-F238E27FC236}">
                  <a16:creationId xmlns:a16="http://schemas.microsoft.com/office/drawing/2014/main" id="{C023421B-011E-602D-AFB7-5DB582872371}"/>
                </a:ext>
              </a:extLst>
            </p:cNvPr>
            <p:cNvSpPr/>
            <p:nvPr/>
          </p:nvSpPr>
          <p:spPr>
            <a:xfrm rot="5400000">
              <a:off x="5792657" y="76839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34" name="Group 433">
            <a:extLst>
              <a:ext uri="{FF2B5EF4-FFF2-40B4-BE49-F238E27FC236}">
                <a16:creationId xmlns:a16="http://schemas.microsoft.com/office/drawing/2014/main" id="{C61A5E4B-E0DF-1AE3-6898-4DD7E5895939}"/>
              </a:ext>
            </a:extLst>
          </p:cNvPr>
          <p:cNvGrpSpPr/>
          <p:nvPr/>
        </p:nvGrpSpPr>
        <p:grpSpPr>
          <a:xfrm>
            <a:off x="9435341" y="913523"/>
            <a:ext cx="957242" cy="602236"/>
            <a:chOff x="4793758" y="919140"/>
            <a:chExt cx="957242" cy="602236"/>
          </a:xfrm>
        </p:grpSpPr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ADBA8F28-3BE0-497E-B982-AF4B3B408D94}"/>
                </a:ext>
              </a:extLst>
            </p:cNvPr>
            <p:cNvSpPr/>
            <p:nvPr/>
          </p:nvSpPr>
          <p:spPr>
            <a:xfrm>
              <a:off x="4793758" y="924308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8000" rIns="0" bIns="18000" rtlCol="0" anchor="t" anchorCtr="0"/>
            <a:lstStyle/>
            <a:p>
              <a:pPr algn="ctr"/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Executive Director</a:t>
              </a:r>
            </a:p>
            <a:p>
              <a:pPr algn="ctr"/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External Relations</a:t>
              </a:r>
            </a:p>
            <a:p>
              <a:pPr algn="ctr"/>
              <a:endParaRPr lang="en-GB" sz="800" dirty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Corinne Evans</a:t>
              </a:r>
            </a:p>
          </p:txBody>
        </p:sp>
        <p:sp>
          <p:nvSpPr>
            <p:cNvPr id="48" name="Right Triangle 47">
              <a:extLst>
                <a:ext uri="{FF2B5EF4-FFF2-40B4-BE49-F238E27FC236}">
                  <a16:creationId xmlns:a16="http://schemas.microsoft.com/office/drawing/2014/main" id="{8AE8F0F1-8EF0-EF5A-A877-46CBF559F242}"/>
                </a:ext>
              </a:extLst>
            </p:cNvPr>
            <p:cNvSpPr/>
            <p:nvPr/>
          </p:nvSpPr>
          <p:spPr>
            <a:xfrm rot="5400000">
              <a:off x="4794123" y="919140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CDCD1C6-95AD-8887-2B7E-11DCAD3AC379}"/>
              </a:ext>
            </a:extLst>
          </p:cNvPr>
          <p:cNvGrpSpPr/>
          <p:nvPr/>
        </p:nvGrpSpPr>
        <p:grpSpPr>
          <a:xfrm>
            <a:off x="10580410" y="918691"/>
            <a:ext cx="957243" cy="597068"/>
            <a:chOff x="10591764" y="918691"/>
            <a:chExt cx="957243" cy="597068"/>
          </a:xfrm>
        </p:grpSpPr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771638B9-3DD6-4499-ABF7-DD90E801EE41}"/>
                </a:ext>
              </a:extLst>
            </p:cNvPr>
            <p:cNvSpPr/>
            <p:nvPr/>
          </p:nvSpPr>
          <p:spPr>
            <a:xfrm>
              <a:off x="10591765" y="918691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8000" rIns="18000" bIns="18000" rtlCol="0" anchor="t" anchorCtr="0"/>
            <a:lstStyle/>
            <a:p>
              <a:pPr algn="ctr">
                <a:spcAft>
                  <a:spcPts val="600"/>
                </a:spcAft>
              </a:pPr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Chief Operating Officer</a:t>
              </a: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Dr Ghazwa</a:t>
              </a: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 Alwani-Starr</a:t>
              </a:r>
            </a:p>
          </p:txBody>
        </p:sp>
        <p:sp>
          <p:nvSpPr>
            <p:cNvPr id="52" name="Right Triangle 51">
              <a:extLst>
                <a:ext uri="{FF2B5EF4-FFF2-40B4-BE49-F238E27FC236}">
                  <a16:creationId xmlns:a16="http://schemas.microsoft.com/office/drawing/2014/main" id="{D7433EE9-74C9-1380-D71A-BFC1EF240CE5}"/>
                </a:ext>
              </a:extLst>
            </p:cNvPr>
            <p:cNvSpPr/>
            <p:nvPr/>
          </p:nvSpPr>
          <p:spPr>
            <a:xfrm rot="5400000">
              <a:off x="10591764" y="919725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FE15E222-E020-1490-271A-E2360C62B2D4}"/>
              </a:ext>
            </a:extLst>
          </p:cNvPr>
          <p:cNvGrpSpPr/>
          <p:nvPr/>
        </p:nvGrpSpPr>
        <p:grpSpPr>
          <a:xfrm>
            <a:off x="11725484" y="918690"/>
            <a:ext cx="957242" cy="597068"/>
            <a:chOff x="11738800" y="918690"/>
            <a:chExt cx="957242" cy="597068"/>
          </a:xfrm>
        </p:grpSpPr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E0FB8D8A-E094-45BA-A692-53F23E7F7B08}"/>
                </a:ext>
              </a:extLst>
            </p:cNvPr>
            <p:cNvSpPr/>
            <p:nvPr/>
          </p:nvSpPr>
          <p:spPr>
            <a:xfrm>
              <a:off x="11738800" y="918690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8000" rIns="18000" bIns="18000" rtlCol="0" anchor="t" anchorCtr="0"/>
            <a:lstStyle/>
            <a:p>
              <a:pPr algn="ctr">
                <a:spcAft>
                  <a:spcPts val="600"/>
                </a:spcAft>
              </a:pPr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Advancement</a:t>
              </a: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Director</a:t>
              </a: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Lydia Lee</a:t>
              </a:r>
            </a:p>
          </p:txBody>
        </p:sp>
        <p:sp>
          <p:nvSpPr>
            <p:cNvPr id="60" name="Right Triangle 59">
              <a:extLst>
                <a:ext uri="{FF2B5EF4-FFF2-40B4-BE49-F238E27FC236}">
                  <a16:creationId xmlns:a16="http://schemas.microsoft.com/office/drawing/2014/main" id="{FD2CEA32-512B-9F73-4789-DEDC5D8ACDD0}"/>
                </a:ext>
              </a:extLst>
            </p:cNvPr>
            <p:cNvSpPr/>
            <p:nvPr/>
          </p:nvSpPr>
          <p:spPr>
            <a:xfrm rot="5400000">
              <a:off x="11742689" y="918690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CD79728C-7F54-81DD-87AF-279F6E759A9C}"/>
              </a:ext>
            </a:extLst>
          </p:cNvPr>
          <p:cNvGrpSpPr/>
          <p:nvPr/>
        </p:nvGrpSpPr>
        <p:grpSpPr>
          <a:xfrm>
            <a:off x="6160169" y="1781396"/>
            <a:ext cx="957242" cy="597068"/>
            <a:chOff x="10547446" y="924307"/>
            <a:chExt cx="957242" cy="597068"/>
          </a:xfrm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EB979392-9801-4C1D-BBFC-3FC2A37C6666}"/>
                </a:ext>
              </a:extLst>
            </p:cNvPr>
            <p:cNvSpPr/>
            <p:nvPr/>
          </p:nvSpPr>
          <p:spPr>
            <a:xfrm>
              <a:off x="10547446" y="924307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8000" rIns="18000" bIns="18000" rtlCol="0" anchor="t" anchorCtr="0"/>
            <a:lstStyle/>
            <a:p>
              <a:pPr algn="ctr"/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Human Resources</a:t>
              </a:r>
            </a:p>
            <a:p>
              <a:pPr algn="ctr"/>
              <a:endParaRPr lang="en-GB" sz="800" dirty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Director</a:t>
              </a: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Richard Brooks</a:t>
              </a:r>
            </a:p>
          </p:txBody>
        </p:sp>
        <p:sp>
          <p:nvSpPr>
            <p:cNvPr id="65" name="Right Triangle 64">
              <a:extLst>
                <a:ext uri="{FF2B5EF4-FFF2-40B4-BE49-F238E27FC236}">
                  <a16:creationId xmlns:a16="http://schemas.microsoft.com/office/drawing/2014/main" id="{3E7E6CD8-2BC2-64C3-E28A-9AA4943F43C2}"/>
                </a:ext>
              </a:extLst>
            </p:cNvPr>
            <p:cNvSpPr/>
            <p:nvPr/>
          </p:nvSpPr>
          <p:spPr>
            <a:xfrm rot="5400000">
              <a:off x="10552143" y="926003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8" name="Right Triangle 127">
            <a:extLst>
              <a:ext uri="{FF2B5EF4-FFF2-40B4-BE49-F238E27FC236}">
                <a16:creationId xmlns:a16="http://schemas.microsoft.com/office/drawing/2014/main" id="{6373DFBA-C037-3613-031C-1E61F5B95B4A}"/>
              </a:ext>
            </a:extLst>
          </p:cNvPr>
          <p:cNvSpPr/>
          <p:nvPr/>
        </p:nvSpPr>
        <p:spPr>
          <a:xfrm rot="5400000">
            <a:off x="10645665" y="4945666"/>
            <a:ext cx="140109" cy="140110"/>
          </a:xfrm>
          <a:prstGeom prst="rt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Right Triangle 128">
            <a:extLst>
              <a:ext uri="{FF2B5EF4-FFF2-40B4-BE49-F238E27FC236}">
                <a16:creationId xmlns:a16="http://schemas.microsoft.com/office/drawing/2014/main" id="{C8439D0E-F2D6-28F5-C1B6-49168673A185}"/>
              </a:ext>
            </a:extLst>
          </p:cNvPr>
          <p:cNvSpPr/>
          <p:nvPr/>
        </p:nvSpPr>
        <p:spPr>
          <a:xfrm rot="5400000">
            <a:off x="7504339" y="4967828"/>
            <a:ext cx="140109" cy="140110"/>
          </a:xfrm>
          <a:prstGeom prst="rt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Right Triangle 130">
            <a:extLst>
              <a:ext uri="{FF2B5EF4-FFF2-40B4-BE49-F238E27FC236}">
                <a16:creationId xmlns:a16="http://schemas.microsoft.com/office/drawing/2014/main" id="{948597CA-8737-70C1-E2FE-56F1E63420DA}"/>
              </a:ext>
            </a:extLst>
          </p:cNvPr>
          <p:cNvSpPr/>
          <p:nvPr/>
        </p:nvSpPr>
        <p:spPr>
          <a:xfrm rot="5400000">
            <a:off x="4361296" y="4959926"/>
            <a:ext cx="140109" cy="140110"/>
          </a:xfrm>
          <a:prstGeom prst="rt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Right Triangle 133">
            <a:extLst>
              <a:ext uri="{FF2B5EF4-FFF2-40B4-BE49-F238E27FC236}">
                <a16:creationId xmlns:a16="http://schemas.microsoft.com/office/drawing/2014/main" id="{6358C202-C9F7-9244-DEB7-C94E3612FD7D}"/>
              </a:ext>
            </a:extLst>
          </p:cNvPr>
          <p:cNvSpPr/>
          <p:nvPr/>
        </p:nvSpPr>
        <p:spPr>
          <a:xfrm rot="5400000">
            <a:off x="1231689" y="4959926"/>
            <a:ext cx="140109" cy="140110"/>
          </a:xfrm>
          <a:prstGeom prst="rt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ight Triangle 63">
            <a:extLst>
              <a:ext uri="{FF2B5EF4-FFF2-40B4-BE49-F238E27FC236}">
                <a16:creationId xmlns:a16="http://schemas.microsoft.com/office/drawing/2014/main" id="{F9815DDA-2913-AC7E-45AC-1EE1C98DAD25}"/>
              </a:ext>
            </a:extLst>
          </p:cNvPr>
          <p:cNvSpPr/>
          <p:nvPr/>
        </p:nvSpPr>
        <p:spPr>
          <a:xfrm rot="5400000">
            <a:off x="10956012" y="9356678"/>
            <a:ext cx="140109" cy="140110"/>
          </a:xfrm>
          <a:prstGeom prst="rt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94CE9356-F79D-2BBB-F260-6935628A19B2}"/>
              </a:ext>
            </a:extLst>
          </p:cNvPr>
          <p:cNvSpPr/>
          <p:nvPr/>
        </p:nvSpPr>
        <p:spPr>
          <a:xfrm>
            <a:off x="7278177" y="247430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Finance &amp; Procurement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 </a:t>
            </a:r>
            <a:r>
              <a:rPr lang="en-GB" sz="800" dirty="0" err="1">
                <a:solidFill>
                  <a:schemeClr val="tx2">
                    <a:lumMod val="75000"/>
                  </a:schemeClr>
                </a:solidFill>
              </a:rPr>
              <a:t>Mgmt</a:t>
            </a: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 Accts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Steph Court</a:t>
            </a:r>
          </a:p>
        </p:txBody>
      </p:sp>
      <p:cxnSp>
        <p:nvCxnSpPr>
          <p:cNvPr id="161" name="Elbow Connector 146">
            <a:extLst>
              <a:ext uri="{FF2B5EF4-FFF2-40B4-BE49-F238E27FC236}">
                <a16:creationId xmlns:a16="http://schemas.microsoft.com/office/drawing/2014/main" id="{189E1533-F457-5707-6F14-5FD7CD71A88A}"/>
              </a:ext>
            </a:extLst>
          </p:cNvPr>
          <p:cNvCxnSpPr>
            <a:cxnSpLocks/>
            <a:stCxn id="53" idx="1"/>
            <a:endCxn id="158" idx="1"/>
          </p:cNvCxnSpPr>
          <p:nvPr/>
        </p:nvCxnSpPr>
        <p:spPr>
          <a:xfrm rot="10800000" flipH="1" flipV="1">
            <a:off x="7273399" y="2079929"/>
            <a:ext cx="4777" cy="692909"/>
          </a:xfrm>
          <a:prstGeom prst="bentConnector3">
            <a:avLst>
              <a:gd name="adj1" fmla="val -1294871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Connector: Elbow 140">
            <a:extLst>
              <a:ext uri="{FF2B5EF4-FFF2-40B4-BE49-F238E27FC236}">
                <a16:creationId xmlns:a16="http://schemas.microsoft.com/office/drawing/2014/main" id="{1CE7DD8C-1AE5-AB9B-D630-AA3DC43F887F}"/>
              </a:ext>
            </a:extLst>
          </p:cNvPr>
          <p:cNvCxnSpPr>
            <a:cxnSpLocks/>
            <a:stCxn id="108" idx="3"/>
            <a:endCxn id="80" idx="3"/>
          </p:cNvCxnSpPr>
          <p:nvPr/>
        </p:nvCxnSpPr>
        <p:spPr>
          <a:xfrm flipV="1">
            <a:off x="11550617" y="2079930"/>
            <a:ext cx="12700" cy="692909"/>
          </a:xfrm>
          <a:prstGeom prst="bentConnector3">
            <a:avLst>
              <a:gd name="adj1" fmla="val 62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ctangle 108">
            <a:extLst>
              <a:ext uri="{FF2B5EF4-FFF2-40B4-BE49-F238E27FC236}">
                <a16:creationId xmlns:a16="http://schemas.microsoft.com/office/drawing/2014/main" id="{102A0586-8DE6-12D7-D848-12AA1517FB4C}"/>
              </a:ext>
            </a:extLst>
          </p:cNvPr>
          <p:cNvSpPr/>
          <p:nvPr/>
        </p:nvSpPr>
        <p:spPr>
          <a:xfrm>
            <a:off x="2297999" y="17813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PVC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Rachel Arnold</a:t>
            </a:r>
            <a:endParaRPr lang="en-GB" sz="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49EA4CC1-1AE6-B35D-D5A0-6914D66DF0BE}"/>
              </a:ext>
            </a:extLst>
          </p:cNvPr>
          <p:cNvSpPr/>
          <p:nvPr/>
        </p:nvSpPr>
        <p:spPr>
          <a:xfrm>
            <a:off x="2183962" y="1561629"/>
            <a:ext cx="118406" cy="877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5" name="Elbow Connector 124">
            <a:extLst>
              <a:ext uri="{FF2B5EF4-FFF2-40B4-BE49-F238E27FC236}">
                <a16:creationId xmlns:a16="http://schemas.microsoft.com/office/drawing/2014/main" id="{D769D210-0065-26B5-F398-FE3A25895BFC}"/>
              </a:ext>
            </a:extLst>
          </p:cNvPr>
          <p:cNvCxnSpPr>
            <a:cxnSpLocks/>
            <a:stCxn id="49" idx="3"/>
            <a:endCxn id="102" idx="2"/>
          </p:cNvCxnSpPr>
          <p:nvPr/>
        </p:nvCxnSpPr>
        <p:spPr>
          <a:xfrm flipH="1" flipV="1">
            <a:off x="1877172" y="1521716"/>
            <a:ext cx="289309" cy="558214"/>
          </a:xfrm>
          <a:prstGeom prst="bentConnector4">
            <a:avLst>
              <a:gd name="adj1" fmla="val -25597"/>
              <a:gd name="adj2" fmla="val 7674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Rectangle 196">
            <a:extLst>
              <a:ext uri="{FF2B5EF4-FFF2-40B4-BE49-F238E27FC236}">
                <a16:creationId xmlns:a16="http://schemas.microsoft.com/office/drawing/2014/main" id="{B9D1113A-2405-F62A-25A9-81BA66B5009F}"/>
              </a:ext>
            </a:extLst>
          </p:cNvPr>
          <p:cNvSpPr/>
          <p:nvPr/>
        </p:nvSpPr>
        <p:spPr>
          <a:xfrm>
            <a:off x="2823321" y="320076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200"/>
              </a:spcAft>
            </a:pPr>
            <a:r>
              <a:rPr lang="en-GB" sz="700" b="1" dirty="0">
                <a:solidFill>
                  <a:schemeClr val="tx2">
                    <a:lumMod val="75000"/>
                  </a:schemeClr>
                </a:solidFill>
              </a:rPr>
              <a:t>Institute for Coding</a:t>
            </a:r>
          </a:p>
          <a:p>
            <a:pPr algn="ctr"/>
            <a:endParaRPr lang="en-GB" sz="7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</a:rPr>
              <a:t>Prof Rachid Hourizi</a:t>
            </a:r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10528B0D-5D33-CC6F-8949-37D6D587527A}"/>
              </a:ext>
            </a:extLst>
          </p:cNvPr>
          <p:cNvSpPr/>
          <p:nvPr/>
        </p:nvSpPr>
        <p:spPr>
          <a:xfrm>
            <a:off x="189966" y="385883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200"/>
              </a:spcAft>
            </a:pPr>
            <a:r>
              <a:rPr lang="en-GB" sz="700" b="1" dirty="0">
                <a:solidFill>
                  <a:schemeClr val="tx2">
                    <a:lumMod val="75000"/>
                  </a:schemeClr>
                </a:solidFill>
              </a:rPr>
              <a:t>Institute for Advanced Automotive Propulsion Systems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</a:rPr>
              <a:t>Executive Director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</a:rPr>
              <a:t>Prof Chris Brace</a:t>
            </a:r>
          </a:p>
        </p:txBody>
      </p:sp>
      <p:cxnSp>
        <p:nvCxnSpPr>
          <p:cNvPr id="218" name="Elbow Connector 124">
            <a:extLst>
              <a:ext uri="{FF2B5EF4-FFF2-40B4-BE49-F238E27FC236}">
                <a16:creationId xmlns:a16="http://schemas.microsoft.com/office/drawing/2014/main" id="{AD9A427F-9961-023C-01A1-B02E8FFA95C4}"/>
              </a:ext>
            </a:extLst>
          </p:cNvPr>
          <p:cNvCxnSpPr>
            <a:cxnSpLocks/>
            <a:stCxn id="117" idx="2"/>
            <a:endCxn id="147" idx="0"/>
          </p:cNvCxnSpPr>
          <p:nvPr/>
        </p:nvCxnSpPr>
        <p:spPr>
          <a:xfrm rot="5400000">
            <a:off x="3332301" y="-2010936"/>
            <a:ext cx="253861" cy="5622308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2" name="Rectangle 281">
            <a:extLst>
              <a:ext uri="{FF2B5EF4-FFF2-40B4-BE49-F238E27FC236}">
                <a16:creationId xmlns:a16="http://schemas.microsoft.com/office/drawing/2014/main" id="{C3B4B1F3-A8C1-2E35-0509-FFA7265E03AC}"/>
              </a:ext>
            </a:extLst>
          </p:cNvPr>
          <p:cNvSpPr/>
          <p:nvPr/>
        </p:nvSpPr>
        <p:spPr>
          <a:xfrm>
            <a:off x="4295321" y="1647136"/>
            <a:ext cx="118406" cy="457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CB1D70E8-7408-4421-43A3-7B5DB966E30F}"/>
              </a:ext>
            </a:extLst>
          </p:cNvPr>
          <p:cNvSpPr/>
          <p:nvPr/>
        </p:nvSpPr>
        <p:spPr>
          <a:xfrm>
            <a:off x="8394912" y="319022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Doctoral College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 of Operations</a:t>
            </a:r>
          </a:p>
          <a:p>
            <a:pPr algn="ctr"/>
            <a:r>
              <a:rPr lang="en-GB" sz="800" dirty="0" err="1">
                <a:solidFill>
                  <a:schemeClr val="tx2">
                    <a:lumMod val="75000"/>
                  </a:schemeClr>
                </a:solidFill>
              </a:rPr>
              <a:t>Shyeni</a:t>
            </a: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 Paul</a:t>
            </a:r>
          </a:p>
        </p:txBody>
      </p:sp>
      <p:sp>
        <p:nvSpPr>
          <p:cNvPr id="312" name="Rectangle 311">
            <a:extLst>
              <a:ext uri="{FF2B5EF4-FFF2-40B4-BE49-F238E27FC236}">
                <a16:creationId xmlns:a16="http://schemas.microsoft.com/office/drawing/2014/main" id="{B4E3727F-517C-DC1E-A193-4FB4460FEAB3}"/>
              </a:ext>
            </a:extLst>
          </p:cNvPr>
          <p:cNvSpPr/>
          <p:nvPr/>
        </p:nvSpPr>
        <p:spPr>
          <a:xfrm>
            <a:off x="9517171" y="386215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International Relations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Dorte Stevenson</a:t>
            </a:r>
          </a:p>
        </p:txBody>
      </p:sp>
      <p:grpSp>
        <p:nvGrpSpPr>
          <p:cNvPr id="209" name="Group 208">
            <a:extLst>
              <a:ext uri="{FF2B5EF4-FFF2-40B4-BE49-F238E27FC236}">
                <a16:creationId xmlns:a16="http://schemas.microsoft.com/office/drawing/2014/main" id="{371D9CEC-DA50-F151-056F-04DBE188359E}"/>
              </a:ext>
            </a:extLst>
          </p:cNvPr>
          <p:cNvGrpSpPr/>
          <p:nvPr/>
        </p:nvGrpSpPr>
        <p:grpSpPr>
          <a:xfrm>
            <a:off x="8290272" y="923183"/>
            <a:ext cx="957242" cy="597068"/>
            <a:chOff x="8980742" y="905851"/>
            <a:chExt cx="957242" cy="597068"/>
          </a:xfrm>
        </p:grpSpPr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A09A2B12-1423-4870-AEF7-303CE3FFFBBB}"/>
                </a:ext>
              </a:extLst>
            </p:cNvPr>
            <p:cNvSpPr/>
            <p:nvPr/>
          </p:nvSpPr>
          <p:spPr>
            <a:xfrm>
              <a:off x="8980742" y="905851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8000" rIns="18000" bIns="18000" rtlCol="0" anchor="t" anchorCtr="0"/>
            <a:lstStyle/>
            <a:p>
              <a:pPr algn="ctr">
                <a:spcAft>
                  <a:spcPts val="600"/>
                </a:spcAft>
              </a:pPr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University Secretary and Registrar</a:t>
              </a: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Ian </a:t>
              </a:r>
              <a:r>
                <a:rPr lang="en-GB" sz="800" dirty="0" err="1">
                  <a:solidFill>
                    <a:schemeClr val="tx2">
                      <a:lumMod val="75000"/>
                    </a:schemeClr>
                  </a:solidFill>
                </a:rPr>
                <a:t>Blenkharn</a:t>
              </a:r>
              <a:endParaRPr lang="en-GB" sz="8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399" name="Right Triangle 398">
              <a:extLst>
                <a:ext uri="{FF2B5EF4-FFF2-40B4-BE49-F238E27FC236}">
                  <a16:creationId xmlns:a16="http://schemas.microsoft.com/office/drawing/2014/main" id="{18BBB634-A7DD-75D9-18D7-0DF370814877}"/>
                </a:ext>
              </a:extLst>
            </p:cNvPr>
            <p:cNvSpPr/>
            <p:nvPr/>
          </p:nvSpPr>
          <p:spPr>
            <a:xfrm rot="5400000">
              <a:off x="8980742" y="909574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91" name="Group 190">
            <a:extLst>
              <a:ext uri="{FF2B5EF4-FFF2-40B4-BE49-F238E27FC236}">
                <a16:creationId xmlns:a16="http://schemas.microsoft.com/office/drawing/2014/main" id="{AC24D516-C265-0446-A8F3-6E8FFC25519B}"/>
              </a:ext>
            </a:extLst>
          </p:cNvPr>
          <p:cNvGrpSpPr/>
          <p:nvPr/>
        </p:nvGrpSpPr>
        <p:grpSpPr>
          <a:xfrm>
            <a:off x="6000133" y="923183"/>
            <a:ext cx="957242" cy="597068"/>
            <a:chOff x="10547446" y="924307"/>
            <a:chExt cx="957242" cy="597068"/>
          </a:xfrm>
        </p:grpSpPr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9303FCB3-2674-A4AE-6853-A86FC8BE5095}"/>
                </a:ext>
              </a:extLst>
            </p:cNvPr>
            <p:cNvSpPr/>
            <p:nvPr/>
          </p:nvSpPr>
          <p:spPr>
            <a:xfrm>
              <a:off x="10547446" y="924307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8000" rIns="18000" bIns="18000" rtlCol="0" anchor="t" anchorCtr="0"/>
            <a:lstStyle/>
            <a:p>
              <a:pPr algn="ctr">
                <a:spcAft>
                  <a:spcPts val="600"/>
                </a:spcAft>
              </a:pPr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Deputy-Vice-Chancellor and Provost</a:t>
              </a:r>
              <a:endParaRPr lang="en-GB" sz="800" dirty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Prof Marcus </a:t>
              </a:r>
              <a:r>
                <a:rPr lang="en-GB" sz="800" dirty="0" err="1">
                  <a:solidFill>
                    <a:schemeClr val="tx2">
                      <a:lumMod val="75000"/>
                    </a:schemeClr>
                  </a:solidFill>
                </a:rPr>
                <a:t>Munafò</a:t>
              </a:r>
              <a:endParaRPr lang="en-GB" sz="8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93" name="Right Triangle 192">
              <a:extLst>
                <a:ext uri="{FF2B5EF4-FFF2-40B4-BE49-F238E27FC236}">
                  <a16:creationId xmlns:a16="http://schemas.microsoft.com/office/drawing/2014/main" id="{9780B863-22C7-F827-4739-7366B14F000F}"/>
                </a:ext>
              </a:extLst>
            </p:cNvPr>
            <p:cNvSpPr/>
            <p:nvPr/>
          </p:nvSpPr>
          <p:spPr>
            <a:xfrm rot="5400000">
              <a:off x="10552143" y="926003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38A890D1-6ED2-4311-40F0-73BC1AD3558E}"/>
              </a:ext>
            </a:extLst>
          </p:cNvPr>
          <p:cNvGrpSpPr/>
          <p:nvPr/>
        </p:nvGrpSpPr>
        <p:grpSpPr>
          <a:xfrm>
            <a:off x="2543620" y="918744"/>
            <a:ext cx="968146" cy="597068"/>
            <a:chOff x="1730721" y="918744"/>
            <a:chExt cx="968146" cy="597068"/>
          </a:xfrm>
        </p:grpSpPr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D6CF572F-91C0-6E13-B4B4-BE5DCBE97181}"/>
                </a:ext>
              </a:extLst>
            </p:cNvPr>
            <p:cNvSpPr/>
            <p:nvPr/>
          </p:nvSpPr>
          <p:spPr>
            <a:xfrm>
              <a:off x="1741625" y="918744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8000" rIns="18000" bIns="18000" rtlCol="0" anchor="t" anchorCtr="0"/>
            <a:lstStyle/>
            <a:p>
              <a:pPr algn="ctr"/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Pro-Vice-Chancellor</a:t>
              </a:r>
            </a:p>
            <a:p>
              <a:pPr algn="ctr">
                <a:spcAft>
                  <a:spcPts val="600"/>
                </a:spcAft>
              </a:pPr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Global Engagement</a:t>
              </a: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Prof Manuel </a:t>
              </a:r>
            </a:p>
            <a:p>
              <a:pPr algn="ctr">
                <a:spcAft>
                  <a:spcPts val="600"/>
                </a:spcAft>
              </a:pPr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Barcia Paz</a:t>
              </a:r>
            </a:p>
          </p:txBody>
        </p:sp>
        <p:sp>
          <p:nvSpPr>
            <p:cNvPr id="208" name="Right Triangle 207">
              <a:extLst>
                <a:ext uri="{FF2B5EF4-FFF2-40B4-BE49-F238E27FC236}">
                  <a16:creationId xmlns:a16="http://schemas.microsoft.com/office/drawing/2014/main" id="{31C62E0C-9A4A-11E6-FCB5-78A89BF3B2B1}"/>
                </a:ext>
              </a:extLst>
            </p:cNvPr>
            <p:cNvSpPr/>
            <p:nvPr/>
          </p:nvSpPr>
          <p:spPr>
            <a:xfrm rot="5400000">
              <a:off x="1730721" y="922954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35" name="Rectangle 234">
            <a:extLst>
              <a:ext uri="{FF2B5EF4-FFF2-40B4-BE49-F238E27FC236}">
                <a16:creationId xmlns:a16="http://schemas.microsoft.com/office/drawing/2014/main" id="{0BE971A3-F276-67BA-2D06-80DE340F40C4}"/>
              </a:ext>
            </a:extLst>
          </p:cNvPr>
          <p:cNvSpPr/>
          <p:nvPr/>
        </p:nvSpPr>
        <p:spPr>
          <a:xfrm>
            <a:off x="8395285" y="387237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Legal, Governance &amp; Compliance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 &amp; Dep </a:t>
            </a:r>
            <a:r>
              <a:rPr lang="en-GB" sz="800" dirty="0" err="1">
                <a:solidFill>
                  <a:schemeClr val="tx2">
                    <a:lumMod val="75000"/>
                  </a:schemeClr>
                </a:solidFill>
              </a:rPr>
              <a:t>UniSec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Clare Stevenson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60726A2F-191E-E31C-B9F8-909C0860B6E8}"/>
              </a:ext>
            </a:extLst>
          </p:cNvPr>
          <p:cNvSpPr/>
          <p:nvPr/>
        </p:nvSpPr>
        <p:spPr>
          <a:xfrm>
            <a:off x="7273400" y="385883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Internal Audit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Tom Stanton</a:t>
            </a:r>
          </a:p>
        </p:txBody>
      </p:sp>
      <p:cxnSp>
        <p:nvCxnSpPr>
          <p:cNvPr id="279" name="Connector: Elbow 278">
            <a:extLst>
              <a:ext uri="{FF2B5EF4-FFF2-40B4-BE49-F238E27FC236}">
                <a16:creationId xmlns:a16="http://schemas.microsoft.com/office/drawing/2014/main" id="{5683CFB2-A89D-EBA1-CC31-606ECFA5C284}"/>
              </a:ext>
            </a:extLst>
          </p:cNvPr>
          <p:cNvCxnSpPr>
            <a:cxnSpLocks/>
            <a:stCxn id="309" idx="3"/>
            <a:endCxn id="235" idx="3"/>
          </p:cNvCxnSpPr>
          <p:nvPr/>
        </p:nvCxnSpPr>
        <p:spPr>
          <a:xfrm>
            <a:off x="9352154" y="3488757"/>
            <a:ext cx="373" cy="682155"/>
          </a:xfrm>
          <a:prstGeom prst="bentConnector3">
            <a:avLst>
              <a:gd name="adj1" fmla="val 21906971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Connector: Elbow 283">
            <a:extLst>
              <a:ext uri="{FF2B5EF4-FFF2-40B4-BE49-F238E27FC236}">
                <a16:creationId xmlns:a16="http://schemas.microsoft.com/office/drawing/2014/main" id="{3AEAB7BD-41BE-9AEE-4B57-E4B065124C8C}"/>
              </a:ext>
            </a:extLst>
          </p:cNvPr>
          <p:cNvCxnSpPr>
            <a:cxnSpLocks/>
            <a:stCxn id="83" idx="1"/>
            <a:endCxn id="82" idx="1"/>
          </p:cNvCxnSpPr>
          <p:nvPr/>
        </p:nvCxnSpPr>
        <p:spPr>
          <a:xfrm rot="10800000" flipV="1">
            <a:off x="9517171" y="2079929"/>
            <a:ext cx="12700" cy="692909"/>
          </a:xfrm>
          <a:prstGeom prst="bentConnector3">
            <a:avLst>
              <a:gd name="adj1" fmla="val 757575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Connector: Elbow 287">
            <a:extLst>
              <a:ext uri="{FF2B5EF4-FFF2-40B4-BE49-F238E27FC236}">
                <a16:creationId xmlns:a16="http://schemas.microsoft.com/office/drawing/2014/main" id="{AB8E5BD0-4BA7-E611-FC5F-73F22CB10A05}"/>
              </a:ext>
            </a:extLst>
          </p:cNvPr>
          <p:cNvCxnSpPr>
            <a:cxnSpLocks/>
            <a:stCxn id="82" idx="1"/>
            <a:endCxn id="55" idx="1"/>
          </p:cNvCxnSpPr>
          <p:nvPr/>
        </p:nvCxnSpPr>
        <p:spPr>
          <a:xfrm rot="10800000" flipV="1">
            <a:off x="9517171" y="2772839"/>
            <a:ext cx="12700" cy="715918"/>
          </a:xfrm>
          <a:prstGeom prst="bentConnector3">
            <a:avLst>
              <a:gd name="adj1" fmla="val 733331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Connector: Elbow 291">
            <a:extLst>
              <a:ext uri="{FF2B5EF4-FFF2-40B4-BE49-F238E27FC236}">
                <a16:creationId xmlns:a16="http://schemas.microsoft.com/office/drawing/2014/main" id="{1056548A-735A-A410-51DC-9269DA161F99}"/>
              </a:ext>
            </a:extLst>
          </p:cNvPr>
          <p:cNvCxnSpPr>
            <a:cxnSpLocks/>
            <a:stCxn id="55" idx="1"/>
          </p:cNvCxnSpPr>
          <p:nvPr/>
        </p:nvCxnSpPr>
        <p:spPr>
          <a:xfrm rot="10800000" flipH="1" flipV="1">
            <a:off x="9517170" y="3488756"/>
            <a:ext cx="373" cy="682155"/>
          </a:xfrm>
          <a:prstGeom prst="bentConnector3">
            <a:avLst>
              <a:gd name="adj1" fmla="val -21667024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Connector: Elbow 309">
            <a:extLst>
              <a:ext uri="{FF2B5EF4-FFF2-40B4-BE49-F238E27FC236}">
                <a16:creationId xmlns:a16="http://schemas.microsoft.com/office/drawing/2014/main" id="{E7057FDE-6CA3-2815-E5B0-1F13BA8C1D88}"/>
              </a:ext>
            </a:extLst>
          </p:cNvPr>
          <p:cNvCxnSpPr>
            <a:cxnSpLocks/>
            <a:stCxn id="235" idx="3"/>
            <a:endCxn id="236" idx="3"/>
          </p:cNvCxnSpPr>
          <p:nvPr/>
        </p:nvCxnSpPr>
        <p:spPr>
          <a:xfrm flipH="1" flipV="1">
            <a:off x="8230642" y="4157368"/>
            <a:ext cx="1121885" cy="13544"/>
          </a:xfrm>
          <a:prstGeom prst="bentConnector5">
            <a:avLst>
              <a:gd name="adj1" fmla="val -7478"/>
              <a:gd name="adj2" fmla="val 2541074"/>
              <a:gd name="adj3" fmla="val 92662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Elbow Connector 146">
            <a:extLst>
              <a:ext uri="{FF2B5EF4-FFF2-40B4-BE49-F238E27FC236}">
                <a16:creationId xmlns:a16="http://schemas.microsoft.com/office/drawing/2014/main" id="{4569CE61-CF99-5B24-43DA-08186E9A2F66}"/>
              </a:ext>
            </a:extLst>
          </p:cNvPr>
          <p:cNvCxnSpPr>
            <a:cxnSpLocks/>
            <a:stCxn id="192" idx="2"/>
            <a:endCxn id="107" idx="1"/>
          </p:cNvCxnSpPr>
          <p:nvPr/>
        </p:nvCxnSpPr>
        <p:spPr>
          <a:xfrm rot="5400000">
            <a:off x="6039623" y="1640798"/>
            <a:ext cx="559679" cy="318585"/>
          </a:xfrm>
          <a:prstGeom prst="bentConnector4">
            <a:avLst>
              <a:gd name="adj1" fmla="val 23330"/>
              <a:gd name="adj2" fmla="val 171755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Elbow Connector 146">
            <a:extLst>
              <a:ext uri="{FF2B5EF4-FFF2-40B4-BE49-F238E27FC236}">
                <a16:creationId xmlns:a16="http://schemas.microsoft.com/office/drawing/2014/main" id="{095D18F5-ACBF-6CF3-A304-ED299E1EF98D}"/>
              </a:ext>
            </a:extLst>
          </p:cNvPr>
          <p:cNvCxnSpPr>
            <a:cxnSpLocks/>
            <a:stCxn id="107" idx="1"/>
          </p:cNvCxnSpPr>
          <p:nvPr/>
        </p:nvCxnSpPr>
        <p:spPr>
          <a:xfrm rot="10800000" flipV="1">
            <a:off x="6150821" y="2079929"/>
            <a:ext cx="9349" cy="692909"/>
          </a:xfrm>
          <a:prstGeom prst="bentConnector3">
            <a:avLst>
              <a:gd name="adj1" fmla="val 2487656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Straight Connector 392">
            <a:extLst>
              <a:ext uri="{FF2B5EF4-FFF2-40B4-BE49-F238E27FC236}">
                <a16:creationId xmlns:a16="http://schemas.microsoft.com/office/drawing/2014/main" id="{18CD9921-7A3C-F3FF-AE71-F0A9C28C36B6}"/>
              </a:ext>
            </a:extLst>
          </p:cNvPr>
          <p:cNvCxnSpPr>
            <a:cxnSpLocks/>
          </p:cNvCxnSpPr>
          <p:nvPr/>
        </p:nvCxnSpPr>
        <p:spPr>
          <a:xfrm>
            <a:off x="5929750" y="2772838"/>
            <a:ext cx="0" cy="1842193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8" name="Straight Connector 427">
            <a:extLst>
              <a:ext uri="{FF2B5EF4-FFF2-40B4-BE49-F238E27FC236}">
                <a16:creationId xmlns:a16="http://schemas.microsoft.com/office/drawing/2014/main" id="{76B90ECC-827E-1C9D-7701-C63E12A49109}"/>
              </a:ext>
            </a:extLst>
          </p:cNvPr>
          <p:cNvCxnSpPr>
            <a:cxnSpLocks/>
            <a:endCxn id="202" idx="0"/>
          </p:cNvCxnSpPr>
          <p:nvPr/>
        </p:nvCxnSpPr>
        <p:spPr>
          <a:xfrm flipH="1">
            <a:off x="2234304" y="2772839"/>
            <a:ext cx="3529" cy="364275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Elbow Connector 309">
            <a:extLst>
              <a:ext uri="{FF2B5EF4-FFF2-40B4-BE49-F238E27FC236}">
                <a16:creationId xmlns:a16="http://schemas.microsoft.com/office/drawing/2014/main" id="{B0C69C23-D719-013E-8D64-3A6132D38D11}"/>
              </a:ext>
            </a:extLst>
          </p:cNvPr>
          <p:cNvCxnSpPr>
            <a:cxnSpLocks/>
            <a:stCxn id="117" idx="2"/>
            <a:endCxn id="111" idx="0"/>
          </p:cNvCxnSpPr>
          <p:nvPr/>
        </p:nvCxnSpPr>
        <p:spPr>
          <a:xfrm rot="16200000" flipH="1">
            <a:off x="9114544" y="-2170871"/>
            <a:ext cx="245402" cy="5933720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5" name="Elbow Connector 124">
            <a:extLst>
              <a:ext uri="{FF2B5EF4-FFF2-40B4-BE49-F238E27FC236}">
                <a16:creationId xmlns:a16="http://schemas.microsoft.com/office/drawing/2014/main" id="{953317A2-A155-B164-10AC-E74746C5C517}"/>
              </a:ext>
            </a:extLst>
          </p:cNvPr>
          <p:cNvCxnSpPr>
            <a:cxnSpLocks/>
            <a:stCxn id="117" idx="2"/>
            <a:endCxn id="207" idx="0"/>
          </p:cNvCxnSpPr>
          <p:nvPr/>
        </p:nvCxnSpPr>
        <p:spPr>
          <a:xfrm rot="5400000">
            <a:off x="4529037" y="-822604"/>
            <a:ext cx="245456" cy="3237240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>
            <a:extLst>
              <a:ext uri="{FF2B5EF4-FFF2-40B4-BE49-F238E27FC236}">
                <a16:creationId xmlns:a16="http://schemas.microsoft.com/office/drawing/2014/main" id="{F755C2CF-D68A-7DB7-F553-340959A8D530}"/>
              </a:ext>
            </a:extLst>
          </p:cNvPr>
          <p:cNvSpPr/>
          <p:nvPr/>
        </p:nvSpPr>
        <p:spPr>
          <a:xfrm>
            <a:off x="1209239" y="247810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Research Policy,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Gover’ce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&amp; Integrity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Filipa Vance</a:t>
            </a:r>
          </a:p>
        </p:txBody>
      </p:sp>
      <p:cxnSp>
        <p:nvCxnSpPr>
          <p:cNvPr id="84" name="Elbow Connector 124">
            <a:extLst>
              <a:ext uri="{FF2B5EF4-FFF2-40B4-BE49-F238E27FC236}">
                <a16:creationId xmlns:a16="http://schemas.microsoft.com/office/drawing/2014/main" id="{AEF12C31-D789-8856-963E-102A62973BB5}"/>
              </a:ext>
            </a:extLst>
          </p:cNvPr>
          <p:cNvCxnSpPr>
            <a:cxnSpLocks/>
            <a:stCxn id="70" idx="3"/>
            <a:endCxn id="49" idx="3"/>
          </p:cNvCxnSpPr>
          <p:nvPr/>
        </p:nvCxnSpPr>
        <p:spPr>
          <a:xfrm flipV="1">
            <a:off x="2166481" y="2079930"/>
            <a:ext cx="12700" cy="696706"/>
          </a:xfrm>
          <a:prstGeom prst="bentConnector3">
            <a:avLst>
              <a:gd name="adj1" fmla="val 619291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angle 94">
            <a:extLst>
              <a:ext uri="{FF2B5EF4-FFF2-40B4-BE49-F238E27FC236}">
                <a16:creationId xmlns:a16="http://schemas.microsoft.com/office/drawing/2014/main" id="{5E64B5CF-414A-CD10-019F-F1B82C47D12E}"/>
              </a:ext>
            </a:extLst>
          </p:cNvPr>
          <p:cNvSpPr/>
          <p:nvPr/>
        </p:nvSpPr>
        <p:spPr>
          <a:xfrm>
            <a:off x="3365275" y="1783660"/>
            <a:ext cx="957242" cy="5970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PVC</a:t>
            </a:r>
          </a:p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Global Engagement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[Dr Pete Nuttall]</a:t>
            </a:r>
          </a:p>
        </p:txBody>
      </p:sp>
      <p:cxnSp>
        <p:nvCxnSpPr>
          <p:cNvPr id="98" name="Elbow Connector 124">
            <a:extLst>
              <a:ext uri="{FF2B5EF4-FFF2-40B4-BE49-F238E27FC236}">
                <a16:creationId xmlns:a16="http://schemas.microsoft.com/office/drawing/2014/main" id="{3B408944-6E52-AD9F-AB50-55F130096AA9}"/>
              </a:ext>
            </a:extLst>
          </p:cNvPr>
          <p:cNvCxnSpPr>
            <a:cxnSpLocks/>
            <a:stCxn id="207" idx="2"/>
            <a:endCxn id="95" idx="0"/>
          </p:cNvCxnSpPr>
          <p:nvPr/>
        </p:nvCxnSpPr>
        <p:spPr>
          <a:xfrm rot="16200000" flipH="1">
            <a:off x="3304596" y="1244360"/>
            <a:ext cx="267848" cy="810751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Connector: Elbow 137">
            <a:extLst>
              <a:ext uri="{FF2B5EF4-FFF2-40B4-BE49-F238E27FC236}">
                <a16:creationId xmlns:a16="http://schemas.microsoft.com/office/drawing/2014/main" id="{0BA12793-6DAE-242A-C181-77B84B46417D}"/>
              </a:ext>
            </a:extLst>
          </p:cNvPr>
          <p:cNvCxnSpPr>
            <a:cxnSpLocks/>
            <a:stCxn id="77" idx="1"/>
            <a:endCxn id="76" idx="1"/>
          </p:cNvCxnSpPr>
          <p:nvPr/>
        </p:nvCxnSpPr>
        <p:spPr>
          <a:xfrm rot="10800000" flipV="1">
            <a:off x="11706371" y="2772838"/>
            <a:ext cx="12700" cy="715727"/>
          </a:xfrm>
          <a:prstGeom prst="bentConnector3">
            <a:avLst>
              <a:gd name="adj1" fmla="val 709094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ctor: Elbow 144">
            <a:extLst>
              <a:ext uri="{FF2B5EF4-FFF2-40B4-BE49-F238E27FC236}">
                <a16:creationId xmlns:a16="http://schemas.microsoft.com/office/drawing/2014/main" id="{9B5751D8-91D3-703B-E181-94F75C32E31D}"/>
              </a:ext>
            </a:extLst>
          </p:cNvPr>
          <p:cNvCxnSpPr>
            <a:cxnSpLocks/>
            <a:stCxn id="110" idx="1"/>
            <a:endCxn id="80" idx="3"/>
          </p:cNvCxnSpPr>
          <p:nvPr/>
        </p:nvCxnSpPr>
        <p:spPr>
          <a:xfrm rot="10800000">
            <a:off x="11550618" y="2079930"/>
            <a:ext cx="155755" cy="3678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 122">
            <a:extLst>
              <a:ext uri="{FF2B5EF4-FFF2-40B4-BE49-F238E27FC236}">
                <a16:creationId xmlns:a16="http://schemas.microsoft.com/office/drawing/2014/main" id="{25CDE13F-6CE0-3531-908B-542C38141CC7}"/>
              </a:ext>
            </a:extLst>
          </p:cNvPr>
          <p:cNvSpPr/>
          <p:nvPr/>
        </p:nvSpPr>
        <p:spPr>
          <a:xfrm>
            <a:off x="168214" y="1781396"/>
            <a:ext cx="957242" cy="5970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Innovation Capability</a:t>
            </a:r>
          </a:p>
          <a:p>
            <a:pPr algn="ctr"/>
            <a:endParaRPr lang="en-GB" sz="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Ben Woods</a:t>
            </a:r>
          </a:p>
        </p:txBody>
      </p:sp>
      <p:cxnSp>
        <p:nvCxnSpPr>
          <p:cNvPr id="124" name="Elbow Connector 124">
            <a:extLst>
              <a:ext uri="{FF2B5EF4-FFF2-40B4-BE49-F238E27FC236}">
                <a16:creationId xmlns:a16="http://schemas.microsoft.com/office/drawing/2014/main" id="{9705505F-B55B-7831-C826-C21EFF0EF130}"/>
              </a:ext>
            </a:extLst>
          </p:cNvPr>
          <p:cNvCxnSpPr>
            <a:cxnSpLocks/>
            <a:stCxn id="123" idx="0"/>
            <a:endCxn id="147" idx="2"/>
          </p:cNvCxnSpPr>
          <p:nvPr/>
        </p:nvCxnSpPr>
        <p:spPr>
          <a:xfrm rot="5400000" flipH="1" flipV="1">
            <a:off x="518867" y="1652186"/>
            <a:ext cx="257178" cy="1242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4628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1E77A098420248BBA4E6B35FEE8B7C" ma:contentTypeVersion="6" ma:contentTypeDescription="Create a new document." ma:contentTypeScope="" ma:versionID="22a66f30b5aa00386a517a6e35f902d4">
  <xsd:schema xmlns:xsd="http://www.w3.org/2001/XMLSchema" xmlns:xs="http://www.w3.org/2001/XMLSchema" xmlns:p="http://schemas.microsoft.com/office/2006/metadata/properties" xmlns:ns2="df90f3de-5e53-4656-a368-6fbba5d0ca19" xmlns:ns3="a2d9e87f-efbb-44d6-8ac0-e6cb785eb7ee" targetNamespace="http://schemas.microsoft.com/office/2006/metadata/properties" ma:root="true" ma:fieldsID="0f79acb9a63d8a7e28c4384cfb8176c3" ns2:_="" ns3:_="">
    <xsd:import namespace="df90f3de-5e53-4656-a368-6fbba5d0ca19"/>
    <xsd:import namespace="a2d9e87f-efbb-44d6-8ac0-e6cb785eb7e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90f3de-5e53-4656-a368-6fbba5d0ca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d9e87f-efbb-44d6-8ac0-e6cb785eb7e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8B0F87-85BC-4B36-82ED-7A69235D8A32}">
  <ds:schemaRefs>
    <ds:schemaRef ds:uri="http://purl.org/dc/dcmitype/"/>
    <ds:schemaRef ds:uri="http://schemas.openxmlformats.org/package/2006/metadata/core-properties"/>
    <ds:schemaRef ds:uri="df90f3de-5e53-4656-a368-6fbba5d0ca19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documentManagement/types"/>
    <ds:schemaRef ds:uri="a2d9e87f-efbb-44d6-8ac0-e6cb785eb7ee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04FE2862-8D6B-4A61-9435-BFFB708EF66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07BA65-2214-45A2-B2A5-B4C737BFEB9D}">
  <ds:schemaRefs>
    <ds:schemaRef ds:uri="a2d9e87f-efbb-44d6-8ac0-e6cb785eb7ee"/>
    <ds:schemaRef ds:uri="df90f3de-5e53-4656-a368-6fbba5d0ca1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1910</TotalTime>
  <Words>730</Words>
  <Application>Microsoft Office PowerPoint</Application>
  <PresentationFormat>A3 Paper (297x420 mm)</PresentationFormat>
  <Paragraphs>276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Impact</vt:lpstr>
      <vt:lpstr>Office Theme</vt:lpstr>
      <vt:lpstr>Custom Design</vt:lpstr>
      <vt:lpstr>1_Custom Design</vt:lpstr>
      <vt:lpstr>PowerPoint Presentation</vt:lpstr>
    </vt:vector>
  </TitlesOfParts>
  <Company>University of Bath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Brooks</dc:creator>
  <cp:lastModifiedBy>Richard Brooks</cp:lastModifiedBy>
  <cp:revision>116</cp:revision>
  <cp:lastPrinted>2019-04-10T10:33:15Z</cp:lastPrinted>
  <dcterms:created xsi:type="dcterms:W3CDTF">2018-08-21T09:01:46Z</dcterms:created>
  <dcterms:modified xsi:type="dcterms:W3CDTF">2026-07-01T12:35:57Z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0x010100591E77A098420248BBA4E6B35FEE8B7C</vt:lpwstr>
  </property>
</Properties>
</file>