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</p:sldIdLst>
  <p:sldSz cx="9601200" cy="12801600" type="A3"/>
  <p:notesSz cx="9926638" cy="14352588"/>
  <p:defaultTextStyle>
    <a:defPPr>
      <a:defRPr lang="en-US"/>
    </a:defPPr>
    <a:lvl1pPr marL="0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39" d="100"/>
          <a:sy n="39" d="100"/>
        </p:scale>
        <p:origin x="18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0150" y="2095078"/>
            <a:ext cx="7200900" cy="4456854"/>
          </a:xfrm>
        </p:spPr>
        <p:txBody>
          <a:bodyPr anchor="b"/>
          <a:lstStyle>
            <a:lvl1pPr algn="ctr">
              <a:defRPr sz="1119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5"/>
            <a:ext cx="7200900" cy="3090755"/>
          </a:xfrm>
        </p:spPr>
        <p:txBody>
          <a:bodyPr/>
          <a:lstStyle>
            <a:lvl1pPr marL="0" indent="0" algn="ctr">
              <a:buNone/>
              <a:defRPr sz="4480"/>
            </a:lvl1pPr>
            <a:lvl2pPr marL="853409" indent="0" algn="ctr">
              <a:buNone/>
              <a:defRPr sz="3733"/>
            </a:lvl2pPr>
            <a:lvl3pPr marL="1706817" indent="0" algn="ctr">
              <a:buNone/>
              <a:defRPr sz="3360"/>
            </a:lvl3pPr>
            <a:lvl4pPr marL="2560226" indent="0" algn="ctr">
              <a:buNone/>
              <a:defRPr sz="2987"/>
            </a:lvl4pPr>
            <a:lvl5pPr marL="3413635" indent="0" algn="ctr">
              <a:buNone/>
              <a:defRPr sz="2987"/>
            </a:lvl5pPr>
            <a:lvl6pPr marL="4267043" indent="0" algn="ctr">
              <a:buNone/>
              <a:defRPr sz="2987"/>
            </a:lvl6pPr>
            <a:lvl7pPr marL="5120452" indent="0" algn="ctr">
              <a:buNone/>
              <a:defRPr sz="2987"/>
            </a:lvl7pPr>
            <a:lvl8pPr marL="5973861" indent="0" algn="ctr">
              <a:buNone/>
              <a:defRPr sz="2987"/>
            </a:lvl8pPr>
            <a:lvl9pPr marL="6827269" indent="0" algn="ctr">
              <a:buNone/>
              <a:defRPr sz="2987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1740-2B7D-405F-9CCE-02BD32F72A8E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D622-437F-4401-9FA2-66FF761B9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556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1740-2B7D-405F-9CCE-02BD32F72A8E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D622-437F-4401-9FA2-66FF761B9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451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8"/>
            <a:ext cx="2070258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2" y="681568"/>
            <a:ext cx="6090762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1740-2B7D-405F-9CCE-02BD32F72A8E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D622-437F-4401-9FA2-66FF761B9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67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1740-2B7D-405F-9CCE-02BD32F72A8E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D622-437F-4401-9FA2-66FF761B9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352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3" y="3191511"/>
            <a:ext cx="8281035" cy="5325109"/>
          </a:xfrm>
        </p:spPr>
        <p:txBody>
          <a:bodyPr anchor="b"/>
          <a:lstStyle>
            <a:lvl1pPr>
              <a:defRPr sz="1119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3" y="8566999"/>
            <a:ext cx="8281035" cy="2800349"/>
          </a:xfrm>
        </p:spPr>
        <p:txBody>
          <a:bodyPr/>
          <a:lstStyle>
            <a:lvl1pPr marL="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1pPr>
            <a:lvl2pPr marL="853409" indent="0">
              <a:buNone/>
              <a:defRPr sz="3733">
                <a:solidFill>
                  <a:schemeClr val="tx1">
                    <a:tint val="75000"/>
                  </a:schemeClr>
                </a:solidFill>
              </a:defRPr>
            </a:lvl2pPr>
            <a:lvl3pPr marL="1706817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3pPr>
            <a:lvl4pPr marL="2560226" indent="0">
              <a:buNone/>
              <a:defRPr sz="2987">
                <a:solidFill>
                  <a:schemeClr val="tx1">
                    <a:tint val="75000"/>
                  </a:schemeClr>
                </a:solidFill>
              </a:defRPr>
            </a:lvl4pPr>
            <a:lvl5pPr marL="3413635" indent="0">
              <a:buNone/>
              <a:defRPr sz="2987">
                <a:solidFill>
                  <a:schemeClr val="tx1">
                    <a:tint val="75000"/>
                  </a:schemeClr>
                </a:solidFill>
              </a:defRPr>
            </a:lvl5pPr>
            <a:lvl6pPr marL="4267043" indent="0">
              <a:buNone/>
              <a:defRPr sz="2987">
                <a:solidFill>
                  <a:schemeClr val="tx1">
                    <a:tint val="75000"/>
                  </a:schemeClr>
                </a:solidFill>
              </a:defRPr>
            </a:lvl6pPr>
            <a:lvl7pPr marL="5120452" indent="0">
              <a:buNone/>
              <a:defRPr sz="2987">
                <a:solidFill>
                  <a:schemeClr val="tx1">
                    <a:tint val="75000"/>
                  </a:schemeClr>
                </a:solidFill>
              </a:defRPr>
            </a:lvl7pPr>
            <a:lvl8pPr marL="5973861" indent="0">
              <a:buNone/>
              <a:defRPr sz="2987">
                <a:solidFill>
                  <a:schemeClr val="tx1">
                    <a:tint val="75000"/>
                  </a:schemeClr>
                </a:solidFill>
              </a:defRPr>
            </a:lvl8pPr>
            <a:lvl9pPr marL="6827269" indent="0">
              <a:buNone/>
              <a:defRPr sz="29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1740-2B7D-405F-9CCE-02BD32F72A8E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D622-437F-4401-9FA2-66FF761B9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66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1740-2B7D-405F-9CCE-02BD32F72A8E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D622-437F-4401-9FA2-66FF761B9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30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4" y="681568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2"/>
            <a:ext cx="4061757" cy="1537969"/>
          </a:xfrm>
        </p:spPr>
        <p:txBody>
          <a:bodyPr anchor="b"/>
          <a:lstStyle>
            <a:lvl1pPr marL="0" indent="0">
              <a:buNone/>
              <a:defRPr sz="4480" b="1"/>
            </a:lvl1pPr>
            <a:lvl2pPr marL="853409" indent="0">
              <a:buNone/>
              <a:defRPr sz="3733" b="1"/>
            </a:lvl2pPr>
            <a:lvl3pPr marL="1706817" indent="0">
              <a:buNone/>
              <a:defRPr sz="3360" b="1"/>
            </a:lvl3pPr>
            <a:lvl4pPr marL="2560226" indent="0">
              <a:buNone/>
              <a:defRPr sz="2987" b="1"/>
            </a:lvl4pPr>
            <a:lvl5pPr marL="3413635" indent="0">
              <a:buNone/>
              <a:defRPr sz="2987" b="1"/>
            </a:lvl5pPr>
            <a:lvl6pPr marL="4267043" indent="0">
              <a:buNone/>
              <a:defRPr sz="2987" b="1"/>
            </a:lvl6pPr>
            <a:lvl7pPr marL="5120452" indent="0">
              <a:buNone/>
              <a:defRPr sz="2987" b="1"/>
            </a:lvl7pPr>
            <a:lvl8pPr marL="5973861" indent="0">
              <a:buNone/>
              <a:defRPr sz="2987" b="1"/>
            </a:lvl8pPr>
            <a:lvl9pPr marL="6827269" indent="0">
              <a:buNone/>
              <a:defRPr sz="298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1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9" y="3138172"/>
            <a:ext cx="4081760" cy="1537969"/>
          </a:xfrm>
        </p:spPr>
        <p:txBody>
          <a:bodyPr anchor="b"/>
          <a:lstStyle>
            <a:lvl1pPr marL="0" indent="0">
              <a:buNone/>
              <a:defRPr sz="4480" b="1"/>
            </a:lvl1pPr>
            <a:lvl2pPr marL="853409" indent="0">
              <a:buNone/>
              <a:defRPr sz="3733" b="1"/>
            </a:lvl2pPr>
            <a:lvl3pPr marL="1706817" indent="0">
              <a:buNone/>
              <a:defRPr sz="3360" b="1"/>
            </a:lvl3pPr>
            <a:lvl4pPr marL="2560226" indent="0">
              <a:buNone/>
              <a:defRPr sz="2987" b="1"/>
            </a:lvl4pPr>
            <a:lvl5pPr marL="3413635" indent="0">
              <a:buNone/>
              <a:defRPr sz="2987" b="1"/>
            </a:lvl5pPr>
            <a:lvl6pPr marL="4267043" indent="0">
              <a:buNone/>
              <a:defRPr sz="2987" b="1"/>
            </a:lvl6pPr>
            <a:lvl7pPr marL="5120452" indent="0">
              <a:buNone/>
              <a:defRPr sz="2987" b="1"/>
            </a:lvl7pPr>
            <a:lvl8pPr marL="5973861" indent="0">
              <a:buNone/>
              <a:defRPr sz="2987" b="1"/>
            </a:lvl8pPr>
            <a:lvl9pPr marL="6827269" indent="0">
              <a:buNone/>
              <a:defRPr sz="298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9" y="4676141"/>
            <a:ext cx="4081760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1740-2B7D-405F-9CCE-02BD32F72A8E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D622-437F-4401-9FA2-66FF761B9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7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084" y="681568"/>
            <a:ext cx="8281035" cy="1346461"/>
          </a:xfrm>
        </p:spPr>
        <p:txBody>
          <a:bodyPr/>
          <a:lstStyle>
            <a:lvl1pPr>
              <a:defRPr sz="3618">
                <a:latin typeface="Berlin Sans FB" panose="020E0602020502020306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1740-2B7D-405F-9CCE-02BD32F72A8E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D622-437F-4401-9FA2-66FF761B9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614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1740-2B7D-405F-9CCE-02BD32F72A8E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D622-437F-4401-9FA2-66FF761B9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09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4" y="853440"/>
            <a:ext cx="3096636" cy="2987040"/>
          </a:xfrm>
        </p:spPr>
        <p:txBody>
          <a:bodyPr anchor="b"/>
          <a:lstStyle>
            <a:lvl1pPr>
              <a:defRPr sz="5973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1" y="1843195"/>
            <a:ext cx="4860608" cy="9097434"/>
          </a:xfrm>
        </p:spPr>
        <p:txBody>
          <a:bodyPr/>
          <a:lstStyle>
            <a:lvl1pPr>
              <a:defRPr sz="5973"/>
            </a:lvl1pPr>
            <a:lvl2pPr>
              <a:defRPr sz="5226"/>
            </a:lvl2pPr>
            <a:lvl3pPr>
              <a:defRPr sz="4480"/>
            </a:lvl3pPr>
            <a:lvl4pPr>
              <a:defRPr sz="3733"/>
            </a:lvl4pPr>
            <a:lvl5pPr>
              <a:defRPr sz="3733"/>
            </a:lvl5pPr>
            <a:lvl6pPr>
              <a:defRPr sz="3733"/>
            </a:lvl6pPr>
            <a:lvl7pPr>
              <a:defRPr sz="3733"/>
            </a:lvl7pPr>
            <a:lvl8pPr>
              <a:defRPr sz="3733"/>
            </a:lvl8pPr>
            <a:lvl9pPr>
              <a:defRPr sz="37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4" y="3840481"/>
            <a:ext cx="3096636" cy="7114964"/>
          </a:xfrm>
        </p:spPr>
        <p:txBody>
          <a:bodyPr/>
          <a:lstStyle>
            <a:lvl1pPr marL="0" indent="0">
              <a:buNone/>
              <a:defRPr sz="2987"/>
            </a:lvl1pPr>
            <a:lvl2pPr marL="853409" indent="0">
              <a:buNone/>
              <a:defRPr sz="2613"/>
            </a:lvl2pPr>
            <a:lvl3pPr marL="1706817" indent="0">
              <a:buNone/>
              <a:defRPr sz="2240"/>
            </a:lvl3pPr>
            <a:lvl4pPr marL="2560226" indent="0">
              <a:buNone/>
              <a:defRPr sz="1866"/>
            </a:lvl4pPr>
            <a:lvl5pPr marL="3413635" indent="0">
              <a:buNone/>
              <a:defRPr sz="1866"/>
            </a:lvl5pPr>
            <a:lvl6pPr marL="4267043" indent="0">
              <a:buNone/>
              <a:defRPr sz="1866"/>
            </a:lvl6pPr>
            <a:lvl7pPr marL="5120452" indent="0">
              <a:buNone/>
              <a:defRPr sz="1866"/>
            </a:lvl7pPr>
            <a:lvl8pPr marL="5973861" indent="0">
              <a:buNone/>
              <a:defRPr sz="1866"/>
            </a:lvl8pPr>
            <a:lvl9pPr marL="6827269" indent="0">
              <a:buNone/>
              <a:defRPr sz="186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1740-2B7D-405F-9CCE-02BD32F72A8E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D622-437F-4401-9FA2-66FF761B9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773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4" y="853440"/>
            <a:ext cx="3096636" cy="2987040"/>
          </a:xfrm>
        </p:spPr>
        <p:txBody>
          <a:bodyPr anchor="b"/>
          <a:lstStyle>
            <a:lvl1pPr>
              <a:defRPr sz="5973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81761" y="1843195"/>
            <a:ext cx="4860608" cy="9097434"/>
          </a:xfrm>
        </p:spPr>
        <p:txBody>
          <a:bodyPr/>
          <a:lstStyle>
            <a:lvl1pPr marL="0" indent="0">
              <a:buNone/>
              <a:defRPr sz="5973"/>
            </a:lvl1pPr>
            <a:lvl2pPr marL="853409" indent="0">
              <a:buNone/>
              <a:defRPr sz="5226"/>
            </a:lvl2pPr>
            <a:lvl3pPr marL="1706817" indent="0">
              <a:buNone/>
              <a:defRPr sz="4480"/>
            </a:lvl3pPr>
            <a:lvl4pPr marL="2560226" indent="0">
              <a:buNone/>
              <a:defRPr sz="3733"/>
            </a:lvl4pPr>
            <a:lvl5pPr marL="3413635" indent="0">
              <a:buNone/>
              <a:defRPr sz="3733"/>
            </a:lvl5pPr>
            <a:lvl6pPr marL="4267043" indent="0">
              <a:buNone/>
              <a:defRPr sz="3733"/>
            </a:lvl6pPr>
            <a:lvl7pPr marL="5120452" indent="0">
              <a:buNone/>
              <a:defRPr sz="3733"/>
            </a:lvl7pPr>
            <a:lvl8pPr marL="5973861" indent="0">
              <a:buNone/>
              <a:defRPr sz="3733"/>
            </a:lvl8pPr>
            <a:lvl9pPr marL="6827269" indent="0">
              <a:buNone/>
              <a:defRPr sz="3733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4" y="3840481"/>
            <a:ext cx="3096636" cy="7114964"/>
          </a:xfrm>
        </p:spPr>
        <p:txBody>
          <a:bodyPr/>
          <a:lstStyle>
            <a:lvl1pPr marL="0" indent="0">
              <a:buNone/>
              <a:defRPr sz="2987"/>
            </a:lvl1pPr>
            <a:lvl2pPr marL="853409" indent="0">
              <a:buNone/>
              <a:defRPr sz="2613"/>
            </a:lvl2pPr>
            <a:lvl3pPr marL="1706817" indent="0">
              <a:buNone/>
              <a:defRPr sz="2240"/>
            </a:lvl3pPr>
            <a:lvl4pPr marL="2560226" indent="0">
              <a:buNone/>
              <a:defRPr sz="1866"/>
            </a:lvl4pPr>
            <a:lvl5pPr marL="3413635" indent="0">
              <a:buNone/>
              <a:defRPr sz="1866"/>
            </a:lvl5pPr>
            <a:lvl6pPr marL="4267043" indent="0">
              <a:buNone/>
              <a:defRPr sz="1866"/>
            </a:lvl6pPr>
            <a:lvl7pPr marL="5120452" indent="0">
              <a:buNone/>
              <a:defRPr sz="1866"/>
            </a:lvl7pPr>
            <a:lvl8pPr marL="5973861" indent="0">
              <a:buNone/>
              <a:defRPr sz="1866"/>
            </a:lvl8pPr>
            <a:lvl9pPr marL="6827269" indent="0">
              <a:buNone/>
              <a:defRPr sz="186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1740-2B7D-405F-9CCE-02BD32F72A8E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CD622-437F-4401-9FA2-66FF761B9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490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4" y="681568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4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8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C1740-2B7D-405F-9CCE-02BD32F72A8E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9" y="11865188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8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CD622-437F-4401-9FA2-66FF761B9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80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706817" rtl="0" eaLnBrk="1" latinLnBrk="0" hangingPunct="1">
        <a:lnSpc>
          <a:spcPct val="90000"/>
        </a:lnSpc>
        <a:spcBef>
          <a:spcPct val="0"/>
        </a:spcBef>
        <a:buNone/>
        <a:defRPr sz="82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6705" indent="-426705" algn="l" defTabSz="1706817" rtl="0" eaLnBrk="1" latinLnBrk="0" hangingPunct="1">
        <a:lnSpc>
          <a:spcPct val="90000"/>
        </a:lnSpc>
        <a:spcBef>
          <a:spcPts val="1866"/>
        </a:spcBef>
        <a:buFont typeface="Arial" panose="020B0604020202020204" pitchFamily="34" charset="0"/>
        <a:buChar char="•"/>
        <a:defRPr sz="5226" kern="1200">
          <a:solidFill>
            <a:schemeClr val="tx1"/>
          </a:solidFill>
          <a:latin typeface="+mn-lt"/>
          <a:ea typeface="+mn-ea"/>
          <a:cs typeface="+mn-cs"/>
        </a:defRPr>
      </a:lvl1pPr>
      <a:lvl2pPr marL="1280114" indent="-426705" algn="l" defTabSz="1706817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4480" kern="1200">
          <a:solidFill>
            <a:schemeClr val="tx1"/>
          </a:solidFill>
          <a:latin typeface="+mn-lt"/>
          <a:ea typeface="+mn-ea"/>
          <a:cs typeface="+mn-cs"/>
        </a:defRPr>
      </a:lvl2pPr>
      <a:lvl3pPr marL="2133521" indent="-426705" algn="l" defTabSz="1706817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3pPr>
      <a:lvl4pPr marL="2986930" indent="-426705" algn="l" defTabSz="1706817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4pPr>
      <a:lvl5pPr marL="3840340" indent="-426705" algn="l" defTabSz="1706817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5pPr>
      <a:lvl6pPr marL="4693747" indent="-426705" algn="l" defTabSz="1706817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6pPr>
      <a:lvl7pPr marL="5547156" indent="-426705" algn="l" defTabSz="1706817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7pPr>
      <a:lvl8pPr marL="6400565" indent="-426705" algn="l" defTabSz="1706817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8pPr>
      <a:lvl9pPr marL="7253973" indent="-426705" algn="l" defTabSz="1706817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06817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53409" algn="l" defTabSz="1706817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706817" algn="l" defTabSz="1706817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3pPr>
      <a:lvl4pPr marL="2560226" algn="l" defTabSz="1706817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4pPr>
      <a:lvl5pPr marL="3413635" algn="l" defTabSz="1706817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5pPr>
      <a:lvl6pPr marL="4267043" algn="l" defTabSz="1706817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6pPr>
      <a:lvl7pPr marL="5120452" algn="l" defTabSz="1706817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7pPr>
      <a:lvl8pPr marL="5973861" algn="l" defTabSz="1706817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8pPr>
      <a:lvl9pPr marL="6827269" algn="l" defTabSz="1706817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tif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tif"/><Relationship Id="rId5" Type="http://schemas.openxmlformats.org/officeDocument/2006/relationships/image" Target="../media/image4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tif"/><Relationship Id="rId5" Type="http://schemas.openxmlformats.org/officeDocument/2006/relationships/image" Target="../media/image4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tif"/><Relationship Id="rId5" Type="http://schemas.openxmlformats.org/officeDocument/2006/relationships/image" Target="../media/image4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rium chlori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213" y="2542031"/>
            <a:ext cx="2708031" cy="2412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78585" y="3264431"/>
            <a:ext cx="4441187" cy="2041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9" dirty="0">
                <a:latin typeface="Berlin Sans FB" panose="020E0602020502020306" pitchFamily="34" charset="0"/>
              </a:rPr>
              <a:t>Barium Chloride is used to harden steel and is used to produce a green colour in fireworks.</a:t>
            </a:r>
          </a:p>
          <a:p>
            <a:endParaRPr lang="en-GB" sz="1809" dirty="0">
              <a:latin typeface="Berlin Sans FB" panose="020E0602020502020306" pitchFamily="34" charset="0"/>
            </a:endParaRPr>
          </a:p>
          <a:p>
            <a:r>
              <a:rPr lang="en-GB" sz="1809" dirty="0">
                <a:latin typeface="Berlin Sans FB" panose="020E0602020502020306" pitchFamily="34" charset="0"/>
              </a:rPr>
              <a:t>Barium Chloride is very toxic and if eaten could cause death.</a:t>
            </a:r>
          </a:p>
          <a:p>
            <a:endParaRPr lang="en-GB" sz="1809" dirty="0">
              <a:latin typeface="Berlin Sans FB" panose="020E0602020502020306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0600" y="5904585"/>
            <a:ext cx="3802644" cy="649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18" dirty="0">
                <a:latin typeface="Berlin Sans FB" panose="020E0602020502020306" pitchFamily="34" charset="0"/>
              </a:rPr>
              <a:t>Barium Carbonate</a:t>
            </a:r>
          </a:p>
        </p:txBody>
      </p:sp>
      <p:pic>
        <p:nvPicPr>
          <p:cNvPr id="1030" name="Picture 6" descr="Powder of barium carbon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69" y="6229129"/>
            <a:ext cx="3480363" cy="1986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223311" y="6645496"/>
            <a:ext cx="4441187" cy="2041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809" dirty="0">
                <a:latin typeface="Berlin Sans FB" panose="020E0602020502020306" pitchFamily="34" charset="0"/>
              </a:rPr>
              <a:t>Barium Carbonate is used in the ceramic industry and in the preparation of bricks and cement.</a:t>
            </a:r>
          </a:p>
          <a:p>
            <a:pPr algn="r"/>
            <a:endParaRPr lang="en-GB" sz="1809" dirty="0">
              <a:latin typeface="Berlin Sans FB" panose="020E0602020502020306" pitchFamily="34" charset="0"/>
            </a:endParaRPr>
          </a:p>
          <a:p>
            <a:pPr algn="r"/>
            <a:r>
              <a:rPr lang="en-GB" sz="1809" dirty="0">
                <a:latin typeface="Berlin Sans FB" panose="020E0602020502020306" pitchFamily="34" charset="0"/>
              </a:rPr>
              <a:t>Barium Carbonate is used in rat poison. If a large amount is eaten by a human it can cause heart issues and paralysis.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78585" y="9143891"/>
            <a:ext cx="3459601" cy="649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18" dirty="0">
                <a:latin typeface="Berlin Sans FB" panose="020E0602020502020306" pitchFamily="34" charset="0"/>
              </a:rPr>
              <a:t>Barium Sulphate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8585" y="9931041"/>
            <a:ext cx="4441187" cy="1762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9" dirty="0">
                <a:latin typeface="Berlin Sans FB" panose="020E0602020502020306" pitchFamily="34" charset="0"/>
              </a:rPr>
              <a:t>Barium Sulphate is used when patients have x-rays. It coats the inside of the stomach or intestines and means they show up easier on scans.</a:t>
            </a:r>
          </a:p>
          <a:p>
            <a:endParaRPr lang="en-GB" sz="1809" dirty="0">
              <a:latin typeface="Berlin Sans FB" panose="020E0602020502020306" pitchFamily="34" charset="0"/>
            </a:endParaRPr>
          </a:p>
          <a:p>
            <a:r>
              <a:rPr lang="en-GB" sz="1809" dirty="0">
                <a:latin typeface="Berlin Sans FB" panose="020E0602020502020306" pitchFamily="34" charset="0"/>
              </a:rPr>
              <a:t>Barium Sulphate is not toxic to humans</a:t>
            </a:r>
          </a:p>
        </p:txBody>
      </p:sp>
      <p:pic>
        <p:nvPicPr>
          <p:cNvPr id="1032" name="Picture 8" descr="Bariumsulfatpulv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708" y="9336937"/>
            <a:ext cx="2386790" cy="2690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978585" y="2542031"/>
            <a:ext cx="3337773" cy="649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18" dirty="0">
                <a:latin typeface="Berlin Sans FB" panose="020E0602020502020306" pitchFamily="34" charset="0"/>
              </a:rPr>
              <a:t>Barium Chloride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64575" y="625898"/>
            <a:ext cx="32720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dirty="0">
                <a:latin typeface="Berlin Sans FB" panose="020E0602020502020306" pitchFamily="34" charset="0"/>
              </a:rPr>
              <a:t>BARIUM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FA2854-732E-48BA-8693-0893A33A0B29}"/>
              </a:ext>
            </a:extLst>
          </p:cNvPr>
          <p:cNvGrpSpPr/>
          <p:nvPr/>
        </p:nvGrpSpPr>
        <p:grpSpPr>
          <a:xfrm>
            <a:off x="471695" y="292878"/>
            <a:ext cx="1379305" cy="1631687"/>
            <a:chOff x="6841067" y="1234170"/>
            <a:chExt cx="2904066" cy="3343275"/>
          </a:xfrm>
        </p:grpSpPr>
        <p:pic>
          <p:nvPicPr>
            <p:cNvPr id="15" name="Picture 2" descr="Image result for police logo">
              <a:extLst>
                <a:ext uri="{FF2B5EF4-FFF2-40B4-BE49-F238E27FC236}">
                  <a16:creationId xmlns:a16="http://schemas.microsoft.com/office/drawing/2014/main" id="{AEC73777-CD36-4E4D-A1D4-ACDEC5D027E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5FEF0B50-E006-4E33-A4FC-8CD4E0E477B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7039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8585" y="3264431"/>
            <a:ext cx="4441187" cy="2041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9" dirty="0">
                <a:latin typeface="Berlin Sans FB" panose="020E0602020502020306" pitchFamily="34" charset="0"/>
              </a:rPr>
              <a:t>Calcium Chloride is used as a strong de-icer and is used in dehumidifiers to stop rooms being damp. </a:t>
            </a:r>
          </a:p>
          <a:p>
            <a:endParaRPr lang="en-GB" sz="1809" dirty="0">
              <a:latin typeface="Berlin Sans FB" panose="020E0602020502020306" pitchFamily="34" charset="0"/>
            </a:endParaRPr>
          </a:p>
          <a:p>
            <a:r>
              <a:rPr lang="en-GB" sz="1809" dirty="0">
                <a:latin typeface="Berlin Sans FB" panose="020E0602020502020306" pitchFamily="34" charset="0"/>
              </a:rPr>
              <a:t>If calcium chloride is eaten is can cause burns in the mouth and make people sick.</a:t>
            </a:r>
          </a:p>
          <a:p>
            <a:endParaRPr lang="en-GB" sz="1809" dirty="0">
              <a:latin typeface="Berlin Sans FB" panose="020E0602020502020306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0600" y="5904585"/>
            <a:ext cx="3929281" cy="649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18" dirty="0">
                <a:latin typeface="Berlin Sans FB" panose="020E0602020502020306" pitchFamily="34" charset="0"/>
              </a:rPr>
              <a:t>Calcium Carbonate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23311" y="6645496"/>
            <a:ext cx="4441187" cy="1762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809" dirty="0">
                <a:latin typeface="Berlin Sans FB" panose="020E0602020502020306" pitchFamily="34" charset="0"/>
              </a:rPr>
              <a:t>Calcium Carbonate is used in the building industry in cement it is also used as an antacid to stop heartburn.</a:t>
            </a:r>
          </a:p>
          <a:p>
            <a:pPr algn="r"/>
            <a:endParaRPr lang="en-GB" sz="1809" dirty="0">
              <a:latin typeface="Berlin Sans FB" panose="020E0602020502020306" pitchFamily="34" charset="0"/>
            </a:endParaRPr>
          </a:p>
          <a:p>
            <a:pPr algn="r"/>
            <a:r>
              <a:rPr lang="en-GB" sz="1809" dirty="0">
                <a:latin typeface="Berlin Sans FB" panose="020E0602020502020306" pitchFamily="34" charset="0"/>
              </a:rPr>
              <a:t>Calcium Carbonate is not dangerous to humans in small doses.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78585" y="9143891"/>
            <a:ext cx="3586238" cy="649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18" dirty="0">
                <a:latin typeface="Berlin Sans FB" panose="020E0602020502020306" pitchFamily="34" charset="0"/>
              </a:rPr>
              <a:t>Calcium Sulphate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8585" y="9931041"/>
            <a:ext cx="4441187" cy="1205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9" dirty="0">
                <a:latin typeface="Berlin Sans FB" panose="020E0602020502020306" pitchFamily="34" charset="0"/>
              </a:rPr>
              <a:t>Calcium Sulphate is used in chemical reactions and to make food like Tofu</a:t>
            </a:r>
          </a:p>
          <a:p>
            <a:endParaRPr lang="en-GB" sz="1809" dirty="0">
              <a:latin typeface="Berlin Sans FB" panose="020E0602020502020306" pitchFamily="34" charset="0"/>
            </a:endParaRPr>
          </a:p>
          <a:p>
            <a:r>
              <a:rPr lang="en-GB" sz="1809" dirty="0">
                <a:latin typeface="Berlin Sans FB" panose="020E0602020502020306" pitchFamily="34" charset="0"/>
              </a:rPr>
              <a:t>Calcium Sulphate is not toxic to humans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78585" y="2542031"/>
            <a:ext cx="3464410" cy="649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18" dirty="0">
                <a:latin typeface="Berlin Sans FB" panose="020E0602020502020306" pitchFamily="34" charset="0"/>
              </a:rPr>
              <a:t>Calcium Chloride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71413" y="625898"/>
            <a:ext cx="36583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000" b="1" dirty="0">
                <a:latin typeface="Berlin Sans FB" panose="020E0602020502020306" pitchFamily="34" charset="0"/>
              </a:rPr>
              <a:t>CALCIUM</a:t>
            </a:r>
          </a:p>
        </p:txBody>
      </p:sp>
      <p:pic>
        <p:nvPicPr>
          <p:cNvPr id="5122" name="Picture 2" descr="Sample of calcium chlor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688" y="2405305"/>
            <a:ext cx="2739197" cy="2054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alcium carbona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585" y="5909326"/>
            <a:ext cx="2569024" cy="249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alcium sulfate hemihydra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59" y="9468434"/>
            <a:ext cx="2488481" cy="238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7A3C3281-E51E-4ABB-8818-735845395950}"/>
              </a:ext>
            </a:extLst>
          </p:cNvPr>
          <p:cNvGrpSpPr/>
          <p:nvPr/>
        </p:nvGrpSpPr>
        <p:grpSpPr>
          <a:xfrm>
            <a:off x="471695" y="292878"/>
            <a:ext cx="1379305" cy="1631687"/>
            <a:chOff x="6841067" y="1234170"/>
            <a:chExt cx="2904066" cy="3343275"/>
          </a:xfrm>
        </p:grpSpPr>
        <p:pic>
          <p:nvPicPr>
            <p:cNvPr id="15" name="Picture 2" descr="Image result for police logo">
              <a:extLst>
                <a:ext uri="{FF2B5EF4-FFF2-40B4-BE49-F238E27FC236}">
                  <a16:creationId xmlns:a16="http://schemas.microsoft.com/office/drawing/2014/main" id="{7837E333-5380-4FE6-A418-4177AAC135B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094D7087-4842-434C-89C8-FEF165F3FB3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24834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8585" y="3264431"/>
            <a:ext cx="4441187" cy="148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9" dirty="0">
                <a:latin typeface="Berlin Sans FB" panose="020E0602020502020306" pitchFamily="34" charset="0"/>
              </a:rPr>
              <a:t>Sodium Chloride is table salt and is used daily be many people in lots of food. </a:t>
            </a:r>
          </a:p>
          <a:p>
            <a:endParaRPr lang="en-GB" sz="1809" dirty="0">
              <a:latin typeface="Berlin Sans FB" panose="020E0602020502020306" pitchFamily="34" charset="0"/>
            </a:endParaRPr>
          </a:p>
          <a:p>
            <a:r>
              <a:rPr lang="en-GB" sz="1809" dirty="0">
                <a:latin typeface="Berlin Sans FB" panose="020E0602020502020306" pitchFamily="34" charset="0"/>
              </a:rPr>
              <a:t>Sodium Chloride is not toxic</a:t>
            </a:r>
          </a:p>
          <a:p>
            <a:endParaRPr lang="en-GB" sz="1809" dirty="0">
              <a:latin typeface="Berlin Sans FB" panose="020E0602020502020306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0600" y="5904585"/>
            <a:ext cx="3820277" cy="649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18" dirty="0">
                <a:latin typeface="Berlin Sans FB" panose="020E0602020502020306" pitchFamily="34" charset="0"/>
              </a:rPr>
              <a:t>Sodium Carbonate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42611" y="6645496"/>
            <a:ext cx="4621887" cy="148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809" dirty="0">
                <a:latin typeface="Berlin Sans FB" panose="020E0602020502020306" pitchFamily="34" charset="0"/>
              </a:rPr>
              <a:t>Sodium Carbonate is to produce glass and as a water softener </a:t>
            </a:r>
          </a:p>
          <a:p>
            <a:pPr algn="r"/>
            <a:endParaRPr lang="en-GB" sz="1809" dirty="0">
              <a:latin typeface="Berlin Sans FB" panose="020E0602020502020306" pitchFamily="34" charset="0"/>
            </a:endParaRPr>
          </a:p>
          <a:p>
            <a:pPr algn="r"/>
            <a:r>
              <a:rPr lang="en-GB" sz="1809" dirty="0">
                <a:latin typeface="Berlin Sans FB" panose="020E0602020502020306" pitchFamily="34" charset="0"/>
              </a:rPr>
              <a:t>Sodium Carbonate is not toxic in small doses, but large amounts can cause people to be sick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78585" y="9143891"/>
            <a:ext cx="3477234" cy="649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18" dirty="0">
                <a:latin typeface="Berlin Sans FB" panose="020E0602020502020306" pitchFamily="34" charset="0"/>
              </a:rPr>
              <a:t>Sodium Sulphate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8585" y="9931041"/>
            <a:ext cx="4441187" cy="1762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9" dirty="0">
                <a:latin typeface="Berlin Sans FB" panose="020E0602020502020306" pitchFamily="34" charset="0"/>
              </a:rPr>
              <a:t>Sodium Sulphate is used in the lab to dry solvents and is used in the textile industry to allow dyes to be applied evenly</a:t>
            </a:r>
          </a:p>
          <a:p>
            <a:endParaRPr lang="en-GB" sz="1809" dirty="0">
              <a:latin typeface="Berlin Sans FB" panose="020E0602020502020306" pitchFamily="34" charset="0"/>
            </a:endParaRPr>
          </a:p>
          <a:p>
            <a:r>
              <a:rPr lang="en-GB" sz="1809" dirty="0">
                <a:latin typeface="Berlin Sans FB" panose="020E0602020502020306" pitchFamily="34" charset="0"/>
              </a:rPr>
              <a:t>Large amounts of Sodium Sulphate can cause diarrhoea.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78585" y="2542031"/>
            <a:ext cx="3355406" cy="649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18" dirty="0">
                <a:latin typeface="Berlin Sans FB" panose="020E0602020502020306" pitchFamily="34" charset="0"/>
              </a:rPr>
              <a:t>Sodium Chloride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11064" y="625898"/>
            <a:ext cx="317907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000" b="1" dirty="0">
                <a:latin typeface="Berlin Sans FB" panose="020E0602020502020306" pitchFamily="34" charset="0"/>
              </a:rPr>
              <a:t>SODIUM</a:t>
            </a:r>
          </a:p>
        </p:txBody>
      </p:sp>
      <p:pic>
        <p:nvPicPr>
          <p:cNvPr id="4100" name="Picture 4" descr="Image result for sal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523" y="1981268"/>
            <a:ext cx="2974975" cy="297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Sample of sodium carbon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786" y="6257512"/>
            <a:ext cx="2983504" cy="168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Sodium sulfat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3554" y="9624505"/>
            <a:ext cx="2299248" cy="206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115CA62D-08AD-4211-B31D-B31602BD8557}"/>
              </a:ext>
            </a:extLst>
          </p:cNvPr>
          <p:cNvGrpSpPr/>
          <p:nvPr/>
        </p:nvGrpSpPr>
        <p:grpSpPr>
          <a:xfrm>
            <a:off x="471695" y="292878"/>
            <a:ext cx="1379305" cy="1631687"/>
            <a:chOff x="6841067" y="1234170"/>
            <a:chExt cx="2904066" cy="3343275"/>
          </a:xfrm>
        </p:grpSpPr>
        <p:pic>
          <p:nvPicPr>
            <p:cNvPr id="15" name="Picture 2" descr="Image result for police logo">
              <a:extLst>
                <a:ext uri="{FF2B5EF4-FFF2-40B4-BE49-F238E27FC236}">
                  <a16:creationId xmlns:a16="http://schemas.microsoft.com/office/drawing/2014/main" id="{C4055C1F-641A-489F-A99F-3A83023F2B8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3C791A4D-7F45-4273-B48E-8E2C8C602A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64221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8585" y="3264431"/>
            <a:ext cx="4441187" cy="2041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9" dirty="0">
                <a:latin typeface="Berlin Sans FB" panose="020E0602020502020306" pitchFamily="34" charset="0"/>
              </a:rPr>
              <a:t>Lithium Chloride is used to reduce water in the air and is used in fireworks to produce the red colour</a:t>
            </a:r>
          </a:p>
          <a:p>
            <a:endParaRPr lang="en-GB" sz="1809" dirty="0">
              <a:latin typeface="Berlin Sans FB" panose="020E0602020502020306" pitchFamily="34" charset="0"/>
            </a:endParaRPr>
          </a:p>
          <a:p>
            <a:r>
              <a:rPr lang="en-GB" sz="1809" dirty="0">
                <a:latin typeface="Berlin Sans FB" panose="020E0602020502020306" pitchFamily="34" charset="0"/>
              </a:rPr>
              <a:t>Lithium Chloride is toxic and if eaten could cause a person to be very ill.</a:t>
            </a:r>
          </a:p>
          <a:p>
            <a:endParaRPr lang="en-GB" sz="1809" dirty="0">
              <a:latin typeface="Berlin Sans FB" panose="020E0602020502020306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0600" y="5904585"/>
            <a:ext cx="3852337" cy="649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18" dirty="0">
                <a:latin typeface="Berlin Sans FB" panose="020E0602020502020306" pitchFamily="34" charset="0"/>
              </a:rPr>
              <a:t>Lithium Carbonate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23311" y="6645496"/>
            <a:ext cx="4441187" cy="148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809" dirty="0">
                <a:latin typeface="Berlin Sans FB" panose="020E0602020502020306" pitchFamily="34" charset="0"/>
              </a:rPr>
              <a:t>Lithium Carbonate is used as a treatment for people with bipolar disorder and other manic disorders.</a:t>
            </a:r>
          </a:p>
          <a:p>
            <a:pPr algn="r"/>
            <a:endParaRPr lang="en-GB" sz="1809" dirty="0">
              <a:latin typeface="Berlin Sans FB" panose="020E0602020502020306" pitchFamily="34" charset="0"/>
            </a:endParaRPr>
          </a:p>
          <a:p>
            <a:pPr algn="r"/>
            <a:r>
              <a:rPr lang="en-GB" sz="1809" dirty="0">
                <a:latin typeface="Berlin Sans FB" panose="020E0602020502020306" pitchFamily="34" charset="0"/>
              </a:rPr>
              <a:t>Lithium Carbonate is not toxic to humans.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78585" y="9143891"/>
            <a:ext cx="3509294" cy="649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18" dirty="0">
                <a:latin typeface="Berlin Sans FB" panose="020E0602020502020306" pitchFamily="34" charset="0"/>
              </a:rPr>
              <a:t>Lithium Sulphate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8585" y="9931041"/>
            <a:ext cx="4441187" cy="1762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9" dirty="0">
                <a:latin typeface="Berlin Sans FB" panose="020E0602020502020306" pitchFamily="34" charset="0"/>
              </a:rPr>
              <a:t>Lithium Sulphate is used as a treatment for patients with bipolar disorder and is used as an additive in cements to make them set faster</a:t>
            </a:r>
          </a:p>
          <a:p>
            <a:endParaRPr lang="en-GB" sz="1809" dirty="0">
              <a:latin typeface="Berlin Sans FB" panose="020E0602020502020306" pitchFamily="34" charset="0"/>
            </a:endParaRPr>
          </a:p>
          <a:p>
            <a:r>
              <a:rPr lang="en-GB" sz="1809" dirty="0">
                <a:latin typeface="Berlin Sans FB" panose="020E0602020502020306" pitchFamily="34" charset="0"/>
              </a:rPr>
              <a:t>Lithium Sulphate is not toxic to humans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78585" y="2542031"/>
            <a:ext cx="3387466" cy="649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18" dirty="0">
                <a:latin typeface="Berlin Sans FB" panose="020E0602020502020306" pitchFamily="34" charset="0"/>
              </a:rPr>
              <a:t>Lithium Chloride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09275" y="625898"/>
            <a:ext cx="33826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000" b="1" dirty="0">
                <a:latin typeface="Berlin Sans FB" panose="020E0602020502020306" pitchFamily="34" charset="0"/>
              </a:rPr>
              <a:t>LITHIUM</a:t>
            </a:r>
          </a:p>
        </p:txBody>
      </p:sp>
      <p:pic>
        <p:nvPicPr>
          <p:cNvPr id="2050" name="Picture 2" descr="Sample of lithium chloride in a watch gla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513" y="2542031"/>
            <a:ext cx="2491424" cy="2366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lithium carbon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718" y="5944358"/>
            <a:ext cx="2743200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Lithium sulfate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3521" y="9750787"/>
            <a:ext cx="3053353" cy="194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DDCCBD02-AFF3-47FA-86FC-0F3C5592741E}"/>
              </a:ext>
            </a:extLst>
          </p:cNvPr>
          <p:cNvGrpSpPr/>
          <p:nvPr/>
        </p:nvGrpSpPr>
        <p:grpSpPr>
          <a:xfrm>
            <a:off x="471695" y="292878"/>
            <a:ext cx="1379305" cy="1631687"/>
            <a:chOff x="6841067" y="1234170"/>
            <a:chExt cx="2904066" cy="3343275"/>
          </a:xfrm>
        </p:grpSpPr>
        <p:pic>
          <p:nvPicPr>
            <p:cNvPr id="15" name="Picture 2" descr="Image result for police logo">
              <a:extLst>
                <a:ext uri="{FF2B5EF4-FFF2-40B4-BE49-F238E27FC236}">
                  <a16:creationId xmlns:a16="http://schemas.microsoft.com/office/drawing/2014/main" id="{7BFCE0D3-74FE-4D0B-9E53-B1B6EA8576F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72" r="25668"/>
            <a:stretch/>
          </p:blipFill>
          <p:spPr bwMode="auto">
            <a:xfrm>
              <a:off x="6841067" y="1234170"/>
              <a:ext cx="2904066" cy="3343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C1E373F8-01E0-4038-843A-20230E0780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0" t="11220" r="63753" b="11186"/>
            <a:stretch/>
          </p:blipFill>
          <p:spPr>
            <a:xfrm>
              <a:off x="7490951" y="2317733"/>
              <a:ext cx="1554816" cy="1559999"/>
            </a:xfrm>
            <a:prstGeom prst="ellipse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56865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399</Words>
  <Application>Microsoft Office PowerPoint</Application>
  <PresentationFormat>A3 Paper (297x420 mm)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Berlin Sans FB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Ross</dc:creator>
  <cp:lastModifiedBy>Andrew Ross</cp:lastModifiedBy>
  <cp:revision>14</cp:revision>
  <cp:lastPrinted>2019-03-08T12:52:17Z</cp:lastPrinted>
  <dcterms:created xsi:type="dcterms:W3CDTF">2019-03-02T13:25:27Z</dcterms:created>
  <dcterms:modified xsi:type="dcterms:W3CDTF">2020-04-21T09:10:35Z</dcterms:modified>
</cp:coreProperties>
</file>