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</p:sldIdLst>
  <p:sldSz cx="9601200" cy="12801600" type="A3"/>
  <p:notesSz cx="9926638" cy="14352588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39" d="100"/>
          <a:sy n="39" d="100"/>
        </p:scale>
        <p:origin x="1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4"/>
          </a:xfrm>
        </p:spPr>
        <p:txBody>
          <a:bodyPr anchor="b"/>
          <a:lstStyle>
            <a:lvl1pPr algn="ctr">
              <a:defRPr sz="111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09" indent="0" algn="ctr">
              <a:buNone/>
              <a:defRPr sz="3733"/>
            </a:lvl2pPr>
            <a:lvl3pPr marL="1706817" indent="0" algn="ctr">
              <a:buNone/>
              <a:defRPr sz="3360"/>
            </a:lvl3pPr>
            <a:lvl4pPr marL="2560226" indent="0" algn="ctr">
              <a:buNone/>
              <a:defRPr sz="2987"/>
            </a:lvl4pPr>
            <a:lvl5pPr marL="3413635" indent="0" algn="ctr">
              <a:buNone/>
              <a:defRPr sz="2987"/>
            </a:lvl5pPr>
            <a:lvl6pPr marL="4267043" indent="0" algn="ctr">
              <a:buNone/>
              <a:defRPr sz="2987"/>
            </a:lvl6pPr>
            <a:lvl7pPr marL="5120452" indent="0" algn="ctr">
              <a:buNone/>
              <a:defRPr sz="2987"/>
            </a:lvl7pPr>
            <a:lvl8pPr marL="5973861" indent="0" algn="ctr">
              <a:buNone/>
              <a:defRPr sz="2987"/>
            </a:lvl8pPr>
            <a:lvl9pPr marL="6827269" indent="0" algn="ctr">
              <a:buNone/>
              <a:defRPr sz="2987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55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5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8"/>
            <a:ext cx="2070258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2" y="681568"/>
            <a:ext cx="6090762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7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5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1"/>
            <a:ext cx="8281035" cy="5325109"/>
          </a:xfrm>
        </p:spPr>
        <p:txBody>
          <a:bodyPr anchor="b"/>
          <a:lstStyle>
            <a:lvl1pPr>
              <a:defRPr sz="11199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6999"/>
            <a:ext cx="8281035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09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81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22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635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043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45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386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269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6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3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09" indent="0">
              <a:buNone/>
              <a:defRPr sz="3733" b="1"/>
            </a:lvl2pPr>
            <a:lvl3pPr marL="1706817" indent="0">
              <a:buNone/>
              <a:defRPr sz="3360" b="1"/>
            </a:lvl3pPr>
            <a:lvl4pPr marL="2560226" indent="0">
              <a:buNone/>
              <a:defRPr sz="2987" b="1"/>
            </a:lvl4pPr>
            <a:lvl5pPr marL="3413635" indent="0">
              <a:buNone/>
              <a:defRPr sz="2987" b="1"/>
            </a:lvl5pPr>
            <a:lvl6pPr marL="4267043" indent="0">
              <a:buNone/>
              <a:defRPr sz="2987" b="1"/>
            </a:lvl6pPr>
            <a:lvl7pPr marL="5120452" indent="0">
              <a:buNone/>
              <a:defRPr sz="2987" b="1"/>
            </a:lvl7pPr>
            <a:lvl8pPr marL="5973861" indent="0">
              <a:buNone/>
              <a:defRPr sz="2987" b="1"/>
            </a:lvl8pPr>
            <a:lvl9pPr marL="6827269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3138172"/>
            <a:ext cx="4081760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09" indent="0">
              <a:buNone/>
              <a:defRPr sz="3733" b="1"/>
            </a:lvl2pPr>
            <a:lvl3pPr marL="1706817" indent="0">
              <a:buNone/>
              <a:defRPr sz="3360" b="1"/>
            </a:lvl3pPr>
            <a:lvl4pPr marL="2560226" indent="0">
              <a:buNone/>
              <a:defRPr sz="2987" b="1"/>
            </a:lvl4pPr>
            <a:lvl5pPr marL="3413635" indent="0">
              <a:buNone/>
              <a:defRPr sz="2987" b="1"/>
            </a:lvl5pPr>
            <a:lvl6pPr marL="4267043" indent="0">
              <a:buNone/>
              <a:defRPr sz="2987" b="1"/>
            </a:lvl6pPr>
            <a:lvl7pPr marL="5120452" indent="0">
              <a:buNone/>
              <a:defRPr sz="2987" b="1"/>
            </a:lvl7pPr>
            <a:lvl8pPr marL="5973861" indent="0">
              <a:buNone/>
              <a:defRPr sz="2987" b="1"/>
            </a:lvl8pPr>
            <a:lvl9pPr marL="6827269" indent="0">
              <a:buNone/>
              <a:defRPr sz="29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0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4" y="681568"/>
            <a:ext cx="8281035" cy="1346461"/>
          </a:xfrm>
        </p:spPr>
        <p:txBody>
          <a:bodyPr/>
          <a:lstStyle>
            <a:lvl1pPr>
              <a:defRPr sz="3618">
                <a:latin typeface="Berlin Sans FB" panose="020E060202050202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1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9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>
              <a:defRPr sz="5973"/>
            </a:lvl1pPr>
            <a:lvl2pPr>
              <a:defRPr sz="5226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09" indent="0">
              <a:buNone/>
              <a:defRPr sz="2613"/>
            </a:lvl2pPr>
            <a:lvl3pPr marL="1706817" indent="0">
              <a:buNone/>
              <a:defRPr sz="2240"/>
            </a:lvl3pPr>
            <a:lvl4pPr marL="2560226" indent="0">
              <a:buNone/>
              <a:defRPr sz="1866"/>
            </a:lvl4pPr>
            <a:lvl5pPr marL="3413635" indent="0">
              <a:buNone/>
              <a:defRPr sz="1866"/>
            </a:lvl5pPr>
            <a:lvl6pPr marL="4267043" indent="0">
              <a:buNone/>
              <a:defRPr sz="1866"/>
            </a:lvl6pPr>
            <a:lvl7pPr marL="5120452" indent="0">
              <a:buNone/>
              <a:defRPr sz="1866"/>
            </a:lvl7pPr>
            <a:lvl8pPr marL="5973861" indent="0">
              <a:buNone/>
              <a:defRPr sz="1866"/>
            </a:lvl8pPr>
            <a:lvl9pPr marL="6827269" indent="0">
              <a:buNone/>
              <a:defRPr sz="1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7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853440"/>
            <a:ext cx="3096636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1" y="1843195"/>
            <a:ext cx="4860608" cy="9097434"/>
          </a:xfrm>
        </p:spPr>
        <p:txBody>
          <a:bodyPr/>
          <a:lstStyle>
            <a:lvl1pPr marL="0" indent="0">
              <a:buNone/>
              <a:defRPr sz="5973"/>
            </a:lvl1pPr>
            <a:lvl2pPr marL="853409" indent="0">
              <a:buNone/>
              <a:defRPr sz="5226"/>
            </a:lvl2pPr>
            <a:lvl3pPr marL="1706817" indent="0">
              <a:buNone/>
              <a:defRPr sz="4480"/>
            </a:lvl3pPr>
            <a:lvl4pPr marL="2560226" indent="0">
              <a:buNone/>
              <a:defRPr sz="3733"/>
            </a:lvl4pPr>
            <a:lvl5pPr marL="3413635" indent="0">
              <a:buNone/>
              <a:defRPr sz="3733"/>
            </a:lvl5pPr>
            <a:lvl6pPr marL="4267043" indent="0">
              <a:buNone/>
              <a:defRPr sz="3733"/>
            </a:lvl6pPr>
            <a:lvl7pPr marL="5120452" indent="0">
              <a:buNone/>
              <a:defRPr sz="3733"/>
            </a:lvl7pPr>
            <a:lvl8pPr marL="5973861" indent="0">
              <a:buNone/>
              <a:defRPr sz="3733"/>
            </a:lvl8pPr>
            <a:lvl9pPr marL="6827269" indent="0">
              <a:buNone/>
              <a:defRPr sz="373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3840481"/>
            <a:ext cx="3096636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09" indent="0">
              <a:buNone/>
              <a:defRPr sz="2613"/>
            </a:lvl2pPr>
            <a:lvl3pPr marL="1706817" indent="0">
              <a:buNone/>
              <a:defRPr sz="2240"/>
            </a:lvl3pPr>
            <a:lvl4pPr marL="2560226" indent="0">
              <a:buNone/>
              <a:defRPr sz="1866"/>
            </a:lvl4pPr>
            <a:lvl5pPr marL="3413635" indent="0">
              <a:buNone/>
              <a:defRPr sz="1866"/>
            </a:lvl5pPr>
            <a:lvl6pPr marL="4267043" indent="0">
              <a:buNone/>
              <a:defRPr sz="1866"/>
            </a:lvl6pPr>
            <a:lvl7pPr marL="5120452" indent="0">
              <a:buNone/>
              <a:defRPr sz="1866"/>
            </a:lvl7pPr>
            <a:lvl8pPr marL="5973861" indent="0">
              <a:buNone/>
              <a:defRPr sz="1866"/>
            </a:lvl8pPr>
            <a:lvl9pPr marL="6827269" indent="0">
              <a:buNone/>
              <a:defRPr sz="1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49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4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4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C1740-2B7D-405F-9CCE-02BD32F72A8E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9" y="11865188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8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D622-437F-4401-9FA2-66FF761B9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0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706817" rtl="0" eaLnBrk="1" latinLnBrk="0" hangingPunct="1">
        <a:lnSpc>
          <a:spcPct val="90000"/>
        </a:lnSpc>
        <a:spcBef>
          <a:spcPct val="0"/>
        </a:spcBef>
        <a:buNone/>
        <a:defRPr sz="8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6705" indent="-426705" algn="l" defTabSz="1706817" rtl="0" eaLnBrk="1" latinLnBrk="0" hangingPunct="1">
        <a:lnSpc>
          <a:spcPct val="90000"/>
        </a:lnSpc>
        <a:spcBef>
          <a:spcPts val="1866"/>
        </a:spcBef>
        <a:buFont typeface="Arial" panose="020B0604020202020204" pitchFamily="34" charset="0"/>
        <a:buChar char="•"/>
        <a:defRPr sz="5226" kern="1200">
          <a:solidFill>
            <a:schemeClr val="tx1"/>
          </a:solidFill>
          <a:latin typeface="+mn-lt"/>
          <a:ea typeface="+mn-ea"/>
          <a:cs typeface="+mn-cs"/>
        </a:defRPr>
      </a:lvl1pPr>
      <a:lvl2pPr marL="1280114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21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3pPr>
      <a:lvl4pPr marL="2986930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840340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693747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547156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6400565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7253973" indent="-426705" algn="l" defTabSz="1706817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53409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706817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26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4pPr>
      <a:lvl5pPr marL="3413635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5pPr>
      <a:lvl6pPr marL="4267043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6pPr>
      <a:lvl7pPr marL="5120452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7pPr>
      <a:lvl8pPr marL="5973861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8pPr>
      <a:lvl9pPr marL="6827269" algn="l" defTabSz="1706817" rtl="0" eaLnBrk="1" latinLnBrk="0" hangingPunct="1">
        <a:defRPr sz="3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if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if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tif"/><Relationship Id="rId5" Type="http://schemas.openxmlformats.org/officeDocument/2006/relationships/image" Target="../media/image4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ium chlor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13" y="2542031"/>
            <a:ext cx="2708031" cy="241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8585" y="3264431"/>
            <a:ext cx="4441187" cy="204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Barium Chloride is used to harden steel and is used to produce a green colour in fireworks.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Barium Chloride is very toxic and if eaten could cause death.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904585"/>
            <a:ext cx="3802644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Barium Carbonate</a:t>
            </a:r>
          </a:p>
        </p:txBody>
      </p:sp>
      <p:pic>
        <p:nvPicPr>
          <p:cNvPr id="1030" name="Picture 6" descr="Powder of barium carbo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69" y="6229129"/>
            <a:ext cx="3480363" cy="198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23311" y="6645496"/>
            <a:ext cx="4441187" cy="204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9" dirty="0">
                <a:latin typeface="Berlin Sans FB" panose="020E0602020502020306" pitchFamily="34" charset="0"/>
              </a:rPr>
              <a:t>Barium Carbonate is used in the ceramic industry and in the preparation of bricks and cement.</a:t>
            </a:r>
          </a:p>
          <a:p>
            <a:pPr algn="r"/>
            <a:endParaRPr lang="en-GB" sz="1809" dirty="0">
              <a:latin typeface="Berlin Sans FB" panose="020E0602020502020306" pitchFamily="34" charset="0"/>
            </a:endParaRPr>
          </a:p>
          <a:p>
            <a:pPr algn="r"/>
            <a:r>
              <a:rPr lang="en-GB" sz="1809" dirty="0">
                <a:latin typeface="Berlin Sans FB" panose="020E0602020502020306" pitchFamily="34" charset="0"/>
              </a:rPr>
              <a:t>Barium Carbonate is used in rat poison. If a large amount is eaten by a human it can cause heart issues and paralysis.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8585" y="9143891"/>
            <a:ext cx="3459601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Barium Sulphate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8585" y="9931041"/>
            <a:ext cx="4441187" cy="1762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Barium Sulphate is used when patients have x-rays. It coats the inside of the stomach or intestines and means they show up easier on scans.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Barium Sulphate is not toxic to humans</a:t>
            </a:r>
          </a:p>
        </p:txBody>
      </p:sp>
      <p:pic>
        <p:nvPicPr>
          <p:cNvPr id="1032" name="Picture 8" descr="Bariumsulfatpul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708" y="9336937"/>
            <a:ext cx="2386790" cy="269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978585" y="2542031"/>
            <a:ext cx="3337773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Barium Chloride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4575" y="625898"/>
            <a:ext cx="3272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latin typeface="Berlin Sans FB" panose="020E0602020502020306" pitchFamily="34" charset="0"/>
              </a:rPr>
              <a:t>BARIUM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FA2854-732E-48BA-8693-0893A33A0B29}"/>
              </a:ext>
            </a:extLst>
          </p:cNvPr>
          <p:cNvGrpSpPr/>
          <p:nvPr/>
        </p:nvGrpSpPr>
        <p:grpSpPr>
          <a:xfrm>
            <a:off x="471695" y="292878"/>
            <a:ext cx="1379305" cy="1631687"/>
            <a:chOff x="6841067" y="1234170"/>
            <a:chExt cx="2904066" cy="3343275"/>
          </a:xfrm>
        </p:grpSpPr>
        <p:pic>
          <p:nvPicPr>
            <p:cNvPr id="15" name="Picture 2" descr="Image result for police logo">
              <a:extLst>
                <a:ext uri="{FF2B5EF4-FFF2-40B4-BE49-F238E27FC236}">
                  <a16:creationId xmlns:a16="http://schemas.microsoft.com/office/drawing/2014/main" id="{AEC73777-CD36-4E4D-A1D4-ACDEC5D027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FEF0B50-E006-4E33-A4FC-8CD4E0E477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703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8585" y="3264431"/>
            <a:ext cx="4441187" cy="204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Calcium Chloride is used as a strong de-icer and is used in dehumidifiers to stop rooms being damp. 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If calcium chloride is eaten is can cause burns in the mouth and make people sick.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904585"/>
            <a:ext cx="3929281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Calcium Carbonate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311" y="6645496"/>
            <a:ext cx="4441187" cy="1762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9" dirty="0">
                <a:latin typeface="Berlin Sans FB" panose="020E0602020502020306" pitchFamily="34" charset="0"/>
              </a:rPr>
              <a:t>Calcium Carbonate is used in the building industry in cement it is also used as an antacid to stop heartburn.</a:t>
            </a:r>
          </a:p>
          <a:p>
            <a:pPr algn="r"/>
            <a:endParaRPr lang="en-GB" sz="1809" dirty="0">
              <a:latin typeface="Berlin Sans FB" panose="020E0602020502020306" pitchFamily="34" charset="0"/>
            </a:endParaRPr>
          </a:p>
          <a:p>
            <a:pPr algn="r"/>
            <a:r>
              <a:rPr lang="en-GB" sz="1809" dirty="0">
                <a:latin typeface="Berlin Sans FB" panose="020E0602020502020306" pitchFamily="34" charset="0"/>
              </a:rPr>
              <a:t>Calcium Carbonate is not dangerous to humans in small doses.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8585" y="9143891"/>
            <a:ext cx="3586238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Calcium Sulphate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8585" y="9931041"/>
            <a:ext cx="4441187" cy="120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Calcium Sulphate is used in chemical reactions and to make food like Tofu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Calcium Sulphate is not toxic to humans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8585" y="2542031"/>
            <a:ext cx="3464410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Calcium Chloride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413" y="625898"/>
            <a:ext cx="36583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>
                <a:latin typeface="Berlin Sans FB" panose="020E0602020502020306" pitchFamily="34" charset="0"/>
              </a:rPr>
              <a:t>CALCIUM</a:t>
            </a:r>
          </a:p>
        </p:txBody>
      </p:sp>
      <p:pic>
        <p:nvPicPr>
          <p:cNvPr id="5122" name="Picture 2" descr="Sample of calcium chlor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88" y="2405305"/>
            <a:ext cx="2739197" cy="205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lcium carbon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85" y="5909326"/>
            <a:ext cx="2569024" cy="249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alcium sulfate hemihydr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59" y="9468434"/>
            <a:ext cx="2488481" cy="238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7A3C3281-E51E-4ABB-8818-735845395950}"/>
              </a:ext>
            </a:extLst>
          </p:cNvPr>
          <p:cNvGrpSpPr/>
          <p:nvPr/>
        </p:nvGrpSpPr>
        <p:grpSpPr>
          <a:xfrm>
            <a:off x="471695" y="292878"/>
            <a:ext cx="1379305" cy="1631687"/>
            <a:chOff x="6841067" y="1234170"/>
            <a:chExt cx="2904066" cy="3343275"/>
          </a:xfrm>
        </p:grpSpPr>
        <p:pic>
          <p:nvPicPr>
            <p:cNvPr id="15" name="Picture 2" descr="Image result for police logo">
              <a:extLst>
                <a:ext uri="{FF2B5EF4-FFF2-40B4-BE49-F238E27FC236}">
                  <a16:creationId xmlns:a16="http://schemas.microsoft.com/office/drawing/2014/main" id="{7837E333-5380-4FE6-A418-4177AAC135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94D7087-4842-434C-89C8-FEF165F3FB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483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8585" y="3264431"/>
            <a:ext cx="4441187" cy="148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Sodium Chloride is table salt and is used daily be many people in lots of food. 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Sodium Chloride is not toxic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904585"/>
            <a:ext cx="3820277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Sodium Carbonate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2611" y="6645496"/>
            <a:ext cx="4621887" cy="148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9" dirty="0">
                <a:latin typeface="Berlin Sans FB" panose="020E0602020502020306" pitchFamily="34" charset="0"/>
              </a:rPr>
              <a:t>Sodium Carbonate is to produce glass and as a water softener </a:t>
            </a:r>
          </a:p>
          <a:p>
            <a:pPr algn="r"/>
            <a:endParaRPr lang="en-GB" sz="1809" dirty="0">
              <a:latin typeface="Berlin Sans FB" panose="020E0602020502020306" pitchFamily="34" charset="0"/>
            </a:endParaRPr>
          </a:p>
          <a:p>
            <a:pPr algn="r"/>
            <a:r>
              <a:rPr lang="en-GB" sz="1809" dirty="0">
                <a:latin typeface="Berlin Sans FB" panose="020E0602020502020306" pitchFamily="34" charset="0"/>
              </a:rPr>
              <a:t>Sodium Carbonate is not toxic in small doses, but large amounts can cause people to be sick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8585" y="9143891"/>
            <a:ext cx="3477234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Sodium Sulphate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8585" y="9931041"/>
            <a:ext cx="4441187" cy="1762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Sodium Sulphate is used in the lab to dry solvents and is used in the textile industry to allow dyes to be applied evenly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Large amounts of Sodium Sulphate can cause diarrhoea.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8585" y="2542031"/>
            <a:ext cx="3355406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Sodium Chloride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1064" y="625898"/>
            <a:ext cx="3179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>
                <a:latin typeface="Berlin Sans FB" panose="020E0602020502020306" pitchFamily="34" charset="0"/>
              </a:rPr>
              <a:t>SODIUM</a:t>
            </a:r>
          </a:p>
        </p:txBody>
      </p:sp>
      <p:pic>
        <p:nvPicPr>
          <p:cNvPr id="4100" name="Picture 4" descr="Image result for sa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523" y="1981268"/>
            <a:ext cx="2974975" cy="29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ample of sodium carbo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86" y="6257512"/>
            <a:ext cx="2983504" cy="168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odium sulfa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554" y="9624505"/>
            <a:ext cx="2299248" cy="206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115CA62D-08AD-4211-B31D-B31602BD8557}"/>
              </a:ext>
            </a:extLst>
          </p:cNvPr>
          <p:cNvGrpSpPr/>
          <p:nvPr/>
        </p:nvGrpSpPr>
        <p:grpSpPr>
          <a:xfrm>
            <a:off x="471695" y="292878"/>
            <a:ext cx="1379305" cy="1631687"/>
            <a:chOff x="6841067" y="1234170"/>
            <a:chExt cx="2904066" cy="3343275"/>
          </a:xfrm>
        </p:grpSpPr>
        <p:pic>
          <p:nvPicPr>
            <p:cNvPr id="15" name="Picture 2" descr="Image result for police logo">
              <a:extLst>
                <a:ext uri="{FF2B5EF4-FFF2-40B4-BE49-F238E27FC236}">
                  <a16:creationId xmlns:a16="http://schemas.microsoft.com/office/drawing/2014/main" id="{C4055C1F-641A-489F-A99F-3A83023F2B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C791A4D-7F45-4273-B48E-8E2C8C602A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422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8585" y="3264431"/>
            <a:ext cx="4441187" cy="204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Lithium Chloride is used to reduce water in the air and is used in fireworks to produce the red colour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Lithium Chloride is toxic and if eaten could cause a person to be very ill.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904585"/>
            <a:ext cx="3852337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Lithium Carbonate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311" y="6645496"/>
            <a:ext cx="4441187" cy="148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9" dirty="0">
                <a:latin typeface="Berlin Sans FB" panose="020E0602020502020306" pitchFamily="34" charset="0"/>
              </a:rPr>
              <a:t>Lithium Carbonate is used as a treatment for people with bipolar disorder and other manic disorders.</a:t>
            </a:r>
          </a:p>
          <a:p>
            <a:pPr algn="r"/>
            <a:endParaRPr lang="en-GB" sz="1809" dirty="0">
              <a:latin typeface="Berlin Sans FB" panose="020E0602020502020306" pitchFamily="34" charset="0"/>
            </a:endParaRPr>
          </a:p>
          <a:p>
            <a:pPr algn="r"/>
            <a:r>
              <a:rPr lang="en-GB" sz="1809" dirty="0">
                <a:latin typeface="Berlin Sans FB" panose="020E0602020502020306" pitchFamily="34" charset="0"/>
              </a:rPr>
              <a:t>Lithium Carbonate is not toxic to humans.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8585" y="9143891"/>
            <a:ext cx="3509294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Lithium Sulphate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8585" y="9931041"/>
            <a:ext cx="4441187" cy="1762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9" dirty="0">
                <a:latin typeface="Berlin Sans FB" panose="020E0602020502020306" pitchFamily="34" charset="0"/>
              </a:rPr>
              <a:t>Lithium Sulphate is used as a treatment for patients with bipolar disorder and is used as an additive in cements to make them set faster</a:t>
            </a:r>
          </a:p>
          <a:p>
            <a:endParaRPr lang="en-GB" sz="1809" dirty="0">
              <a:latin typeface="Berlin Sans FB" panose="020E0602020502020306" pitchFamily="34" charset="0"/>
            </a:endParaRPr>
          </a:p>
          <a:p>
            <a:r>
              <a:rPr lang="en-GB" sz="1809" dirty="0">
                <a:latin typeface="Berlin Sans FB" panose="020E0602020502020306" pitchFamily="34" charset="0"/>
              </a:rPr>
              <a:t>Lithium Sulphate is not toxic to humans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8585" y="2542031"/>
            <a:ext cx="3387466" cy="649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18" dirty="0">
                <a:latin typeface="Berlin Sans FB" panose="020E0602020502020306" pitchFamily="34" charset="0"/>
              </a:rPr>
              <a:t>Lithium Chloride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9275" y="625898"/>
            <a:ext cx="3382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>
                <a:latin typeface="Berlin Sans FB" panose="020E0602020502020306" pitchFamily="34" charset="0"/>
              </a:rPr>
              <a:t>LITHIUM</a:t>
            </a:r>
          </a:p>
        </p:txBody>
      </p:sp>
      <p:pic>
        <p:nvPicPr>
          <p:cNvPr id="2050" name="Picture 2" descr="Sample of lithium chloride in a watch 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513" y="2542031"/>
            <a:ext cx="2491424" cy="23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lithium carbon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718" y="5944358"/>
            <a:ext cx="27432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ithium sulfate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521" y="9750787"/>
            <a:ext cx="3053353" cy="194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DCCBD02-AFF3-47FA-86FC-0F3C5592741E}"/>
              </a:ext>
            </a:extLst>
          </p:cNvPr>
          <p:cNvGrpSpPr/>
          <p:nvPr/>
        </p:nvGrpSpPr>
        <p:grpSpPr>
          <a:xfrm>
            <a:off x="471695" y="292878"/>
            <a:ext cx="1379305" cy="1631687"/>
            <a:chOff x="6841067" y="1234170"/>
            <a:chExt cx="2904066" cy="3343275"/>
          </a:xfrm>
        </p:grpSpPr>
        <p:pic>
          <p:nvPicPr>
            <p:cNvPr id="15" name="Picture 2" descr="Image result for police logo">
              <a:extLst>
                <a:ext uri="{FF2B5EF4-FFF2-40B4-BE49-F238E27FC236}">
                  <a16:creationId xmlns:a16="http://schemas.microsoft.com/office/drawing/2014/main" id="{7BFCE0D3-74FE-4D0B-9E53-B1B6EA8576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72" r="25668"/>
            <a:stretch/>
          </p:blipFill>
          <p:spPr bwMode="auto">
            <a:xfrm>
              <a:off x="6841067" y="1234170"/>
              <a:ext cx="2904066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1E373F8-01E0-4038-843A-20230E078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" t="11220" r="63753" b="11186"/>
            <a:stretch/>
          </p:blipFill>
          <p:spPr>
            <a:xfrm>
              <a:off x="7490951" y="2317733"/>
              <a:ext cx="1554816" cy="1559999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686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399</Words>
  <Application>Microsoft Office PowerPoint</Application>
  <PresentationFormat>A3 Paper (297x420 mm)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Ross</dc:creator>
  <cp:lastModifiedBy>Andrew Ross</cp:lastModifiedBy>
  <cp:revision>14</cp:revision>
  <cp:lastPrinted>2019-03-08T12:52:17Z</cp:lastPrinted>
  <dcterms:created xsi:type="dcterms:W3CDTF">2019-03-02T13:25:27Z</dcterms:created>
  <dcterms:modified xsi:type="dcterms:W3CDTF">2020-04-21T09:10:35Z</dcterms:modified>
</cp:coreProperties>
</file>