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6" r:id="rId6"/>
    <p:sldId id="261" r:id="rId7"/>
    <p:sldId id="264" r:id="rId8"/>
    <p:sldId id="265" r:id="rId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5" autoAdjust="0"/>
    <p:restoredTop sz="94660"/>
  </p:normalViewPr>
  <p:slideViewPr>
    <p:cSldViewPr snapToGrid="0">
      <p:cViewPr varScale="1">
        <p:scale>
          <a:sx n="50" d="100"/>
          <a:sy n="50" d="100"/>
        </p:scale>
        <p:origin x="19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8666"/>
            </a:lvl1pPr>
          </a:lstStyle>
          <a:p>
            <a:r>
              <a:rPr lang="en-US"/>
              <a:t>Click to edit Master title style</a:t>
            </a:r>
            <a:endParaRPr lang="en-GB"/>
          </a:p>
        </p:txBody>
      </p:sp>
      <p:sp>
        <p:nvSpPr>
          <p:cNvPr id="3" name="Subtitle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5661A7-8BD5-4B13-A47C-85E11A11B5A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399958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661A7-8BD5-4B13-A47C-85E11A11B5A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69279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661A7-8BD5-4B13-A47C-85E11A11B5A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310730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661A7-8BD5-4B13-A47C-85E11A11B5A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59460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8666"/>
            </a:lvl1pPr>
          </a:lstStyle>
          <a:p>
            <a:r>
              <a:rPr lang="en-US"/>
              <a:t>Click to edit Master title style</a:t>
            </a:r>
            <a:endParaRPr lang="en-GB"/>
          </a:p>
        </p:txBody>
      </p:sp>
      <p:sp>
        <p:nvSpPr>
          <p:cNvPr id="3" name="Text Placeholder 2"/>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5661A7-8BD5-4B13-A47C-85E11A11B5A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42518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5661A7-8BD5-4B13-A47C-85E11A11B5A4}"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76281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endParaRPr lang="en-GB"/>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5661A7-8BD5-4B13-A47C-85E11A11B5A4}"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391231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5661A7-8BD5-4B13-A47C-85E11A11B5A4}"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234653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661A7-8BD5-4B13-A47C-85E11A11B5A4}"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126074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4622"/>
            </a:lvl1pPr>
          </a:lstStyle>
          <a:p>
            <a:r>
              <a:rPr lang="en-US"/>
              <a:t>Click to edit Master title style</a:t>
            </a:r>
            <a:endParaRPr lang="en-GB"/>
          </a:p>
        </p:txBody>
      </p:sp>
      <p:sp>
        <p:nvSpPr>
          <p:cNvPr id="3" name="Content Placeholder 2"/>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Edit Master text styles</a:t>
            </a:r>
          </a:p>
        </p:txBody>
      </p:sp>
      <p:sp>
        <p:nvSpPr>
          <p:cNvPr id="5" name="Date Placeholder 4"/>
          <p:cNvSpPr>
            <a:spLocks noGrp="1"/>
          </p:cNvSpPr>
          <p:nvPr>
            <p:ph type="dt" sz="half" idx="10"/>
          </p:nvPr>
        </p:nvSpPr>
        <p:spPr/>
        <p:txBody>
          <a:bodyPr/>
          <a:lstStyle/>
          <a:p>
            <a:fld id="{F55661A7-8BD5-4B13-A47C-85E11A11B5A4}"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148013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4622"/>
            </a:lvl1pPr>
          </a:lstStyle>
          <a:p>
            <a:r>
              <a:rPr lang="en-US"/>
              <a:t>Click to edit Master title style</a:t>
            </a:r>
            <a:endParaRPr lang="en-GB"/>
          </a:p>
        </p:txBody>
      </p:sp>
      <p:sp>
        <p:nvSpPr>
          <p:cNvPr id="3" name="Picture Placeholder 2"/>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en-GB"/>
          </a:p>
        </p:txBody>
      </p:sp>
      <p:sp>
        <p:nvSpPr>
          <p:cNvPr id="4" name="Text Placeholder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Edit Master text styles</a:t>
            </a:r>
          </a:p>
        </p:txBody>
      </p:sp>
      <p:sp>
        <p:nvSpPr>
          <p:cNvPr id="5" name="Date Placeholder 4"/>
          <p:cNvSpPr>
            <a:spLocks noGrp="1"/>
          </p:cNvSpPr>
          <p:nvPr>
            <p:ph type="dt" sz="half" idx="10"/>
          </p:nvPr>
        </p:nvSpPr>
        <p:spPr/>
        <p:txBody>
          <a:bodyPr/>
          <a:lstStyle/>
          <a:p>
            <a:fld id="{F55661A7-8BD5-4B13-A47C-85E11A11B5A4}"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0214F-80D6-4BA6-953C-736572ADE962}" type="slidenum">
              <a:rPr lang="en-GB" smtClean="0"/>
              <a:t>‹#›</a:t>
            </a:fld>
            <a:endParaRPr lang="en-GB"/>
          </a:p>
        </p:txBody>
      </p:sp>
    </p:spTree>
    <p:extLst>
      <p:ext uri="{BB962C8B-B14F-4D97-AF65-F5344CB8AC3E}">
        <p14:creationId xmlns:p14="http://schemas.microsoft.com/office/powerpoint/2010/main" val="51252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F55661A7-8BD5-4B13-A47C-85E11A11B5A4}" type="datetimeFigureOut">
              <a:rPr lang="en-GB" smtClean="0"/>
              <a:t>21/04/2020</a:t>
            </a:fld>
            <a:endParaRPr lang="en-GB"/>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23C0214F-80D6-4BA6-953C-736572ADE962}" type="slidenum">
              <a:rPr lang="en-GB" smtClean="0"/>
              <a:t>‹#›</a:t>
            </a:fld>
            <a:endParaRPr lang="en-GB"/>
          </a:p>
        </p:txBody>
      </p:sp>
    </p:spTree>
    <p:extLst>
      <p:ext uri="{BB962C8B-B14F-4D97-AF65-F5344CB8AC3E}">
        <p14:creationId xmlns:p14="http://schemas.microsoft.com/office/powerpoint/2010/main" val="54295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tif"/></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tif"/><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tif"/><Relationship Id="rId5" Type="http://schemas.openxmlformats.org/officeDocument/2006/relationships/image" Target="../media/image1.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255" y="1195923"/>
            <a:ext cx="6200383" cy="8710077"/>
          </a:xfrm>
          <a:prstGeom prst="rect">
            <a:avLst/>
          </a:prstGeom>
          <a:noFill/>
        </p:spPr>
        <p:txBody>
          <a:bodyPr wrap="square" rtlCol="0">
            <a:spAutoFit/>
          </a:bodyPr>
          <a:lstStyle/>
          <a:p>
            <a:pPr algn="ctr"/>
            <a:r>
              <a:rPr lang="en-GB" sz="2800" b="1" dirty="0">
                <a:latin typeface="Berlin Sans FB" panose="020E0602020502020306" pitchFamily="34" charset="0"/>
              </a:rPr>
              <a:t>Use the samples of hair to work out who was in Mary’s house. </a:t>
            </a:r>
          </a:p>
          <a:p>
            <a:endParaRPr lang="en-GB" sz="2800" dirty="0">
              <a:latin typeface="Berlin Sans FB" panose="020E0602020502020306" pitchFamily="34" charset="0"/>
            </a:endParaRPr>
          </a:p>
          <a:p>
            <a:r>
              <a:rPr lang="en-GB" sz="2800" dirty="0">
                <a:latin typeface="Berlin Sans FB" panose="020E0602020502020306" pitchFamily="34" charset="0"/>
              </a:rPr>
              <a:t>There are samples of hair from all the suspects and the unknown samples. Compare them to work out who was in the house.</a:t>
            </a:r>
          </a:p>
          <a:p>
            <a:endParaRPr lang="en-GB" sz="2800" dirty="0">
              <a:latin typeface="Berlin Sans FB" panose="020E0602020502020306" pitchFamily="34" charset="0"/>
            </a:endParaRPr>
          </a:p>
          <a:p>
            <a:r>
              <a:rPr lang="en-GB" sz="2800" dirty="0">
                <a:latin typeface="Berlin Sans FB" panose="020E0602020502020306" pitchFamily="34" charset="0"/>
              </a:rPr>
              <a:t>Look at each hair </a:t>
            </a:r>
          </a:p>
          <a:p>
            <a:pPr marL="457200" indent="-457200">
              <a:buFont typeface="Arial" panose="020B0604020202020204" pitchFamily="34" charset="0"/>
              <a:buChar char="•"/>
            </a:pPr>
            <a:r>
              <a:rPr lang="en-GB" sz="2800" dirty="0">
                <a:latin typeface="Berlin Sans FB" panose="020E0602020502020306" pitchFamily="34" charset="0"/>
              </a:rPr>
              <a:t>How long is it?</a:t>
            </a:r>
          </a:p>
          <a:p>
            <a:pPr marL="457200" indent="-457200">
              <a:buFont typeface="Arial" panose="020B0604020202020204" pitchFamily="34" charset="0"/>
              <a:buChar char="•"/>
            </a:pPr>
            <a:r>
              <a:rPr lang="en-GB" sz="2800" dirty="0">
                <a:latin typeface="Berlin Sans FB" panose="020E0602020502020306" pitchFamily="34" charset="0"/>
              </a:rPr>
              <a:t>What colour is it? </a:t>
            </a:r>
          </a:p>
          <a:p>
            <a:pPr marL="457200" indent="-457200">
              <a:buFont typeface="Arial" panose="020B0604020202020204" pitchFamily="34" charset="0"/>
              <a:buChar char="•"/>
            </a:pPr>
            <a:r>
              <a:rPr lang="en-GB" sz="2800" dirty="0">
                <a:latin typeface="Berlin Sans FB" panose="020E0602020502020306" pitchFamily="34" charset="0"/>
              </a:rPr>
              <a:t>Is there anything identifying about it? </a:t>
            </a:r>
          </a:p>
          <a:p>
            <a:endParaRPr lang="en-GB" sz="2800" dirty="0">
              <a:latin typeface="Berlin Sans FB" panose="020E0602020502020306" pitchFamily="34" charset="0"/>
            </a:endParaRPr>
          </a:p>
          <a:p>
            <a:r>
              <a:rPr lang="en-GB" sz="2800" dirty="0">
                <a:latin typeface="Berlin Sans FB" panose="020E0602020502020306" pitchFamily="34" charset="0"/>
              </a:rPr>
              <a:t>Look at the hair under the microscope</a:t>
            </a:r>
          </a:p>
          <a:p>
            <a:pPr marL="457200" indent="-457200">
              <a:buFont typeface="Arial" panose="020B0604020202020204" pitchFamily="34" charset="0"/>
              <a:buChar char="•"/>
            </a:pPr>
            <a:r>
              <a:rPr lang="en-GB" sz="2800" dirty="0">
                <a:latin typeface="Berlin Sans FB" panose="020E0602020502020306" pitchFamily="34" charset="0"/>
              </a:rPr>
              <a:t>Does it look different?</a:t>
            </a:r>
          </a:p>
          <a:p>
            <a:endParaRPr lang="en-GB" sz="2800" dirty="0">
              <a:latin typeface="Berlin Sans FB" panose="020E0602020502020306" pitchFamily="34" charset="0"/>
            </a:endParaRPr>
          </a:p>
          <a:p>
            <a:r>
              <a:rPr lang="en-GB" sz="2800" dirty="0">
                <a:latin typeface="Berlin Sans FB" panose="020E0602020502020306" pitchFamily="34" charset="0"/>
              </a:rPr>
              <a:t>Can you match the hair to one of the suspects? </a:t>
            </a:r>
          </a:p>
          <a:p>
            <a:endParaRPr lang="en-GB" sz="2800" dirty="0">
              <a:latin typeface="Berlin Sans FB" panose="020E0602020502020306" pitchFamily="34" charset="0"/>
            </a:endParaRPr>
          </a:p>
          <a:p>
            <a:endParaRPr lang="en-GB" sz="2800" dirty="0">
              <a:latin typeface="Berlin Sans FB" panose="020E0602020502020306" pitchFamily="34" charset="0"/>
            </a:endParaRPr>
          </a:p>
        </p:txBody>
      </p:sp>
      <p:grpSp>
        <p:nvGrpSpPr>
          <p:cNvPr id="3" name="Group 2">
            <a:extLst>
              <a:ext uri="{FF2B5EF4-FFF2-40B4-BE49-F238E27FC236}">
                <a16:creationId xmlns:a16="http://schemas.microsoft.com/office/drawing/2014/main" id="{386D5C34-DB20-4BF9-8DF5-1652F9D85DEB}"/>
              </a:ext>
            </a:extLst>
          </p:cNvPr>
          <p:cNvGrpSpPr/>
          <p:nvPr/>
        </p:nvGrpSpPr>
        <p:grpSpPr>
          <a:xfrm>
            <a:off x="5480966" y="8550946"/>
            <a:ext cx="1013779" cy="1199278"/>
            <a:chOff x="6841067" y="1234170"/>
            <a:chExt cx="2904066" cy="3343275"/>
          </a:xfrm>
        </p:grpSpPr>
        <p:pic>
          <p:nvPicPr>
            <p:cNvPr id="5" name="Picture 2" descr="Image result for police logo">
              <a:extLst>
                <a:ext uri="{FF2B5EF4-FFF2-40B4-BE49-F238E27FC236}">
                  <a16:creationId xmlns:a16="http://schemas.microsoft.com/office/drawing/2014/main" id="{26DC44DF-290C-4AD5-97E6-71C55F3EC4B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72" r="25668"/>
            <a:stretch/>
          </p:blipFill>
          <p:spPr bwMode="auto">
            <a:xfrm>
              <a:off x="6841067" y="1234170"/>
              <a:ext cx="290406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615195D-DB21-4E78-A1F5-334315A5F4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10" t="11220" r="63753" b="11186"/>
            <a:stretch/>
          </p:blipFill>
          <p:spPr>
            <a:xfrm>
              <a:off x="7490951" y="2317733"/>
              <a:ext cx="1554816" cy="1559999"/>
            </a:xfrm>
            <a:prstGeom prst="ellipse">
              <a:avLst/>
            </a:prstGeom>
          </p:spPr>
        </p:pic>
      </p:grpSp>
    </p:spTree>
    <p:extLst>
      <p:ext uri="{BB962C8B-B14F-4D97-AF65-F5344CB8AC3E}">
        <p14:creationId xmlns:p14="http://schemas.microsoft.com/office/powerpoint/2010/main" val="268571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255" y="1195923"/>
            <a:ext cx="6200383" cy="4832092"/>
          </a:xfrm>
          <a:prstGeom prst="rect">
            <a:avLst/>
          </a:prstGeom>
          <a:noFill/>
        </p:spPr>
        <p:txBody>
          <a:bodyPr wrap="square" rtlCol="0">
            <a:spAutoFit/>
          </a:bodyPr>
          <a:lstStyle/>
          <a:p>
            <a:pPr algn="ctr"/>
            <a:r>
              <a:rPr lang="en-GB" sz="2800" b="1" dirty="0">
                <a:latin typeface="Berlin Sans FB" panose="020E0602020502020306" pitchFamily="34" charset="0"/>
              </a:rPr>
              <a:t>Use the samples of soil to work out whose wellies are in Mary’s house. </a:t>
            </a:r>
          </a:p>
          <a:p>
            <a:endParaRPr lang="en-GB" sz="2800" dirty="0">
              <a:latin typeface="Berlin Sans FB" panose="020E0602020502020306" pitchFamily="34" charset="0"/>
            </a:endParaRPr>
          </a:p>
          <a:p>
            <a:r>
              <a:rPr lang="en-GB" sz="2800" dirty="0">
                <a:latin typeface="Berlin Sans FB" panose="020E0602020502020306" pitchFamily="34" charset="0"/>
              </a:rPr>
              <a:t>There are samples of soil from all the areas the suspects live in and the unknown sample from the wellies. Compare them to work out who was in the house.</a:t>
            </a:r>
          </a:p>
          <a:p>
            <a:endParaRPr lang="en-GB" sz="2800" dirty="0">
              <a:latin typeface="Berlin Sans FB" panose="020E0602020502020306" pitchFamily="34" charset="0"/>
            </a:endParaRPr>
          </a:p>
          <a:p>
            <a:r>
              <a:rPr lang="en-GB" sz="2800" dirty="0">
                <a:latin typeface="Berlin Sans FB" panose="020E0602020502020306" pitchFamily="34" charset="0"/>
              </a:rPr>
              <a:t>You have samples of soil from Bath, Wiltshire, Bristol and Gloucestershire.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618" y="6570423"/>
            <a:ext cx="5849655" cy="2924828"/>
          </a:xfrm>
          <a:prstGeom prst="rect">
            <a:avLst/>
          </a:prstGeom>
        </p:spPr>
      </p:pic>
      <p:grpSp>
        <p:nvGrpSpPr>
          <p:cNvPr id="5" name="Group 4">
            <a:extLst>
              <a:ext uri="{FF2B5EF4-FFF2-40B4-BE49-F238E27FC236}">
                <a16:creationId xmlns:a16="http://schemas.microsoft.com/office/drawing/2014/main" id="{64299EA2-4D97-471D-A28D-1D4DC34FD122}"/>
              </a:ext>
            </a:extLst>
          </p:cNvPr>
          <p:cNvGrpSpPr/>
          <p:nvPr/>
        </p:nvGrpSpPr>
        <p:grpSpPr>
          <a:xfrm>
            <a:off x="294362" y="53876"/>
            <a:ext cx="1013779" cy="1199278"/>
            <a:chOff x="6841067" y="1234170"/>
            <a:chExt cx="2904066" cy="3343275"/>
          </a:xfrm>
        </p:grpSpPr>
        <p:pic>
          <p:nvPicPr>
            <p:cNvPr id="6" name="Picture 2" descr="Image result for police logo">
              <a:extLst>
                <a:ext uri="{FF2B5EF4-FFF2-40B4-BE49-F238E27FC236}">
                  <a16:creationId xmlns:a16="http://schemas.microsoft.com/office/drawing/2014/main" id="{C8D6B9FB-1971-4528-8AC2-8252034EB0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72" r="25668"/>
            <a:stretch/>
          </p:blipFill>
          <p:spPr bwMode="auto">
            <a:xfrm>
              <a:off x="6841067" y="1234170"/>
              <a:ext cx="290406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8824FE-57AF-445F-8609-FD37D2EA10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0" t="11220" r="63753" b="11186"/>
            <a:stretch/>
          </p:blipFill>
          <p:spPr>
            <a:xfrm>
              <a:off x="7490951" y="2317733"/>
              <a:ext cx="1554816" cy="1559999"/>
            </a:xfrm>
            <a:prstGeom prst="ellipse">
              <a:avLst/>
            </a:prstGeom>
          </p:spPr>
        </p:pic>
      </p:grpSp>
    </p:spTree>
    <p:extLst>
      <p:ext uri="{BB962C8B-B14F-4D97-AF65-F5344CB8AC3E}">
        <p14:creationId xmlns:p14="http://schemas.microsoft.com/office/powerpoint/2010/main" val="254258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255" y="1195923"/>
            <a:ext cx="6200383" cy="6986528"/>
          </a:xfrm>
          <a:prstGeom prst="rect">
            <a:avLst/>
          </a:prstGeom>
          <a:noFill/>
        </p:spPr>
        <p:txBody>
          <a:bodyPr wrap="square" rtlCol="0">
            <a:spAutoFit/>
          </a:bodyPr>
          <a:lstStyle/>
          <a:p>
            <a:pPr algn="ctr"/>
            <a:r>
              <a:rPr lang="en-GB" sz="2800" b="1" dirty="0">
                <a:latin typeface="Berlin Sans FB" panose="020E0602020502020306" pitchFamily="34" charset="0"/>
              </a:rPr>
              <a:t>Soil Analysis</a:t>
            </a:r>
          </a:p>
          <a:p>
            <a:endParaRPr lang="en-GB" sz="2800" dirty="0">
              <a:latin typeface="Berlin Sans FB" panose="020E0602020502020306" pitchFamily="34" charset="0"/>
            </a:endParaRPr>
          </a:p>
          <a:p>
            <a:r>
              <a:rPr lang="en-GB" sz="2800" dirty="0">
                <a:latin typeface="Berlin Sans FB" panose="020E0602020502020306" pitchFamily="34" charset="0"/>
              </a:rPr>
              <a:t>Soils from different areas have different characteristics. </a:t>
            </a:r>
          </a:p>
          <a:p>
            <a:endParaRPr lang="en-GB" sz="2800" dirty="0">
              <a:latin typeface="Berlin Sans FB" panose="020E0602020502020306" pitchFamily="34" charset="0"/>
            </a:endParaRPr>
          </a:p>
          <a:p>
            <a:r>
              <a:rPr lang="en-GB" sz="2800" dirty="0">
                <a:latin typeface="Berlin Sans FB" panose="020E0602020502020306" pitchFamily="34" charset="0"/>
              </a:rPr>
              <a:t>Some soils have things in them. Have a look for things like:</a:t>
            </a:r>
          </a:p>
          <a:p>
            <a:endParaRPr lang="en-GB" sz="2800" dirty="0">
              <a:latin typeface="Berlin Sans FB" panose="020E0602020502020306" pitchFamily="34" charset="0"/>
            </a:endParaRPr>
          </a:p>
          <a:p>
            <a:pPr marL="457200" indent="-457200">
              <a:buFont typeface="Arial" panose="020B0604020202020204" pitchFamily="34" charset="0"/>
              <a:buChar char="•"/>
            </a:pPr>
            <a:r>
              <a:rPr lang="en-GB" sz="2800" dirty="0">
                <a:latin typeface="Berlin Sans FB" panose="020E0602020502020306" pitchFamily="34" charset="0"/>
              </a:rPr>
              <a:t>Moss</a:t>
            </a:r>
          </a:p>
          <a:p>
            <a:pPr marL="457200" indent="-457200">
              <a:buFont typeface="Arial" panose="020B0604020202020204" pitchFamily="34" charset="0"/>
              <a:buChar char="•"/>
            </a:pPr>
            <a:r>
              <a:rPr lang="en-GB" sz="2800" dirty="0">
                <a:latin typeface="Berlin Sans FB" panose="020E0602020502020306" pitchFamily="34" charset="0"/>
              </a:rPr>
              <a:t>Leaves or twigs</a:t>
            </a:r>
          </a:p>
          <a:p>
            <a:pPr marL="457200" indent="-457200">
              <a:buFont typeface="Arial" panose="020B0604020202020204" pitchFamily="34" charset="0"/>
              <a:buChar char="•"/>
            </a:pPr>
            <a:r>
              <a:rPr lang="en-GB" sz="2800" dirty="0">
                <a:latin typeface="Berlin Sans FB" panose="020E0602020502020306" pitchFamily="34" charset="0"/>
              </a:rPr>
              <a:t>Sand</a:t>
            </a:r>
          </a:p>
          <a:p>
            <a:pPr marL="457200" indent="-457200">
              <a:buFont typeface="Arial" panose="020B0604020202020204" pitchFamily="34" charset="0"/>
              <a:buChar char="•"/>
            </a:pPr>
            <a:r>
              <a:rPr lang="en-GB" sz="2800" dirty="0">
                <a:latin typeface="Berlin Sans FB" panose="020E0602020502020306" pitchFamily="34" charset="0"/>
              </a:rPr>
              <a:t>Clay</a:t>
            </a:r>
          </a:p>
          <a:p>
            <a:pPr marL="457200" indent="-457200">
              <a:buFont typeface="Arial" panose="020B0604020202020204" pitchFamily="34" charset="0"/>
              <a:buChar char="•"/>
            </a:pPr>
            <a:r>
              <a:rPr lang="en-GB" sz="2800" dirty="0">
                <a:latin typeface="Berlin Sans FB" panose="020E0602020502020306" pitchFamily="34" charset="0"/>
              </a:rPr>
              <a:t>Plant roots</a:t>
            </a:r>
          </a:p>
          <a:p>
            <a:pPr marL="457200" indent="-457200">
              <a:buFont typeface="Arial" panose="020B0604020202020204" pitchFamily="34" charset="0"/>
              <a:buChar char="•"/>
            </a:pPr>
            <a:endParaRPr lang="en-GB" sz="2800" dirty="0">
              <a:latin typeface="Berlin Sans FB" panose="020E0602020502020306" pitchFamily="34" charset="0"/>
            </a:endParaRPr>
          </a:p>
          <a:p>
            <a:r>
              <a:rPr lang="en-GB" sz="2800" dirty="0">
                <a:latin typeface="Berlin Sans FB" panose="020E0602020502020306" pitchFamily="34" charset="0"/>
              </a:rPr>
              <a:t>Look closely at each sample and see if you can match them to the unknown</a:t>
            </a:r>
          </a:p>
        </p:txBody>
      </p:sp>
      <p:grpSp>
        <p:nvGrpSpPr>
          <p:cNvPr id="3" name="Group 2">
            <a:extLst>
              <a:ext uri="{FF2B5EF4-FFF2-40B4-BE49-F238E27FC236}">
                <a16:creationId xmlns:a16="http://schemas.microsoft.com/office/drawing/2014/main" id="{9450B7CE-2577-42FA-851B-59B49F83719A}"/>
              </a:ext>
            </a:extLst>
          </p:cNvPr>
          <p:cNvGrpSpPr/>
          <p:nvPr/>
        </p:nvGrpSpPr>
        <p:grpSpPr>
          <a:xfrm>
            <a:off x="5480966" y="8550946"/>
            <a:ext cx="1013779" cy="1199278"/>
            <a:chOff x="6841067" y="1234170"/>
            <a:chExt cx="2904066" cy="3343275"/>
          </a:xfrm>
        </p:grpSpPr>
        <p:pic>
          <p:nvPicPr>
            <p:cNvPr id="5" name="Picture 2" descr="Image result for police logo">
              <a:extLst>
                <a:ext uri="{FF2B5EF4-FFF2-40B4-BE49-F238E27FC236}">
                  <a16:creationId xmlns:a16="http://schemas.microsoft.com/office/drawing/2014/main" id="{CF77592D-D0A1-48B6-99FE-064542EEE56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72" r="25668"/>
            <a:stretch/>
          </p:blipFill>
          <p:spPr bwMode="auto">
            <a:xfrm>
              <a:off x="6841067" y="1234170"/>
              <a:ext cx="290406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1C4B354-7E44-4A4F-A6AA-7D85A2663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10" t="11220" r="63753" b="11186"/>
            <a:stretch/>
          </p:blipFill>
          <p:spPr>
            <a:xfrm>
              <a:off x="7490951" y="2317733"/>
              <a:ext cx="1554816" cy="1559999"/>
            </a:xfrm>
            <a:prstGeom prst="ellipse">
              <a:avLst/>
            </a:prstGeom>
          </p:spPr>
        </p:pic>
      </p:grpSp>
    </p:spTree>
    <p:extLst>
      <p:ext uri="{BB962C8B-B14F-4D97-AF65-F5344CB8AC3E}">
        <p14:creationId xmlns:p14="http://schemas.microsoft.com/office/powerpoint/2010/main" val="375030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255" y="1195923"/>
            <a:ext cx="6200383" cy="4401205"/>
          </a:xfrm>
          <a:prstGeom prst="rect">
            <a:avLst/>
          </a:prstGeom>
          <a:noFill/>
        </p:spPr>
        <p:txBody>
          <a:bodyPr wrap="square" rtlCol="0">
            <a:spAutoFit/>
          </a:bodyPr>
          <a:lstStyle/>
          <a:p>
            <a:pPr algn="ctr"/>
            <a:r>
              <a:rPr lang="en-GB" sz="2800" b="1" dirty="0">
                <a:latin typeface="Berlin Sans FB" panose="020E0602020502020306" pitchFamily="34" charset="0"/>
              </a:rPr>
              <a:t>Fingerprint Analysis</a:t>
            </a:r>
          </a:p>
          <a:p>
            <a:endParaRPr lang="en-GB" sz="2800" dirty="0">
              <a:latin typeface="Berlin Sans FB" panose="020E0602020502020306" pitchFamily="34" charset="0"/>
            </a:endParaRPr>
          </a:p>
          <a:p>
            <a:r>
              <a:rPr lang="en-GB" sz="2800" dirty="0">
                <a:latin typeface="Berlin Sans FB" panose="020E0602020502020306" pitchFamily="34" charset="0"/>
              </a:rPr>
              <a:t>In your book you have the fingerprints taken from the salt shaker. Compare them to fingerprints from the suspects and write the name of the suspect under each unknown fingerprint in your book. </a:t>
            </a:r>
          </a:p>
          <a:p>
            <a:endParaRPr lang="en-GB" sz="2800" dirty="0">
              <a:latin typeface="Berlin Sans FB" panose="020E0602020502020306" pitchFamily="34" charset="0"/>
            </a:endParaRPr>
          </a:p>
          <a:p>
            <a:r>
              <a:rPr lang="en-GB" sz="2800" dirty="0">
                <a:latin typeface="Berlin Sans FB" panose="020E0602020502020306" pitchFamily="34" charset="0"/>
              </a:rPr>
              <a:t>Remember not all the fingerprints will be from the suspects. </a:t>
            </a:r>
          </a:p>
        </p:txBody>
      </p:sp>
      <p:grpSp>
        <p:nvGrpSpPr>
          <p:cNvPr id="3" name="Group 2">
            <a:extLst>
              <a:ext uri="{FF2B5EF4-FFF2-40B4-BE49-F238E27FC236}">
                <a16:creationId xmlns:a16="http://schemas.microsoft.com/office/drawing/2014/main" id="{2ED1C5AF-8138-4B65-B85F-DB0CF72053C4}"/>
              </a:ext>
            </a:extLst>
          </p:cNvPr>
          <p:cNvGrpSpPr/>
          <p:nvPr/>
        </p:nvGrpSpPr>
        <p:grpSpPr>
          <a:xfrm>
            <a:off x="5480966" y="8550946"/>
            <a:ext cx="1013779" cy="1199278"/>
            <a:chOff x="6841067" y="1234170"/>
            <a:chExt cx="2904066" cy="3343275"/>
          </a:xfrm>
        </p:grpSpPr>
        <p:pic>
          <p:nvPicPr>
            <p:cNvPr id="5" name="Picture 2" descr="Image result for police logo">
              <a:extLst>
                <a:ext uri="{FF2B5EF4-FFF2-40B4-BE49-F238E27FC236}">
                  <a16:creationId xmlns:a16="http://schemas.microsoft.com/office/drawing/2014/main" id="{552A5BAE-FB9F-4679-8762-98F2FC7F11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72" r="25668"/>
            <a:stretch/>
          </p:blipFill>
          <p:spPr bwMode="auto">
            <a:xfrm>
              <a:off x="6841067" y="1234170"/>
              <a:ext cx="290406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98C036-90DF-4A83-A611-C042B63A69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10" t="11220" r="63753" b="11186"/>
            <a:stretch/>
          </p:blipFill>
          <p:spPr>
            <a:xfrm>
              <a:off x="7490951" y="2317733"/>
              <a:ext cx="1554816" cy="1559999"/>
            </a:xfrm>
            <a:prstGeom prst="ellipse">
              <a:avLst/>
            </a:prstGeom>
          </p:spPr>
        </p:pic>
      </p:grpSp>
    </p:spTree>
    <p:extLst>
      <p:ext uri="{BB962C8B-B14F-4D97-AF65-F5344CB8AC3E}">
        <p14:creationId xmlns:p14="http://schemas.microsoft.com/office/powerpoint/2010/main" val="316491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98AEB66-753F-46C1-9406-172F40015313}"/>
              </a:ext>
            </a:extLst>
          </p:cNvPr>
          <p:cNvGrpSpPr/>
          <p:nvPr/>
        </p:nvGrpSpPr>
        <p:grpSpPr>
          <a:xfrm rot="16200000">
            <a:off x="110380" y="175090"/>
            <a:ext cx="688976" cy="815043"/>
            <a:chOff x="6841067" y="1234170"/>
            <a:chExt cx="2904066" cy="3343275"/>
          </a:xfrm>
        </p:grpSpPr>
        <p:pic>
          <p:nvPicPr>
            <p:cNvPr id="25" name="Picture 2" descr="Image result for police logo">
              <a:extLst>
                <a:ext uri="{FF2B5EF4-FFF2-40B4-BE49-F238E27FC236}">
                  <a16:creationId xmlns:a16="http://schemas.microsoft.com/office/drawing/2014/main" id="{A248C2EC-477C-4E93-8928-6FC8CA5DAC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72" r="25668"/>
            <a:stretch/>
          </p:blipFill>
          <p:spPr bwMode="auto">
            <a:xfrm>
              <a:off x="6841067" y="1234170"/>
              <a:ext cx="290406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7B8C59F-10F2-4BD3-AC5D-8351E6DDB9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10" t="11220" r="63753" b="11186"/>
            <a:stretch/>
          </p:blipFill>
          <p:spPr>
            <a:xfrm>
              <a:off x="7490951" y="2317733"/>
              <a:ext cx="1554816" cy="1559999"/>
            </a:xfrm>
            <a:prstGeom prst="ellipse">
              <a:avLst/>
            </a:prstGeom>
          </p:spPr>
        </p:pic>
      </p:grpSp>
      <p:grpSp>
        <p:nvGrpSpPr>
          <p:cNvPr id="22" name="Group 21">
            <a:extLst>
              <a:ext uri="{FF2B5EF4-FFF2-40B4-BE49-F238E27FC236}">
                <a16:creationId xmlns:a16="http://schemas.microsoft.com/office/drawing/2014/main" id="{14D5732F-C1E7-45C9-BB08-80C494D2C38B}"/>
              </a:ext>
            </a:extLst>
          </p:cNvPr>
          <p:cNvGrpSpPr/>
          <p:nvPr/>
        </p:nvGrpSpPr>
        <p:grpSpPr>
          <a:xfrm rot="16200000">
            <a:off x="-842962" y="2059781"/>
            <a:ext cx="9144000" cy="5786438"/>
            <a:chOff x="452438" y="857250"/>
            <a:chExt cx="9144000" cy="5786438"/>
          </a:xfrm>
        </p:grpSpPr>
        <p:sp>
          <p:nvSpPr>
            <p:cNvPr id="4" name="Content Placeholder 6">
              <a:extLst>
                <a:ext uri="{FF2B5EF4-FFF2-40B4-BE49-F238E27FC236}">
                  <a16:creationId xmlns:a16="http://schemas.microsoft.com/office/drawing/2014/main" id="{5D6D3EAA-FF94-45D8-9AC1-91F73F238F3E}"/>
                </a:ext>
              </a:extLst>
            </p:cNvPr>
            <p:cNvSpPr txBox="1">
              <a:spLocks/>
            </p:cNvSpPr>
            <p:nvPr/>
          </p:nvSpPr>
          <p:spPr>
            <a:xfrm>
              <a:off x="495300" y="928688"/>
              <a:ext cx="4243388" cy="2643187"/>
            </a:xfrm>
            <a:prstGeom prst="rect">
              <a:avLst/>
            </a:prstGeom>
          </p:spPr>
          <p:txBody>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buFont typeface="Arial" panose="020B0604020202020204" pitchFamily="34" charset="0"/>
                <a:buNone/>
              </a:pPr>
              <a:r>
                <a:rPr lang="en-GB" altLang="en-US" sz="1300" b="1"/>
                <a:t>Arches</a:t>
              </a:r>
              <a:r>
                <a:rPr lang="en-GB" altLang="en-US" sz="1300"/>
                <a:t> </a:t>
              </a:r>
            </a:p>
            <a:p>
              <a:r>
                <a:rPr lang="en-GB" altLang="en-US" sz="1300"/>
                <a:t>These are quite rare and only seen in about 5% of fingerprints</a:t>
              </a:r>
            </a:p>
            <a:p>
              <a:r>
                <a:rPr lang="en-GB" altLang="en-US" sz="1300"/>
                <a:t>The lines run from one side of the print to the other</a:t>
              </a:r>
            </a:p>
            <a:p>
              <a:r>
                <a:rPr lang="en-GB" altLang="en-US" sz="1300"/>
                <a:t>Some arches look short or tall. Both these prints are called arches </a:t>
              </a:r>
            </a:p>
            <a:p>
              <a:endParaRPr lang="en-GB" altLang="en-US" sz="1300"/>
            </a:p>
            <a:p>
              <a:endParaRPr lang="en-GB" altLang="en-US" sz="1300"/>
            </a:p>
            <a:p>
              <a:endParaRPr lang="en-GB" altLang="en-US" sz="1300"/>
            </a:p>
            <a:p>
              <a:endParaRPr lang="en-GB" altLang="en-US" sz="1300"/>
            </a:p>
            <a:p>
              <a:endParaRPr lang="en-GB" altLang="en-US" sz="1300"/>
            </a:p>
            <a:p>
              <a:endParaRPr lang="en-GB" altLang="en-US" sz="1300"/>
            </a:p>
            <a:p>
              <a:pPr>
                <a:buFont typeface="Arial" panose="020B0604020202020204" pitchFamily="34" charset="0"/>
                <a:buNone/>
              </a:pPr>
              <a:endParaRPr lang="en-GB" altLang="en-US" sz="1300" b="1"/>
            </a:p>
            <a:p>
              <a:pPr>
                <a:buFont typeface="Arial" panose="020B0604020202020204" pitchFamily="34" charset="0"/>
                <a:buNone/>
              </a:pPr>
              <a:endParaRPr lang="en-GB" altLang="en-US" sz="1300"/>
            </a:p>
            <a:p>
              <a:pPr>
                <a:buFont typeface="Arial" panose="020B0604020202020204" pitchFamily="34" charset="0"/>
                <a:buNone/>
              </a:pPr>
              <a:endParaRPr lang="en-GB" altLang="en-US" sz="1300"/>
            </a:p>
            <a:p>
              <a:pPr>
                <a:buFont typeface="Arial" panose="020B0604020202020204" pitchFamily="34" charset="0"/>
                <a:buNone/>
              </a:pPr>
              <a:endParaRPr lang="en-GB" altLang="en-US" dirty="0"/>
            </a:p>
          </p:txBody>
        </p:sp>
        <p:pic>
          <p:nvPicPr>
            <p:cNvPr id="5" name="Content Placeholder 15">
              <a:extLst>
                <a:ext uri="{FF2B5EF4-FFF2-40B4-BE49-F238E27FC236}">
                  <a16:creationId xmlns:a16="http://schemas.microsoft.com/office/drawing/2014/main" id="{9D535763-54EF-4305-856C-4D07B8F501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38250" y="2428875"/>
              <a:ext cx="1285875" cy="1279525"/>
            </a:xfrm>
            <a:prstGeom prst="rect">
              <a:avLst/>
            </a:prstGeom>
          </p:spPr>
        </p:pic>
        <p:pic>
          <p:nvPicPr>
            <p:cNvPr id="6" name="Picture 16">
              <a:extLst>
                <a:ext uri="{FF2B5EF4-FFF2-40B4-BE49-F238E27FC236}">
                  <a16:creationId xmlns:a16="http://schemas.microsoft.com/office/drawing/2014/main" id="{0D506694-8777-40F3-83B9-D19EE55A5D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3525" y="2428875"/>
              <a:ext cx="12922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a:extLst>
                <a:ext uri="{FF2B5EF4-FFF2-40B4-BE49-F238E27FC236}">
                  <a16:creationId xmlns:a16="http://schemas.microsoft.com/office/drawing/2014/main" id="{1CFD593A-A216-4009-A29A-3B9B360802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8813" y="2428875"/>
              <a:ext cx="121443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F0F7B0-A08B-4B94-8A54-6A10DFF7290E}"/>
                </a:ext>
              </a:extLst>
            </p:cNvPr>
            <p:cNvSpPr/>
            <p:nvPr/>
          </p:nvSpPr>
          <p:spPr>
            <a:xfrm>
              <a:off x="452438" y="857250"/>
              <a:ext cx="4143375" cy="3000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ectangle 8">
              <a:extLst>
                <a:ext uri="{FF2B5EF4-FFF2-40B4-BE49-F238E27FC236}">
                  <a16:creationId xmlns:a16="http://schemas.microsoft.com/office/drawing/2014/main" id="{7BE19CAB-BC1C-4FD4-8FE6-7CDC912AFA93}"/>
                </a:ext>
              </a:extLst>
            </p:cNvPr>
            <p:cNvSpPr/>
            <p:nvPr/>
          </p:nvSpPr>
          <p:spPr>
            <a:xfrm>
              <a:off x="4810125" y="857250"/>
              <a:ext cx="4643438" cy="285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extBox 24">
              <a:extLst>
                <a:ext uri="{FF2B5EF4-FFF2-40B4-BE49-F238E27FC236}">
                  <a16:creationId xmlns:a16="http://schemas.microsoft.com/office/drawing/2014/main" id="{D2D6D5FE-9D5E-46A8-9986-AA49E9821A4B}"/>
                </a:ext>
              </a:extLst>
            </p:cNvPr>
            <p:cNvSpPr txBox="1">
              <a:spLocks noChangeArrowheads="1"/>
            </p:cNvSpPr>
            <p:nvPr/>
          </p:nvSpPr>
          <p:spPr bwMode="auto">
            <a:xfrm>
              <a:off x="526426" y="4135539"/>
              <a:ext cx="3997949" cy="10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313"/>
                </a:spcBef>
              </a:pPr>
              <a:r>
                <a:rPr lang="en-GB" altLang="en-US" sz="1300" b="1"/>
                <a:t>Whorls </a:t>
              </a:r>
              <a:endParaRPr lang="en-GB" altLang="en-US" sz="1300"/>
            </a:p>
            <a:p>
              <a:pPr>
                <a:spcBef>
                  <a:spcPts val="313"/>
                </a:spcBef>
                <a:buFont typeface="Arial" panose="020B0604020202020204" pitchFamily="34" charset="0"/>
                <a:buChar char="•"/>
              </a:pPr>
              <a:r>
                <a:rPr lang="en-GB" altLang="en-US" sz="1300"/>
                <a:t> These are seen in about 25-35 % of fingerprints</a:t>
              </a:r>
            </a:p>
            <a:p>
              <a:pPr>
                <a:spcBef>
                  <a:spcPts val="313"/>
                </a:spcBef>
                <a:buFont typeface="Arial" panose="020B0604020202020204" pitchFamily="34" charset="0"/>
                <a:buChar char="•"/>
              </a:pPr>
              <a:r>
                <a:rPr lang="en-GB" altLang="en-US" sz="1300"/>
                <a:t> The lines include at lest one complete circle</a:t>
              </a:r>
            </a:p>
            <a:p>
              <a:pPr>
                <a:spcBef>
                  <a:spcPts val="313"/>
                </a:spcBef>
                <a:buFont typeface="Arial" panose="020B0604020202020204" pitchFamily="34" charset="0"/>
                <a:buChar char="•"/>
              </a:pPr>
              <a:r>
                <a:rPr lang="en-GB" altLang="en-US" sz="1300"/>
                <a:t> Both these prints are called whorls </a:t>
              </a:r>
            </a:p>
          </p:txBody>
        </p:sp>
        <p:pic>
          <p:nvPicPr>
            <p:cNvPr id="11" name="Picture 25">
              <a:extLst>
                <a:ext uri="{FF2B5EF4-FFF2-40B4-BE49-F238E27FC236}">
                  <a16:creationId xmlns:a16="http://schemas.microsoft.com/office/drawing/2014/main" id="{D2ADDE70-DB84-4FB5-AD11-C6F4B03300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4349" y="5203248"/>
              <a:ext cx="1331799" cy="129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a:extLst>
                <a:ext uri="{FF2B5EF4-FFF2-40B4-BE49-F238E27FC236}">
                  <a16:creationId xmlns:a16="http://schemas.microsoft.com/office/drawing/2014/main" id="{08E62C63-5742-4D66-A76B-2460379E886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20081" y="5214938"/>
              <a:ext cx="1331799"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F76E5BFE-D092-4349-A8EA-5FE882F39F78}"/>
                </a:ext>
              </a:extLst>
            </p:cNvPr>
            <p:cNvSpPr/>
            <p:nvPr/>
          </p:nvSpPr>
          <p:spPr bwMode="auto">
            <a:xfrm>
              <a:off x="452438" y="4000500"/>
              <a:ext cx="4143375" cy="2643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 name="TextBox 28">
              <a:extLst>
                <a:ext uri="{FF2B5EF4-FFF2-40B4-BE49-F238E27FC236}">
                  <a16:creationId xmlns:a16="http://schemas.microsoft.com/office/drawing/2014/main" id="{A37AEE8C-45B7-4C7F-86CE-8DC0F5408017}"/>
                </a:ext>
              </a:extLst>
            </p:cNvPr>
            <p:cNvSpPr txBox="1">
              <a:spLocks noChangeArrowheads="1"/>
            </p:cNvSpPr>
            <p:nvPr/>
          </p:nvSpPr>
          <p:spPr bwMode="auto">
            <a:xfrm>
              <a:off x="4953000" y="4000500"/>
              <a:ext cx="464343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313"/>
                </a:spcBef>
              </a:pPr>
              <a:r>
                <a:rPr lang="en-GB" altLang="en-US" sz="1300" b="1"/>
                <a:t>Other types</a:t>
              </a:r>
              <a:endParaRPr lang="en-GB" altLang="en-US" sz="1300"/>
            </a:p>
            <a:p>
              <a:pPr>
                <a:spcBef>
                  <a:spcPts val="313"/>
                </a:spcBef>
                <a:buFont typeface="Arial" panose="020B0604020202020204" pitchFamily="34" charset="0"/>
                <a:buChar char="•"/>
              </a:pPr>
              <a:r>
                <a:rPr lang="en-GB" altLang="en-US" sz="1300"/>
                <a:t>Some people have prints which are a mixture of two different types of pattern. </a:t>
              </a:r>
            </a:p>
            <a:p>
              <a:pPr>
                <a:spcBef>
                  <a:spcPts val="313"/>
                </a:spcBef>
                <a:buFont typeface="Arial" panose="020B0604020202020204" pitchFamily="34" charset="0"/>
                <a:buChar char="•"/>
              </a:pPr>
              <a:r>
                <a:rPr lang="en-GB" altLang="en-US" sz="1300"/>
                <a:t>These are some examples</a:t>
              </a:r>
            </a:p>
          </p:txBody>
        </p:sp>
        <p:pic>
          <p:nvPicPr>
            <p:cNvPr id="15" name="Picture 29">
              <a:extLst>
                <a:ext uri="{FF2B5EF4-FFF2-40B4-BE49-F238E27FC236}">
                  <a16:creationId xmlns:a16="http://schemas.microsoft.com/office/drawing/2014/main" id="{4E6D8967-461C-4E2A-9913-E44372FFFF5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45163" y="5000625"/>
              <a:ext cx="12890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a:extLst>
                <a:ext uri="{FF2B5EF4-FFF2-40B4-BE49-F238E27FC236}">
                  <a16:creationId xmlns:a16="http://schemas.microsoft.com/office/drawing/2014/main" id="{90FBA533-9F32-4D5B-9C3B-ACC7175DF7F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61238" y="5000625"/>
              <a:ext cx="12890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31">
              <a:extLst>
                <a:ext uri="{FF2B5EF4-FFF2-40B4-BE49-F238E27FC236}">
                  <a16:creationId xmlns:a16="http://schemas.microsoft.com/office/drawing/2014/main" id="{728747F5-4DA2-4525-99D7-3B4D275A6E13}"/>
                </a:ext>
              </a:extLst>
            </p:cNvPr>
            <p:cNvSpPr txBox="1">
              <a:spLocks noChangeArrowheads="1"/>
            </p:cNvSpPr>
            <p:nvPr/>
          </p:nvSpPr>
          <p:spPr bwMode="auto">
            <a:xfrm>
              <a:off x="5670550" y="6215063"/>
              <a:ext cx="1425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200"/>
                <a:t>Double loop whorl</a:t>
              </a:r>
            </a:p>
          </p:txBody>
        </p:sp>
        <p:sp>
          <p:nvSpPr>
            <p:cNvPr id="18" name="TextBox 32">
              <a:extLst>
                <a:ext uri="{FF2B5EF4-FFF2-40B4-BE49-F238E27FC236}">
                  <a16:creationId xmlns:a16="http://schemas.microsoft.com/office/drawing/2014/main" id="{8C23C01F-2D1F-47B9-953E-089C07B60724}"/>
                </a:ext>
              </a:extLst>
            </p:cNvPr>
            <p:cNvSpPr txBox="1">
              <a:spLocks noChangeArrowheads="1"/>
            </p:cNvSpPr>
            <p:nvPr/>
          </p:nvSpPr>
          <p:spPr bwMode="auto">
            <a:xfrm>
              <a:off x="7361238" y="6215063"/>
              <a:ext cx="1306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200"/>
                <a:t>Accidental whorl</a:t>
              </a:r>
            </a:p>
          </p:txBody>
        </p:sp>
        <p:sp>
          <p:nvSpPr>
            <p:cNvPr id="19" name="TextBox 18">
              <a:extLst>
                <a:ext uri="{FF2B5EF4-FFF2-40B4-BE49-F238E27FC236}">
                  <a16:creationId xmlns:a16="http://schemas.microsoft.com/office/drawing/2014/main" id="{D7E090A7-3E11-4FA8-837A-6655F0554F6C}"/>
                </a:ext>
              </a:extLst>
            </p:cNvPr>
            <p:cNvSpPr txBox="1"/>
            <p:nvPr/>
          </p:nvSpPr>
          <p:spPr>
            <a:xfrm>
              <a:off x="4881563" y="928688"/>
              <a:ext cx="4643437" cy="1608137"/>
            </a:xfrm>
            <a:prstGeom prst="rect">
              <a:avLst/>
            </a:prstGeom>
            <a:noFill/>
          </p:spPr>
          <p:txBody>
            <a:bodyPr>
              <a:spAutoFit/>
            </a:bodyPr>
            <a:lstStyle/>
            <a:p>
              <a:pPr marL="342000" indent="-342000" fontAlgn="auto">
                <a:spcBef>
                  <a:spcPts val="312"/>
                </a:spcBef>
                <a:spcAft>
                  <a:spcPts val="0"/>
                </a:spcAft>
                <a:defRPr/>
              </a:pPr>
              <a:r>
                <a:rPr lang="en-GB" sz="1300" b="1" dirty="0">
                  <a:latin typeface="+mn-lt"/>
                </a:rPr>
                <a:t>Loops</a:t>
              </a:r>
              <a:r>
                <a:rPr lang="en-GB" sz="1300" dirty="0">
                  <a:latin typeface="+mn-lt"/>
                </a:rPr>
                <a:t> </a:t>
              </a:r>
            </a:p>
            <a:p>
              <a:pPr marL="342000" indent="-342000" fontAlgn="auto">
                <a:spcBef>
                  <a:spcPts val="312"/>
                </a:spcBef>
                <a:spcAft>
                  <a:spcPts val="0"/>
                </a:spcAft>
                <a:buFont typeface="Arial" pitchFamily="34" charset="0"/>
                <a:buChar char="•"/>
                <a:defRPr/>
              </a:pPr>
              <a:r>
                <a:rPr lang="en-GB" sz="1300" dirty="0">
                  <a:latin typeface="+mn-lt"/>
                </a:rPr>
                <a:t>These are the most common pattern seen in about 60-70 % of fingerprints</a:t>
              </a:r>
            </a:p>
            <a:p>
              <a:pPr marL="342000" indent="-342000" fontAlgn="auto">
                <a:spcBef>
                  <a:spcPts val="312"/>
                </a:spcBef>
                <a:spcAft>
                  <a:spcPts val="0"/>
                </a:spcAft>
                <a:buFont typeface="Arial" pitchFamily="34" charset="0"/>
                <a:buChar char="•"/>
                <a:defRPr/>
              </a:pPr>
              <a:r>
                <a:rPr lang="en-GB" sz="1300" dirty="0">
                  <a:latin typeface="+mn-lt"/>
                </a:rPr>
                <a:t>The lines start and finish on the same side of the print.</a:t>
              </a:r>
            </a:p>
            <a:p>
              <a:pPr marL="342000" indent="-342000" fontAlgn="auto">
                <a:spcBef>
                  <a:spcPts val="312"/>
                </a:spcBef>
                <a:spcAft>
                  <a:spcPts val="0"/>
                </a:spcAft>
                <a:buFont typeface="Arial" pitchFamily="34" charset="0"/>
                <a:buChar char="•"/>
                <a:defRPr/>
              </a:pPr>
              <a:r>
                <a:rPr lang="en-GB" sz="1300" dirty="0">
                  <a:latin typeface="+mn-lt"/>
                </a:rPr>
                <a:t>Some loops start on the right and some on the left. Both these prints are called loops</a:t>
              </a:r>
            </a:p>
            <a:p>
              <a:pPr fontAlgn="auto">
                <a:spcBef>
                  <a:spcPts val="0"/>
                </a:spcBef>
                <a:spcAft>
                  <a:spcPts val="0"/>
                </a:spcAft>
                <a:defRPr/>
              </a:pPr>
              <a:endParaRPr lang="en-GB" sz="1300" dirty="0">
                <a:latin typeface="+mn-lt"/>
              </a:endParaRPr>
            </a:p>
          </p:txBody>
        </p:sp>
        <p:sp>
          <p:nvSpPr>
            <p:cNvPr id="20" name="Rectangle 19">
              <a:extLst>
                <a:ext uri="{FF2B5EF4-FFF2-40B4-BE49-F238E27FC236}">
                  <a16:creationId xmlns:a16="http://schemas.microsoft.com/office/drawing/2014/main" id="{65902BBC-286D-4068-AF71-1208F9835DA5}"/>
                </a:ext>
              </a:extLst>
            </p:cNvPr>
            <p:cNvSpPr/>
            <p:nvPr/>
          </p:nvSpPr>
          <p:spPr>
            <a:xfrm>
              <a:off x="4810125" y="3929063"/>
              <a:ext cx="4714875" cy="2714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1" name="Picture 20" descr="loop2darker.bmp">
              <a:extLst>
                <a:ext uri="{FF2B5EF4-FFF2-40B4-BE49-F238E27FC236}">
                  <a16:creationId xmlns:a16="http://schemas.microsoft.com/office/drawing/2014/main" id="{AB240108-9170-466C-A8F3-9B53B971ADCD}"/>
                </a:ext>
              </a:extLst>
            </p:cNvPr>
            <p:cNvPicPr>
              <a:picLocks noChangeAspect="1"/>
            </p:cNvPicPr>
            <p:nvPr/>
          </p:nvPicPr>
          <p:blipFill>
            <a:blip r:embed="rId11">
              <a:duotone>
                <a:prstClr val="black"/>
                <a:schemeClr val="bg1">
                  <a:lumMod val="95000"/>
                  <a:tint val="45000"/>
                  <a:satMod val="400000"/>
                </a:schemeClr>
              </a:duotone>
            </a:blip>
            <a:stretch>
              <a:fillRect/>
            </a:stretch>
          </p:blipFill>
          <p:spPr>
            <a:xfrm>
              <a:off x="7310454" y="2428868"/>
              <a:ext cx="1214446" cy="1144504"/>
            </a:xfrm>
            <a:prstGeom prst="rect">
              <a:avLst/>
            </a:prstGeom>
          </p:spPr>
        </p:pic>
      </p:grpSp>
      <p:sp>
        <p:nvSpPr>
          <p:cNvPr id="23" name="Title 3">
            <a:extLst>
              <a:ext uri="{FF2B5EF4-FFF2-40B4-BE49-F238E27FC236}">
                <a16:creationId xmlns:a16="http://schemas.microsoft.com/office/drawing/2014/main" id="{86F8D328-E193-4C89-A238-A688939A9F49}"/>
              </a:ext>
            </a:extLst>
          </p:cNvPr>
          <p:cNvSpPr>
            <a:spLocks noGrp="1"/>
          </p:cNvSpPr>
          <p:nvPr>
            <p:ph type="title"/>
          </p:nvPr>
        </p:nvSpPr>
        <p:spPr>
          <a:xfrm rot="16200000">
            <a:off x="-4021931" y="4524375"/>
            <a:ext cx="8915400" cy="1143000"/>
          </a:xfrm>
        </p:spPr>
        <p:txBody>
          <a:bodyPr/>
          <a:lstStyle/>
          <a:p>
            <a:r>
              <a:rPr lang="en-GB" altLang="en-US" sz="2800" dirty="0">
                <a:latin typeface="Arial Rounded MT Bold" panose="020F0704030504030204" pitchFamily="34" charset="0"/>
              </a:rPr>
              <a:t>Fingerprint Patterns</a:t>
            </a:r>
            <a:br>
              <a:rPr lang="en-GB" altLang="en-US" sz="2800" dirty="0">
                <a:latin typeface="Arial Rounded MT Bold" panose="020F0704030504030204" pitchFamily="34" charset="0"/>
              </a:rPr>
            </a:br>
            <a:r>
              <a:rPr lang="en-GB" altLang="en-US" sz="2000" dirty="0"/>
              <a:t>There are three main fingerprint patterns: </a:t>
            </a:r>
            <a:r>
              <a:rPr lang="en-GB" altLang="en-US" sz="2000" b="1" dirty="0"/>
              <a:t>arches</a:t>
            </a:r>
            <a:r>
              <a:rPr lang="en-GB" altLang="en-US" sz="2000" dirty="0"/>
              <a:t>,</a:t>
            </a:r>
            <a:r>
              <a:rPr lang="en-GB" altLang="en-US" sz="2000" b="1" dirty="0"/>
              <a:t> loops</a:t>
            </a:r>
            <a:r>
              <a:rPr lang="en-GB" altLang="en-US" sz="2000" dirty="0"/>
              <a:t> and</a:t>
            </a:r>
            <a:r>
              <a:rPr lang="en-GB" altLang="en-US" sz="2000" b="1" dirty="0"/>
              <a:t> whorls</a:t>
            </a:r>
            <a:r>
              <a:rPr lang="en-GB" altLang="en-US" sz="2000" dirty="0"/>
              <a:t>.</a:t>
            </a:r>
            <a:endParaRPr lang="en-GB" altLang="en-US" sz="2000" dirty="0">
              <a:latin typeface="Arial Rounded MT Bold" panose="020F0704030504030204" pitchFamily="34" charset="0"/>
            </a:endParaRPr>
          </a:p>
        </p:txBody>
      </p:sp>
    </p:spTree>
    <p:extLst>
      <p:ext uri="{BB962C8B-B14F-4D97-AF65-F5344CB8AC3E}">
        <p14:creationId xmlns:p14="http://schemas.microsoft.com/office/powerpoint/2010/main" val="22549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255" y="1195923"/>
            <a:ext cx="6200383" cy="5693866"/>
          </a:xfrm>
          <a:prstGeom prst="rect">
            <a:avLst/>
          </a:prstGeom>
          <a:noFill/>
        </p:spPr>
        <p:txBody>
          <a:bodyPr wrap="square" rtlCol="0">
            <a:spAutoFit/>
          </a:bodyPr>
          <a:lstStyle/>
          <a:p>
            <a:pPr algn="ctr"/>
            <a:r>
              <a:rPr lang="en-GB" sz="2800" b="1" dirty="0">
                <a:latin typeface="Berlin Sans FB" panose="020E0602020502020306" pitchFamily="34" charset="0"/>
              </a:rPr>
              <a:t>Microscopes</a:t>
            </a:r>
          </a:p>
          <a:p>
            <a:endParaRPr lang="en-GB" sz="2800" dirty="0">
              <a:latin typeface="Berlin Sans FB" panose="020E0602020502020306" pitchFamily="34" charset="0"/>
            </a:endParaRPr>
          </a:p>
          <a:p>
            <a:r>
              <a:rPr lang="en-GB" sz="2800" dirty="0">
                <a:latin typeface="Berlin Sans FB" panose="020E0602020502020306" pitchFamily="34" charset="0"/>
              </a:rPr>
              <a:t>Use the microscopes to have a look at the different slides. </a:t>
            </a:r>
          </a:p>
          <a:p>
            <a:endParaRPr lang="en-GB" sz="2800" dirty="0">
              <a:latin typeface="Berlin Sans FB" panose="020E0602020502020306" pitchFamily="34" charset="0"/>
            </a:endParaRPr>
          </a:p>
          <a:p>
            <a:r>
              <a:rPr lang="en-GB" sz="2800" dirty="0">
                <a:latin typeface="Berlin Sans FB" panose="020E0602020502020306" pitchFamily="34" charset="0"/>
              </a:rPr>
              <a:t>Select a slide and put it onto the microscope. Use the wheels on the side to focus.</a:t>
            </a:r>
          </a:p>
          <a:p>
            <a:endParaRPr lang="en-GB" sz="2800" dirty="0">
              <a:latin typeface="Berlin Sans FB" panose="020E0602020502020306" pitchFamily="34" charset="0"/>
            </a:endParaRPr>
          </a:p>
          <a:p>
            <a:r>
              <a:rPr lang="en-GB" sz="2800" dirty="0">
                <a:latin typeface="Berlin Sans FB" panose="020E0602020502020306" pitchFamily="34" charset="0"/>
              </a:rPr>
              <a:t>Have a look at the  identifying features and record your observations by drawing what you see using the paper, pens and pencils provided.</a:t>
            </a:r>
          </a:p>
        </p:txBody>
      </p:sp>
      <p:grpSp>
        <p:nvGrpSpPr>
          <p:cNvPr id="3" name="Group 2">
            <a:extLst>
              <a:ext uri="{FF2B5EF4-FFF2-40B4-BE49-F238E27FC236}">
                <a16:creationId xmlns:a16="http://schemas.microsoft.com/office/drawing/2014/main" id="{787130CB-958E-42DE-9713-F07E90B08E8C}"/>
              </a:ext>
            </a:extLst>
          </p:cNvPr>
          <p:cNvGrpSpPr/>
          <p:nvPr/>
        </p:nvGrpSpPr>
        <p:grpSpPr>
          <a:xfrm>
            <a:off x="5480966" y="8550946"/>
            <a:ext cx="1013779" cy="1199278"/>
            <a:chOff x="6841067" y="1234170"/>
            <a:chExt cx="2904066" cy="3343275"/>
          </a:xfrm>
        </p:grpSpPr>
        <p:pic>
          <p:nvPicPr>
            <p:cNvPr id="5" name="Picture 2" descr="Image result for police logo">
              <a:extLst>
                <a:ext uri="{FF2B5EF4-FFF2-40B4-BE49-F238E27FC236}">
                  <a16:creationId xmlns:a16="http://schemas.microsoft.com/office/drawing/2014/main" id="{B0199275-A719-4216-B9F8-18A992FA709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72" r="25668"/>
            <a:stretch/>
          </p:blipFill>
          <p:spPr bwMode="auto">
            <a:xfrm>
              <a:off x="6841067" y="1234170"/>
              <a:ext cx="290406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5927A8-092E-4C6E-8A6F-2E1B841EC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10" t="11220" r="63753" b="11186"/>
            <a:stretch/>
          </p:blipFill>
          <p:spPr>
            <a:xfrm>
              <a:off x="7490951" y="2317733"/>
              <a:ext cx="1554816" cy="1559999"/>
            </a:xfrm>
            <a:prstGeom prst="ellipse">
              <a:avLst/>
            </a:prstGeom>
          </p:spPr>
        </p:pic>
      </p:grpSp>
    </p:spTree>
    <p:extLst>
      <p:ext uri="{BB962C8B-B14F-4D97-AF65-F5344CB8AC3E}">
        <p14:creationId xmlns:p14="http://schemas.microsoft.com/office/powerpoint/2010/main" val="409225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255" y="765036"/>
            <a:ext cx="6200383" cy="5262979"/>
          </a:xfrm>
          <a:prstGeom prst="rect">
            <a:avLst/>
          </a:prstGeom>
          <a:noFill/>
        </p:spPr>
        <p:txBody>
          <a:bodyPr wrap="square" rtlCol="0">
            <a:spAutoFit/>
          </a:bodyPr>
          <a:lstStyle/>
          <a:p>
            <a:pPr algn="ctr"/>
            <a:r>
              <a:rPr lang="en-GB" sz="2800" b="1" dirty="0">
                <a:latin typeface="Berlin Sans FB" panose="020E0602020502020306" pitchFamily="34" charset="0"/>
              </a:rPr>
              <a:t>Interviews</a:t>
            </a:r>
          </a:p>
          <a:p>
            <a:endParaRPr lang="en-GB" sz="2800" dirty="0">
              <a:latin typeface="Berlin Sans FB" panose="020E0602020502020306" pitchFamily="34" charset="0"/>
            </a:endParaRPr>
          </a:p>
          <a:p>
            <a:r>
              <a:rPr lang="en-GB" sz="2800" dirty="0">
                <a:latin typeface="Berlin Sans FB" panose="020E0602020502020306" pitchFamily="34" charset="0"/>
              </a:rPr>
              <a:t>You can interview the suspects if you wish. </a:t>
            </a:r>
          </a:p>
          <a:p>
            <a:endParaRPr lang="en-GB" sz="2800" dirty="0">
              <a:latin typeface="Berlin Sans FB" panose="020E0602020502020306" pitchFamily="34" charset="0"/>
            </a:endParaRPr>
          </a:p>
          <a:p>
            <a:r>
              <a:rPr lang="en-GB" sz="2800" dirty="0">
                <a:latin typeface="Berlin Sans FB" panose="020E0602020502020306" pitchFamily="34" charset="0"/>
              </a:rPr>
              <a:t>Decide on your questions you want to ask each of the suspects before you go into the interview room</a:t>
            </a:r>
          </a:p>
          <a:p>
            <a:endParaRPr lang="en-GB" sz="2800" dirty="0">
              <a:latin typeface="Berlin Sans FB" panose="020E0602020502020306" pitchFamily="34" charset="0"/>
            </a:endParaRPr>
          </a:p>
          <a:p>
            <a:r>
              <a:rPr lang="en-GB" sz="2800" dirty="0">
                <a:latin typeface="Berlin Sans FB" panose="020E0602020502020306" pitchFamily="34" charset="0"/>
              </a:rPr>
              <a:t>Use the notes boxes in your book to record the answers to your questions. </a:t>
            </a:r>
          </a:p>
          <a:p>
            <a:endParaRPr lang="en-GB" sz="2800" dirty="0">
              <a:latin typeface="Berlin Sans FB" panose="020E0602020502020306" pitchFamily="34" charset="0"/>
            </a:endParaRPr>
          </a:p>
        </p:txBody>
      </p:sp>
      <p:grpSp>
        <p:nvGrpSpPr>
          <p:cNvPr id="3" name="Group 2">
            <a:extLst>
              <a:ext uri="{FF2B5EF4-FFF2-40B4-BE49-F238E27FC236}">
                <a16:creationId xmlns:a16="http://schemas.microsoft.com/office/drawing/2014/main" id="{ECB6F2B1-80A6-4D86-866F-BD2B61CF77C5}"/>
              </a:ext>
            </a:extLst>
          </p:cNvPr>
          <p:cNvGrpSpPr/>
          <p:nvPr/>
        </p:nvGrpSpPr>
        <p:grpSpPr>
          <a:xfrm>
            <a:off x="5480966" y="8550946"/>
            <a:ext cx="1013779" cy="1199278"/>
            <a:chOff x="6841067" y="1234170"/>
            <a:chExt cx="2904066" cy="3343275"/>
          </a:xfrm>
        </p:grpSpPr>
        <p:pic>
          <p:nvPicPr>
            <p:cNvPr id="5" name="Picture 2" descr="Image result for police logo">
              <a:extLst>
                <a:ext uri="{FF2B5EF4-FFF2-40B4-BE49-F238E27FC236}">
                  <a16:creationId xmlns:a16="http://schemas.microsoft.com/office/drawing/2014/main" id="{6CE2814F-903A-4671-9544-2793A6747E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72" r="25668"/>
            <a:stretch/>
          </p:blipFill>
          <p:spPr bwMode="auto">
            <a:xfrm>
              <a:off x="6841067" y="1234170"/>
              <a:ext cx="290406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C2FA23C-0A7F-49C3-ADB0-6489F085FE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10" t="11220" r="63753" b="11186"/>
            <a:stretch/>
          </p:blipFill>
          <p:spPr>
            <a:xfrm>
              <a:off x="7490951" y="2317733"/>
              <a:ext cx="1554816" cy="1559999"/>
            </a:xfrm>
            <a:prstGeom prst="ellipse">
              <a:avLst/>
            </a:prstGeom>
          </p:spPr>
        </p:pic>
      </p:grpSp>
    </p:spTree>
    <p:extLst>
      <p:ext uri="{BB962C8B-B14F-4D97-AF65-F5344CB8AC3E}">
        <p14:creationId xmlns:p14="http://schemas.microsoft.com/office/powerpoint/2010/main" val="208088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61549" y="5411897"/>
            <a:ext cx="2780123" cy="556024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3" y="527404"/>
            <a:ext cx="2821488" cy="5642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1" y="527404"/>
            <a:ext cx="2821488" cy="5642975"/>
          </a:xfrm>
          <a:prstGeom prst="rect">
            <a:avLst/>
          </a:prstGeom>
        </p:spPr>
      </p:pic>
      <p:grpSp>
        <p:nvGrpSpPr>
          <p:cNvPr id="7" name="Group 6">
            <a:extLst>
              <a:ext uri="{FF2B5EF4-FFF2-40B4-BE49-F238E27FC236}">
                <a16:creationId xmlns:a16="http://schemas.microsoft.com/office/drawing/2014/main" id="{1D292719-927C-43EE-AFDC-23D85013AB9E}"/>
              </a:ext>
            </a:extLst>
          </p:cNvPr>
          <p:cNvGrpSpPr/>
          <p:nvPr/>
        </p:nvGrpSpPr>
        <p:grpSpPr>
          <a:xfrm>
            <a:off x="5480966" y="8550946"/>
            <a:ext cx="1013779" cy="1199278"/>
            <a:chOff x="6841067" y="1234170"/>
            <a:chExt cx="2904066" cy="3343275"/>
          </a:xfrm>
        </p:grpSpPr>
        <p:pic>
          <p:nvPicPr>
            <p:cNvPr id="8" name="Picture 2" descr="Image result for police logo">
              <a:extLst>
                <a:ext uri="{FF2B5EF4-FFF2-40B4-BE49-F238E27FC236}">
                  <a16:creationId xmlns:a16="http://schemas.microsoft.com/office/drawing/2014/main" id="{6E371B4F-CEBF-44F8-8AE8-57B0AA1CE9D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472" r="25668"/>
            <a:stretch/>
          </p:blipFill>
          <p:spPr bwMode="auto">
            <a:xfrm>
              <a:off x="6841067" y="1234170"/>
              <a:ext cx="2904066" cy="3343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E2933F5-9E68-43EB-8157-076D4428D1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10" t="11220" r="63753" b="11186"/>
            <a:stretch/>
          </p:blipFill>
          <p:spPr>
            <a:xfrm>
              <a:off x="7490951" y="2317733"/>
              <a:ext cx="1554816" cy="1559999"/>
            </a:xfrm>
            <a:prstGeom prst="ellipse">
              <a:avLst/>
            </a:prstGeom>
          </p:spPr>
        </p:pic>
      </p:grpSp>
    </p:spTree>
    <p:extLst>
      <p:ext uri="{BB962C8B-B14F-4D97-AF65-F5344CB8AC3E}">
        <p14:creationId xmlns:p14="http://schemas.microsoft.com/office/powerpoint/2010/main" val="3773135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479</Words>
  <Application>Microsoft Office PowerPoint</Application>
  <PresentationFormat>A4 Paper (210x297 mm)</PresentationFormat>
  <Paragraphs>76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 Bold</vt:lpstr>
      <vt:lpstr>Berlin Sans FB</vt:lpstr>
      <vt:lpstr>Calibri</vt:lpstr>
      <vt:lpstr>Calibri Light</vt:lpstr>
      <vt:lpstr>Office Theme</vt:lpstr>
      <vt:lpstr>PowerPoint Presentation</vt:lpstr>
      <vt:lpstr>PowerPoint Presentation</vt:lpstr>
      <vt:lpstr>PowerPoint Presentation</vt:lpstr>
      <vt:lpstr>PowerPoint Presentation</vt:lpstr>
      <vt:lpstr>Fingerprint Patterns There are three main fingerprint patterns: arches, loops and whorls.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Ross</dc:creator>
  <cp:lastModifiedBy>Andrew Ross</cp:lastModifiedBy>
  <cp:revision>11</cp:revision>
  <dcterms:created xsi:type="dcterms:W3CDTF">2019-03-09T06:33:01Z</dcterms:created>
  <dcterms:modified xsi:type="dcterms:W3CDTF">2020-04-21T09:09:47Z</dcterms:modified>
</cp:coreProperties>
</file>