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</p:sldMasterIdLst>
  <p:notesMasterIdLst>
    <p:notesMasterId r:id="rId13"/>
  </p:notesMasterIdLst>
  <p:sldIdLst>
    <p:sldId id="275" r:id="rId6"/>
    <p:sldId id="273" r:id="rId7"/>
    <p:sldId id="297" r:id="rId8"/>
    <p:sldId id="298" r:id="rId9"/>
    <p:sldId id="299" r:id="rId10"/>
    <p:sldId id="267" r:id="rId11"/>
    <p:sldId id="301" r:id="rId1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F38"/>
    <a:srgbClr val="33B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6F2F5-978C-F206-44C8-FBA4BD2D4C30}" v="8" dt="2026-09-02T09:06:52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10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16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E7FAC-9B38-DE4B-A483-0AB304E265E2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4D145-E7F0-E941-B3BB-FE581845C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23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4D145-E7F0-E941-B3BB-FE581845C3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1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!! QR code to be updated following publication of new MEP webpage.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4D145-E7F0-E941-B3BB-FE581845C3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94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4D145-E7F0-E941-B3BB-FE581845C3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2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4D145-E7F0-E941-B3BB-FE581845C3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00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142004B-F79E-29C1-4A56-58BC072A53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577025"/>
            <a:ext cx="6281504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Intro title 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</a:t>
            </a: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0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120E274-2272-CD08-E610-30E22BA1EC1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4599432"/>
            <a:ext cx="12192000" cy="2141002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3183622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3183622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3183622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FA1A0-B016-65CD-1085-F78DA08E8BEE}"/>
              </a:ext>
            </a:extLst>
          </p:cNvPr>
          <p:cNvSpPr txBox="1">
            <a:spLocks/>
          </p:cNvSpPr>
          <p:nvPr userDrawn="1"/>
        </p:nvSpPr>
        <p:spPr>
          <a:xfrm>
            <a:off x="335865" y="1835357"/>
            <a:ext cx="5360847" cy="520845"/>
          </a:xfrm>
          <a:prstGeom prst="rect">
            <a:avLst/>
          </a:prstGeom>
        </p:spPr>
        <p:txBody>
          <a:bodyPr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rgbClr val="012D5B"/>
                </a:solidFill>
              </a:rPr>
              <a:t>Quam </a:t>
            </a:r>
            <a:r>
              <a:rPr lang="en-GB" b="1" err="1">
                <a:solidFill>
                  <a:srgbClr val="012D5B"/>
                </a:solidFill>
              </a:rPr>
              <a:t>volutet</a:t>
            </a:r>
            <a:r>
              <a:rPr lang="en-GB" b="1">
                <a:solidFill>
                  <a:srgbClr val="012D5B"/>
                </a:solidFill>
              </a:rPr>
              <a:t> </a:t>
            </a:r>
            <a:r>
              <a:rPr lang="en-GB" err="1">
                <a:solidFill>
                  <a:srgbClr val="012D5B"/>
                </a:solidFill>
              </a:rPr>
              <a:t>pra</a:t>
            </a:r>
            <a:r>
              <a:rPr lang="en-GB">
                <a:solidFill>
                  <a:srgbClr val="012D5B"/>
                </a:solidFill>
              </a:rPr>
              <a:t> </a:t>
            </a:r>
            <a:r>
              <a:rPr lang="en-GB" err="1">
                <a:solidFill>
                  <a:srgbClr val="012D5B"/>
                </a:solidFill>
              </a:rPr>
              <a:t>commoluptur</a:t>
            </a:r>
            <a:br>
              <a:rPr lang="en-GB" b="1">
                <a:solidFill>
                  <a:srgbClr val="012D5B"/>
                </a:solidFill>
              </a:rPr>
            </a:br>
            <a:endParaRPr lang="en-GB">
              <a:solidFill>
                <a:srgbClr val="012D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8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201D5D-A327-9284-9669-746790AF207A}"/>
              </a:ext>
            </a:extLst>
          </p:cNvPr>
          <p:cNvSpPr/>
          <p:nvPr userDrawn="1"/>
        </p:nvSpPr>
        <p:spPr>
          <a:xfrm>
            <a:off x="0" y="3429000"/>
            <a:ext cx="12192000" cy="3311434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D05077A-B955-736F-05DA-50C6BA666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4581525"/>
            <a:ext cx="11437039" cy="18865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Con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 O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32F4E95-1238-DC4D-C224-8B90DB9E3A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139139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13E443B6-90F0-6FEB-0AE8-2506C401E7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139139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A587161-3CCC-572E-0F88-DC57D1024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139139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3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692495-0BE9-51AC-F986-CAC5B0E13A60}"/>
              </a:ext>
            </a:extLst>
          </p:cNvPr>
          <p:cNvSpPr/>
          <p:nvPr userDrawn="1"/>
        </p:nvSpPr>
        <p:spPr>
          <a:xfrm>
            <a:off x="0" y="4645152"/>
            <a:ext cx="12192000" cy="2095282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8BACCA2-03E0-0672-7D3A-47C392B3A1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61366" y="3183622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CA965E9-807C-F446-757A-0EAC646A32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322739" y="3183622"/>
            <a:ext cx="8405019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7CCCD27-B244-BD46-9A9A-8AB948684CA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BEB1E23-A5BA-59ED-2D27-13C2144D30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0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1BDCBE-5F98-EDC9-72F3-21FC31F0E1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865" y="2387600"/>
            <a:ext cx="7004735" cy="167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Please use a larger box here if your </a:t>
            </a:r>
          </a:p>
          <a:p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title is longer that a single line of text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B5F582D-6563-DE30-2DBA-64B14E1C0FA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577025"/>
            <a:ext cx="70047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Intro title 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</a:t>
            </a: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32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C5E0F-CA15-9F4D-E37A-109BDAEC8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BC9F57-6EC4-3733-8C70-B64A2058A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FD532-72A0-A127-3871-D11868B2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49601-9143-490D-8716-9AAA0476355A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27509-81A3-C8A5-873C-63B79E366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5902B-99D8-8CF9-204A-A531FD31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A249-116D-4F90-9DE8-D892DC814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53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BE2292C-2759-189A-795E-D91DD7FF39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864" y="2772514"/>
            <a:ext cx="11437039" cy="167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F8B375D-4DA6-23A8-2EC6-5A4FECB5D0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35864" y="1081725"/>
            <a:ext cx="6535199" cy="143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multiple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3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1908A5C-1BB1-C71B-5BC5-7CA23D5B89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155F52E-2448-0E11-B6CB-B2E112BC04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b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</a:b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2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2202CDD-CA18-AF0D-3D14-8B8569822F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5729" y="2062071"/>
            <a:ext cx="6444342" cy="4123588"/>
          </a:xfrm>
          <a:prstGeom prst="roundRect">
            <a:avLst>
              <a:gd name="adj" fmla="val 491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3734ED-AE51-7696-C547-E575F1A0C4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25660"/>
            <a:ext cx="5760135" cy="92932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b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</a:b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BC0AA46-57F2-D181-EF94-EE75EB0A02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865" y="2936004"/>
            <a:ext cx="5760135" cy="23793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Advanced knowledge </a:t>
            </a:r>
          </a:p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Practical skills</a:t>
            </a:r>
          </a:p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Sophisticated understanding</a:t>
            </a:r>
          </a:p>
          <a:p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• Ambitious aspirations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EB6118F-4CEF-2A84-0499-60862525DD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Single line </a:t>
            </a: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headline</a:t>
            </a:r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0" i="0" u="none" strike="noStrike" kern="1200" cap="none" spc="0" normalizeH="0" baseline="0" noProof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2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1908A5C-1BB1-C71B-5BC5-7CA23D5B898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B5C-6200-BD66-0BB4-4E0B0276B9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1897479"/>
            <a:ext cx="11516166" cy="411599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00"/>
              </a:lnSpc>
              <a:spcBef>
                <a:spcPts val="1600"/>
              </a:spcBef>
              <a:buNone/>
              <a:defRPr sz="20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Go et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veripio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runtella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patquerdi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poptem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pror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ut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corit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O tam oca L. Pion pro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tu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ver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caucia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intiam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omne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effret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pro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urnicaus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At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furbis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bonte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quidin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nihic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Is hora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dienemus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con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vis,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tuame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con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dinatrudam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opoti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ciortio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nonsultus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P. Vala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nostelicae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nu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nes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vil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hicerra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 P.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Scierbeffrei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tifent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? </a:t>
            </a:r>
          </a:p>
          <a:p>
            <a:pPr>
              <a:buNone/>
            </a:pP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notalie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nitiman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timoratiae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nit? O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Am me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nocae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atrorebus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neriocus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num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din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sed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ficupio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ex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nitio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tam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pritatquam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re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consupi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caventr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artidet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Catresena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sidiissentea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vis,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C. Forum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ferfirm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aximunclabem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audam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publii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ius;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nium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apercesse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is.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Catiae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norus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pore,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pultus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facientem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inatum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ilicit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obus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ingul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Mulii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se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aucid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confectores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aut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ina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iptio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convehem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dici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pPr>
              <a:buNone/>
            </a:pPr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3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2795451"/>
            <a:ext cx="12192000" cy="3944983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139139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139139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139139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9E72749-9383-7B29-5933-E70E2A0D2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865" y="4581525"/>
            <a:ext cx="11437039" cy="188656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 </a:t>
            </a:r>
            <a:r>
              <a:rPr lang="en-GB" b="1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volutet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commoluptur</a:t>
            </a:r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sitatendant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ad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quam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qui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optationsed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Con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plicientem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privilis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v O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Itatint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sperica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me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nonsignatius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bon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hebatiu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rissedo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, us Ad in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vividees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sulemurari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potia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actem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 </a:t>
            </a:r>
            <a:r>
              <a:rPr lang="en-GB" err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tement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4197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3120E274-2272-CD08-E610-30E22BA1EC1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5864" y="1081724"/>
            <a:ext cx="5760136" cy="60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0" i="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r>
              <a:rPr lang="en-GB" b="1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Single line </a:t>
            </a:r>
            <a:r>
              <a:rPr lang="en-GB">
                <a:solidFill>
                  <a:srgbClr val="012D5B"/>
                </a:solidFill>
                <a:effectLst/>
                <a:latin typeface="Noto Sans" panose="020B0502040504020204" pitchFamily="34" charset="0"/>
              </a:rPr>
              <a:t>headline</a:t>
            </a:r>
          </a:p>
          <a:p>
            <a:endParaRPr lang="en-GB">
              <a:solidFill>
                <a:srgbClr val="012D5B"/>
              </a:solidFill>
              <a:effectLst/>
              <a:latin typeface="Noto Sans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62EC37-A468-467B-9192-DAD4E2A0EF8A}"/>
              </a:ext>
            </a:extLst>
          </p:cNvPr>
          <p:cNvSpPr/>
          <p:nvPr userDrawn="1"/>
        </p:nvSpPr>
        <p:spPr>
          <a:xfrm>
            <a:off x="0" y="3429000"/>
            <a:ext cx="12192000" cy="3311434"/>
          </a:xfrm>
          <a:prstGeom prst="rect">
            <a:avLst/>
          </a:prstGeom>
          <a:solidFill>
            <a:srgbClr val="33B8B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AA34979-BE69-6A96-5622-F89BDFD5C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482616" y="2397238"/>
            <a:ext cx="4272280" cy="2932408"/>
          </a:xfrm>
          <a:prstGeom prst="roundRect">
            <a:avLst>
              <a:gd name="adj" fmla="val 5917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3A4B3AA-FA10-AD6C-6172-04EDF2E47F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95782" y="2397238"/>
            <a:ext cx="4272280" cy="2932408"/>
          </a:xfrm>
          <a:prstGeom prst="roundRect">
            <a:avLst>
              <a:gd name="adj" fmla="val 71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FAA1BE49-F52B-8759-E47E-F5132FAFC0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64731" y="2397238"/>
            <a:ext cx="4075611" cy="2932408"/>
          </a:xfrm>
          <a:prstGeom prst="roundRect">
            <a:avLst>
              <a:gd name="adj" fmla="val 5763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7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D28804-2147-13B0-B832-AECF097BA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59ABD1-332B-B0CA-0E8B-1A4ADA1852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6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87" r:id="rId3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F38D5B-2FB6-A13A-7455-572047D1697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D28804-2147-13B0-B832-AECF097BA5B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0" y="76201"/>
            <a:ext cx="12192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0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5" r:id="rId4"/>
    <p:sldLayoutId id="2147483684" r:id="rId5"/>
    <p:sldLayoutId id="2147483674" r:id="rId6"/>
    <p:sldLayoutId id="2147483686" r:id="rId7"/>
    <p:sldLayoutId id="2147483675" r:id="rId8"/>
    <p:sldLayoutId id="2147483683" r:id="rId9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accent1"/>
          </a:solidFill>
          <a:latin typeface="Noto Sans" panose="020B0502040504020204" pitchFamily="34" charset="0"/>
          <a:ea typeface="Noto Sans" panose="020B0502040504020204" pitchFamily="34" charset="0"/>
          <a:cs typeface="Noto Sans" panose="020B0502040504020204" pitchFamily="34" charset="0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th.ac.uk/campaigns/the-bath-award/" TargetMode="External"/><Relationship Id="rId2" Type="http://schemas.openxmlformats.org/officeDocument/2006/relationships/hyperlink" Target="mailto:thebathaward@bath.ac.uk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hyperlink" Target="https://unihub.bath.ac.uk/s/myemployability" TargetMode="External"/><Relationship Id="rId4" Type="http://schemas.openxmlformats.org/officeDocument/2006/relationships/hyperlink" Target="mailto:employability@bath.ac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hyperlink" Target="https://www.bath.ac.uk/professional-services/careers/" TargetMode="External"/><Relationship Id="rId4" Type="http://schemas.openxmlformats.org/officeDocument/2006/relationships/hyperlink" Target="mailto:internships@bath.ac.u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hyperlink" Target="https://www.bath.ac.uk/guides/learning-a-foreign-language-alongside-your-studies-or-work/" TargetMode="External"/><Relationship Id="rId4" Type="http://schemas.openxmlformats.org/officeDocument/2006/relationships/hyperlink" Target="mailto:Language-skills@bath.ac.u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logs.bath.ac.uk/careers/" TargetMode="External"/><Relationship Id="rId5" Type="http://schemas.openxmlformats.org/officeDocument/2006/relationships/hyperlink" Target="mailto:employability@bath.ac.uk" TargetMode="Externa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27962-7230-3640-C11B-6F6E681A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D22A7A3-4EE9-E1DE-4D11-E0624B11D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spect="1"/>
          </p:cNvSpPr>
          <p:nvPr/>
        </p:nvSpPr>
        <p:spPr>
          <a:xfrm>
            <a:off x="1" y="759599"/>
            <a:ext cx="12191999" cy="601482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97" t="-19000" r="-197" b="-19000"/>
            </a:stretch>
          </a:blipFill>
        </p:spPr>
        <p:txBody>
          <a:bodyPr anchor="ctr"/>
          <a:lstStyle>
            <a:lvl1pPr marL="0" indent="0" algn="ctr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883F764-1C5A-668F-217C-FD9EBE59E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381953" y="1302491"/>
            <a:ext cx="6460598" cy="2626327"/>
          </a:xfrm>
          <a:prstGeom prst="roundRect">
            <a:avLst>
              <a:gd name="adj" fmla="val 20089"/>
            </a:avLst>
          </a:prstGeom>
          <a:solidFill>
            <a:schemeClr val="bg2">
              <a:alpha val="9037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University of Bath_Intro title multiple line&#10;">
            <a:extLst>
              <a:ext uri="{FF2B5EF4-FFF2-40B4-BE49-F238E27FC236}">
                <a16:creationId xmlns:a16="http://schemas.microsoft.com/office/drawing/2014/main" id="{5DDE7630-91EA-49D2-A368-41E8972363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335864" y="1576388"/>
            <a:ext cx="6173788" cy="6080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GB" sz="4300" dirty="0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Employability and Student Success</a:t>
            </a:r>
            <a:endParaRPr lang="en-US" dirty="0"/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3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2026-27 </a:t>
            </a:r>
            <a:endParaRPr lang="en-GB" sz="4300" b="0" i="0" u="none" strike="noStrike" kern="1200" cap="none" spc="0" normalizeH="0" baseline="0" noProof="0" dirty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/>
              <a:ea typeface="Noto Sans"/>
              <a:cs typeface="Noto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7513C-976C-5FD6-2709-E8FF3FD6D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/>
          <a:stretch/>
        </p:blipFill>
        <p:spPr>
          <a:xfrm>
            <a:off x="-1" y="6751545"/>
            <a:ext cx="12191999" cy="13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1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AB08B5EE-93D2-E415-EC2D-E7DABD3AD3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864" y="1081724"/>
            <a:ext cx="9583273" cy="6205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3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0" i="0" kern="1200" baseline="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Key Employability Initiatives</a:t>
            </a:r>
            <a:endParaRPr lang="en-US"/>
          </a:p>
          <a:p>
            <a:pPr marL="0" marR="0" lvl="0" indent="0" algn="l" defTabSz="91433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0" i="0" u="none" strike="noStrike" kern="1200" cap="none" spc="0" normalizeH="0" baseline="0" noProof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846079-9E6D-4432-8C6F-35B046656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597474"/>
              </p:ext>
            </p:extLst>
          </p:nvPr>
        </p:nvGraphicFramePr>
        <p:xfrm>
          <a:off x="335280" y="1901382"/>
          <a:ext cx="11510156" cy="4661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55078">
                  <a:extLst>
                    <a:ext uri="{9D8B030D-6E8A-4147-A177-3AD203B41FA5}">
                      <a16:colId xmlns:a16="http://schemas.microsoft.com/office/drawing/2014/main" val="216437865"/>
                    </a:ext>
                  </a:extLst>
                </a:gridCol>
                <a:gridCol w="5755078">
                  <a:extLst>
                    <a:ext uri="{9D8B030D-6E8A-4147-A177-3AD203B41FA5}">
                      <a16:colId xmlns:a16="http://schemas.microsoft.com/office/drawing/2014/main" val="1536960626"/>
                    </a:ext>
                  </a:extLst>
                </a:gridCol>
              </a:tblGrid>
              <a:tr h="749502">
                <a:tc>
                  <a:txBody>
                    <a:bodyPr/>
                    <a:lstStyle/>
                    <a:p>
                      <a:pPr algn="ctr"/>
                      <a:r>
                        <a:rPr lang="en-GB" sz="2800">
                          <a:solidFill>
                            <a:schemeClr val="tx2"/>
                          </a:solidFill>
                        </a:rPr>
                        <a:t>Initiative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>
                          <a:solidFill>
                            <a:schemeClr val="tx2"/>
                          </a:solidFill>
                        </a:rPr>
                        <a:t>In a nutshell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818790"/>
                  </a:ext>
                </a:extLst>
              </a:tr>
              <a:tr h="749502">
                <a:tc>
                  <a:txBody>
                    <a:bodyPr/>
                    <a:lstStyle/>
                    <a:p>
                      <a:r>
                        <a:rPr lang="en-GB"/>
                        <a:t>The Bath Award 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annual programme that recognises your extra-curricular achievements and helps you build skills valued by employers.</a:t>
                      </a:r>
                      <a:endParaRPr lang="en-US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649651"/>
                  </a:ext>
                </a:extLst>
              </a:tr>
              <a:tr h="749502">
                <a:tc>
                  <a:txBody>
                    <a:bodyPr/>
                    <a:lstStyle/>
                    <a:p>
                      <a:r>
                        <a:rPr lang="en-GB" dirty="0"/>
                        <a:t>My Employability Profile 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online tool that helps you assess, evidence, and develop your employability skills.</a:t>
                      </a:r>
                      <a:endParaRPr lang="en-US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130908"/>
                  </a:ext>
                </a:extLst>
              </a:tr>
              <a:tr h="749502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2"/>
                          </a:solidFill>
                        </a:rPr>
                        <a:t>Micro Internships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Short-term, paid work experience that lets you gain professional experience with real employers.</a:t>
                      </a:r>
                      <a:endParaRPr lang="en-US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718044"/>
                  </a:ext>
                </a:extLst>
              </a:tr>
              <a:tr h="7495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Languages &amp; Employability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language and intercultural skills that help you stand out in a global job market.</a:t>
                      </a: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30159"/>
                  </a:ext>
                </a:extLst>
              </a:tr>
              <a:tr h="749502">
                <a:tc>
                  <a:txBody>
                    <a:bodyPr/>
                    <a:lstStyle/>
                    <a:p>
                      <a:r>
                        <a:rPr lang="en-GB">
                          <a:solidFill>
                            <a:schemeClr val="tx2"/>
                          </a:solidFill>
                        </a:rPr>
                        <a:t>Student Success Stories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 examples of how Bath students have used employability initiatives to achieve their career goals.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094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48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4302-368B-07BD-3F76-6B36A7B62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1540B-58E6-BEE4-82C0-DF2ED45AB8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865" y="1043406"/>
            <a:ext cx="7667704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377">
              <a:lnSpc>
                <a:spcPct val="100000"/>
              </a:lnSpc>
              <a:spcBef>
                <a:spcPts val="0"/>
              </a:spcBef>
              <a:defRPr/>
            </a:pPr>
            <a:r>
              <a:rPr lang="en-GB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The </a:t>
            </a:r>
            <a:r>
              <a:rPr lang="en-GB" b="1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Bath Award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7B79D-3083-1625-B409-0AA4A239F0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5864" y="1812847"/>
            <a:ext cx="7664708" cy="92932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>
              <a:lnSpc>
                <a:spcPts val="3280"/>
              </a:lnSpc>
              <a:buNone/>
              <a:defRPr sz="2400" baseline="0">
                <a:solidFill>
                  <a:schemeClr val="accent1"/>
                </a:solidFill>
                <a:latin typeface="Noto Sans" panose="020B0502040504020204" pitchFamily="34" charset="0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An annual programme that encourages you to get involved in activities beyond your studies and supports your professional development 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Reflect on skills gained through work and extracurricular activities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Dedicated workshops to support your development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Helps you articulate your skills to employers</a:t>
            </a:r>
            <a:endParaRPr lang="en-GB" sz="2000" dirty="0">
              <a:ea typeface="Noto Sans"/>
              <a:cs typeface="Noto Sans"/>
            </a:endParaRP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Certificate signed by the University of Bath Vice-Chancellor and the SU President</a:t>
            </a:r>
          </a:p>
          <a:p>
            <a:pPr>
              <a:lnSpc>
                <a:spcPct val="100000"/>
              </a:lnSpc>
            </a:pPr>
            <a:endParaRPr lang="en-GB" sz="1800" b="1" dirty="0">
              <a:solidFill>
                <a:srgbClr val="012D5B"/>
              </a:solidFill>
              <a:latin typeface="Noto Sans"/>
              <a:ea typeface="Noto Sans"/>
              <a:cs typeface="Noto Sans"/>
            </a:endParaRP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2"/>
              </a:rPr>
              <a:t>thebathaward@bath.ac.uk</a:t>
            </a:r>
            <a:endParaRPr lang="en-GB" sz="1800" b="1" dirty="0">
              <a:solidFill>
                <a:srgbClr val="012D5B"/>
              </a:solidFill>
              <a:latin typeface="Noto Sans"/>
              <a:ea typeface="Noto Sans"/>
              <a:cs typeface="Noto Sans"/>
            </a:endParaRP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3"/>
              </a:rPr>
              <a:t>go.bath.ac.uk/the-bath-award</a:t>
            </a: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 </a:t>
            </a:r>
            <a:endParaRPr lang="en-GB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45186A-0BFA-DB2C-F547-CD9B0C41D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6060" t="40487" r="27604"/>
          <a:stretch>
            <a:fillRect/>
          </a:stretch>
        </p:blipFill>
        <p:spPr>
          <a:xfrm>
            <a:off x="8002863" y="1886015"/>
            <a:ext cx="4732503" cy="3419147"/>
          </a:xfrm>
          <a:blipFill>
            <a:blip r:embed="rId5"/>
            <a:stretch>
              <a:fillRect t="-29243" r="-1302" b="-52397"/>
            </a:stretch>
          </a:blipFill>
        </p:spPr>
      </p:pic>
      <p:pic>
        <p:nvPicPr>
          <p:cNvPr id="5" name="Picture 4" descr="QR code linking to go.bath.ac.uk/the-bath-award">
            <a:extLst>
              <a:ext uri="{FF2B5EF4-FFF2-40B4-BE49-F238E27FC236}">
                <a16:creationId xmlns:a16="http://schemas.microsoft.com/office/drawing/2014/main" id="{59EECF39-0446-65F1-7940-66F182391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413" y="4871017"/>
            <a:ext cx="1732002" cy="171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6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3FF3E-B8B5-D2D9-E974-523F1B713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74717A4-B088-0AE3-BA5C-532F02E09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686" y="2144147"/>
            <a:ext cx="6145428" cy="345680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EE46904-80F3-73D7-94FF-CDB5C8DD88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7106" y="1082820"/>
            <a:ext cx="909973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My Employability Profile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(MEP)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012D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1D7A9A5-8CB8-AEAF-BCCD-3B4DADB6852D}"/>
              </a:ext>
            </a:extLst>
          </p:cNvPr>
          <p:cNvSpPr txBox="1">
            <a:spLocks/>
          </p:cNvSpPr>
          <p:nvPr/>
        </p:nvSpPr>
        <p:spPr>
          <a:xfrm>
            <a:off x="325281" y="1855180"/>
            <a:ext cx="7681804" cy="8869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>
                <a:latin typeface="Noto Sans"/>
                <a:ea typeface="Noto Sans"/>
                <a:cs typeface="Noto Sans"/>
              </a:rPr>
              <a:t>Online tool to help you assess and evidence your skills across key employability capabilities</a:t>
            </a:r>
            <a:endParaRPr lang="en-US">
              <a:latin typeface="Noto Sans"/>
              <a:ea typeface="Noto Sans"/>
              <a:cs typeface="Noto Sans"/>
            </a:endParaRP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Personalised recommendations for activities and development opportunities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Record experiences from study, work, volunteering and societies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Track your progress throughout your time at Bath</a:t>
            </a:r>
          </a:p>
          <a:p>
            <a:pPr>
              <a:lnSpc>
                <a:spcPct val="100000"/>
              </a:lnSpc>
            </a:pPr>
            <a:endParaRPr lang="en-GB" sz="2000"/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4"/>
              </a:rPr>
              <a:t>employability@bath.ac.uk</a:t>
            </a:r>
            <a:endParaRPr lang="en-GB" sz="1800" b="1">
              <a:solidFill>
                <a:srgbClr val="012D5B"/>
              </a:solidFill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5"/>
              </a:rPr>
              <a:t>go.bath.ac.uk/mep</a:t>
            </a:r>
            <a:endParaRPr lang="en-GB" sz="1800" b="1" dirty="0">
              <a:solidFill>
                <a:srgbClr val="012D5B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7" name="Picture 6" descr="QR code linking to go.bath.ac.uk/mep">
            <a:extLst>
              <a:ext uri="{FF2B5EF4-FFF2-40B4-BE49-F238E27FC236}">
                <a16:creationId xmlns:a16="http://schemas.microsoft.com/office/drawing/2014/main" id="{70DCFEA6-AB14-24B4-5B84-2D62663D4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0121" y="4788310"/>
            <a:ext cx="1798672" cy="179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49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D5E00-8C56-D33D-C909-C55C33FB2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E808D9F-D9A6-3AA9-02A4-660B56BBF4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865" y="1043406"/>
            <a:ext cx="7667704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377">
              <a:lnSpc>
                <a:spcPct val="100000"/>
              </a:lnSpc>
              <a:spcBef>
                <a:spcPts val="0"/>
              </a:spcBef>
              <a:defRPr/>
            </a:pPr>
            <a:r>
              <a:rPr lang="en-GB" b="1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Micro Internships</a:t>
            </a:r>
            <a:endParaRPr lang="en-US">
              <a:ea typeface="+mn-ea"/>
              <a:cs typeface="+mn-cs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C401548-9283-9684-C343-533BD089F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6046" r="6046"/>
          <a:stretch/>
        </p:blipFill>
        <p:spPr>
          <a:xfrm>
            <a:off x="7054586" y="1427896"/>
            <a:ext cx="6444342" cy="4123588"/>
          </a:xfrm>
          <a:blipFill>
            <a:blip r:embed="rId3"/>
            <a:stretch>
              <a:fillRect t="-29243" r="-1302" b="-52397"/>
            </a:stretch>
          </a:blipFill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B62D35-B5DA-8D31-38D1-474B984033E9}"/>
              </a:ext>
            </a:extLst>
          </p:cNvPr>
          <p:cNvSpPr txBox="1">
            <a:spLocks/>
          </p:cNvSpPr>
          <p:nvPr/>
        </p:nvSpPr>
        <p:spPr>
          <a:xfrm>
            <a:off x="335864" y="1802264"/>
            <a:ext cx="6718722" cy="9399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Short-term, paid projects with employers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>
                <a:latin typeface="Noto Sans"/>
                <a:ea typeface="Noto Sans"/>
                <a:cs typeface="Noto Sans"/>
              </a:rPr>
              <a:t>Flexible opportunities that fit around your studies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Available across a range of sectors and organisations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Gain real-world experience and develop professional skills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/>
              <a:t>Build your CV and explore potential career paths</a:t>
            </a:r>
          </a:p>
          <a:p>
            <a:pPr>
              <a:lnSpc>
                <a:spcPct val="100000"/>
              </a:lnSpc>
            </a:pPr>
            <a:endParaRPr lang="en-GB" sz="1800"/>
          </a:p>
          <a:p>
            <a:pPr>
              <a:lnSpc>
                <a:spcPct val="100000"/>
              </a:lnSpc>
            </a:pPr>
            <a:r>
              <a:rPr lang="en-GB" sz="1800" b="1" dirty="0">
                <a:latin typeface="Noto Sans"/>
                <a:ea typeface="Noto Sans"/>
                <a:cs typeface="Noto Sans"/>
                <a:hlinkClick r:id="rId4"/>
              </a:rPr>
              <a:t>internships</a:t>
            </a: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4"/>
              </a:rPr>
              <a:t>@bath.ac.uk</a:t>
            </a: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5"/>
              </a:rPr>
              <a:t>go.bath.ac.uk/careers</a:t>
            </a: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 </a:t>
            </a:r>
          </a:p>
        </p:txBody>
      </p:sp>
      <p:pic>
        <p:nvPicPr>
          <p:cNvPr id="8" name="Picture 7" descr="QR code linking to go.bath.ac.uk/careers">
            <a:extLst>
              <a:ext uri="{FF2B5EF4-FFF2-40B4-BE49-F238E27FC236}">
                <a16:creationId xmlns:a16="http://schemas.microsoft.com/office/drawing/2014/main" id="{988257A1-6E6E-85E7-3ED0-7B6CB0F115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1013" y="4716104"/>
            <a:ext cx="1679932" cy="168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66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89A0B16-C173-DE4F-00CC-9E0634A3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962" b="1962"/>
          <a:stretch/>
        </p:blipFill>
        <p:spPr>
          <a:xfrm>
            <a:off x="7232312" y="1501155"/>
            <a:ext cx="6444342" cy="4123588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F9BB3E-71C3-6415-B74A-16052A65E6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7106" y="1082820"/>
            <a:ext cx="9099738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Languages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&amp;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2C5B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Employability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D1CA350-0F97-FC22-372A-348D8669B1F4}"/>
              </a:ext>
            </a:extLst>
          </p:cNvPr>
          <p:cNvSpPr txBox="1">
            <a:spLocks/>
          </p:cNvSpPr>
          <p:nvPr/>
        </p:nvSpPr>
        <p:spPr>
          <a:xfrm>
            <a:off x="336486" y="2627764"/>
            <a:ext cx="6909222" cy="92932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10-week courses in 6 languages, from Beginner to Advanced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Globally recognised language qualifications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Language Cafés, cultural events, and Virtual Language Exchange opportunities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Webinars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000" dirty="0">
              <a:ea typeface="Noto Sans"/>
              <a:cs typeface="Noto Sans"/>
            </a:endParaRPr>
          </a:p>
          <a:p>
            <a:pPr>
              <a:lnSpc>
                <a:spcPct val="100000"/>
              </a:lnSpc>
            </a:pPr>
            <a:r>
              <a:rPr lang="en-GB" sz="1800" b="1" dirty="0">
                <a:latin typeface="Noto Sans"/>
                <a:ea typeface="Noto Sans"/>
                <a:cs typeface="Noto Sans"/>
                <a:hlinkClick r:id="rId4"/>
              </a:rPr>
              <a:t>Language-skills@bath.ac.uk</a:t>
            </a:r>
            <a:r>
              <a:rPr lang="en-GB" sz="1800" b="1" dirty="0">
                <a:latin typeface="Noto Sans"/>
                <a:ea typeface="Noto Sans"/>
                <a:cs typeface="Noto Sans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en-GB" sz="1800" b="1" dirty="0">
                <a:latin typeface="Noto Sans"/>
                <a:ea typeface="Noto Sans"/>
                <a:cs typeface="Noto Sans"/>
                <a:hlinkClick r:id="rId5"/>
              </a:rPr>
              <a:t>bath.ac.uk/foreign-languages</a:t>
            </a:r>
            <a:r>
              <a:rPr lang="en-GB" sz="1800" b="1" dirty="0">
                <a:latin typeface="Noto Sans"/>
                <a:ea typeface="Noto Sans"/>
                <a:cs typeface="Noto Sans"/>
              </a:rPr>
              <a:t> </a:t>
            </a:r>
            <a:endParaRPr lang="en-GB" sz="1800" b="1">
              <a:ea typeface="Noto Sans"/>
              <a:cs typeface="Noto Sans"/>
            </a:endParaRPr>
          </a:p>
        </p:txBody>
      </p:sp>
      <p:pic>
        <p:nvPicPr>
          <p:cNvPr id="6" name="Picture 5" descr="QR code linking to bath.ac.uk/foreign-languages">
            <a:extLst>
              <a:ext uri="{FF2B5EF4-FFF2-40B4-BE49-F238E27FC236}">
                <a16:creationId xmlns:a16="http://schemas.microsoft.com/office/drawing/2014/main" id="{BA600A88-114F-03D0-2309-F921F90F3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033" y="4718939"/>
            <a:ext cx="1843934" cy="181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7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02E0C-DC26-730E-C6C1-756154EF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64ECE80-520A-4F26-B151-85FDB175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3076" b="3076"/>
          <a:stretch/>
        </p:blipFill>
        <p:spPr>
          <a:xfrm>
            <a:off x="7544859" y="1469404"/>
            <a:ext cx="5224469" cy="3343019"/>
          </a:xfrm>
          <a:blipFill>
            <a:blip r:embed="rId4"/>
            <a:stretch>
              <a:fillRect t="-29243" r="-1302" b="-52397"/>
            </a:stretch>
          </a:blipFill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5B6DD91-2436-01FA-2730-D70B14CBD2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7106" y="1082820"/>
            <a:ext cx="9099738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3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accent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Student Success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12D5B"/>
                </a:solidFill>
                <a:effectLst/>
                <a:uLnTx/>
                <a:uFillTx/>
                <a:latin typeface="Noto Sans"/>
                <a:ea typeface="Noto Sans"/>
                <a:cs typeface="Noto Sans"/>
              </a:rPr>
              <a:t>Stories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CF0B3B0-DE86-7A77-EAE7-485BFDD16CF7}"/>
              </a:ext>
            </a:extLst>
          </p:cNvPr>
          <p:cNvSpPr txBox="1">
            <a:spLocks/>
          </p:cNvSpPr>
          <p:nvPr/>
        </p:nvSpPr>
        <p:spPr>
          <a:xfrm>
            <a:off x="325281" y="1855180"/>
            <a:ext cx="7216138" cy="8869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332" rtl="0" eaLnBrk="1" latinLnBrk="0" hangingPunct="1">
              <a:lnSpc>
                <a:spcPts val="328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accent1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  <a:lvl2pPr marL="68575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1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8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47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12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78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44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10" indent="-228584" algn="l" defTabSz="91433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Real student experiences of placements, internships and graduate careers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Insights from students across different courses and industries</a:t>
            </a:r>
          </a:p>
          <a:p>
            <a:pPr marL="342900" indent="-342900">
              <a:lnSpc>
                <a:spcPct val="100000"/>
              </a:lnSpc>
              <a:buFont typeface="Arial,Sans-Serif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Inspiration and advice from your peers</a:t>
            </a:r>
            <a:endParaRPr lang="en-US" sz="2000" dirty="0">
              <a:solidFill>
                <a:srgbClr val="000000"/>
              </a:solidFill>
              <a:latin typeface="Noto Sans"/>
              <a:ea typeface="Noto Sans"/>
              <a:cs typeface="Noto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Examples of how we can support your career success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Noto Sans"/>
                <a:ea typeface="Noto Sans"/>
                <a:cs typeface="Noto Sans"/>
              </a:rPr>
              <a:t>Practical tips on applications, interviews and workplace skills</a:t>
            </a:r>
          </a:p>
          <a:p>
            <a:pPr lvl="0">
              <a:lnSpc>
                <a:spcPct val="100000"/>
              </a:lnSpc>
            </a:pPr>
            <a:endParaRPr lang="en-GB" sz="1800"/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5"/>
              </a:rPr>
              <a:t>employability@bath.ac.uk</a:t>
            </a:r>
            <a:endParaRPr lang="en-GB" sz="1800" b="1">
              <a:solidFill>
                <a:srgbClr val="012D5B"/>
              </a:solidFill>
              <a:latin typeface="Noto Sans"/>
              <a:ea typeface="Noto Sans"/>
              <a:cs typeface="Noto Sans"/>
            </a:endParaRPr>
          </a:p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  <a:hlinkClick r:id="rId6"/>
              </a:rPr>
              <a:t>blogs.bath.ac.uk/careers/</a:t>
            </a:r>
            <a:r>
              <a:rPr lang="en-GB" sz="1800" b="1" dirty="0">
                <a:solidFill>
                  <a:srgbClr val="012D5B"/>
                </a:solidFill>
                <a:latin typeface="Noto Sans"/>
                <a:ea typeface="Noto Sans"/>
                <a:cs typeface="Noto Sans"/>
              </a:rPr>
              <a:t> </a:t>
            </a:r>
            <a:endParaRPr lang="en-GB" sz="1800" b="1">
              <a:ea typeface="Noto Sans"/>
              <a:cs typeface="Noto Sans"/>
            </a:endParaRPr>
          </a:p>
        </p:txBody>
      </p:sp>
      <p:pic>
        <p:nvPicPr>
          <p:cNvPr id="11" name="Picture 10" descr="QR code linking to blogs.bath.ac.uk/careers">
            <a:extLst>
              <a:ext uri="{FF2B5EF4-FFF2-40B4-BE49-F238E27FC236}">
                <a16:creationId xmlns:a16="http://schemas.microsoft.com/office/drawing/2014/main" id="{98A6543B-DFBD-EAB4-3ABD-E8EDA7A9A8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0320" y="4686967"/>
            <a:ext cx="1938564" cy="19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17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ore Bath palette 1">
      <a:dk1>
        <a:srgbClr val="000000"/>
      </a:dk1>
      <a:lt1>
        <a:srgbClr val="FFFFFF"/>
      </a:lt1>
      <a:dk2>
        <a:srgbClr val="0E2841"/>
      </a:dk2>
      <a:lt2>
        <a:srgbClr val="FEFFFF"/>
      </a:lt2>
      <a:accent1>
        <a:srgbClr val="012C5B"/>
      </a:accent1>
      <a:accent2>
        <a:srgbClr val="62FFD9"/>
      </a:accent2>
      <a:accent3>
        <a:srgbClr val="33B8B9"/>
      </a:accent3>
      <a:accent4>
        <a:srgbClr val="0093D9"/>
      </a:accent4>
      <a:accent5>
        <a:srgbClr val="EB4F38"/>
      </a:accent5>
      <a:accent6>
        <a:srgbClr val="FAB92E"/>
      </a:accent6>
      <a:hlink>
        <a:srgbClr val="0800FF"/>
      </a:hlink>
      <a:folHlink>
        <a:srgbClr val="9800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t="-16631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oB core template_16.9_2025_v2.9 - accessible version" id="{EEE84C11-6D92-0143-A2BD-04A28156228C}" vid="{199E1AEC-E408-C042-9501-C4EB1EBA55D8}"/>
    </a:ext>
  </a:extLst>
</a:theme>
</file>

<file path=ppt/theme/theme2.xml><?xml version="1.0" encoding="utf-8"?>
<a:theme xmlns:a="http://schemas.openxmlformats.org/drawingml/2006/main" name="1_Office Theme">
  <a:themeElements>
    <a:clrScheme name="Core Bath palette 1">
      <a:dk1>
        <a:srgbClr val="000000"/>
      </a:dk1>
      <a:lt1>
        <a:srgbClr val="FFFFFF"/>
      </a:lt1>
      <a:dk2>
        <a:srgbClr val="0E2841"/>
      </a:dk2>
      <a:lt2>
        <a:srgbClr val="FEFFFF"/>
      </a:lt2>
      <a:accent1>
        <a:srgbClr val="012C5B"/>
      </a:accent1>
      <a:accent2>
        <a:srgbClr val="62FFD9"/>
      </a:accent2>
      <a:accent3>
        <a:srgbClr val="33B8B9"/>
      </a:accent3>
      <a:accent4>
        <a:srgbClr val="0093D9"/>
      </a:accent4>
      <a:accent5>
        <a:srgbClr val="EB4F38"/>
      </a:accent5>
      <a:accent6>
        <a:srgbClr val="FAB92E"/>
      </a:accent6>
      <a:hlink>
        <a:srgbClr val="0800FF"/>
      </a:hlink>
      <a:folHlink>
        <a:srgbClr val="98007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t="-16631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oB core template_16.9_2025_v2.9 - accessible version" id="{EEE84C11-6D92-0143-A2BD-04A28156228C}" vid="{A31241C2-76F2-634B-A5C9-98B24BA59DE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baf63a6-8159-4531-922f-8d695af1915f" xsi:nil="true"/>
    <lcf76f155ced4ddcb4097134ff3c332f xmlns="74fa6587-7d98-411b-acad-137d06d459a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C5964BBF66DB48B2BFAD031994B1F4" ma:contentTypeVersion="16" ma:contentTypeDescription="Create a new document." ma:contentTypeScope="" ma:versionID="2f63509251f860d6912e9f2ad62bfba5">
  <xsd:schema xmlns:xsd="http://www.w3.org/2001/XMLSchema" xmlns:xs="http://www.w3.org/2001/XMLSchema" xmlns:p="http://schemas.microsoft.com/office/2006/metadata/properties" xmlns:ns2="74fa6587-7d98-411b-acad-137d06d459a6" xmlns:ns3="c57a16d2-bbc9-46ff-bd30-657025e215d6" xmlns:ns4="7baf63a6-8159-4531-922f-8d695af1915f" targetNamespace="http://schemas.microsoft.com/office/2006/metadata/properties" ma:root="true" ma:fieldsID="22400686057d513d63650793c5c799c0" ns2:_="" ns3:_="" ns4:_="">
    <xsd:import namespace="74fa6587-7d98-411b-acad-137d06d459a6"/>
    <xsd:import namespace="c57a16d2-bbc9-46ff-bd30-657025e215d6"/>
    <xsd:import namespace="7baf63a6-8159-4531-922f-8d695af19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a6587-7d98-411b-acad-137d06d459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5693718-8356-48ba-866a-85db3a9efc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7a16d2-bbc9-46ff-bd30-657025e215d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af63a6-8159-4531-922f-8d695af1915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0b48549-c4ff-4688-937d-e869959c5fbe}" ma:internalName="TaxCatchAll" ma:showField="CatchAllData" ma:web="c57a16d2-bbc9-46ff-bd30-657025e215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B86167-A52B-49D4-BBEF-A910012386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6102BD-297F-403B-AEE7-439944C19F18}">
  <ds:schemaRefs>
    <ds:schemaRef ds:uri="http://purl.org/dc/terms/"/>
    <ds:schemaRef ds:uri="http://purl.org/dc/dcmitype/"/>
    <ds:schemaRef ds:uri="74fa6587-7d98-411b-acad-137d06d459a6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7baf63a6-8159-4531-922f-8d695af1915f"/>
    <ds:schemaRef ds:uri="c57a16d2-bbc9-46ff-bd30-657025e215d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520515-B0DE-47A1-B1A0-1A3FE0D391BC}">
  <ds:schemaRefs>
    <ds:schemaRef ds:uri="74fa6587-7d98-411b-acad-137d06d459a6"/>
    <ds:schemaRef ds:uri="7baf63a6-8159-4531-922f-8d695af1915f"/>
    <ds:schemaRef ds:uri="c57a16d2-bbc9-46ff-bd30-657025e215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77e3d22-4ea1-422d-b0ad-8fcc89406b9e}" enabled="0" method="" siteId="{377e3d22-4ea1-422d-b0ad-8fcc89406b9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415</Words>
  <Application>Microsoft Office PowerPoint</Application>
  <PresentationFormat>Widescreen</PresentationFormat>
  <Paragraphs>64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Arial,Sans-Serif</vt:lpstr>
      <vt:lpstr>Noto Sans</vt:lpstr>
      <vt:lpstr>Office Theme</vt:lpstr>
      <vt:lpstr>1_Office Theme</vt:lpstr>
      <vt:lpstr>Employability and Student Success 2026-27 </vt:lpstr>
      <vt:lpstr>Key Employability Initiatives </vt:lpstr>
      <vt:lpstr>The Bath Award</vt:lpstr>
      <vt:lpstr>My Employability Profile (MEP)</vt:lpstr>
      <vt:lpstr>Micro Internships</vt:lpstr>
      <vt:lpstr>Languages &amp; Employability</vt:lpstr>
      <vt:lpstr>Student Success Stories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Box</dc:creator>
  <cp:lastModifiedBy>Kyra Ings</cp:lastModifiedBy>
  <cp:revision>20</cp:revision>
  <dcterms:created xsi:type="dcterms:W3CDTF">2025-07-03T15:50:09Z</dcterms:created>
  <dcterms:modified xsi:type="dcterms:W3CDTF">2026-09-02T09:15:24Z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0x010100EFC5964BBF66DB48B2BFAD031994B1F4</vt:lpwstr>
  </property>
  <property fmtid="{D5CDD505-2E9C-101B-9397-08002B2CF9AE}" pid="3" name="MediaServiceImageTags">
    <vt:lpwstr/>
  </property>
</Properties>
</file>