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15"/>
  </p:notesMasterIdLst>
  <p:handoutMasterIdLst>
    <p:handoutMasterId r:id="rId16"/>
  </p:handoutMasterIdLst>
  <p:sldIdLst>
    <p:sldId id="298" r:id="rId5"/>
    <p:sldId id="311" r:id="rId6"/>
    <p:sldId id="300" r:id="rId7"/>
    <p:sldId id="310" r:id="rId8"/>
    <p:sldId id="312" r:id="rId9"/>
    <p:sldId id="309" r:id="rId10"/>
    <p:sldId id="302" r:id="rId11"/>
    <p:sldId id="306" r:id="rId12"/>
    <p:sldId id="301" r:id="rId13"/>
    <p:sldId id="304" r:id="rId14"/>
  </p:sldIdLst>
  <p:sldSz cx="12188825"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4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F4B"/>
    <a:srgbClr val="38965D"/>
    <a:srgbClr val="0094DB"/>
    <a:srgbClr val="38965C"/>
    <a:srgbClr val="F5A8BD"/>
    <a:srgbClr val="555E6B"/>
    <a:srgbClr val="FBBF0A"/>
    <a:srgbClr val="EB4F38"/>
    <a:srgbClr val="FABA21"/>
    <a:srgbClr val="40AE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A2A743-CBE3-4994-AC6A-CF1D332D6F24}" v="1" dt="2024-07-26T11:05:00.3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03" autoAdjust="0"/>
    <p:restoredTop sz="90958" autoAdjust="0"/>
  </p:normalViewPr>
  <p:slideViewPr>
    <p:cSldViewPr showGuides="1">
      <p:cViewPr varScale="1">
        <p:scale>
          <a:sx n="76" d="100"/>
          <a:sy n="76" d="100"/>
        </p:scale>
        <p:origin x="48" y="240"/>
      </p:cViewPr>
      <p:guideLst>
        <p:guide orient="horz" pos="2160"/>
        <p:guide pos="3476"/>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howGuides="1">
      <p:cViewPr varScale="1">
        <p:scale>
          <a:sx n="90" d="100"/>
          <a:sy n="90" d="100"/>
        </p:scale>
        <p:origin x="30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CD2D359-F79C-45E1-A73E-9C850141A9DB}" type="datetime1">
              <a:rPr lang="en-GB" smtClean="0"/>
              <a:t>29/07/2024</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4CBEF8-5CDE-472B-839B-B8BB0C881006}" type="slidenum">
              <a:rPr lang="en-GB" smtClean="0"/>
              <a:t>‹#›</a:t>
            </a:fld>
            <a:endParaRPr lang="en-GB"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767D4547-CE67-4CF8-B508-60980E6239CD}" type="datetime1">
              <a:rPr lang="en-GB" noProof="0" smtClean="0"/>
              <a:t>29/07/2024</a:t>
            </a:fld>
            <a:endParaRPr lang="en-GB" noProof="0"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BB98AFB-CB0D-4DFE-87B9-B4B0D0DE73CD}" type="slidenum">
              <a:rPr lang="en-GB" noProof="0" smtClean="0"/>
              <a:t>‹#›</a:t>
            </a:fld>
            <a:endParaRPr lang="en-GB" noProof="0"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Throughout the semester you will have experienced teaching, maybe some assessments. Now is the time to give your opinions on your experience of the unit, telling us what’s good and what needs to be improved. It only takes 5-10 minutes.</a:t>
            </a:r>
          </a:p>
          <a:p>
            <a:pPr marL="171450" indent="-171450">
              <a:buFontTx/>
              <a:buChar char="-"/>
            </a:pPr>
            <a:endParaRPr lang="en-GB" dirty="0"/>
          </a:p>
          <a:p>
            <a:r>
              <a:rPr lang="en-GB" dirty="0"/>
              <a:t>https://www.bath.ac.uk/campaigns/unit-evaluations-information-for-students/</a:t>
            </a:r>
          </a:p>
          <a:p>
            <a:endParaRPr lang="en-GB" dirty="0"/>
          </a:p>
          <a:p>
            <a:pPr marL="171450" indent="-171450">
              <a:buFontTx/>
              <a:buChar char="-"/>
            </a:pPr>
            <a:r>
              <a:rPr lang="en-GB" dirty="0"/>
              <a:t>Designed for traditional UG and PGT semester-based units.</a:t>
            </a:r>
          </a:p>
        </p:txBody>
      </p:sp>
      <p:sp>
        <p:nvSpPr>
          <p:cNvPr id="4" name="Slide Number Placeholder 3"/>
          <p:cNvSpPr>
            <a:spLocks noGrp="1"/>
          </p:cNvSpPr>
          <p:nvPr>
            <p:ph type="sldNum" sz="quarter" idx="5"/>
          </p:nvPr>
        </p:nvSpPr>
        <p:spPr/>
        <p:txBody>
          <a:bodyPr/>
          <a:lstStyle/>
          <a:p>
            <a:pPr rtl="0"/>
            <a:fld id="{6BB98AFB-CB0D-4DFE-87B9-B4B0D0DE73CD}" type="slidenum">
              <a:rPr lang="en-GB" noProof="0" smtClean="0"/>
              <a:t>2</a:t>
            </a:fld>
            <a:endParaRPr lang="en-GB" noProof="0"/>
          </a:p>
        </p:txBody>
      </p:sp>
    </p:spTree>
    <p:extLst>
      <p:ext uri="{BB962C8B-B14F-4D97-AF65-F5344CB8AC3E}">
        <p14:creationId xmlns:p14="http://schemas.microsoft.com/office/powerpoint/2010/main" val="252998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Department prize to be spent on something to improve the student experience.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Here is one of the OUE prize winners from 2022/23 saying why he gave feedback in OUEs.</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rtl="0"/>
            <a:fld id="{6BB98AFB-CB0D-4DFE-87B9-B4B0D0DE73CD}" type="slidenum">
              <a:rPr lang="en-GB" noProof="0" smtClean="0"/>
              <a:t>3</a:t>
            </a:fld>
            <a:endParaRPr lang="en-GB" noProof="0" dirty="0"/>
          </a:p>
        </p:txBody>
      </p:sp>
    </p:spTree>
    <p:extLst>
      <p:ext uri="{BB962C8B-B14F-4D97-AF65-F5344CB8AC3E}">
        <p14:creationId xmlns:p14="http://schemas.microsoft.com/office/powerpoint/2010/main" val="409068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6BB98AFB-CB0D-4DFE-87B9-B4B0D0DE73CD}" type="slidenum">
              <a:rPr lang="en-GB" smtClean="0"/>
              <a:t>4</a:t>
            </a:fld>
            <a:endParaRPr lang="en-GB" dirty="0"/>
          </a:p>
        </p:txBody>
      </p:sp>
    </p:spTree>
    <p:extLst>
      <p:ext uri="{BB962C8B-B14F-4D97-AF65-F5344CB8AC3E}">
        <p14:creationId xmlns:p14="http://schemas.microsoft.com/office/powerpoint/2010/main" val="4259074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6BB98AFB-CB0D-4DFE-87B9-B4B0D0DE73CD}" type="slidenum">
              <a:rPr lang="en-GB" smtClean="0"/>
              <a:t>5</a:t>
            </a:fld>
            <a:endParaRPr lang="en-GB" dirty="0"/>
          </a:p>
        </p:txBody>
      </p:sp>
    </p:spTree>
    <p:extLst>
      <p:ext uri="{BB962C8B-B14F-4D97-AF65-F5344CB8AC3E}">
        <p14:creationId xmlns:p14="http://schemas.microsoft.com/office/powerpoint/2010/main" val="1315593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6BB98AFB-CB0D-4DFE-87B9-B4B0D0DE73CD}" type="slidenum">
              <a:rPr lang="en-GB" noProof="0" smtClean="0"/>
              <a:t>6</a:t>
            </a:fld>
            <a:endParaRPr lang="en-GB" noProof="0"/>
          </a:p>
        </p:txBody>
      </p:sp>
    </p:spTree>
    <p:extLst>
      <p:ext uri="{BB962C8B-B14F-4D97-AF65-F5344CB8AC3E}">
        <p14:creationId xmlns:p14="http://schemas.microsoft.com/office/powerpoint/2010/main" val="1698715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is a response from last year’s Unit Evaluation saying what works well on the unit. The different topics that this students has written about have been drawn out and categorised in these colours.</a:t>
            </a:r>
          </a:p>
        </p:txBody>
      </p:sp>
      <p:sp>
        <p:nvSpPr>
          <p:cNvPr id="4" name="Slide Number Placeholder 3"/>
          <p:cNvSpPr>
            <a:spLocks noGrp="1"/>
          </p:cNvSpPr>
          <p:nvPr>
            <p:ph type="sldNum" sz="quarter" idx="5"/>
          </p:nvPr>
        </p:nvSpPr>
        <p:spPr/>
        <p:txBody>
          <a:bodyPr/>
          <a:lstStyle/>
          <a:p>
            <a:pPr rtl="0"/>
            <a:fld id="{6BB98AFB-CB0D-4DFE-87B9-B4B0D0DE73CD}" type="slidenum">
              <a:rPr lang="en-GB" noProof="0" smtClean="0"/>
              <a:t>7</a:t>
            </a:fld>
            <a:endParaRPr lang="en-GB" noProof="0" dirty="0"/>
          </a:p>
        </p:txBody>
      </p:sp>
    </p:spTree>
    <p:extLst>
      <p:ext uri="{BB962C8B-B14F-4D97-AF65-F5344CB8AC3E}">
        <p14:creationId xmlns:p14="http://schemas.microsoft.com/office/powerpoint/2010/main" val="1378150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Here is another one about how to improve the unit.</a:t>
            </a:r>
          </a:p>
          <a:p>
            <a:pPr marL="171450" indent="-171450">
              <a:buFont typeface="Arial" panose="020B0604020202020204" pitchFamily="34" charset="0"/>
              <a:buChar char="•"/>
            </a:pPr>
            <a:r>
              <a:rPr lang="en-GB" dirty="0"/>
              <a:t>Student has identified the problem, provided a reason why this is an issue and offered a practical solution to the issue.</a:t>
            </a:r>
          </a:p>
          <a:p>
            <a:pPr marL="171450" indent="-171450">
              <a:buFont typeface="Arial" panose="020B0604020202020204" pitchFamily="34" charset="0"/>
              <a:buChar char="•"/>
            </a:pPr>
            <a:r>
              <a:rPr lang="en-GB" dirty="0"/>
              <a:t>Feedback is most impactful when suggestions and solutions are made to resolve issues.</a:t>
            </a:r>
          </a:p>
        </p:txBody>
      </p:sp>
      <p:sp>
        <p:nvSpPr>
          <p:cNvPr id="4" name="Slide Number Placeholder 3"/>
          <p:cNvSpPr>
            <a:spLocks noGrp="1"/>
          </p:cNvSpPr>
          <p:nvPr>
            <p:ph type="sldNum" sz="quarter" idx="5"/>
          </p:nvPr>
        </p:nvSpPr>
        <p:spPr/>
        <p:txBody>
          <a:bodyPr/>
          <a:lstStyle/>
          <a:p>
            <a:pPr rtl="0"/>
            <a:fld id="{6BB98AFB-CB0D-4DFE-87B9-B4B0D0DE73CD}" type="slidenum">
              <a:rPr lang="en-GB" noProof="0" smtClean="0"/>
              <a:t>8</a:t>
            </a:fld>
            <a:endParaRPr lang="en-GB" noProof="0" dirty="0"/>
          </a:p>
        </p:txBody>
      </p:sp>
    </p:spTree>
    <p:extLst>
      <p:ext uri="{BB962C8B-B14F-4D97-AF65-F5344CB8AC3E}">
        <p14:creationId xmlns:p14="http://schemas.microsoft.com/office/powerpoint/2010/main" val="494652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 of Management – amend DLTQC name as appropriate</a:t>
            </a:r>
          </a:p>
        </p:txBody>
      </p:sp>
      <p:sp>
        <p:nvSpPr>
          <p:cNvPr id="4" name="Slide Number Placeholder 3"/>
          <p:cNvSpPr>
            <a:spLocks noGrp="1"/>
          </p:cNvSpPr>
          <p:nvPr>
            <p:ph type="sldNum" sz="quarter" idx="5"/>
          </p:nvPr>
        </p:nvSpPr>
        <p:spPr/>
        <p:txBody>
          <a:bodyPr/>
          <a:lstStyle/>
          <a:p>
            <a:pPr rtl="0"/>
            <a:fld id="{6BB98AFB-CB0D-4DFE-87B9-B4B0D0DE73CD}" type="slidenum">
              <a:rPr lang="en-GB" noProof="0" smtClean="0"/>
              <a:t>10</a:t>
            </a:fld>
            <a:endParaRPr lang="en-GB" noProof="0" dirty="0"/>
          </a:p>
        </p:txBody>
      </p:sp>
    </p:spTree>
    <p:extLst>
      <p:ext uri="{BB962C8B-B14F-4D97-AF65-F5344CB8AC3E}">
        <p14:creationId xmlns:p14="http://schemas.microsoft.com/office/powerpoint/2010/main" val="648474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511162"/>
            <a:ext cx="8928992" cy="2516400"/>
          </a:xfrm>
          <a:prstGeom prst="rect">
            <a:avLst/>
          </a:prstGeom>
        </p:spPr>
        <p:txBody>
          <a:bodyPr rtlCol="0" anchor="ctr">
            <a:normAutofit/>
          </a:bodyPr>
          <a:lstStyle>
            <a:lvl1pPr>
              <a:lnSpc>
                <a:spcPct val="80000"/>
              </a:lnSpc>
              <a:defRPr sz="4800" b="1">
                <a:solidFill>
                  <a:schemeClr val="bg1"/>
                </a:solidFill>
              </a:defRPr>
            </a:lvl1pPr>
          </a:lstStyle>
          <a:p>
            <a:pPr rtl="0"/>
            <a:r>
              <a:rPr lang="en-GB" noProof="0" dirty="0"/>
              <a:t>Click to edit </a:t>
            </a:r>
            <a:br>
              <a:rPr lang="en-GB" noProof="0" dirty="0"/>
            </a:br>
            <a:r>
              <a:rPr lang="en-GB" noProof="0" dirty="0"/>
              <a:t>Master title</a:t>
            </a:r>
          </a:p>
        </p:txBody>
      </p:sp>
      <p:sp>
        <p:nvSpPr>
          <p:cNvPr id="11" name="Picture Placeholder 15">
            <a:extLst>
              <a:ext uri="{FF2B5EF4-FFF2-40B4-BE49-F238E27FC236}">
                <a16:creationId xmlns:a16="http://schemas.microsoft.com/office/drawing/2014/main" id="{7B97EC04-E12B-7943-A228-F86A9CC20535}"/>
              </a:ext>
            </a:extLst>
          </p:cNvPr>
          <p:cNvSpPr>
            <a:spLocks noGrp="1"/>
          </p:cNvSpPr>
          <p:nvPr>
            <p:ph type="pic" sz="quarter" idx="14"/>
          </p:nvPr>
        </p:nvSpPr>
        <p:spPr>
          <a:xfrm>
            <a:off x="720000" y="2588400"/>
            <a:ext cx="1123200" cy="100800"/>
          </a:xfrm>
          <a:solidFill>
            <a:srgbClr val="0094DB"/>
          </a:solidFill>
        </p:spPr>
        <p:txBody>
          <a:bodyPr/>
          <a:lstStyle>
            <a:lvl1pPr marL="45720" indent="0">
              <a:buNone/>
              <a:defRPr>
                <a:solidFill>
                  <a:schemeClr val="tx2">
                    <a:alpha val="0"/>
                  </a:schemeClr>
                </a:solidFill>
              </a:defRPr>
            </a:lvl1pPr>
          </a:lstStyle>
          <a:p>
            <a:r>
              <a:rPr lang="en-US"/>
              <a:t>Click icon to add picture</a:t>
            </a:r>
            <a:endParaRPr lang="en-US" dirty="0"/>
          </a:p>
        </p:txBody>
      </p:sp>
    </p:spTree>
    <p:extLst>
      <p:ext uri="{BB962C8B-B14F-4D97-AF65-F5344CB8AC3E}">
        <p14:creationId xmlns:p14="http://schemas.microsoft.com/office/powerpoint/2010/main" val="417175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0000" y="762000"/>
            <a:ext cx="8686801" cy="1066800"/>
          </a:xfrm>
          <a:prstGeom prst="rect">
            <a:avLst/>
          </a:prstGeom>
        </p:spPr>
        <p:txBody>
          <a:bodyPr rtlCol="0" anchor="ctr"/>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a:xfrm>
            <a:off x="693812" y="1552416"/>
            <a:ext cx="8686801" cy="4191000"/>
          </a:xfrm>
          <a:prstGeom prst="rect">
            <a:avLst/>
          </a:prstGeo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399072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a:prstGeom prst="rect">
            <a:avLst/>
          </a:prstGeom>
        </p:spPr>
        <p:txBody>
          <a:bodyPr vert="eaVert" rtlCol="0" anchor="ctr"/>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a:xfrm>
            <a:off x="1065213" y="533400"/>
            <a:ext cx="7467599" cy="5486400"/>
          </a:xfrm>
          <a:prstGeom prst="rect">
            <a:avLst/>
          </a:prstGeo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53683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812" y="1552416"/>
            <a:ext cx="8686801" cy="4191000"/>
          </a:xfrm>
          <a:prstGeom prst="rect">
            <a:avLst/>
          </a:prstGeo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Title Placeholder 1">
            <a:extLst>
              <a:ext uri="{FF2B5EF4-FFF2-40B4-BE49-F238E27FC236}">
                <a16:creationId xmlns:a16="http://schemas.microsoft.com/office/drawing/2014/main" id="{860B1B46-72BB-2F4D-B18B-7DE6872ABD32}"/>
              </a:ext>
            </a:extLst>
          </p:cNvPr>
          <p:cNvSpPr>
            <a:spLocks noGrp="1"/>
          </p:cNvSpPr>
          <p:nvPr>
            <p:ph type="title"/>
          </p:nvPr>
        </p:nvSpPr>
        <p:spPr>
          <a:xfrm>
            <a:off x="720000" y="762000"/>
            <a:ext cx="8686801" cy="1066800"/>
          </a:xfrm>
          <a:prstGeom prst="rect">
            <a:avLst/>
          </a:prstGeom>
        </p:spPr>
        <p:txBody>
          <a:bodyPr vert="horz" lIns="91440" tIns="45720" rIns="91440" bIns="45720" rtlCol="0" anchor="ctr">
            <a:normAutofit/>
          </a:bodyPr>
          <a:lstStyle/>
          <a:p>
            <a:pPr rtl="0"/>
            <a:r>
              <a:rPr lang="en-US" noProof="0"/>
              <a:t>Click to edit Master title style</a:t>
            </a:r>
            <a:endParaRPr lang="en-GB" noProof="0" dirty="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5D4B52E-7323-A746-8BAC-BAD9EDF46C2B}"/>
              </a:ext>
            </a:extLst>
          </p:cNvPr>
          <p:cNvSpPr>
            <a:spLocks noGrp="1"/>
          </p:cNvSpPr>
          <p:nvPr>
            <p:ph type="body" sz="quarter" idx="10"/>
          </p:nvPr>
        </p:nvSpPr>
        <p:spPr>
          <a:xfrm>
            <a:off x="648000" y="3015534"/>
            <a:ext cx="6120878" cy="2645713"/>
          </a:xfrm>
          <a:prstGeom prst="rect">
            <a:avLst/>
          </a:prstGeom>
        </p:spPr>
        <p:txBody>
          <a:bodyPr/>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549B7068-B074-CE42-ABFE-3EE1AEA8F651}"/>
              </a:ext>
            </a:extLst>
          </p:cNvPr>
          <p:cNvSpPr>
            <a:spLocks noGrp="1"/>
          </p:cNvSpPr>
          <p:nvPr>
            <p:ph type="body" sz="quarter" idx="12"/>
          </p:nvPr>
        </p:nvSpPr>
        <p:spPr>
          <a:xfrm>
            <a:off x="333374" y="6381750"/>
            <a:ext cx="5112965" cy="287338"/>
          </a:xfrm>
        </p:spPr>
        <p:txBody>
          <a:bodyPr anchor="ctr">
            <a:normAutofit/>
          </a:bodyPr>
          <a:lstStyle>
            <a:lvl1pPr marL="45720" indent="0">
              <a:buNone/>
              <a:defRPr sz="1000"/>
            </a:lvl1pPr>
          </a:lstStyle>
          <a:p>
            <a:pPr lvl="0"/>
            <a:r>
              <a:rPr lang="en-US"/>
              <a:t>Click to edit Master text styles</a:t>
            </a:r>
          </a:p>
        </p:txBody>
      </p:sp>
      <p:sp>
        <p:nvSpPr>
          <p:cNvPr id="13" name="Picture Placeholder 15">
            <a:extLst>
              <a:ext uri="{FF2B5EF4-FFF2-40B4-BE49-F238E27FC236}">
                <a16:creationId xmlns:a16="http://schemas.microsoft.com/office/drawing/2014/main" id="{1F378E80-7892-B445-A6F1-0F38E96772BA}"/>
              </a:ext>
            </a:extLst>
          </p:cNvPr>
          <p:cNvSpPr>
            <a:spLocks noGrp="1"/>
          </p:cNvSpPr>
          <p:nvPr>
            <p:ph type="pic" sz="quarter" idx="14"/>
          </p:nvPr>
        </p:nvSpPr>
        <p:spPr>
          <a:xfrm>
            <a:off x="720000" y="2588400"/>
            <a:ext cx="1123200" cy="100800"/>
          </a:xfrm>
          <a:solidFill>
            <a:srgbClr val="F5A8BD"/>
          </a:solidFill>
        </p:spPr>
        <p:txBody>
          <a:bodyPr/>
          <a:lstStyle>
            <a:lvl1pPr marL="45720" indent="0">
              <a:buNone/>
              <a:defRPr>
                <a:solidFill>
                  <a:schemeClr val="tx2">
                    <a:alpha val="0"/>
                  </a:schemeClr>
                </a:solidFill>
              </a:defRPr>
            </a:lvl1pPr>
          </a:lstStyle>
          <a:p>
            <a:r>
              <a:rPr lang="en-US"/>
              <a:t>Click icon to add picture</a:t>
            </a:r>
            <a:endParaRPr lang="en-US" dirty="0"/>
          </a:p>
        </p:txBody>
      </p:sp>
      <p:sp>
        <p:nvSpPr>
          <p:cNvPr id="16" name="Title 1">
            <a:extLst>
              <a:ext uri="{FF2B5EF4-FFF2-40B4-BE49-F238E27FC236}">
                <a16:creationId xmlns:a16="http://schemas.microsoft.com/office/drawing/2014/main" id="{989D1C7F-A192-B245-A9C6-32FB796438AE}"/>
              </a:ext>
            </a:extLst>
          </p:cNvPr>
          <p:cNvSpPr>
            <a:spLocks noGrp="1"/>
          </p:cNvSpPr>
          <p:nvPr>
            <p:ph type="ctrTitle" hasCustomPrompt="1"/>
          </p:nvPr>
        </p:nvSpPr>
        <p:spPr>
          <a:xfrm>
            <a:off x="720000" y="980728"/>
            <a:ext cx="4870356" cy="1607672"/>
          </a:xfrm>
          <a:prstGeom prst="rect">
            <a:avLst/>
          </a:prstGeom>
        </p:spPr>
        <p:txBody>
          <a:bodyPr rtlCol="0" anchor="ctr">
            <a:normAutofit/>
          </a:bodyPr>
          <a:lstStyle>
            <a:lvl1pPr>
              <a:lnSpc>
                <a:spcPct val="80000"/>
              </a:lnSpc>
              <a:defRPr sz="4300" b="1">
                <a:solidFill>
                  <a:schemeClr val="bg1"/>
                </a:solidFill>
              </a:defRPr>
            </a:lvl1pPr>
          </a:lstStyle>
          <a:p>
            <a:pPr rtl="0"/>
            <a:r>
              <a:rPr lang="en-GB" noProof="0" dirty="0"/>
              <a:t>Click to edit </a:t>
            </a:r>
            <a:br>
              <a:rPr lang="en-GB" noProof="0" dirty="0"/>
            </a:br>
            <a:r>
              <a:rPr lang="en-GB" noProof="0" dirty="0"/>
              <a:t>Section title</a:t>
            </a:r>
          </a:p>
        </p:txBody>
      </p:sp>
    </p:spTree>
    <p:extLst>
      <p:ext uri="{BB962C8B-B14F-4D97-AF65-F5344CB8AC3E}">
        <p14:creationId xmlns:p14="http://schemas.microsoft.com/office/powerpoint/2010/main" val="371139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460997"/>
            <a:ext cx="4294291" cy="1522800"/>
          </a:xfrm>
          <a:prstGeom prst="rect">
            <a:avLst/>
          </a:prstGeom>
        </p:spPr>
        <p:txBody>
          <a:bodyPr rtlCol="0" anchor="ctr">
            <a:normAutofit/>
          </a:bodyPr>
          <a:lstStyle>
            <a:lvl1pPr>
              <a:defRPr sz="2800"/>
            </a:lvl1pPr>
          </a:lstStyle>
          <a:p>
            <a:pPr rtl="0"/>
            <a:r>
              <a:rPr lang="en-GB" noProof="0" dirty="0"/>
              <a:t>Click to edit </a:t>
            </a:r>
            <a:br>
              <a:rPr lang="en-GB" noProof="0" dirty="0"/>
            </a:br>
            <a:r>
              <a:rPr lang="en-GB" noProof="0" dirty="0"/>
              <a:t>sub title style</a:t>
            </a:r>
          </a:p>
        </p:txBody>
      </p:sp>
      <p:sp>
        <p:nvSpPr>
          <p:cNvPr id="7" name="Text Placeholder 4">
            <a:extLst>
              <a:ext uri="{FF2B5EF4-FFF2-40B4-BE49-F238E27FC236}">
                <a16:creationId xmlns:a16="http://schemas.microsoft.com/office/drawing/2014/main" id="{08A1ED66-D9C6-E343-B119-49844847F9F1}"/>
              </a:ext>
            </a:extLst>
          </p:cNvPr>
          <p:cNvSpPr>
            <a:spLocks noGrp="1"/>
          </p:cNvSpPr>
          <p:nvPr>
            <p:ph type="body" sz="quarter" idx="10" hasCustomPrompt="1"/>
          </p:nvPr>
        </p:nvSpPr>
        <p:spPr>
          <a:xfrm>
            <a:off x="720000" y="2203218"/>
            <a:ext cx="6120878" cy="2645713"/>
          </a:xfrm>
          <a:prstGeom prst="rect">
            <a:avLst/>
          </a:prstGeom>
        </p:spPr>
        <p:txBody>
          <a:bodyPr>
            <a:normAutofit/>
          </a:bodyPr>
          <a:lstStyle>
            <a:lvl1pPr marL="45720" indent="0">
              <a:lnSpc>
                <a:spcPct val="100000"/>
              </a:lnSpc>
              <a:buNone/>
              <a:defRPr sz="1800"/>
            </a:lvl1pPr>
            <a:lvl2pPr>
              <a:lnSpc>
                <a:spcPct val="100000"/>
              </a:lnSpc>
              <a:defRPr sz="2400"/>
            </a:lvl2pPr>
            <a:lvl3pPr>
              <a:lnSpc>
                <a:spcPct val="100000"/>
              </a:lnSpc>
              <a:defRPr sz="2000"/>
            </a:lvl3pPr>
            <a:lvl4pPr marL="777240" indent="0">
              <a:lnSpc>
                <a:spcPct val="100000"/>
              </a:lnSpc>
              <a:buNone/>
              <a:defRPr sz="1800"/>
            </a:lvl4pPr>
            <a:lvl5pPr>
              <a:lnSpc>
                <a:spcPct val="100000"/>
              </a:lnSpc>
              <a:defRPr sz="1600"/>
            </a:lvl5pPr>
          </a:lstStyle>
          <a:p>
            <a:pPr lvl="0"/>
            <a:r>
              <a:rPr lang="en-GB" dirty="0"/>
              <a:t>Edit</a:t>
            </a:r>
          </a:p>
        </p:txBody>
      </p:sp>
      <p:sp>
        <p:nvSpPr>
          <p:cNvPr id="11" name="Text Placeholder 11">
            <a:extLst>
              <a:ext uri="{FF2B5EF4-FFF2-40B4-BE49-F238E27FC236}">
                <a16:creationId xmlns:a16="http://schemas.microsoft.com/office/drawing/2014/main" id="{F7FFEF18-4AE0-D044-AF8F-96145EDEEC5F}"/>
              </a:ext>
            </a:extLst>
          </p:cNvPr>
          <p:cNvSpPr>
            <a:spLocks noGrp="1"/>
          </p:cNvSpPr>
          <p:nvPr>
            <p:ph type="body" sz="quarter" idx="12"/>
          </p:nvPr>
        </p:nvSpPr>
        <p:spPr>
          <a:xfrm>
            <a:off x="333374" y="6381750"/>
            <a:ext cx="5112965" cy="287338"/>
          </a:xfrm>
        </p:spPr>
        <p:txBody>
          <a:bodyPr anchor="ctr">
            <a:normAutofit/>
          </a:bodyPr>
          <a:lstStyle>
            <a:lvl1pPr marL="45720" indent="0">
              <a:buNone/>
              <a:defRPr sz="1000"/>
            </a:lvl1pPr>
          </a:lstStyle>
          <a:p>
            <a:pPr lvl="0"/>
            <a:r>
              <a:rPr lang="en-US"/>
              <a:t>Click to edit Master text styles</a:t>
            </a:r>
          </a:p>
        </p:txBody>
      </p:sp>
      <p:sp>
        <p:nvSpPr>
          <p:cNvPr id="13" name="Picture Placeholder 15">
            <a:extLst>
              <a:ext uri="{FF2B5EF4-FFF2-40B4-BE49-F238E27FC236}">
                <a16:creationId xmlns:a16="http://schemas.microsoft.com/office/drawing/2014/main" id="{1CAD3585-5AF4-2944-8119-021EAD35BF43}"/>
              </a:ext>
            </a:extLst>
          </p:cNvPr>
          <p:cNvSpPr>
            <a:spLocks noGrp="1"/>
          </p:cNvSpPr>
          <p:nvPr>
            <p:ph type="pic" sz="quarter" idx="14"/>
          </p:nvPr>
        </p:nvSpPr>
        <p:spPr>
          <a:xfrm>
            <a:off x="720000" y="1772816"/>
            <a:ext cx="864000" cy="72000"/>
          </a:xfrm>
          <a:solidFill>
            <a:srgbClr val="0094DB"/>
          </a:solidFill>
        </p:spPr>
        <p:txBody>
          <a:bodyPr/>
          <a:lstStyle>
            <a:lvl1pPr marL="45720" indent="0">
              <a:buNone/>
              <a:defRPr>
                <a:solidFill>
                  <a:schemeClr val="tx2">
                    <a:alpha val="0"/>
                  </a:schemeClr>
                </a:solidFill>
              </a:defRPr>
            </a:lvl1pPr>
          </a:lstStyle>
          <a:p>
            <a:r>
              <a:rPr lang="en-US"/>
              <a:t>Click icon to add picture</a:t>
            </a:r>
            <a:endParaRPr lang="en-US" dirty="0"/>
          </a:p>
        </p:txBody>
      </p:sp>
    </p:spTree>
    <p:extLst>
      <p:ext uri="{BB962C8B-B14F-4D97-AF65-F5344CB8AC3E}">
        <p14:creationId xmlns:p14="http://schemas.microsoft.com/office/powerpoint/2010/main" val="86435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0E59A6CF-068B-3D44-8052-78084591AB79}"/>
              </a:ext>
            </a:extLst>
          </p:cNvPr>
          <p:cNvSpPr>
            <a:spLocks noGrp="1"/>
          </p:cNvSpPr>
          <p:nvPr>
            <p:ph type="body" sz="quarter" idx="10" hasCustomPrompt="1"/>
          </p:nvPr>
        </p:nvSpPr>
        <p:spPr>
          <a:xfrm>
            <a:off x="648000" y="1983797"/>
            <a:ext cx="6120878" cy="2645713"/>
          </a:xfrm>
          <a:prstGeom prst="rect">
            <a:avLst/>
          </a:prstGeom>
        </p:spPr>
        <p:txBody>
          <a:bodyPr>
            <a:normAutofit/>
          </a:bodyPr>
          <a:lstStyle>
            <a:lvl1pPr marL="45720" indent="0">
              <a:lnSpc>
                <a:spcPct val="100000"/>
              </a:lnSpc>
              <a:buNone/>
              <a:defRPr sz="3200"/>
            </a:lvl1pPr>
            <a:lvl2pPr>
              <a:lnSpc>
                <a:spcPct val="100000"/>
              </a:lnSpc>
              <a:defRPr sz="2400"/>
            </a:lvl2pPr>
            <a:lvl3pPr>
              <a:lnSpc>
                <a:spcPct val="100000"/>
              </a:lnSpc>
              <a:defRPr sz="2000"/>
            </a:lvl3pPr>
            <a:lvl4pPr marL="777240" indent="0">
              <a:lnSpc>
                <a:spcPct val="100000"/>
              </a:lnSpc>
              <a:buNone/>
              <a:defRPr sz="1800"/>
            </a:lvl4pPr>
            <a:lvl5pPr>
              <a:lnSpc>
                <a:spcPct val="100000"/>
              </a:lnSpc>
              <a:defRPr sz="1600"/>
            </a:lvl5pPr>
          </a:lstStyle>
          <a:p>
            <a:pPr lvl="0"/>
            <a:r>
              <a:rPr lang="en-GB" dirty="0"/>
              <a:t>Edit</a:t>
            </a:r>
          </a:p>
        </p:txBody>
      </p:sp>
      <p:sp>
        <p:nvSpPr>
          <p:cNvPr id="11" name="Text Placeholder 10">
            <a:extLst>
              <a:ext uri="{FF2B5EF4-FFF2-40B4-BE49-F238E27FC236}">
                <a16:creationId xmlns:a16="http://schemas.microsoft.com/office/drawing/2014/main" id="{FCD1A404-6ABE-174D-880B-9DC495DFF92C}"/>
              </a:ext>
            </a:extLst>
          </p:cNvPr>
          <p:cNvSpPr>
            <a:spLocks noGrp="1"/>
          </p:cNvSpPr>
          <p:nvPr>
            <p:ph type="body" sz="quarter" idx="12"/>
          </p:nvPr>
        </p:nvSpPr>
        <p:spPr>
          <a:xfrm>
            <a:off x="648000" y="336389"/>
            <a:ext cx="5473080" cy="1655832"/>
          </a:xfrm>
        </p:spPr>
        <p:txBody>
          <a:bodyPr anchor="ctr">
            <a:normAutofit/>
          </a:bodyPr>
          <a:lstStyle>
            <a:lvl1pPr marL="45720" indent="0" algn="l">
              <a:buNone/>
              <a:defRPr sz="2800" b="1"/>
            </a:lvl1pPr>
          </a:lstStyle>
          <a:p>
            <a:pPr lvl="0"/>
            <a:r>
              <a:rPr lang="en-US"/>
              <a:t>Click to edit Master text styles</a:t>
            </a:r>
          </a:p>
        </p:txBody>
      </p:sp>
      <p:sp>
        <p:nvSpPr>
          <p:cNvPr id="14" name="Text Placeholder 11">
            <a:extLst>
              <a:ext uri="{FF2B5EF4-FFF2-40B4-BE49-F238E27FC236}">
                <a16:creationId xmlns:a16="http://schemas.microsoft.com/office/drawing/2014/main" id="{9C45BB2E-639F-5F48-8290-C79A537F3C6B}"/>
              </a:ext>
            </a:extLst>
          </p:cNvPr>
          <p:cNvSpPr>
            <a:spLocks noGrp="1"/>
          </p:cNvSpPr>
          <p:nvPr>
            <p:ph type="body" sz="quarter" idx="13"/>
          </p:nvPr>
        </p:nvSpPr>
        <p:spPr>
          <a:xfrm>
            <a:off x="333374" y="6381750"/>
            <a:ext cx="5112965" cy="287338"/>
          </a:xfrm>
        </p:spPr>
        <p:txBody>
          <a:bodyPr anchor="ctr">
            <a:normAutofit/>
          </a:bodyPr>
          <a:lstStyle>
            <a:lvl1pPr marL="45720" indent="0">
              <a:buNone/>
              <a:defRPr sz="1000"/>
            </a:lvl1pPr>
          </a:lstStyle>
          <a:p>
            <a:pPr lvl="0"/>
            <a:r>
              <a:rPr lang="en-US"/>
              <a:t>Click to edit Master text styles</a:t>
            </a:r>
          </a:p>
        </p:txBody>
      </p:sp>
      <p:sp>
        <p:nvSpPr>
          <p:cNvPr id="16" name="Picture Placeholder 15">
            <a:extLst>
              <a:ext uri="{FF2B5EF4-FFF2-40B4-BE49-F238E27FC236}">
                <a16:creationId xmlns:a16="http://schemas.microsoft.com/office/drawing/2014/main" id="{2626D0FA-CF2C-004D-BC27-9A2BA775BDFE}"/>
              </a:ext>
            </a:extLst>
          </p:cNvPr>
          <p:cNvSpPr>
            <a:spLocks noGrp="1"/>
          </p:cNvSpPr>
          <p:nvPr>
            <p:ph type="pic" sz="quarter" idx="14"/>
          </p:nvPr>
        </p:nvSpPr>
        <p:spPr>
          <a:xfrm>
            <a:off x="720000" y="1556791"/>
            <a:ext cx="864000" cy="72000"/>
          </a:xfrm>
          <a:solidFill>
            <a:srgbClr val="FABA21"/>
          </a:solidFill>
        </p:spPr>
        <p:txBody>
          <a:bodyPr/>
          <a:lstStyle>
            <a:lvl1pPr marL="45720" indent="0">
              <a:buNone/>
              <a:defRPr>
                <a:solidFill>
                  <a:schemeClr val="tx2">
                    <a:alpha val="0"/>
                  </a:schemeClr>
                </a:solidFill>
              </a:defRPr>
            </a:lvl1pPr>
          </a:lstStyle>
          <a:p>
            <a:r>
              <a:rPr lang="en-US"/>
              <a:t>Click icon to add picture</a:t>
            </a:r>
            <a:endParaRPr lang="en-US" dirty="0"/>
          </a:p>
        </p:txBody>
      </p:sp>
    </p:spTree>
    <p:extLst>
      <p:ext uri="{BB962C8B-B14F-4D97-AF65-F5344CB8AC3E}">
        <p14:creationId xmlns:p14="http://schemas.microsoft.com/office/powerpoint/2010/main" val="416887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17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762000"/>
            <a:ext cx="8686801" cy="1066800"/>
          </a:xfrm>
          <a:prstGeom prst="rect">
            <a:avLst/>
          </a:prstGeom>
        </p:spPr>
        <p:txBody>
          <a:bodyPr rtlCol="0" anchor="ctr"/>
          <a:lstStyle/>
          <a:p>
            <a:pPr rtl="0"/>
            <a:r>
              <a:rPr lang="en-US" noProof="0"/>
              <a:t>Click to edit Master title style</a:t>
            </a:r>
            <a:endParaRPr lang="en-GB" noProof="0" dirty="0"/>
          </a:p>
        </p:txBody>
      </p:sp>
      <p:sp>
        <p:nvSpPr>
          <p:cNvPr id="3" name="Content Placeholder 2"/>
          <p:cNvSpPr>
            <a:spLocks noGrp="1"/>
          </p:cNvSpPr>
          <p:nvPr>
            <p:ph sz="half" idx="1"/>
          </p:nvPr>
        </p:nvSpPr>
        <p:spPr>
          <a:xfrm>
            <a:off x="720000" y="1828800"/>
            <a:ext cx="4251960" cy="4191000"/>
          </a:xfrm>
          <a:prstGeom prst="rect">
            <a:avLst/>
          </a:prstGeo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p:cNvSpPr>
            <a:spLocks noGrp="1"/>
          </p:cNvSpPr>
          <p:nvPr>
            <p:ph sz="half" idx="2"/>
          </p:nvPr>
        </p:nvSpPr>
        <p:spPr>
          <a:xfrm>
            <a:off x="5246281" y="1828800"/>
            <a:ext cx="4251960" cy="4191000"/>
          </a:xfrm>
          <a:prstGeom prst="rect">
            <a:avLst/>
          </a:prstGeo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348942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762000"/>
            <a:ext cx="8686801" cy="1066800"/>
          </a:xfrm>
          <a:prstGeom prst="rect">
            <a:avLst/>
          </a:prstGeom>
        </p:spPr>
        <p:txBody>
          <a:bodyPr rtlCol="0" anchor="ctr"/>
          <a:lstStyle>
            <a:lvl1pPr>
              <a:defRPr/>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720000" y="1828799"/>
            <a:ext cx="4251960" cy="685801"/>
          </a:xfrm>
          <a:prstGeom prst="rect">
            <a:avLst/>
          </a:prstGeo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720000" y="2590800"/>
            <a:ext cx="4251960" cy="3429000"/>
          </a:xfrm>
          <a:prstGeom prst="rect">
            <a:avLst/>
          </a:prstGeo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p:cNvSpPr>
            <a:spLocks noGrp="1"/>
          </p:cNvSpPr>
          <p:nvPr>
            <p:ph type="body" sz="quarter" idx="3"/>
          </p:nvPr>
        </p:nvSpPr>
        <p:spPr>
          <a:xfrm>
            <a:off x="720000" y="1828799"/>
            <a:ext cx="4251960" cy="685801"/>
          </a:xfrm>
          <a:prstGeom prst="rect">
            <a:avLst/>
          </a:prstGeo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p:cNvSpPr>
            <a:spLocks noGrp="1"/>
          </p:cNvSpPr>
          <p:nvPr>
            <p:ph sz="quarter" idx="4"/>
          </p:nvPr>
        </p:nvSpPr>
        <p:spPr>
          <a:xfrm>
            <a:off x="720000" y="2590800"/>
            <a:ext cx="4251960" cy="3429000"/>
          </a:xfrm>
          <a:prstGeom prst="rect">
            <a:avLst/>
          </a:prstGeo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243265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533400"/>
            <a:ext cx="4114800" cy="1524000"/>
          </a:xfrm>
          <a:prstGeom prst="rect">
            <a:avLst/>
          </a:prstGeom>
        </p:spPr>
        <p:txBody>
          <a:bodyPr rtlCol="0" anchor="ctr">
            <a:normAutofit/>
          </a:bodyPr>
          <a:lstStyle>
            <a:lvl1pPr algn="l">
              <a:defRPr sz="3600" b="1"/>
            </a:lvl1pPr>
          </a:lstStyle>
          <a:p>
            <a:pPr rtl="0"/>
            <a:r>
              <a:rPr lang="en-US" noProof="0"/>
              <a:t>Click to edit Master title style</a:t>
            </a:r>
            <a:endParaRPr lang="en-GB" noProof="0" dirty="0"/>
          </a:p>
        </p:txBody>
      </p:sp>
      <p:sp>
        <p:nvSpPr>
          <p:cNvPr id="3" name="Content Placeholder 2"/>
          <p:cNvSpPr>
            <a:spLocks noGrp="1"/>
          </p:cNvSpPr>
          <p:nvPr>
            <p:ph idx="1"/>
          </p:nvPr>
        </p:nvSpPr>
        <p:spPr>
          <a:xfrm>
            <a:off x="6094411" y="533400"/>
            <a:ext cx="5638801" cy="5486400"/>
          </a:xfrm>
          <a:prstGeom prst="rect">
            <a:avLst/>
          </a:prstGeo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Text Placeholder 3"/>
          <p:cNvSpPr>
            <a:spLocks noGrp="1"/>
          </p:cNvSpPr>
          <p:nvPr>
            <p:ph type="body" sz="half" idx="2"/>
          </p:nvPr>
        </p:nvSpPr>
        <p:spPr>
          <a:xfrm>
            <a:off x="720000" y="2209800"/>
            <a:ext cx="4114800" cy="3810000"/>
          </a:xfrm>
          <a:prstGeom prst="rect">
            <a:avLst/>
          </a:prstGeom>
        </p:spPr>
        <p:txBody>
          <a:bodyPr rtlCol="0">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Tree>
    <p:extLst>
      <p:ext uri="{BB962C8B-B14F-4D97-AF65-F5344CB8AC3E}">
        <p14:creationId xmlns:p14="http://schemas.microsoft.com/office/powerpoint/2010/main" val="149824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533400"/>
            <a:ext cx="4114800" cy="1524000"/>
          </a:xfrm>
          <a:prstGeom prst="rect">
            <a:avLst/>
          </a:prstGeom>
        </p:spPr>
        <p:txBody>
          <a:bodyPr rtlCol="0" anchor="ctr">
            <a:noAutofit/>
          </a:bodyPr>
          <a:lstStyle>
            <a:lvl1pPr algn="l">
              <a:defRPr sz="3600" b="1"/>
            </a:lvl1pPr>
          </a:lstStyle>
          <a:p>
            <a:pPr rtl="0"/>
            <a:r>
              <a:rPr lang="en-US" noProof="0"/>
              <a:t>Click to edit Master title style</a:t>
            </a:r>
            <a:endParaRPr lang="en-GB" noProof="0" dirty="0"/>
          </a:p>
        </p:txBody>
      </p:sp>
      <p:sp>
        <p:nvSpPr>
          <p:cNvPr id="3" name="Picture Placeholder 2" descr="An empty placeholder to add an image. Click on the placeholder and select the image that you wish to add"/>
          <p:cNvSpPr>
            <a:spLocks noGrp="1"/>
          </p:cNvSpPr>
          <p:nvPr>
            <p:ph type="pic" idx="1"/>
          </p:nvPr>
        </p:nvSpPr>
        <p:spPr>
          <a:xfrm>
            <a:off x="5502472" y="0"/>
            <a:ext cx="6670477" cy="6957392"/>
          </a:xfrm>
          <a:prstGeom prst="rect">
            <a:avLst/>
          </a:prstGeom>
          <a:ln w="50800">
            <a:no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
        <p:nvSpPr>
          <p:cNvPr id="4" name="Text Placeholder 3"/>
          <p:cNvSpPr>
            <a:spLocks noGrp="1"/>
          </p:cNvSpPr>
          <p:nvPr>
            <p:ph type="body" sz="half" idx="2"/>
          </p:nvPr>
        </p:nvSpPr>
        <p:spPr>
          <a:xfrm>
            <a:off x="720000" y="2209800"/>
            <a:ext cx="4114800" cy="3810000"/>
          </a:xfrm>
          <a:prstGeom prst="rect">
            <a:avLst/>
          </a:prstGeo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Tree>
    <p:extLst>
      <p:ext uri="{BB962C8B-B14F-4D97-AF65-F5344CB8AC3E}">
        <p14:creationId xmlns:p14="http://schemas.microsoft.com/office/powerpoint/2010/main" val="47516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F22046-0CDF-D541-B180-5CD01941979B}"/>
              </a:ext>
            </a:extLst>
          </p:cNvPr>
          <p:cNvSpPr/>
          <p:nvPr userDrawn="1"/>
        </p:nvSpPr>
        <p:spPr>
          <a:xfrm>
            <a:off x="-21386" y="0"/>
            <a:ext cx="12210211" cy="6957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Sulis Head">
            <a:extLst>
              <a:ext uri="{FF2B5EF4-FFF2-40B4-BE49-F238E27FC236}">
                <a16:creationId xmlns:a16="http://schemas.microsoft.com/office/drawing/2014/main" id="{DF51CF94-E447-FE42-9E52-16E513E14D5A}"/>
              </a:ext>
            </a:extLst>
          </p:cNvPr>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10846940" y="5733256"/>
            <a:ext cx="952969" cy="950073"/>
          </a:xfrm>
          <a:prstGeom prst="rect">
            <a:avLst/>
          </a:prstGeom>
        </p:spPr>
      </p:pic>
      <p:sp>
        <p:nvSpPr>
          <p:cNvPr id="2" name="Title Placeholder 1"/>
          <p:cNvSpPr>
            <a:spLocks noGrp="1"/>
          </p:cNvSpPr>
          <p:nvPr>
            <p:ph type="title"/>
          </p:nvPr>
        </p:nvSpPr>
        <p:spPr>
          <a:xfrm>
            <a:off x="720000" y="762000"/>
            <a:ext cx="8686801" cy="1066800"/>
          </a:xfrm>
          <a:prstGeom prst="rect">
            <a:avLst/>
          </a:prstGeom>
        </p:spPr>
        <p:txBody>
          <a:bodyPr vert="horz" lIns="0" tIns="45720" rIns="91440" bIns="45720" rtlCol="0" anchor="ctr">
            <a:normAutofit/>
          </a:body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720000" y="1828800"/>
            <a:ext cx="8686801" cy="4191000"/>
          </a:xfrm>
          <a:prstGeom prst="rect">
            <a:avLst/>
          </a:prstGeom>
        </p:spPr>
        <p:txBody>
          <a:bodyPr vert="horz" lIns="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2907614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4" r:id="rId3"/>
    <p:sldLayoutId id="2147483715" r:id="rId4"/>
    <p:sldLayoutId id="2147483711" r:id="rId5"/>
    <p:sldLayoutId id="2147483712" r:id="rId6"/>
    <p:sldLayoutId id="2147483713" r:id="rId7"/>
    <p:sldLayoutId id="2147483716" r:id="rId8"/>
    <p:sldLayoutId id="2147483717" r:id="rId9"/>
    <p:sldLayoutId id="2147483718" r:id="rId10"/>
    <p:sldLayoutId id="2147483719" r:id="rId11"/>
    <p:sldLayoutId id="214748365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274320" indent="-228600" algn="l" defTabSz="914400" rtl="0" eaLnBrk="1" latinLnBrk="0" hangingPunct="1">
        <a:lnSpc>
          <a:spcPct val="90000"/>
        </a:lnSpc>
        <a:spcBef>
          <a:spcPts val="1800"/>
        </a:spcBef>
        <a:buClr>
          <a:schemeClr val="bg1"/>
        </a:buClr>
        <a:buSzPct val="80000"/>
        <a:buFont typeface="Arial"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594360" indent="-228600" algn="l" defTabSz="914400" rtl="0" eaLnBrk="1" latinLnBrk="0" hangingPunct="1">
        <a:lnSpc>
          <a:spcPct val="90000"/>
        </a:lnSpc>
        <a:spcBef>
          <a:spcPts val="1000"/>
        </a:spcBef>
        <a:buClr>
          <a:schemeClr val="bg1"/>
        </a:buClr>
        <a:buSzPct val="80000"/>
        <a:buFont typeface="Arial" pitchFamily="34" charset="0"/>
        <a:buChar char="•"/>
        <a:defRPr sz="1800" kern="1200">
          <a:solidFill>
            <a:schemeClr val="bg1"/>
          </a:solidFill>
          <a:latin typeface="Arial" panose="020B0604020202020204" pitchFamily="34" charset="0"/>
          <a:ea typeface="+mn-ea"/>
          <a:cs typeface="Arial" panose="020B0604020202020204" pitchFamily="34" charset="0"/>
        </a:defRPr>
      </a:lvl2pPr>
      <a:lvl3pPr marL="777240" indent="-182880" algn="l" defTabSz="914400" rtl="0" eaLnBrk="1" latinLnBrk="0" hangingPunct="1">
        <a:lnSpc>
          <a:spcPct val="90000"/>
        </a:lnSpc>
        <a:spcBef>
          <a:spcPts val="600"/>
        </a:spcBef>
        <a:buClr>
          <a:schemeClr val="bg1"/>
        </a:buClr>
        <a:buSzPct val="80000"/>
        <a:buFont typeface="Arial" pitchFamily="34" charset="0"/>
        <a:buChar char="•"/>
        <a:defRPr sz="1600" kern="1200">
          <a:solidFill>
            <a:schemeClr val="bg1"/>
          </a:solidFill>
          <a:latin typeface="Arial" panose="020B0604020202020204" pitchFamily="34" charset="0"/>
          <a:ea typeface="+mn-ea"/>
          <a:cs typeface="Arial" panose="020B0604020202020204" pitchFamily="34" charset="0"/>
        </a:defRPr>
      </a:lvl3pPr>
      <a:lvl4pPr marL="960120" indent="-182880" algn="l" defTabSz="914400" rtl="0" eaLnBrk="1" latinLnBrk="0" hangingPunct="1">
        <a:lnSpc>
          <a:spcPct val="90000"/>
        </a:lnSpc>
        <a:spcBef>
          <a:spcPts val="600"/>
        </a:spcBef>
        <a:buClr>
          <a:schemeClr val="bg1"/>
        </a:buClr>
        <a:buSzPct val="80000"/>
        <a:buFont typeface="Arial"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1097280" indent="-137160" algn="l" defTabSz="914400" rtl="0" eaLnBrk="1" latinLnBrk="0" hangingPunct="1">
        <a:lnSpc>
          <a:spcPct val="90000"/>
        </a:lnSpc>
        <a:spcBef>
          <a:spcPts val="600"/>
        </a:spcBef>
        <a:buClr>
          <a:schemeClr val="bg1"/>
        </a:buClr>
        <a:buSzPct val="80000"/>
        <a:buFont typeface="Arial"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6.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880A89-4FBB-9F4B-A749-1478FA5F1FC6}"/>
              </a:ext>
              <a:ext uri="{C183D7F6-B498-43B3-948B-1728B52AA6E4}">
                <adec:decorative xmlns:adec="http://schemas.microsoft.com/office/drawing/2017/decorative" val="1"/>
              </a:ext>
            </a:extLst>
          </p:cNvPr>
          <p:cNvSpPr/>
          <p:nvPr/>
        </p:nvSpPr>
        <p:spPr>
          <a:xfrm flipV="1">
            <a:off x="6103379" y="3501008"/>
            <a:ext cx="3554580" cy="3486991"/>
          </a:xfrm>
          <a:prstGeom prst="rect">
            <a:avLst/>
          </a:prstGeom>
          <a:solidFill>
            <a:srgbClr val="0094DB">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8138D-02CC-954C-866D-30EE747CC575}"/>
              </a:ext>
            </a:extLst>
          </p:cNvPr>
          <p:cNvSpPr>
            <a:spLocks noGrp="1"/>
          </p:cNvSpPr>
          <p:nvPr>
            <p:ph type="ctrTitle"/>
          </p:nvPr>
        </p:nvSpPr>
        <p:spPr>
          <a:xfrm>
            <a:off x="720000" y="349364"/>
            <a:ext cx="6238508" cy="2516400"/>
          </a:xfrm>
        </p:spPr>
        <p:txBody>
          <a:bodyPr>
            <a:normAutofit/>
          </a:bodyPr>
          <a:lstStyle/>
          <a:p>
            <a:r>
              <a:rPr lang="en-GB" sz="4400" b="0" dirty="0"/>
              <a:t>Let’s talk about</a:t>
            </a:r>
            <a:br>
              <a:rPr lang="en-GB" sz="4400" dirty="0"/>
            </a:br>
            <a:r>
              <a:rPr lang="en-GB" sz="4400" dirty="0"/>
              <a:t>Online Unit Evaluations</a:t>
            </a:r>
            <a:endParaRPr lang="en-US" sz="4400" dirty="0"/>
          </a:p>
        </p:txBody>
      </p:sp>
      <p:pic>
        <p:nvPicPr>
          <p:cNvPr id="5" name="Picture 4" descr="University Student">
            <a:extLst>
              <a:ext uri="{FF2B5EF4-FFF2-40B4-BE49-F238E27FC236}">
                <a16:creationId xmlns:a16="http://schemas.microsoft.com/office/drawing/2014/main" id="{5D5B6516-4D8A-2D4C-87E0-863D52D2458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798268" y="558051"/>
            <a:ext cx="4680521" cy="4536504"/>
          </a:xfrm>
          <a:prstGeom prst="rect">
            <a:avLst/>
          </a:prstGeom>
        </p:spPr>
      </p:pic>
      <p:sp>
        <p:nvSpPr>
          <p:cNvPr id="3" name="Picture Placeholder 2">
            <a:extLst>
              <a:ext uri="{FF2B5EF4-FFF2-40B4-BE49-F238E27FC236}">
                <a16:creationId xmlns:a16="http://schemas.microsoft.com/office/drawing/2014/main" id="{DAFAB5BE-2CCF-1B4A-9E52-907087480DBD}"/>
              </a:ext>
              <a:ext uri="{C183D7F6-B498-43B3-948B-1728B52AA6E4}">
                <adec:decorative xmlns:adec="http://schemas.microsoft.com/office/drawing/2017/decorative" val="1"/>
              </a:ext>
            </a:extLst>
          </p:cNvPr>
          <p:cNvSpPr>
            <a:spLocks noGrp="1"/>
          </p:cNvSpPr>
          <p:nvPr>
            <p:ph type="pic" sz="quarter" idx="14"/>
          </p:nvPr>
        </p:nvSpPr>
        <p:spPr/>
        <p:txBody>
          <a:bodyPr>
            <a:normAutofit fontScale="25000" lnSpcReduction="20000"/>
          </a:bodyPr>
          <a:lstStyle/>
          <a:p>
            <a:endParaRPr lang="en-GB"/>
          </a:p>
        </p:txBody>
      </p:sp>
      <p:pic>
        <p:nvPicPr>
          <p:cNvPr id="6" name="Picture 5" descr="Students enjoying the green parks near the Royal Crescent">
            <a:extLst>
              <a:ext uri="{FF2B5EF4-FFF2-40B4-BE49-F238E27FC236}">
                <a16:creationId xmlns:a16="http://schemas.microsoft.com/office/drawing/2014/main" id="{8B804381-BB40-6C49-A195-BEBFC7024E2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631734" y="4473398"/>
            <a:ext cx="2569379" cy="2514601"/>
          </a:xfrm>
          <a:prstGeom prst="rect">
            <a:avLst/>
          </a:prstGeom>
        </p:spPr>
      </p:pic>
      <p:sp>
        <p:nvSpPr>
          <p:cNvPr id="7" name="Rectangle 6">
            <a:extLst>
              <a:ext uri="{FF2B5EF4-FFF2-40B4-BE49-F238E27FC236}">
                <a16:creationId xmlns:a16="http://schemas.microsoft.com/office/drawing/2014/main" id="{DC606416-4980-E545-BDB2-4A2B3C844AA2}"/>
              </a:ext>
              <a:ext uri="{C183D7F6-B498-43B3-948B-1728B52AA6E4}">
                <adec:decorative xmlns:adec="http://schemas.microsoft.com/office/drawing/2017/decorative" val="1"/>
              </a:ext>
            </a:extLst>
          </p:cNvPr>
          <p:cNvSpPr/>
          <p:nvPr/>
        </p:nvSpPr>
        <p:spPr>
          <a:xfrm>
            <a:off x="10191000" y="3809089"/>
            <a:ext cx="1332000" cy="144000"/>
          </a:xfrm>
          <a:prstGeom prst="rect">
            <a:avLst/>
          </a:prstGeom>
          <a:solidFill>
            <a:srgbClr val="FAB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tudents enjoying Freshers Week">
            <a:extLst>
              <a:ext uri="{FF2B5EF4-FFF2-40B4-BE49-F238E27FC236}">
                <a16:creationId xmlns:a16="http://schemas.microsoft.com/office/drawing/2014/main" id="{F4D96502-5120-E441-8B3C-1547D25029A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070448" y="1050002"/>
            <a:ext cx="2417079" cy="2188772"/>
          </a:xfrm>
          <a:prstGeom prst="rect">
            <a:avLst/>
          </a:prstGeom>
        </p:spPr>
      </p:pic>
      <p:pic>
        <p:nvPicPr>
          <p:cNvPr id="9" name="Picture 8" descr="Belong at Bath">
            <a:extLst>
              <a:ext uri="{FF2B5EF4-FFF2-40B4-BE49-F238E27FC236}">
                <a16:creationId xmlns:a16="http://schemas.microsoft.com/office/drawing/2014/main" id="{6A94EA32-DAB5-D64F-BB42-2218A3C3960C}"/>
              </a:ext>
            </a:extLst>
          </p:cNvPr>
          <p:cNvPicPr>
            <a:picLocks noChangeAspect="1"/>
          </p:cNvPicPr>
          <p:nvPr/>
        </p:nvPicPr>
        <p:blipFill>
          <a:blip r:embed="rId5"/>
          <a:stretch>
            <a:fillRect/>
          </a:stretch>
        </p:blipFill>
        <p:spPr>
          <a:xfrm>
            <a:off x="630121" y="5825880"/>
            <a:ext cx="3402329" cy="761980"/>
          </a:xfrm>
          <a:prstGeom prst="rect">
            <a:avLst/>
          </a:prstGeom>
        </p:spPr>
      </p:pic>
      <p:pic>
        <p:nvPicPr>
          <p:cNvPr id="10" name="Picture 8" descr="Welcome Week">
            <a:extLst>
              <a:ext uri="{FF2B5EF4-FFF2-40B4-BE49-F238E27FC236}">
                <a16:creationId xmlns:a16="http://schemas.microsoft.com/office/drawing/2014/main" id="{BA4BA0A5-9994-52EC-C8DB-75508F2A7B9D}"/>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9494384" y="5825880"/>
            <a:ext cx="1152128" cy="77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122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7D6D62-A652-7643-3A07-E632F54661E8}"/>
              </a:ext>
            </a:extLst>
          </p:cNvPr>
          <p:cNvSpPr>
            <a:spLocks noGrp="1"/>
          </p:cNvSpPr>
          <p:nvPr>
            <p:ph type="ctrTitle"/>
          </p:nvPr>
        </p:nvSpPr>
        <p:spPr>
          <a:xfrm>
            <a:off x="720000" y="980728"/>
            <a:ext cx="5518428" cy="1607672"/>
          </a:xfrm>
        </p:spPr>
        <p:txBody>
          <a:bodyPr>
            <a:normAutofit/>
          </a:bodyPr>
          <a:lstStyle/>
          <a:p>
            <a:r>
              <a:rPr lang="en-GB" sz="3200" b="0" dirty="0"/>
              <a:t>Online Unit Evaluations:</a:t>
            </a:r>
            <a:br>
              <a:rPr lang="en-GB" sz="3200" dirty="0"/>
            </a:br>
            <a:r>
              <a:rPr lang="en-GB" sz="3200" dirty="0"/>
              <a:t>What happens next</a:t>
            </a:r>
            <a:endParaRPr lang="en-GB" sz="3200" b="0" dirty="0"/>
          </a:p>
        </p:txBody>
      </p:sp>
      <p:sp>
        <p:nvSpPr>
          <p:cNvPr id="2" name="Text Placeholder 1">
            <a:extLst>
              <a:ext uri="{FF2B5EF4-FFF2-40B4-BE49-F238E27FC236}">
                <a16:creationId xmlns:a16="http://schemas.microsoft.com/office/drawing/2014/main" id="{406A39F8-3648-C827-B7A0-7A54B79486FF}"/>
              </a:ext>
            </a:extLst>
          </p:cNvPr>
          <p:cNvSpPr>
            <a:spLocks noGrp="1"/>
          </p:cNvSpPr>
          <p:nvPr>
            <p:ph type="body" sz="quarter" idx="10"/>
          </p:nvPr>
        </p:nvSpPr>
        <p:spPr>
          <a:xfrm>
            <a:off x="648000" y="3015534"/>
            <a:ext cx="7390628" cy="4013866"/>
          </a:xfrm>
        </p:spPr>
        <p:txBody>
          <a:bodyPr>
            <a:normAutofit lnSpcReduction="10000"/>
          </a:bodyPr>
          <a:lstStyle/>
          <a:p>
            <a:r>
              <a:rPr lang="en-GB" dirty="0"/>
              <a:t>Unit Convenor views results and reads comments</a:t>
            </a:r>
          </a:p>
          <a:p>
            <a:r>
              <a:rPr lang="en-GB" dirty="0"/>
              <a:t>Unit Convenor responds via Moodle within 8 weeks and by speaking to students </a:t>
            </a:r>
          </a:p>
          <a:p>
            <a:r>
              <a:rPr lang="en-GB" dirty="0"/>
              <a:t>Department Learning, Teaching &amp; Quality Committees (DLTQCs) review a summary report of all unit feedback </a:t>
            </a:r>
          </a:p>
          <a:p>
            <a:r>
              <a:rPr lang="en-GB" dirty="0"/>
              <a:t>Student-Staff Liaison Committees (SSLCs) review a summary report of all feedback </a:t>
            </a:r>
          </a:p>
        </p:txBody>
      </p:sp>
      <p:sp>
        <p:nvSpPr>
          <p:cNvPr id="4" name="Picture Placeholder 3">
            <a:extLst>
              <a:ext uri="{FF2B5EF4-FFF2-40B4-BE49-F238E27FC236}">
                <a16:creationId xmlns:a16="http://schemas.microsoft.com/office/drawing/2014/main" id="{BC330179-625A-52DD-2521-19F2ADF84FD2}"/>
              </a:ext>
              <a:ext uri="{C183D7F6-B498-43B3-948B-1728B52AA6E4}">
                <adec:decorative xmlns:adec="http://schemas.microsoft.com/office/drawing/2017/decorative" val="1"/>
              </a:ext>
            </a:extLst>
          </p:cNvPr>
          <p:cNvSpPr>
            <a:spLocks noGrp="1"/>
          </p:cNvSpPr>
          <p:nvPr>
            <p:ph type="pic" sz="quarter" idx="14"/>
          </p:nvPr>
        </p:nvSpPr>
        <p:spPr>
          <a:xfrm>
            <a:off x="720000" y="2348880"/>
            <a:ext cx="1123200" cy="100800"/>
          </a:xfrm>
          <a:solidFill>
            <a:srgbClr val="0094DB"/>
          </a:solidFill>
        </p:spPr>
        <p:txBody>
          <a:bodyPr>
            <a:normAutofit fontScale="25000" lnSpcReduction="20000"/>
          </a:bodyPr>
          <a:lstStyle/>
          <a:p>
            <a:endParaRPr lang="en-GB"/>
          </a:p>
        </p:txBody>
      </p:sp>
      <p:sp>
        <p:nvSpPr>
          <p:cNvPr id="8" name="Text Placeholder 1">
            <a:extLst>
              <a:ext uri="{FF2B5EF4-FFF2-40B4-BE49-F238E27FC236}">
                <a16:creationId xmlns:a16="http://schemas.microsoft.com/office/drawing/2014/main" id="{316AF6A9-8FE7-AC5A-0691-0C4BE41D65FE}"/>
              </a:ext>
            </a:extLst>
          </p:cNvPr>
          <p:cNvSpPr txBox="1">
            <a:spLocks/>
          </p:cNvSpPr>
          <p:nvPr/>
        </p:nvSpPr>
        <p:spPr>
          <a:xfrm>
            <a:off x="8045590" y="2060848"/>
            <a:ext cx="3171092" cy="3355584"/>
          </a:xfrm>
          <a:prstGeom prst="rect">
            <a:avLst/>
          </a:prstGeom>
        </p:spPr>
        <p:txBody>
          <a:bodyPr vert="horz" lIns="0" tIns="45720" rIns="91440" bIns="45720" rtlCol="0">
            <a:normAutofit/>
          </a:bodyPr>
          <a:lstStyle>
            <a:lvl1pPr marL="274320" indent="-228600" algn="l" defTabSz="914400" rtl="0" eaLnBrk="1" latinLnBrk="0" hangingPunct="1">
              <a:lnSpc>
                <a:spcPct val="90000"/>
              </a:lnSpc>
              <a:spcBef>
                <a:spcPts val="1800"/>
              </a:spcBef>
              <a:buClr>
                <a:schemeClr val="bg1"/>
              </a:buClr>
              <a:buSzPct val="80000"/>
              <a:buFont typeface="Arial"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594360" indent="-228600" algn="l" defTabSz="914400" rtl="0" eaLnBrk="1" latinLnBrk="0" hangingPunct="1">
              <a:lnSpc>
                <a:spcPct val="90000"/>
              </a:lnSpc>
              <a:spcBef>
                <a:spcPts val="1000"/>
              </a:spcBef>
              <a:buClr>
                <a:schemeClr val="bg1"/>
              </a:buClr>
              <a:buSzPct val="80000"/>
              <a:buFont typeface="Arial"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777240" indent="-182880" algn="l" defTabSz="914400" rtl="0" eaLnBrk="1" latinLnBrk="0" hangingPunct="1">
              <a:lnSpc>
                <a:spcPct val="90000"/>
              </a:lnSpc>
              <a:spcBef>
                <a:spcPts val="600"/>
              </a:spcBef>
              <a:buClr>
                <a:schemeClr val="bg1"/>
              </a:buClr>
              <a:buSzPct val="80000"/>
              <a:buFont typeface="Arial"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960120" indent="-182880" algn="l" defTabSz="914400" rtl="0" eaLnBrk="1" latinLnBrk="0" hangingPunct="1">
              <a:lnSpc>
                <a:spcPct val="90000"/>
              </a:lnSpc>
              <a:spcBef>
                <a:spcPts val="600"/>
              </a:spcBef>
              <a:buClr>
                <a:schemeClr val="bg1"/>
              </a:buClr>
              <a:buSzPct val="80000"/>
              <a:buFont typeface="Arial"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1097280" indent="-137160" algn="l" defTabSz="914400" rtl="0" eaLnBrk="1" latinLnBrk="0" hangingPunct="1">
              <a:lnSpc>
                <a:spcPct val="90000"/>
              </a:lnSpc>
              <a:spcBef>
                <a:spcPts val="600"/>
              </a:spcBef>
              <a:buClr>
                <a:schemeClr val="bg1"/>
              </a:buClr>
              <a:buSzPct val="80000"/>
              <a:buFont typeface="Arial"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lgn="ctr">
              <a:buNone/>
            </a:pPr>
            <a:r>
              <a:rPr lang="en-GB" dirty="0"/>
              <a:t>Scan below to</a:t>
            </a:r>
          </a:p>
          <a:p>
            <a:pPr marL="45720" indent="0" algn="ctr">
              <a:buNone/>
            </a:pPr>
            <a:endParaRPr lang="en-GB" dirty="0"/>
          </a:p>
          <a:p>
            <a:pPr marL="45720" indent="0" algn="ctr">
              <a:buNone/>
            </a:pPr>
            <a:endParaRPr lang="en-GB" dirty="0"/>
          </a:p>
          <a:p>
            <a:pPr marL="45720" indent="0" algn="ctr">
              <a:buNone/>
            </a:pPr>
            <a:endParaRPr lang="en-GB" dirty="0"/>
          </a:p>
          <a:p>
            <a:pPr marL="45720" indent="0" algn="ctr">
              <a:buNone/>
            </a:pPr>
            <a:br>
              <a:rPr lang="en-GB" dirty="0"/>
            </a:br>
            <a:r>
              <a:rPr lang="en-GB" dirty="0"/>
              <a:t>access SAMIS</a:t>
            </a:r>
          </a:p>
        </p:txBody>
      </p:sp>
      <p:pic>
        <p:nvPicPr>
          <p:cNvPr id="7" name="Picture 6" descr="A qr code on a white background&#10;&#10;Description automatically generated">
            <a:extLst>
              <a:ext uri="{FF2B5EF4-FFF2-40B4-BE49-F238E27FC236}">
                <a16:creationId xmlns:a16="http://schemas.microsoft.com/office/drawing/2014/main" id="{ECA3B1DA-9220-E244-060D-A4069CA62D3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5245" t="5487" r="6556" b="6314"/>
          <a:stretch/>
        </p:blipFill>
        <p:spPr>
          <a:xfrm>
            <a:off x="8551016" y="2657907"/>
            <a:ext cx="2160240" cy="2160241"/>
          </a:xfrm>
          <a:prstGeom prst="rect">
            <a:avLst/>
          </a:prstGeom>
        </p:spPr>
      </p:pic>
      <p:pic>
        <p:nvPicPr>
          <p:cNvPr id="3" name="Picture 8" descr="Welcome Week">
            <a:extLst>
              <a:ext uri="{FF2B5EF4-FFF2-40B4-BE49-F238E27FC236}">
                <a16:creationId xmlns:a16="http://schemas.microsoft.com/office/drawing/2014/main" id="{EF4727D5-97C6-07B7-7454-F57346F43B83}"/>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9494384" y="5825880"/>
            <a:ext cx="1152128" cy="77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852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63193FF-7054-727F-4A22-0DEC41ABAF14}"/>
              </a:ext>
            </a:extLst>
          </p:cNvPr>
          <p:cNvSpPr/>
          <p:nvPr/>
        </p:nvSpPr>
        <p:spPr>
          <a:xfrm>
            <a:off x="1197781" y="3050048"/>
            <a:ext cx="2980200" cy="1099032"/>
          </a:xfrm>
          <a:prstGeom prst="roundRect">
            <a:avLst/>
          </a:prstGeom>
          <a:noFill/>
          <a:ln w="381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0844E6B1-5716-4CEA-85E2-0D930BAC3CF9}"/>
              </a:ext>
            </a:extLst>
          </p:cNvPr>
          <p:cNvSpPr>
            <a:spLocks noGrp="1"/>
          </p:cNvSpPr>
          <p:nvPr>
            <p:ph type="title"/>
          </p:nvPr>
        </p:nvSpPr>
        <p:spPr>
          <a:xfrm>
            <a:off x="720000" y="460997"/>
            <a:ext cx="11351076" cy="1522800"/>
          </a:xfrm>
        </p:spPr>
        <p:txBody>
          <a:bodyPr>
            <a:normAutofit/>
          </a:bodyPr>
          <a:lstStyle/>
          <a:p>
            <a:r>
              <a:rPr lang="en-GB" b="0" dirty="0"/>
              <a:t>Previous OUE feedback </a:t>
            </a:r>
            <a:r>
              <a:rPr lang="en-GB" dirty="0"/>
              <a:t>shaped your experience</a:t>
            </a:r>
            <a:br>
              <a:rPr lang="en-GB" dirty="0"/>
            </a:br>
            <a:r>
              <a:rPr lang="en-GB" dirty="0"/>
              <a:t>You can give feedback </a:t>
            </a:r>
            <a:r>
              <a:rPr lang="en-GB" b="0" u="sng" dirty="0"/>
              <a:t>now</a:t>
            </a:r>
            <a:r>
              <a:rPr lang="en-GB" b="0" dirty="0"/>
              <a:t> to shape the future of your course</a:t>
            </a:r>
          </a:p>
        </p:txBody>
      </p:sp>
      <p:sp>
        <p:nvSpPr>
          <p:cNvPr id="9" name="Picture Placeholder 8">
            <a:extLst>
              <a:ext uri="{FF2B5EF4-FFF2-40B4-BE49-F238E27FC236}">
                <a16:creationId xmlns:a16="http://schemas.microsoft.com/office/drawing/2014/main" id="{D6CE4C4F-B25D-3518-79CD-5EF8A5EF6928}"/>
              </a:ext>
              <a:ext uri="{C183D7F6-B498-43B3-948B-1728B52AA6E4}">
                <adec:decorative xmlns:adec="http://schemas.microsoft.com/office/drawing/2017/decorative" val="1"/>
              </a:ext>
            </a:extLst>
          </p:cNvPr>
          <p:cNvSpPr>
            <a:spLocks noGrp="1"/>
          </p:cNvSpPr>
          <p:nvPr>
            <p:ph type="pic" sz="quarter" idx="14"/>
          </p:nvPr>
        </p:nvSpPr>
        <p:spPr>
          <a:solidFill>
            <a:srgbClr val="EB4F38"/>
          </a:solidFill>
        </p:spPr>
        <p:txBody>
          <a:bodyPr>
            <a:normAutofit fontScale="25000" lnSpcReduction="20000"/>
          </a:bodyPr>
          <a:lstStyle/>
          <a:p>
            <a:endParaRPr lang="en-GB"/>
          </a:p>
        </p:txBody>
      </p:sp>
      <p:sp>
        <p:nvSpPr>
          <p:cNvPr id="20" name="Arrow: Chevron 19">
            <a:extLst>
              <a:ext uri="{FF2B5EF4-FFF2-40B4-BE49-F238E27FC236}">
                <a16:creationId xmlns:a16="http://schemas.microsoft.com/office/drawing/2014/main" id="{1939D03F-52A2-14C8-C154-7D130495C001}"/>
              </a:ext>
            </a:extLst>
          </p:cNvPr>
          <p:cNvSpPr/>
          <p:nvPr/>
        </p:nvSpPr>
        <p:spPr>
          <a:xfrm>
            <a:off x="1166261" y="2134293"/>
            <a:ext cx="3457034" cy="822279"/>
          </a:xfrm>
          <a:prstGeom prst="chevron">
            <a:avLst/>
          </a:prstGeom>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7" name="Text Placeholder 6">
            <a:extLst>
              <a:ext uri="{FF2B5EF4-FFF2-40B4-BE49-F238E27FC236}">
                <a16:creationId xmlns:a16="http://schemas.microsoft.com/office/drawing/2014/main" id="{67436EF3-5F98-9CF3-3C2D-95524355DD56}"/>
              </a:ext>
            </a:extLst>
          </p:cNvPr>
          <p:cNvSpPr>
            <a:spLocks noGrp="1"/>
          </p:cNvSpPr>
          <p:nvPr>
            <p:ph type="body" sz="quarter" idx="10"/>
          </p:nvPr>
        </p:nvSpPr>
        <p:spPr>
          <a:xfrm>
            <a:off x="1729509" y="2188295"/>
            <a:ext cx="2448472" cy="707842"/>
          </a:xfrm>
        </p:spPr>
        <p:txBody>
          <a:bodyPr anchor="ctr">
            <a:normAutofit/>
          </a:bodyPr>
          <a:lstStyle/>
          <a:p>
            <a:r>
              <a:rPr lang="en-GB" b="1" dirty="0"/>
              <a:t>Weeks 9-11 of each semester </a:t>
            </a:r>
          </a:p>
        </p:txBody>
      </p:sp>
      <p:sp>
        <p:nvSpPr>
          <p:cNvPr id="16" name="Text Placeholder 6">
            <a:extLst>
              <a:ext uri="{FF2B5EF4-FFF2-40B4-BE49-F238E27FC236}">
                <a16:creationId xmlns:a16="http://schemas.microsoft.com/office/drawing/2014/main" id="{92D9373E-7A98-75A4-20C9-4141C5356D47}"/>
              </a:ext>
            </a:extLst>
          </p:cNvPr>
          <p:cNvSpPr txBox="1">
            <a:spLocks/>
          </p:cNvSpPr>
          <p:nvPr/>
        </p:nvSpPr>
        <p:spPr>
          <a:xfrm>
            <a:off x="1378772" y="2994402"/>
            <a:ext cx="3024336" cy="1496347"/>
          </a:xfrm>
          <a:prstGeom prst="rect">
            <a:avLst/>
          </a:prstGeom>
        </p:spPr>
        <p:txBody>
          <a:bodyPr vert="horz" lIns="0" tIns="45720" rIns="91440" bIns="45720" rtlCol="0">
            <a:normAutofit/>
          </a:bodyPr>
          <a:lstStyle>
            <a:lvl1pPr marL="45720" indent="0" algn="l" defTabSz="914400" rtl="0" eaLnBrk="1" latinLnBrk="0" hangingPunct="1">
              <a:lnSpc>
                <a:spcPct val="100000"/>
              </a:lnSpc>
              <a:spcBef>
                <a:spcPts val="1800"/>
              </a:spcBef>
              <a:buClr>
                <a:schemeClr val="bg1"/>
              </a:buClr>
              <a:buSzPct val="80000"/>
              <a:buFont typeface="Arial"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594360" indent="-228600" algn="l" defTabSz="914400" rtl="0" eaLnBrk="1" latinLnBrk="0" hangingPunct="1">
              <a:lnSpc>
                <a:spcPct val="100000"/>
              </a:lnSpc>
              <a:spcBef>
                <a:spcPts val="1000"/>
              </a:spcBef>
              <a:buClr>
                <a:schemeClr val="bg1"/>
              </a:buClr>
              <a:buSzPct val="80000"/>
              <a:buFont typeface="Arial"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777240" indent="-182880" algn="l" defTabSz="914400" rtl="0" eaLnBrk="1" latinLnBrk="0" hangingPunct="1">
              <a:lnSpc>
                <a:spcPct val="100000"/>
              </a:lnSpc>
              <a:spcBef>
                <a:spcPts val="600"/>
              </a:spcBef>
              <a:buClr>
                <a:schemeClr val="bg1"/>
              </a:buClr>
              <a:buSzPct val="80000"/>
              <a:buFont typeface="Arial"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777240" indent="0" algn="l" defTabSz="914400" rtl="0" eaLnBrk="1" latinLnBrk="0" hangingPunct="1">
              <a:lnSpc>
                <a:spcPct val="100000"/>
              </a:lnSpc>
              <a:spcBef>
                <a:spcPts val="600"/>
              </a:spcBef>
              <a:buClr>
                <a:schemeClr val="bg1"/>
              </a:buClr>
              <a:buSzPct val="80000"/>
              <a:buFont typeface="Arial"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097280" indent="-137160" algn="l" defTabSz="914400" rtl="0" eaLnBrk="1" latinLnBrk="0" hangingPunct="1">
              <a:lnSpc>
                <a:spcPct val="100000"/>
              </a:lnSpc>
              <a:spcBef>
                <a:spcPts val="600"/>
              </a:spcBef>
              <a:buClr>
                <a:schemeClr val="bg1"/>
              </a:buClr>
              <a:buSzPct val="80000"/>
              <a:buFont typeface="Arial"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GB" b="1" dirty="0"/>
              <a:t>YOU complete OUEs</a:t>
            </a:r>
            <a:br>
              <a:rPr lang="en-GB" dirty="0"/>
            </a:br>
            <a:r>
              <a:rPr lang="en-GB" dirty="0"/>
              <a:t>- 5-10 minutes.</a:t>
            </a:r>
            <a:br>
              <a:rPr lang="en-GB" dirty="0"/>
            </a:br>
            <a:r>
              <a:rPr lang="en-GB" dirty="0"/>
              <a:t>- What is good.</a:t>
            </a:r>
            <a:br>
              <a:rPr lang="en-GB" dirty="0"/>
            </a:br>
            <a:r>
              <a:rPr lang="en-GB" dirty="0"/>
              <a:t>- How can it be improved.</a:t>
            </a:r>
          </a:p>
        </p:txBody>
      </p:sp>
      <p:sp>
        <p:nvSpPr>
          <p:cNvPr id="12" name="Arrow: Chevron 11">
            <a:extLst>
              <a:ext uri="{FF2B5EF4-FFF2-40B4-BE49-F238E27FC236}">
                <a16:creationId xmlns:a16="http://schemas.microsoft.com/office/drawing/2014/main" id="{13A15309-F807-1259-F544-122BBD6432EF}"/>
              </a:ext>
            </a:extLst>
          </p:cNvPr>
          <p:cNvSpPr/>
          <p:nvPr/>
        </p:nvSpPr>
        <p:spPr>
          <a:xfrm>
            <a:off x="4476290" y="2134293"/>
            <a:ext cx="3456383" cy="822279"/>
          </a:xfrm>
          <a:prstGeom prst="chevron">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 Placeholder 6">
            <a:extLst>
              <a:ext uri="{FF2B5EF4-FFF2-40B4-BE49-F238E27FC236}">
                <a16:creationId xmlns:a16="http://schemas.microsoft.com/office/drawing/2014/main" id="{D8F873B1-8FCE-EB8B-B8A8-EE0D76438B91}"/>
              </a:ext>
            </a:extLst>
          </p:cNvPr>
          <p:cNvSpPr txBox="1">
            <a:spLocks/>
          </p:cNvSpPr>
          <p:nvPr/>
        </p:nvSpPr>
        <p:spPr>
          <a:xfrm>
            <a:off x="5016284" y="2308125"/>
            <a:ext cx="2735658" cy="439484"/>
          </a:xfrm>
          <a:prstGeom prst="rect">
            <a:avLst/>
          </a:prstGeom>
        </p:spPr>
        <p:txBody>
          <a:bodyPr vert="horz" lIns="0" tIns="45720" rIns="91440" bIns="45720" rtlCol="0" anchor="ctr">
            <a:normAutofit/>
          </a:bodyPr>
          <a:lstStyle>
            <a:lvl1pPr marL="45720" indent="0" algn="l" defTabSz="914400" rtl="0" eaLnBrk="1" latinLnBrk="0" hangingPunct="1">
              <a:lnSpc>
                <a:spcPct val="100000"/>
              </a:lnSpc>
              <a:spcBef>
                <a:spcPts val="1800"/>
              </a:spcBef>
              <a:buClr>
                <a:schemeClr val="bg1"/>
              </a:buClr>
              <a:buSzPct val="80000"/>
              <a:buFont typeface="Arial"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594360" indent="-228600" algn="l" defTabSz="914400" rtl="0" eaLnBrk="1" latinLnBrk="0" hangingPunct="1">
              <a:lnSpc>
                <a:spcPct val="100000"/>
              </a:lnSpc>
              <a:spcBef>
                <a:spcPts val="1000"/>
              </a:spcBef>
              <a:buClr>
                <a:schemeClr val="bg1"/>
              </a:buClr>
              <a:buSzPct val="80000"/>
              <a:buFont typeface="Arial"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777240" indent="-182880" algn="l" defTabSz="914400" rtl="0" eaLnBrk="1" latinLnBrk="0" hangingPunct="1">
              <a:lnSpc>
                <a:spcPct val="100000"/>
              </a:lnSpc>
              <a:spcBef>
                <a:spcPts val="600"/>
              </a:spcBef>
              <a:buClr>
                <a:schemeClr val="bg1"/>
              </a:buClr>
              <a:buSzPct val="80000"/>
              <a:buFont typeface="Arial"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777240" indent="0" algn="l" defTabSz="914400" rtl="0" eaLnBrk="1" latinLnBrk="0" hangingPunct="1">
              <a:lnSpc>
                <a:spcPct val="100000"/>
              </a:lnSpc>
              <a:spcBef>
                <a:spcPts val="600"/>
              </a:spcBef>
              <a:buClr>
                <a:schemeClr val="bg1"/>
              </a:buClr>
              <a:buSzPct val="80000"/>
              <a:buFont typeface="Arial"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097280" indent="-137160" algn="l" defTabSz="914400" rtl="0" eaLnBrk="1" latinLnBrk="0" hangingPunct="1">
              <a:lnSpc>
                <a:spcPct val="100000"/>
              </a:lnSpc>
              <a:spcBef>
                <a:spcPts val="600"/>
              </a:spcBef>
              <a:buClr>
                <a:schemeClr val="bg1"/>
              </a:buClr>
              <a:buSzPct val="80000"/>
              <a:buFont typeface="Arial"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GB" b="1" dirty="0"/>
              <a:t>Actions</a:t>
            </a:r>
          </a:p>
        </p:txBody>
      </p:sp>
      <p:sp>
        <p:nvSpPr>
          <p:cNvPr id="17" name="Text Placeholder 6">
            <a:extLst>
              <a:ext uri="{FF2B5EF4-FFF2-40B4-BE49-F238E27FC236}">
                <a16:creationId xmlns:a16="http://schemas.microsoft.com/office/drawing/2014/main" id="{7E1EBDD1-9F77-C4E1-C970-3EABB7EB1D98}"/>
              </a:ext>
            </a:extLst>
          </p:cNvPr>
          <p:cNvSpPr txBox="1">
            <a:spLocks/>
          </p:cNvSpPr>
          <p:nvPr/>
        </p:nvSpPr>
        <p:spPr>
          <a:xfrm>
            <a:off x="4506570" y="2990969"/>
            <a:ext cx="3024336" cy="1321620"/>
          </a:xfrm>
          <a:prstGeom prst="rect">
            <a:avLst/>
          </a:prstGeom>
        </p:spPr>
        <p:txBody>
          <a:bodyPr vert="horz" lIns="0" tIns="45720" rIns="91440" bIns="45720" rtlCol="0">
            <a:normAutofit/>
          </a:bodyPr>
          <a:lstStyle>
            <a:lvl1pPr marL="45720" indent="0" algn="l" defTabSz="914400" rtl="0" eaLnBrk="1" latinLnBrk="0" hangingPunct="1">
              <a:lnSpc>
                <a:spcPct val="100000"/>
              </a:lnSpc>
              <a:spcBef>
                <a:spcPts val="1800"/>
              </a:spcBef>
              <a:buClr>
                <a:schemeClr val="bg1"/>
              </a:buClr>
              <a:buSzPct val="80000"/>
              <a:buFont typeface="Arial"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594360" indent="-228600" algn="l" defTabSz="914400" rtl="0" eaLnBrk="1" latinLnBrk="0" hangingPunct="1">
              <a:lnSpc>
                <a:spcPct val="100000"/>
              </a:lnSpc>
              <a:spcBef>
                <a:spcPts val="1000"/>
              </a:spcBef>
              <a:buClr>
                <a:schemeClr val="bg1"/>
              </a:buClr>
              <a:buSzPct val="80000"/>
              <a:buFont typeface="Arial"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777240" indent="-182880" algn="l" defTabSz="914400" rtl="0" eaLnBrk="1" latinLnBrk="0" hangingPunct="1">
              <a:lnSpc>
                <a:spcPct val="100000"/>
              </a:lnSpc>
              <a:spcBef>
                <a:spcPts val="600"/>
              </a:spcBef>
              <a:buClr>
                <a:schemeClr val="bg1"/>
              </a:buClr>
              <a:buSzPct val="80000"/>
              <a:buFont typeface="Arial"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777240" indent="0" algn="l" defTabSz="914400" rtl="0" eaLnBrk="1" latinLnBrk="0" hangingPunct="1">
              <a:lnSpc>
                <a:spcPct val="100000"/>
              </a:lnSpc>
              <a:spcBef>
                <a:spcPts val="600"/>
              </a:spcBef>
              <a:buClr>
                <a:schemeClr val="bg1"/>
              </a:buClr>
              <a:buSzPct val="80000"/>
              <a:buFont typeface="Arial"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097280" indent="-137160" algn="l" defTabSz="914400" rtl="0" eaLnBrk="1" latinLnBrk="0" hangingPunct="1">
              <a:lnSpc>
                <a:spcPct val="100000"/>
              </a:lnSpc>
              <a:spcBef>
                <a:spcPts val="600"/>
              </a:spcBef>
              <a:buClr>
                <a:schemeClr val="bg1"/>
              </a:buClr>
              <a:buSzPct val="80000"/>
              <a:buFont typeface="Arial"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GB" b="1" dirty="0"/>
              <a:t>Staff respond to feedback</a:t>
            </a:r>
            <a:br>
              <a:rPr lang="en-GB" dirty="0"/>
            </a:br>
            <a:r>
              <a:rPr lang="en-GB" dirty="0"/>
              <a:t>- Via Moodle report.</a:t>
            </a:r>
            <a:br>
              <a:rPr lang="en-GB" dirty="0"/>
            </a:br>
            <a:r>
              <a:rPr lang="en-GB" dirty="0"/>
              <a:t>- What can/cannot change.</a:t>
            </a:r>
            <a:br>
              <a:rPr lang="en-GB" dirty="0"/>
            </a:br>
            <a:r>
              <a:rPr lang="en-GB" dirty="0"/>
              <a:t>- Staff adapt unit.</a:t>
            </a:r>
          </a:p>
        </p:txBody>
      </p:sp>
      <p:sp>
        <p:nvSpPr>
          <p:cNvPr id="14" name="Arrow: Chevron 13">
            <a:extLst>
              <a:ext uri="{FF2B5EF4-FFF2-40B4-BE49-F238E27FC236}">
                <a16:creationId xmlns:a16="http://schemas.microsoft.com/office/drawing/2014/main" id="{BD7A21AF-6283-3005-561C-A131F1175ED9}"/>
              </a:ext>
            </a:extLst>
          </p:cNvPr>
          <p:cNvSpPr/>
          <p:nvPr/>
        </p:nvSpPr>
        <p:spPr>
          <a:xfrm>
            <a:off x="7792296" y="2138655"/>
            <a:ext cx="3456382" cy="818140"/>
          </a:xfrm>
          <a:prstGeom prst="chevron">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
        <p:nvSpPr>
          <p:cNvPr id="15" name="Text Placeholder 6">
            <a:extLst>
              <a:ext uri="{FF2B5EF4-FFF2-40B4-BE49-F238E27FC236}">
                <a16:creationId xmlns:a16="http://schemas.microsoft.com/office/drawing/2014/main" id="{35C5D027-9591-52DB-E179-E1600FAB376B}"/>
              </a:ext>
            </a:extLst>
          </p:cNvPr>
          <p:cNvSpPr txBox="1">
            <a:spLocks/>
          </p:cNvSpPr>
          <p:nvPr/>
        </p:nvSpPr>
        <p:spPr>
          <a:xfrm>
            <a:off x="8405042" y="2188295"/>
            <a:ext cx="2471969" cy="715809"/>
          </a:xfrm>
          <a:prstGeom prst="rect">
            <a:avLst/>
          </a:prstGeom>
        </p:spPr>
        <p:txBody>
          <a:bodyPr vert="horz" lIns="0" tIns="45720" rIns="91440" bIns="45720" rtlCol="0" anchor="ctr">
            <a:normAutofit/>
          </a:bodyPr>
          <a:lstStyle>
            <a:lvl1pPr marL="45720" indent="0" algn="l" defTabSz="914400" rtl="0" eaLnBrk="1" latinLnBrk="0" hangingPunct="1">
              <a:lnSpc>
                <a:spcPct val="100000"/>
              </a:lnSpc>
              <a:spcBef>
                <a:spcPts val="1800"/>
              </a:spcBef>
              <a:buClr>
                <a:schemeClr val="bg1"/>
              </a:buClr>
              <a:buSzPct val="80000"/>
              <a:buFont typeface="Arial"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594360" indent="-228600" algn="l" defTabSz="914400" rtl="0" eaLnBrk="1" latinLnBrk="0" hangingPunct="1">
              <a:lnSpc>
                <a:spcPct val="100000"/>
              </a:lnSpc>
              <a:spcBef>
                <a:spcPts val="1000"/>
              </a:spcBef>
              <a:buClr>
                <a:schemeClr val="bg1"/>
              </a:buClr>
              <a:buSzPct val="80000"/>
              <a:buFont typeface="Arial"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777240" indent="-182880" algn="l" defTabSz="914400" rtl="0" eaLnBrk="1" latinLnBrk="0" hangingPunct="1">
              <a:lnSpc>
                <a:spcPct val="100000"/>
              </a:lnSpc>
              <a:spcBef>
                <a:spcPts val="600"/>
              </a:spcBef>
              <a:buClr>
                <a:schemeClr val="bg1"/>
              </a:buClr>
              <a:buSzPct val="80000"/>
              <a:buFont typeface="Arial"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777240" indent="0" algn="l" defTabSz="914400" rtl="0" eaLnBrk="1" latinLnBrk="0" hangingPunct="1">
              <a:lnSpc>
                <a:spcPct val="100000"/>
              </a:lnSpc>
              <a:spcBef>
                <a:spcPts val="600"/>
              </a:spcBef>
              <a:buClr>
                <a:schemeClr val="bg1"/>
              </a:buClr>
              <a:buSzPct val="80000"/>
              <a:buFont typeface="Arial"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097280" indent="-137160" algn="l" defTabSz="914400" rtl="0" eaLnBrk="1" latinLnBrk="0" hangingPunct="1">
              <a:lnSpc>
                <a:spcPct val="100000"/>
              </a:lnSpc>
              <a:spcBef>
                <a:spcPts val="600"/>
              </a:spcBef>
              <a:buClr>
                <a:schemeClr val="bg1"/>
              </a:buClr>
              <a:buSzPct val="80000"/>
              <a:buFont typeface="Arial"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GB" b="1" dirty="0"/>
              <a:t>Weeks 1-2 of each semester</a:t>
            </a:r>
          </a:p>
        </p:txBody>
      </p:sp>
      <p:sp>
        <p:nvSpPr>
          <p:cNvPr id="3" name="Text Placeholder 6">
            <a:extLst>
              <a:ext uri="{FF2B5EF4-FFF2-40B4-BE49-F238E27FC236}">
                <a16:creationId xmlns:a16="http://schemas.microsoft.com/office/drawing/2014/main" id="{85E3898A-E4AE-9140-795B-D979AA511CB3}"/>
              </a:ext>
            </a:extLst>
          </p:cNvPr>
          <p:cNvSpPr txBox="1">
            <a:spLocks/>
          </p:cNvSpPr>
          <p:nvPr/>
        </p:nvSpPr>
        <p:spPr>
          <a:xfrm>
            <a:off x="7791261" y="2990969"/>
            <a:ext cx="3024336" cy="1507416"/>
          </a:xfrm>
          <a:prstGeom prst="rect">
            <a:avLst/>
          </a:prstGeom>
        </p:spPr>
        <p:txBody>
          <a:bodyPr vert="horz" lIns="0" tIns="45720" rIns="91440" bIns="45720" rtlCol="0">
            <a:normAutofit/>
          </a:bodyPr>
          <a:lstStyle>
            <a:lvl1pPr marL="45720" indent="0" algn="l" defTabSz="914400" rtl="0" eaLnBrk="1" latinLnBrk="0" hangingPunct="1">
              <a:lnSpc>
                <a:spcPct val="100000"/>
              </a:lnSpc>
              <a:spcBef>
                <a:spcPts val="1800"/>
              </a:spcBef>
              <a:buClr>
                <a:schemeClr val="bg1"/>
              </a:buClr>
              <a:buSzPct val="80000"/>
              <a:buFont typeface="Arial"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594360" indent="-228600" algn="l" defTabSz="914400" rtl="0" eaLnBrk="1" latinLnBrk="0" hangingPunct="1">
              <a:lnSpc>
                <a:spcPct val="100000"/>
              </a:lnSpc>
              <a:spcBef>
                <a:spcPts val="1000"/>
              </a:spcBef>
              <a:buClr>
                <a:schemeClr val="bg1"/>
              </a:buClr>
              <a:buSzPct val="80000"/>
              <a:buFont typeface="Arial"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777240" indent="-182880" algn="l" defTabSz="914400" rtl="0" eaLnBrk="1" latinLnBrk="0" hangingPunct="1">
              <a:lnSpc>
                <a:spcPct val="100000"/>
              </a:lnSpc>
              <a:spcBef>
                <a:spcPts val="600"/>
              </a:spcBef>
              <a:buClr>
                <a:schemeClr val="bg1"/>
              </a:buClr>
              <a:buSzPct val="80000"/>
              <a:buFont typeface="Arial"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777240" indent="0" algn="l" defTabSz="914400" rtl="0" eaLnBrk="1" latinLnBrk="0" hangingPunct="1">
              <a:lnSpc>
                <a:spcPct val="100000"/>
              </a:lnSpc>
              <a:spcBef>
                <a:spcPts val="600"/>
              </a:spcBef>
              <a:buClr>
                <a:schemeClr val="bg1"/>
              </a:buClr>
              <a:buSzPct val="80000"/>
              <a:buFont typeface="Arial"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097280" indent="-137160" algn="l" defTabSz="914400" rtl="0" eaLnBrk="1" latinLnBrk="0" hangingPunct="1">
              <a:lnSpc>
                <a:spcPct val="100000"/>
              </a:lnSpc>
              <a:spcBef>
                <a:spcPts val="600"/>
              </a:spcBef>
              <a:buClr>
                <a:schemeClr val="bg1"/>
              </a:buClr>
              <a:buSzPct val="80000"/>
              <a:buFont typeface="Arial"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GB" b="1" dirty="0"/>
              <a:t>Changes made to the unit</a:t>
            </a:r>
            <a:br>
              <a:rPr lang="en-GB" dirty="0"/>
            </a:br>
            <a:r>
              <a:rPr lang="en-GB" dirty="0"/>
              <a:t>- Staff inform next cohort of previous feedback and how the unit has been changed.</a:t>
            </a:r>
          </a:p>
        </p:txBody>
      </p:sp>
      <p:sp>
        <p:nvSpPr>
          <p:cNvPr id="13" name="Arrow: Chevron 12">
            <a:extLst>
              <a:ext uri="{FF2B5EF4-FFF2-40B4-BE49-F238E27FC236}">
                <a16:creationId xmlns:a16="http://schemas.microsoft.com/office/drawing/2014/main" id="{9F22B2DE-CC84-B0A2-EB4C-306C856256B2}"/>
              </a:ext>
            </a:extLst>
          </p:cNvPr>
          <p:cNvSpPr/>
          <p:nvPr/>
        </p:nvSpPr>
        <p:spPr>
          <a:xfrm rot="10800000">
            <a:off x="2827971" y="4509120"/>
            <a:ext cx="6532881" cy="818140"/>
          </a:xfrm>
          <a:prstGeom prst="chevron">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schemeClr val="tx1"/>
              </a:solidFill>
            </a:endParaRPr>
          </a:p>
        </p:txBody>
      </p:sp>
      <p:sp>
        <p:nvSpPr>
          <p:cNvPr id="4" name="Text Placeholder 6">
            <a:extLst>
              <a:ext uri="{FF2B5EF4-FFF2-40B4-BE49-F238E27FC236}">
                <a16:creationId xmlns:a16="http://schemas.microsoft.com/office/drawing/2014/main" id="{0B0A5779-5C3E-012A-ECE9-83A841E98F1A}"/>
              </a:ext>
            </a:extLst>
          </p:cNvPr>
          <p:cNvSpPr txBox="1">
            <a:spLocks/>
          </p:cNvSpPr>
          <p:nvPr/>
        </p:nvSpPr>
        <p:spPr>
          <a:xfrm>
            <a:off x="4006180" y="4698448"/>
            <a:ext cx="4608512" cy="439484"/>
          </a:xfrm>
          <a:prstGeom prst="rect">
            <a:avLst/>
          </a:prstGeom>
        </p:spPr>
        <p:txBody>
          <a:bodyPr vert="horz" lIns="0" tIns="45720" rIns="91440" bIns="45720" rtlCol="0" anchor="ctr">
            <a:normAutofit/>
          </a:bodyPr>
          <a:lstStyle>
            <a:lvl1pPr marL="45720" indent="0" algn="l" defTabSz="914400" rtl="0" eaLnBrk="1" latinLnBrk="0" hangingPunct="1">
              <a:lnSpc>
                <a:spcPct val="100000"/>
              </a:lnSpc>
              <a:spcBef>
                <a:spcPts val="1800"/>
              </a:spcBef>
              <a:buClr>
                <a:schemeClr val="bg1"/>
              </a:buClr>
              <a:buSzPct val="80000"/>
              <a:buFont typeface="Arial"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594360" indent="-228600" algn="l" defTabSz="914400" rtl="0" eaLnBrk="1" latinLnBrk="0" hangingPunct="1">
              <a:lnSpc>
                <a:spcPct val="100000"/>
              </a:lnSpc>
              <a:spcBef>
                <a:spcPts val="1000"/>
              </a:spcBef>
              <a:buClr>
                <a:schemeClr val="bg1"/>
              </a:buClr>
              <a:buSzPct val="80000"/>
              <a:buFont typeface="Arial"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777240" indent="-182880" algn="l" defTabSz="914400" rtl="0" eaLnBrk="1" latinLnBrk="0" hangingPunct="1">
              <a:lnSpc>
                <a:spcPct val="100000"/>
              </a:lnSpc>
              <a:spcBef>
                <a:spcPts val="600"/>
              </a:spcBef>
              <a:buClr>
                <a:schemeClr val="bg1"/>
              </a:buClr>
              <a:buSzPct val="80000"/>
              <a:buFont typeface="Arial"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777240" indent="0" algn="l" defTabSz="914400" rtl="0" eaLnBrk="1" latinLnBrk="0" hangingPunct="1">
              <a:lnSpc>
                <a:spcPct val="100000"/>
              </a:lnSpc>
              <a:spcBef>
                <a:spcPts val="600"/>
              </a:spcBef>
              <a:buClr>
                <a:schemeClr val="bg1"/>
              </a:buClr>
              <a:buSzPct val="80000"/>
              <a:buFont typeface="Arial"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097280" indent="-137160" algn="l" defTabSz="914400" rtl="0" eaLnBrk="1" latinLnBrk="0" hangingPunct="1">
              <a:lnSpc>
                <a:spcPct val="100000"/>
              </a:lnSpc>
              <a:spcBef>
                <a:spcPts val="600"/>
              </a:spcBef>
              <a:buClr>
                <a:schemeClr val="bg1"/>
              </a:buClr>
              <a:buSzPct val="80000"/>
              <a:buFont typeface="Arial"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GB" b="1" dirty="0"/>
              <a:t>Weeks 3-8 of each semester</a:t>
            </a:r>
          </a:p>
        </p:txBody>
      </p:sp>
      <p:sp>
        <p:nvSpPr>
          <p:cNvPr id="19" name="Text Placeholder 6">
            <a:extLst>
              <a:ext uri="{FF2B5EF4-FFF2-40B4-BE49-F238E27FC236}">
                <a16:creationId xmlns:a16="http://schemas.microsoft.com/office/drawing/2014/main" id="{833E56B4-A13A-9066-DB8A-11B12FE34AA7}"/>
              </a:ext>
            </a:extLst>
          </p:cNvPr>
          <p:cNvSpPr txBox="1">
            <a:spLocks/>
          </p:cNvSpPr>
          <p:nvPr/>
        </p:nvSpPr>
        <p:spPr>
          <a:xfrm>
            <a:off x="3286099" y="5345631"/>
            <a:ext cx="6059441" cy="1216421"/>
          </a:xfrm>
          <a:prstGeom prst="rect">
            <a:avLst/>
          </a:prstGeom>
        </p:spPr>
        <p:txBody>
          <a:bodyPr vert="horz" lIns="0" tIns="45720" rIns="91440" bIns="45720" rtlCol="0">
            <a:normAutofit/>
          </a:bodyPr>
          <a:lstStyle>
            <a:lvl1pPr marL="45720" indent="0" algn="l" defTabSz="914400" rtl="0" eaLnBrk="1" latinLnBrk="0" hangingPunct="1">
              <a:lnSpc>
                <a:spcPct val="100000"/>
              </a:lnSpc>
              <a:spcBef>
                <a:spcPts val="1800"/>
              </a:spcBef>
              <a:buClr>
                <a:schemeClr val="bg1"/>
              </a:buClr>
              <a:buSzPct val="80000"/>
              <a:buFont typeface="Arial"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594360" indent="-228600" algn="l" defTabSz="914400" rtl="0" eaLnBrk="1" latinLnBrk="0" hangingPunct="1">
              <a:lnSpc>
                <a:spcPct val="100000"/>
              </a:lnSpc>
              <a:spcBef>
                <a:spcPts val="1000"/>
              </a:spcBef>
              <a:buClr>
                <a:schemeClr val="bg1"/>
              </a:buClr>
              <a:buSzPct val="80000"/>
              <a:buFont typeface="Arial"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777240" indent="-182880" algn="l" defTabSz="914400" rtl="0" eaLnBrk="1" latinLnBrk="0" hangingPunct="1">
              <a:lnSpc>
                <a:spcPct val="100000"/>
              </a:lnSpc>
              <a:spcBef>
                <a:spcPts val="600"/>
              </a:spcBef>
              <a:buClr>
                <a:schemeClr val="bg1"/>
              </a:buClr>
              <a:buSzPct val="80000"/>
              <a:buFont typeface="Arial"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777240" indent="0" algn="l" defTabSz="914400" rtl="0" eaLnBrk="1" latinLnBrk="0" hangingPunct="1">
              <a:lnSpc>
                <a:spcPct val="100000"/>
              </a:lnSpc>
              <a:spcBef>
                <a:spcPts val="600"/>
              </a:spcBef>
              <a:buClr>
                <a:schemeClr val="bg1"/>
              </a:buClr>
              <a:buSzPct val="80000"/>
              <a:buFont typeface="Arial"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097280" indent="-137160" algn="l" defTabSz="914400" rtl="0" eaLnBrk="1" latinLnBrk="0" hangingPunct="1">
              <a:lnSpc>
                <a:spcPct val="100000"/>
              </a:lnSpc>
              <a:spcBef>
                <a:spcPts val="600"/>
              </a:spcBef>
              <a:buClr>
                <a:schemeClr val="bg1"/>
              </a:buClr>
              <a:buSzPct val="80000"/>
              <a:buFont typeface="Arial"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r>
              <a:rPr lang="en-GB" b="1"/>
              <a:t>Learning and teaching</a:t>
            </a:r>
            <a:br>
              <a:rPr lang="en-GB"/>
            </a:br>
            <a:r>
              <a:rPr lang="en-GB"/>
              <a:t>- Note your unit experience for easy recall in OUEs.</a:t>
            </a:r>
            <a:br>
              <a:rPr lang="en-GB"/>
            </a:br>
            <a:r>
              <a:rPr lang="en-GB"/>
              <a:t>- Informal feedback between students and staff.</a:t>
            </a:r>
            <a:br>
              <a:rPr lang="en-GB"/>
            </a:br>
            <a:r>
              <a:rPr lang="en-GB"/>
              <a:t>- Academic Rep communication and SSLC discussion.</a:t>
            </a:r>
          </a:p>
        </p:txBody>
      </p:sp>
      <p:sp>
        <p:nvSpPr>
          <p:cNvPr id="8" name="Block Arc 7" descr="Dotted line joining to next stage of OUE cycle">
            <a:extLst>
              <a:ext uri="{FF2B5EF4-FFF2-40B4-BE49-F238E27FC236}">
                <a16:creationId xmlns:a16="http://schemas.microsoft.com/office/drawing/2014/main" id="{4210D2EA-B16C-C573-D319-4DC854C40E88}"/>
              </a:ext>
            </a:extLst>
          </p:cNvPr>
          <p:cNvSpPr>
            <a:spLocks noChangeAspect="1"/>
          </p:cNvSpPr>
          <p:nvPr/>
        </p:nvSpPr>
        <p:spPr>
          <a:xfrm rot="5400000">
            <a:off x="11198103" y="2517163"/>
            <a:ext cx="506969" cy="452120"/>
          </a:xfrm>
          <a:prstGeom prst="blockArc">
            <a:avLst>
              <a:gd name="adj1" fmla="val 10689694"/>
              <a:gd name="adj2" fmla="val 16264867"/>
              <a:gd name="adj3" fmla="val 27589"/>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Block Arc 4">
            <a:extLst>
              <a:ext uri="{FF2B5EF4-FFF2-40B4-BE49-F238E27FC236}">
                <a16:creationId xmlns:a16="http://schemas.microsoft.com/office/drawing/2014/main" id="{B19B6EE7-F250-03C9-D031-ADCFB9673AEE}"/>
              </a:ext>
              <a:ext uri="{C183D7F6-B498-43B3-948B-1728B52AA6E4}">
                <adec:decorative xmlns:adec="http://schemas.microsoft.com/office/drawing/2017/decorative" val="1"/>
              </a:ext>
            </a:extLst>
          </p:cNvPr>
          <p:cNvSpPr>
            <a:spLocks noChangeAspect="1"/>
          </p:cNvSpPr>
          <p:nvPr/>
        </p:nvSpPr>
        <p:spPr>
          <a:xfrm rot="10800000">
            <a:off x="11170679" y="4581129"/>
            <a:ext cx="506969" cy="452120"/>
          </a:xfrm>
          <a:prstGeom prst="blockArc">
            <a:avLst>
              <a:gd name="adj1" fmla="val 10819972"/>
              <a:gd name="adj2" fmla="val 16264867"/>
              <a:gd name="adj3" fmla="val 27589"/>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Rectangle 23">
            <a:extLst>
              <a:ext uri="{FF2B5EF4-FFF2-40B4-BE49-F238E27FC236}">
                <a16:creationId xmlns:a16="http://schemas.microsoft.com/office/drawing/2014/main" id="{53E48FF6-0FB4-AF52-7F62-4B24A5A16703}"/>
              </a:ext>
              <a:ext uri="{C183D7F6-B498-43B3-948B-1728B52AA6E4}">
                <adec:decorative xmlns:adec="http://schemas.microsoft.com/office/drawing/2017/decorative" val="1"/>
              </a:ext>
            </a:extLst>
          </p:cNvPr>
          <p:cNvSpPr/>
          <p:nvPr/>
        </p:nvSpPr>
        <p:spPr>
          <a:xfrm flipH="1">
            <a:off x="11546284" y="2962886"/>
            <a:ext cx="126000" cy="252000"/>
          </a:xfrm>
          <a:prstGeom prst="rect">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152D742E-006C-1954-3C1C-A03DCB8C3F22}"/>
              </a:ext>
              <a:ext uri="{C183D7F6-B498-43B3-948B-1728B52AA6E4}">
                <adec:decorative xmlns:adec="http://schemas.microsoft.com/office/drawing/2017/decorative" val="1"/>
              </a:ext>
            </a:extLst>
          </p:cNvPr>
          <p:cNvSpPr/>
          <p:nvPr/>
        </p:nvSpPr>
        <p:spPr>
          <a:xfrm flipH="1">
            <a:off x="11546284" y="3492677"/>
            <a:ext cx="126000" cy="252000"/>
          </a:xfrm>
          <a:prstGeom prst="rect">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20D4CC50-0B1C-44DA-9D04-E637771B4507}"/>
              </a:ext>
              <a:ext uri="{C183D7F6-B498-43B3-948B-1728B52AA6E4}">
                <adec:decorative xmlns:adec="http://schemas.microsoft.com/office/drawing/2017/decorative" val="1"/>
              </a:ext>
            </a:extLst>
          </p:cNvPr>
          <p:cNvSpPr/>
          <p:nvPr/>
        </p:nvSpPr>
        <p:spPr>
          <a:xfrm flipH="1">
            <a:off x="11546284" y="4021450"/>
            <a:ext cx="126000" cy="269682"/>
          </a:xfrm>
          <a:prstGeom prst="rect">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A66F1F8B-1548-3A65-CF8B-5DD505B885A4}"/>
              </a:ext>
              <a:ext uri="{C183D7F6-B498-43B3-948B-1728B52AA6E4}">
                <adec:decorative xmlns:adec="http://schemas.microsoft.com/office/drawing/2017/decorative" val="1"/>
              </a:ext>
            </a:extLst>
          </p:cNvPr>
          <p:cNvSpPr/>
          <p:nvPr/>
        </p:nvSpPr>
        <p:spPr>
          <a:xfrm flipH="1">
            <a:off x="11546284" y="4567905"/>
            <a:ext cx="126000" cy="252000"/>
          </a:xfrm>
          <a:prstGeom prst="rect">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A3E1B5A5-848E-242F-13C0-E1906202260D}"/>
              </a:ext>
              <a:ext uri="{C183D7F6-B498-43B3-948B-1728B52AA6E4}">
                <adec:decorative xmlns:adec="http://schemas.microsoft.com/office/drawing/2017/decorative" val="1"/>
              </a:ext>
            </a:extLst>
          </p:cNvPr>
          <p:cNvSpPr/>
          <p:nvPr/>
        </p:nvSpPr>
        <p:spPr>
          <a:xfrm rot="5400000" flipH="1">
            <a:off x="11036527" y="4844249"/>
            <a:ext cx="126000" cy="252000"/>
          </a:xfrm>
          <a:prstGeom prst="rect">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E9B33C7-DA48-29B9-DD51-8C9F27686F9D}"/>
              </a:ext>
              <a:ext uri="{C183D7F6-B498-43B3-948B-1728B52AA6E4}">
                <adec:decorative xmlns:adec="http://schemas.microsoft.com/office/drawing/2017/decorative" val="1"/>
              </a:ext>
            </a:extLst>
          </p:cNvPr>
          <p:cNvSpPr/>
          <p:nvPr/>
        </p:nvSpPr>
        <p:spPr>
          <a:xfrm rot="5400000" flipH="1">
            <a:off x="9951003" y="4844249"/>
            <a:ext cx="126000" cy="252000"/>
          </a:xfrm>
          <a:prstGeom prst="rect">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62214D7A-55E1-D559-1603-FC229DD05018}"/>
              </a:ext>
              <a:ext uri="{C183D7F6-B498-43B3-948B-1728B52AA6E4}">
                <adec:decorative xmlns:adec="http://schemas.microsoft.com/office/drawing/2017/decorative" val="1"/>
              </a:ext>
            </a:extLst>
          </p:cNvPr>
          <p:cNvSpPr/>
          <p:nvPr/>
        </p:nvSpPr>
        <p:spPr>
          <a:xfrm rot="5400000" flipH="1">
            <a:off x="10493693" y="4844249"/>
            <a:ext cx="126000" cy="252000"/>
          </a:xfrm>
          <a:prstGeom prst="rect">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6F34BDE-AD43-1021-E0E4-DE94E318C767}"/>
              </a:ext>
              <a:ext uri="{C183D7F6-B498-43B3-948B-1728B52AA6E4}">
                <adec:decorative xmlns:adec="http://schemas.microsoft.com/office/drawing/2017/decorative" val="1"/>
              </a:ext>
            </a:extLst>
          </p:cNvPr>
          <p:cNvSpPr/>
          <p:nvPr/>
        </p:nvSpPr>
        <p:spPr>
          <a:xfrm rot="5400000" flipH="1">
            <a:off x="9408540" y="4844249"/>
            <a:ext cx="126000" cy="252000"/>
          </a:xfrm>
          <a:prstGeom prst="rect">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descr="Dotted line continuing cycle back to the start">
            <a:extLst>
              <a:ext uri="{FF2B5EF4-FFF2-40B4-BE49-F238E27FC236}">
                <a16:creationId xmlns:a16="http://schemas.microsoft.com/office/drawing/2014/main" id="{205E0F00-FD57-1088-37D4-2B50F99668CF}"/>
              </a:ext>
              <a:ext uri="{C183D7F6-B498-43B3-948B-1728B52AA6E4}">
                <adec:decorative xmlns:adec="http://schemas.microsoft.com/office/drawing/2017/decorative" val="0"/>
              </a:ext>
            </a:extLst>
          </p:cNvPr>
          <p:cNvSpPr/>
          <p:nvPr/>
        </p:nvSpPr>
        <p:spPr>
          <a:xfrm rot="5400000" flipH="1">
            <a:off x="2319983" y="4824176"/>
            <a:ext cx="126000" cy="252000"/>
          </a:xfrm>
          <a:prstGeom prst="rect">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Block Arc 42">
            <a:extLst>
              <a:ext uri="{FF2B5EF4-FFF2-40B4-BE49-F238E27FC236}">
                <a16:creationId xmlns:a16="http://schemas.microsoft.com/office/drawing/2014/main" id="{511528FE-163E-AA0E-A415-DB208ECCB2F3}"/>
              </a:ext>
              <a:ext uri="{C183D7F6-B498-43B3-948B-1728B52AA6E4}">
                <adec:decorative xmlns:adec="http://schemas.microsoft.com/office/drawing/2017/decorative" val="1"/>
              </a:ext>
            </a:extLst>
          </p:cNvPr>
          <p:cNvSpPr>
            <a:spLocks noChangeAspect="1"/>
          </p:cNvSpPr>
          <p:nvPr/>
        </p:nvSpPr>
        <p:spPr>
          <a:xfrm rot="16200000">
            <a:off x="653822" y="4533631"/>
            <a:ext cx="506969" cy="452120"/>
          </a:xfrm>
          <a:prstGeom prst="blockArc">
            <a:avLst>
              <a:gd name="adj1" fmla="val 10819972"/>
              <a:gd name="adj2" fmla="val 16264867"/>
              <a:gd name="adj3" fmla="val 27589"/>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Block Arc 43">
            <a:extLst>
              <a:ext uri="{FF2B5EF4-FFF2-40B4-BE49-F238E27FC236}">
                <a16:creationId xmlns:a16="http://schemas.microsoft.com/office/drawing/2014/main" id="{89541F1D-8942-AB33-B944-E340B0EB8984}"/>
              </a:ext>
              <a:ext uri="{C183D7F6-B498-43B3-948B-1728B52AA6E4}">
                <adec:decorative xmlns:adec="http://schemas.microsoft.com/office/drawing/2017/decorative" val="1"/>
              </a:ext>
            </a:extLst>
          </p:cNvPr>
          <p:cNvSpPr>
            <a:spLocks noChangeAspect="1"/>
          </p:cNvSpPr>
          <p:nvPr/>
        </p:nvSpPr>
        <p:spPr>
          <a:xfrm>
            <a:off x="690812" y="2510250"/>
            <a:ext cx="506969" cy="452120"/>
          </a:xfrm>
          <a:prstGeom prst="blockArc">
            <a:avLst>
              <a:gd name="adj1" fmla="val 10689694"/>
              <a:gd name="adj2" fmla="val 16264867"/>
              <a:gd name="adj3" fmla="val 27589"/>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 name="Rectangle 45">
            <a:extLst>
              <a:ext uri="{FF2B5EF4-FFF2-40B4-BE49-F238E27FC236}">
                <a16:creationId xmlns:a16="http://schemas.microsoft.com/office/drawing/2014/main" id="{4892574B-9A5B-3330-F25C-5F34886D1B7E}"/>
              </a:ext>
              <a:ext uri="{C183D7F6-B498-43B3-948B-1728B52AA6E4}">
                <adec:decorative xmlns:adec="http://schemas.microsoft.com/office/drawing/2017/decorative" val="1"/>
              </a:ext>
            </a:extLst>
          </p:cNvPr>
          <p:cNvSpPr/>
          <p:nvPr/>
        </p:nvSpPr>
        <p:spPr>
          <a:xfrm rot="5400000" flipH="1">
            <a:off x="1777293" y="4824176"/>
            <a:ext cx="126000" cy="252000"/>
          </a:xfrm>
          <a:prstGeom prst="rect">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B59826D-0AD5-783B-C24D-66790179EDF0}"/>
              </a:ext>
              <a:ext uri="{C183D7F6-B498-43B3-948B-1728B52AA6E4}">
                <adec:decorative xmlns:adec="http://schemas.microsoft.com/office/drawing/2017/decorative" val="1"/>
              </a:ext>
            </a:extLst>
          </p:cNvPr>
          <p:cNvSpPr/>
          <p:nvPr/>
        </p:nvSpPr>
        <p:spPr>
          <a:xfrm rot="5400000" flipH="1">
            <a:off x="1234830" y="4824176"/>
            <a:ext cx="126000" cy="252000"/>
          </a:xfrm>
          <a:prstGeom prst="rect">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BDBEB225-5035-203B-5226-C0AC9BBD6A08}"/>
              </a:ext>
              <a:ext uri="{C183D7F6-B498-43B3-948B-1728B52AA6E4}">
                <adec:decorative xmlns:adec="http://schemas.microsoft.com/office/drawing/2017/decorative" val="1"/>
              </a:ext>
            </a:extLst>
          </p:cNvPr>
          <p:cNvSpPr/>
          <p:nvPr/>
        </p:nvSpPr>
        <p:spPr>
          <a:xfrm flipH="1">
            <a:off x="685950" y="2960070"/>
            <a:ext cx="126000" cy="252000"/>
          </a:xfrm>
          <a:prstGeom prst="rect">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3ADB5696-B282-BC93-972A-C1B4CEADA2B2}"/>
              </a:ext>
              <a:ext uri="{C183D7F6-B498-43B3-948B-1728B52AA6E4}">
                <adec:decorative xmlns:adec="http://schemas.microsoft.com/office/drawing/2017/decorative" val="1"/>
              </a:ext>
            </a:extLst>
          </p:cNvPr>
          <p:cNvSpPr/>
          <p:nvPr/>
        </p:nvSpPr>
        <p:spPr>
          <a:xfrm flipH="1">
            <a:off x="685950" y="3489861"/>
            <a:ext cx="126000" cy="252000"/>
          </a:xfrm>
          <a:prstGeom prst="rect">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451EA9A3-BEC8-5119-04EF-069615F6C045}"/>
              </a:ext>
              <a:ext uri="{C183D7F6-B498-43B3-948B-1728B52AA6E4}">
                <adec:decorative xmlns:adec="http://schemas.microsoft.com/office/drawing/2017/decorative" val="1"/>
              </a:ext>
            </a:extLst>
          </p:cNvPr>
          <p:cNvSpPr/>
          <p:nvPr/>
        </p:nvSpPr>
        <p:spPr>
          <a:xfrm flipH="1">
            <a:off x="685950" y="4018634"/>
            <a:ext cx="126000" cy="269682"/>
          </a:xfrm>
          <a:prstGeom prst="rect">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F3C236EF-2C18-40AD-5392-080A7BBF26D6}"/>
              </a:ext>
              <a:ext uri="{C183D7F6-B498-43B3-948B-1728B52AA6E4}">
                <adec:decorative xmlns:adec="http://schemas.microsoft.com/office/drawing/2017/decorative" val="1"/>
              </a:ext>
            </a:extLst>
          </p:cNvPr>
          <p:cNvSpPr/>
          <p:nvPr/>
        </p:nvSpPr>
        <p:spPr>
          <a:xfrm flipH="1">
            <a:off x="685950" y="4565089"/>
            <a:ext cx="126000" cy="252000"/>
          </a:xfrm>
          <a:prstGeom prst="rect">
            <a:avLst/>
          </a:prstGeom>
          <a:solidFill>
            <a:srgbClr val="12314E"/>
          </a:solidFill>
          <a:ln>
            <a:solidFill>
              <a:srgbClr val="123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8" descr="Welcome Week">
            <a:extLst>
              <a:ext uri="{FF2B5EF4-FFF2-40B4-BE49-F238E27FC236}">
                <a16:creationId xmlns:a16="http://schemas.microsoft.com/office/drawing/2014/main" id="{B1616123-4396-3537-A2DB-53AD08CF5E08}"/>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9494384" y="5825880"/>
            <a:ext cx="1152128" cy="77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671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C41826-FE8D-1D51-68EC-257F6B84AFCD}"/>
              </a:ext>
              <a:ext uri="{C183D7F6-B498-43B3-948B-1728B52AA6E4}">
                <adec:decorative xmlns:adec="http://schemas.microsoft.com/office/drawing/2017/decorative" val="1"/>
              </a:ext>
            </a:extLst>
          </p:cNvPr>
          <p:cNvSpPr/>
          <p:nvPr/>
        </p:nvSpPr>
        <p:spPr>
          <a:xfrm>
            <a:off x="5518025" y="0"/>
            <a:ext cx="6670800" cy="695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BB7D6D62-A652-7643-3A07-E632F54661E8}"/>
              </a:ext>
            </a:extLst>
          </p:cNvPr>
          <p:cNvSpPr>
            <a:spLocks noGrp="1"/>
          </p:cNvSpPr>
          <p:nvPr>
            <p:ph type="ctrTitle"/>
          </p:nvPr>
        </p:nvSpPr>
        <p:spPr>
          <a:xfrm>
            <a:off x="720000" y="980728"/>
            <a:ext cx="4798025" cy="1607672"/>
          </a:xfrm>
        </p:spPr>
        <p:txBody>
          <a:bodyPr>
            <a:normAutofit/>
          </a:bodyPr>
          <a:lstStyle/>
          <a:p>
            <a:r>
              <a:rPr lang="en-GB" sz="3200" b="0" dirty="0"/>
              <a:t>Online Unit Evaluations:</a:t>
            </a:r>
            <a:br>
              <a:rPr lang="en-GB" sz="3200" dirty="0"/>
            </a:br>
            <a:r>
              <a:rPr lang="en-GB" sz="3200" dirty="0"/>
              <a:t>Why</a:t>
            </a:r>
            <a:endParaRPr lang="en-GB" sz="3200" b="0" dirty="0"/>
          </a:p>
        </p:txBody>
      </p:sp>
      <p:sp>
        <p:nvSpPr>
          <p:cNvPr id="2" name="Text Placeholder 1">
            <a:extLst>
              <a:ext uri="{FF2B5EF4-FFF2-40B4-BE49-F238E27FC236}">
                <a16:creationId xmlns:a16="http://schemas.microsoft.com/office/drawing/2014/main" id="{406A39F8-3648-C827-B7A0-7A54B79486FF}"/>
              </a:ext>
            </a:extLst>
          </p:cNvPr>
          <p:cNvSpPr>
            <a:spLocks noGrp="1"/>
          </p:cNvSpPr>
          <p:nvPr>
            <p:ph type="body" sz="quarter" idx="10"/>
          </p:nvPr>
        </p:nvSpPr>
        <p:spPr>
          <a:xfrm>
            <a:off x="648000" y="2780928"/>
            <a:ext cx="4870025" cy="4177872"/>
          </a:xfrm>
        </p:spPr>
        <p:txBody>
          <a:bodyPr>
            <a:normAutofit lnSpcReduction="10000"/>
          </a:bodyPr>
          <a:lstStyle/>
          <a:p>
            <a:r>
              <a:rPr lang="en-GB" dirty="0"/>
              <a:t>Shape how unit is delivered next time – feedback from last year influenced YOUR experience this year</a:t>
            </a:r>
          </a:p>
          <a:p>
            <a:r>
              <a:rPr lang="en-GB" dirty="0"/>
              <a:t>Prize draw</a:t>
            </a:r>
          </a:p>
          <a:p>
            <a:pPr lvl="1"/>
            <a:r>
              <a:rPr lang="en-GB" b="1" dirty="0"/>
              <a:t>5 x £100 cash </a:t>
            </a:r>
            <a:r>
              <a:rPr lang="en-GB" dirty="0"/>
              <a:t>= student prize</a:t>
            </a:r>
          </a:p>
          <a:p>
            <a:pPr lvl="1"/>
            <a:r>
              <a:rPr lang="en-GB" b="1" dirty="0"/>
              <a:t>£250 cash </a:t>
            </a:r>
            <a:r>
              <a:rPr lang="en-GB" dirty="0"/>
              <a:t>= department with largest percentage point increase in response rate from Semester 2 of the previous year</a:t>
            </a:r>
          </a:p>
        </p:txBody>
      </p:sp>
      <p:sp>
        <p:nvSpPr>
          <p:cNvPr id="4" name="Picture Placeholder 3">
            <a:extLst>
              <a:ext uri="{FF2B5EF4-FFF2-40B4-BE49-F238E27FC236}">
                <a16:creationId xmlns:a16="http://schemas.microsoft.com/office/drawing/2014/main" id="{BC330179-625A-52DD-2521-19F2ADF84FD2}"/>
              </a:ext>
              <a:ext uri="{C183D7F6-B498-43B3-948B-1728B52AA6E4}">
                <adec:decorative xmlns:adec="http://schemas.microsoft.com/office/drawing/2017/decorative" val="1"/>
              </a:ext>
            </a:extLst>
          </p:cNvPr>
          <p:cNvSpPr>
            <a:spLocks noGrp="1"/>
          </p:cNvSpPr>
          <p:nvPr>
            <p:ph type="pic" sz="quarter" idx="14"/>
          </p:nvPr>
        </p:nvSpPr>
        <p:spPr>
          <a:xfrm>
            <a:off x="695777" y="2399652"/>
            <a:ext cx="1123200" cy="100800"/>
          </a:xfrm>
          <a:solidFill>
            <a:srgbClr val="FABA21"/>
          </a:solidFill>
        </p:spPr>
        <p:txBody>
          <a:bodyPr>
            <a:normAutofit fontScale="25000" lnSpcReduction="20000"/>
          </a:bodyPr>
          <a:lstStyle/>
          <a:p>
            <a:endParaRPr lang="en-GB"/>
          </a:p>
        </p:txBody>
      </p:sp>
      <p:sp>
        <p:nvSpPr>
          <p:cNvPr id="8" name="Freeform 12">
            <a:extLst>
              <a:ext uri="{FF2B5EF4-FFF2-40B4-BE49-F238E27FC236}">
                <a16:creationId xmlns:a16="http://schemas.microsoft.com/office/drawing/2014/main" id="{BE2DE44E-3829-946E-36DA-AEFE49E4A2A6}"/>
              </a:ext>
              <a:ext uri="{C183D7F6-B498-43B3-948B-1728B52AA6E4}">
                <adec:decorative xmlns:adec="http://schemas.microsoft.com/office/drawing/2017/decorative" val="1"/>
              </a:ext>
            </a:extLst>
          </p:cNvPr>
          <p:cNvSpPr/>
          <p:nvPr/>
        </p:nvSpPr>
        <p:spPr>
          <a:xfrm flipH="1">
            <a:off x="5903155" y="773017"/>
            <a:ext cx="5517773" cy="2872007"/>
          </a:xfrm>
          <a:custGeom>
            <a:avLst/>
            <a:gdLst>
              <a:gd name="connsiteX0" fmla="*/ 0 w 2843212"/>
              <a:gd name="connsiteY0" fmla="*/ 400050 h 2428875"/>
              <a:gd name="connsiteX1" fmla="*/ 0 w 2843212"/>
              <a:gd name="connsiteY1" fmla="*/ 0 h 2428875"/>
              <a:gd name="connsiteX2" fmla="*/ 2843212 w 2843212"/>
              <a:gd name="connsiteY2" fmla="*/ 0 h 2428875"/>
              <a:gd name="connsiteX3" fmla="*/ 2843212 w 2843212"/>
              <a:gd name="connsiteY3" fmla="*/ 2428875 h 2428875"/>
              <a:gd name="connsiteX4" fmla="*/ 785812 w 2843212"/>
              <a:gd name="connsiteY4" fmla="*/ 2428875 h 242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212" h="2428875">
                <a:moveTo>
                  <a:pt x="0" y="400050"/>
                </a:moveTo>
                <a:lnTo>
                  <a:pt x="0" y="0"/>
                </a:lnTo>
                <a:lnTo>
                  <a:pt x="2843212" y="0"/>
                </a:lnTo>
                <a:lnTo>
                  <a:pt x="2843212" y="2428875"/>
                </a:lnTo>
                <a:lnTo>
                  <a:pt x="785812" y="2428875"/>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D56D0E6-2455-5D2C-B42E-17B1AC7C4286}"/>
              </a:ext>
            </a:extLst>
          </p:cNvPr>
          <p:cNvSpPr txBox="1"/>
          <p:nvPr/>
        </p:nvSpPr>
        <p:spPr>
          <a:xfrm>
            <a:off x="5997751" y="909301"/>
            <a:ext cx="5328592" cy="2646878"/>
          </a:xfrm>
          <a:prstGeom prst="rect">
            <a:avLst/>
          </a:prstGeom>
          <a:noFill/>
        </p:spPr>
        <p:txBody>
          <a:bodyPr wrap="square" rtlCol="0">
            <a:spAutoFit/>
          </a:bodyPr>
          <a:lstStyle/>
          <a:p>
            <a:r>
              <a:rPr lang="en-US" sz="1600" i="1" dirty="0">
                <a:solidFill>
                  <a:schemeClr val="bg1"/>
                </a:solidFill>
              </a:rPr>
              <a:t>“</a:t>
            </a:r>
            <a:r>
              <a:rPr lang="en-GB" sz="1600" i="1" dirty="0">
                <a:solidFill>
                  <a:schemeClr val="bg1"/>
                </a:solidFill>
              </a:rPr>
              <a:t>I entered the OUE because I think it is essential for a student to share the pros and cons of units. I think it is important for a lecturer and the department to have the student point of view as they don't always realise what they are doing wrong or great.”</a:t>
            </a:r>
            <a:endParaRPr lang="en-US" sz="1600" i="1" dirty="0">
              <a:solidFill>
                <a:schemeClr val="bg1"/>
              </a:solidFill>
            </a:endParaRPr>
          </a:p>
          <a:p>
            <a:endParaRPr lang="en-US" sz="1600" dirty="0"/>
          </a:p>
          <a:p>
            <a:r>
              <a:rPr lang="en-US" sz="1000" dirty="0">
                <a:solidFill>
                  <a:schemeClr val="bg1"/>
                </a:solidFill>
              </a:rPr>
              <a:t>Alexandre,</a:t>
            </a:r>
            <a:br>
              <a:rPr lang="en-US" sz="1000" dirty="0">
                <a:solidFill>
                  <a:schemeClr val="bg1"/>
                </a:solidFill>
              </a:rPr>
            </a:br>
            <a:r>
              <a:rPr lang="en-US" sz="1000" dirty="0">
                <a:solidFill>
                  <a:schemeClr val="bg1"/>
                </a:solidFill>
              </a:rPr>
              <a:t>One of 5 OUE Prize Draw </a:t>
            </a:r>
          </a:p>
          <a:p>
            <a:r>
              <a:rPr lang="en-US" sz="1000" dirty="0">
                <a:solidFill>
                  <a:schemeClr val="bg1"/>
                </a:solidFill>
              </a:rPr>
              <a:t>Winners 2022/3</a:t>
            </a:r>
          </a:p>
          <a:p>
            <a:br>
              <a:rPr lang="en-GB" sz="1000" dirty="0">
                <a:solidFill>
                  <a:schemeClr val="bg1"/>
                </a:solidFill>
              </a:rPr>
            </a:br>
            <a:r>
              <a:rPr lang="en-GB" sz="1000" dirty="0">
                <a:solidFill>
                  <a:schemeClr val="bg1"/>
                </a:solidFill>
              </a:rPr>
              <a:t>MEng (Hons) Integrated </a:t>
            </a:r>
            <a:br>
              <a:rPr lang="en-GB" sz="1000" dirty="0">
                <a:solidFill>
                  <a:schemeClr val="bg1"/>
                </a:solidFill>
              </a:rPr>
            </a:br>
            <a:r>
              <a:rPr lang="en-GB" sz="1000" dirty="0">
                <a:solidFill>
                  <a:schemeClr val="bg1"/>
                </a:solidFill>
              </a:rPr>
              <a:t>Mechanical and Electrical </a:t>
            </a:r>
            <a:br>
              <a:rPr lang="en-GB" sz="1000" dirty="0">
                <a:solidFill>
                  <a:schemeClr val="bg1"/>
                </a:solidFill>
              </a:rPr>
            </a:br>
            <a:r>
              <a:rPr lang="en-GB" sz="1000" dirty="0">
                <a:solidFill>
                  <a:schemeClr val="bg1"/>
                </a:solidFill>
              </a:rPr>
              <a:t>Engineering</a:t>
            </a:r>
            <a:endParaRPr lang="en-US" sz="1000" dirty="0">
              <a:solidFill>
                <a:schemeClr val="bg1"/>
              </a:solidFill>
            </a:endParaRPr>
          </a:p>
        </p:txBody>
      </p:sp>
      <p:cxnSp>
        <p:nvCxnSpPr>
          <p:cNvPr id="10" name="Straight Connector 9">
            <a:extLst>
              <a:ext uri="{FF2B5EF4-FFF2-40B4-BE49-F238E27FC236}">
                <a16:creationId xmlns:a16="http://schemas.microsoft.com/office/drawing/2014/main" id="{CFA56995-A356-4DA8-92B1-12117C64FB81}"/>
              </a:ext>
              <a:ext uri="{C183D7F6-B498-43B3-948B-1728B52AA6E4}">
                <adec:decorative xmlns:adec="http://schemas.microsoft.com/office/drawing/2017/decorative" val="1"/>
              </a:ext>
            </a:extLst>
          </p:cNvPr>
          <p:cNvCxnSpPr>
            <a:cxnSpLocks/>
          </p:cNvCxnSpPr>
          <p:nvPr/>
        </p:nvCxnSpPr>
        <p:spPr>
          <a:xfrm>
            <a:off x="7750596" y="3626977"/>
            <a:ext cx="432048" cy="0"/>
          </a:xfrm>
          <a:prstGeom prst="line">
            <a:avLst/>
          </a:prstGeom>
          <a:ln w="76200">
            <a:solidFill>
              <a:srgbClr val="38965D"/>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8E77213-856C-9AB3-6CB1-64340CD7D93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060461" y="2418016"/>
            <a:ext cx="3744416" cy="3792249"/>
          </a:xfrm>
          <a:prstGeom prst="rect">
            <a:avLst/>
          </a:prstGeom>
        </p:spPr>
      </p:pic>
    </p:spTree>
    <p:extLst>
      <p:ext uri="{BB962C8B-B14F-4D97-AF65-F5344CB8AC3E}">
        <p14:creationId xmlns:p14="http://schemas.microsoft.com/office/powerpoint/2010/main" val="3795302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406D6-F904-7B88-5CE0-6ED97B87C562}"/>
              </a:ext>
            </a:extLst>
          </p:cNvPr>
          <p:cNvSpPr>
            <a:spLocks noGrp="1"/>
          </p:cNvSpPr>
          <p:nvPr>
            <p:ph type="body" sz="quarter" idx="10"/>
          </p:nvPr>
        </p:nvSpPr>
        <p:spPr>
          <a:xfrm>
            <a:off x="648000" y="3284984"/>
            <a:ext cx="10820825" cy="3051954"/>
          </a:xfrm>
        </p:spPr>
        <p:txBody>
          <a:bodyPr>
            <a:normAutofit/>
          </a:bodyPr>
          <a:lstStyle/>
          <a:p>
            <a:r>
              <a:rPr lang="en-GB" sz="2400" dirty="0">
                <a:latin typeface="Arial" panose="020B0604020202020204" pitchFamily="34" charset="0"/>
                <a:cs typeface="Arial" panose="020B0604020202020204" pitchFamily="34" charset="0"/>
              </a:rPr>
              <a:t>Standardising weekly teaching and learning methods within a unit.</a:t>
            </a:r>
          </a:p>
          <a:p>
            <a:r>
              <a:rPr lang="en-GB" sz="2400" dirty="0"/>
              <a:t>Uploading reading material one week prior to each lecture, giving students enough time to prepare.</a:t>
            </a:r>
          </a:p>
          <a:p>
            <a:r>
              <a:rPr lang="en-GB" sz="2400" dirty="0"/>
              <a:t>Blending theories with case studies and real-life examples.</a:t>
            </a:r>
          </a:p>
          <a:p>
            <a:r>
              <a:rPr lang="en-GB" sz="2400" dirty="0"/>
              <a:t>Providing optional prompt questions to facilitate group discussion.</a:t>
            </a:r>
          </a:p>
        </p:txBody>
      </p:sp>
      <p:sp>
        <p:nvSpPr>
          <p:cNvPr id="6" name="Title 1">
            <a:extLst>
              <a:ext uri="{FF2B5EF4-FFF2-40B4-BE49-F238E27FC236}">
                <a16:creationId xmlns:a16="http://schemas.microsoft.com/office/drawing/2014/main" id="{67931355-47DE-E34B-B3B5-6CB5DA8425EB}"/>
              </a:ext>
            </a:extLst>
          </p:cNvPr>
          <p:cNvSpPr>
            <a:spLocks noGrp="1"/>
          </p:cNvSpPr>
          <p:nvPr>
            <p:ph type="ctrTitle"/>
          </p:nvPr>
        </p:nvSpPr>
        <p:spPr/>
        <p:txBody>
          <a:bodyPr lIns="0">
            <a:noAutofit/>
          </a:bodyPr>
          <a:lstStyle/>
          <a:p>
            <a:br>
              <a:rPr lang="en-US" sz="3200" dirty="0">
                <a:solidFill>
                  <a:schemeClr val="bg1"/>
                </a:solidFill>
              </a:rPr>
            </a:br>
            <a:r>
              <a:rPr lang="en-US" sz="3200" b="0" dirty="0">
                <a:solidFill>
                  <a:schemeClr val="bg1"/>
                </a:solidFill>
              </a:rPr>
              <a:t>Online Unit Evaluations:</a:t>
            </a:r>
            <a:br>
              <a:rPr lang="en-US" sz="3200" dirty="0">
                <a:solidFill>
                  <a:schemeClr val="bg1"/>
                </a:solidFill>
              </a:rPr>
            </a:br>
            <a:r>
              <a:rPr lang="en-US" sz="3200" dirty="0">
                <a:solidFill>
                  <a:schemeClr val="bg1"/>
                </a:solidFill>
              </a:rPr>
              <a:t>Previous feedback</a:t>
            </a:r>
            <a:br>
              <a:rPr lang="en-US" sz="3200" dirty="0">
                <a:solidFill>
                  <a:schemeClr val="bg1"/>
                </a:solidFill>
              </a:rPr>
            </a:br>
            <a:endParaRPr lang="en-US" sz="3200" b="0" dirty="0">
              <a:solidFill>
                <a:schemeClr val="bg1"/>
              </a:solidFill>
            </a:endParaRPr>
          </a:p>
        </p:txBody>
      </p:sp>
      <p:sp>
        <p:nvSpPr>
          <p:cNvPr id="11" name="TextBox 10">
            <a:extLst>
              <a:ext uri="{FF2B5EF4-FFF2-40B4-BE49-F238E27FC236}">
                <a16:creationId xmlns:a16="http://schemas.microsoft.com/office/drawing/2014/main" id="{21C926C6-C4C4-8741-B2B8-0DC0998FA339}"/>
              </a:ext>
            </a:extLst>
          </p:cNvPr>
          <p:cNvSpPr txBox="1"/>
          <p:nvPr/>
        </p:nvSpPr>
        <p:spPr>
          <a:xfrm>
            <a:off x="7030516" y="642653"/>
            <a:ext cx="4438309" cy="1569660"/>
          </a:xfrm>
          <a:prstGeom prst="rect">
            <a:avLst/>
          </a:prstGeom>
          <a:noFill/>
        </p:spPr>
        <p:txBody>
          <a:bodyPr wrap="square" lIns="0" rtlCol="0">
            <a:spAutoFit/>
          </a:bodyPr>
          <a:lstStyle/>
          <a:p>
            <a:r>
              <a:rPr lang="en-US" sz="2400" dirty="0">
                <a:solidFill>
                  <a:schemeClr val="bg1"/>
                </a:solidFill>
              </a:rPr>
              <a:t>Here are some examples from across the University of how a unit has changed as a result of unit evaluation feedback…</a:t>
            </a:r>
          </a:p>
        </p:txBody>
      </p:sp>
      <p:sp>
        <p:nvSpPr>
          <p:cNvPr id="7" name="Rectangle 6">
            <a:extLst>
              <a:ext uri="{FF2B5EF4-FFF2-40B4-BE49-F238E27FC236}">
                <a16:creationId xmlns:a16="http://schemas.microsoft.com/office/drawing/2014/main" id="{D6676DE0-BA68-5148-A421-BA4873406396}"/>
              </a:ext>
              <a:ext uri="{C183D7F6-B498-43B3-948B-1728B52AA6E4}">
                <adec:decorative xmlns:adec="http://schemas.microsoft.com/office/drawing/2017/decorative" val="1"/>
              </a:ext>
            </a:extLst>
          </p:cNvPr>
          <p:cNvSpPr/>
          <p:nvPr/>
        </p:nvSpPr>
        <p:spPr>
          <a:xfrm>
            <a:off x="720000" y="2371980"/>
            <a:ext cx="1123880" cy="120916"/>
          </a:xfrm>
          <a:prstGeom prst="rect">
            <a:avLst/>
          </a:prstGeom>
          <a:solidFill>
            <a:srgbClr val="33B8BA"/>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a:solidFill>
                <a:srgbClr val="F5A8BD"/>
              </a:solidFill>
            </a:endParaRPr>
          </a:p>
        </p:txBody>
      </p:sp>
      <p:sp>
        <p:nvSpPr>
          <p:cNvPr id="5" name="Freeform 4">
            <a:extLst>
              <a:ext uri="{FF2B5EF4-FFF2-40B4-BE49-F238E27FC236}">
                <a16:creationId xmlns:a16="http://schemas.microsoft.com/office/drawing/2014/main" id="{8DA9E801-4CF7-F84D-B038-7A961DF7208D}"/>
              </a:ext>
              <a:ext uri="{C183D7F6-B498-43B3-948B-1728B52AA6E4}">
                <adec:decorative xmlns:adec="http://schemas.microsoft.com/office/drawing/2017/decorative" val="1"/>
              </a:ext>
            </a:extLst>
          </p:cNvPr>
          <p:cNvSpPr/>
          <p:nvPr/>
        </p:nvSpPr>
        <p:spPr>
          <a:xfrm>
            <a:off x="6814492" y="404664"/>
            <a:ext cx="4654333" cy="1967316"/>
          </a:xfrm>
          <a:custGeom>
            <a:avLst/>
            <a:gdLst>
              <a:gd name="connsiteX0" fmla="*/ 2152891 w 2951544"/>
              <a:gd name="connsiteY0" fmla="*/ 2847372 h 2847372"/>
              <a:gd name="connsiteX1" fmla="*/ 0 w 2951544"/>
              <a:gd name="connsiteY1" fmla="*/ 2847372 h 2847372"/>
              <a:gd name="connsiteX2" fmla="*/ 0 w 2951544"/>
              <a:gd name="connsiteY2" fmla="*/ 0 h 2847372"/>
              <a:gd name="connsiteX3" fmla="*/ 2951544 w 2951544"/>
              <a:gd name="connsiteY3" fmla="*/ 0 h 2847372"/>
              <a:gd name="connsiteX4" fmla="*/ 2951544 w 2951544"/>
              <a:gd name="connsiteY4" fmla="*/ 462987 h 284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544" h="2847372">
                <a:moveTo>
                  <a:pt x="2152891" y="2847372"/>
                </a:moveTo>
                <a:lnTo>
                  <a:pt x="0" y="2847372"/>
                </a:lnTo>
                <a:lnTo>
                  <a:pt x="0" y="0"/>
                </a:lnTo>
                <a:lnTo>
                  <a:pt x="2951544" y="0"/>
                </a:lnTo>
                <a:lnTo>
                  <a:pt x="2951544" y="462987"/>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descr="Welcome Week">
            <a:extLst>
              <a:ext uri="{FF2B5EF4-FFF2-40B4-BE49-F238E27FC236}">
                <a16:creationId xmlns:a16="http://schemas.microsoft.com/office/drawing/2014/main" id="{A7A3261B-7150-4FA1-191E-7F8FD8D91FAD}"/>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9494384" y="5825880"/>
            <a:ext cx="1152128" cy="77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068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406D6-F904-7B88-5CE0-6ED97B87C562}"/>
              </a:ext>
            </a:extLst>
          </p:cNvPr>
          <p:cNvSpPr>
            <a:spLocks noGrp="1"/>
          </p:cNvSpPr>
          <p:nvPr>
            <p:ph type="body" sz="quarter" idx="10"/>
          </p:nvPr>
        </p:nvSpPr>
        <p:spPr>
          <a:xfrm>
            <a:off x="648000" y="3284984"/>
            <a:ext cx="10820825" cy="3051954"/>
          </a:xfrm>
        </p:spPr>
        <p:txBody>
          <a:bodyPr>
            <a:normAutofit/>
          </a:bodyPr>
          <a:lstStyle/>
          <a:p>
            <a:endParaRPr lang="en-GB" sz="2400" dirty="0"/>
          </a:p>
        </p:txBody>
      </p:sp>
      <p:sp>
        <p:nvSpPr>
          <p:cNvPr id="6" name="Title 1">
            <a:extLst>
              <a:ext uri="{FF2B5EF4-FFF2-40B4-BE49-F238E27FC236}">
                <a16:creationId xmlns:a16="http://schemas.microsoft.com/office/drawing/2014/main" id="{67931355-47DE-E34B-B3B5-6CB5DA8425EB}"/>
              </a:ext>
            </a:extLst>
          </p:cNvPr>
          <p:cNvSpPr>
            <a:spLocks noGrp="1"/>
          </p:cNvSpPr>
          <p:nvPr>
            <p:ph type="ctrTitle"/>
          </p:nvPr>
        </p:nvSpPr>
        <p:spPr/>
        <p:txBody>
          <a:bodyPr lIns="0">
            <a:noAutofit/>
          </a:bodyPr>
          <a:lstStyle/>
          <a:p>
            <a:br>
              <a:rPr lang="en-US" sz="3200" dirty="0">
                <a:solidFill>
                  <a:schemeClr val="bg1"/>
                </a:solidFill>
              </a:rPr>
            </a:br>
            <a:r>
              <a:rPr lang="en-US" sz="3200" b="0" dirty="0">
                <a:solidFill>
                  <a:schemeClr val="bg1"/>
                </a:solidFill>
              </a:rPr>
              <a:t>Online Unit Evaluations:</a:t>
            </a:r>
            <a:br>
              <a:rPr lang="en-US" sz="3200" dirty="0">
                <a:solidFill>
                  <a:schemeClr val="bg1"/>
                </a:solidFill>
              </a:rPr>
            </a:br>
            <a:r>
              <a:rPr lang="en-US" sz="3200" dirty="0">
                <a:solidFill>
                  <a:schemeClr val="bg1"/>
                </a:solidFill>
              </a:rPr>
              <a:t>Previous feedback</a:t>
            </a:r>
            <a:br>
              <a:rPr lang="en-US" sz="3200" dirty="0">
                <a:solidFill>
                  <a:schemeClr val="bg1"/>
                </a:solidFill>
              </a:rPr>
            </a:br>
            <a:endParaRPr lang="en-US" sz="3200" b="0" dirty="0">
              <a:solidFill>
                <a:schemeClr val="bg1"/>
              </a:solidFill>
            </a:endParaRPr>
          </a:p>
        </p:txBody>
      </p:sp>
      <p:sp>
        <p:nvSpPr>
          <p:cNvPr id="11" name="TextBox 10">
            <a:extLst>
              <a:ext uri="{FF2B5EF4-FFF2-40B4-BE49-F238E27FC236}">
                <a16:creationId xmlns:a16="http://schemas.microsoft.com/office/drawing/2014/main" id="{21C926C6-C4C4-8741-B2B8-0DC0998FA339}"/>
              </a:ext>
            </a:extLst>
          </p:cNvPr>
          <p:cNvSpPr txBox="1"/>
          <p:nvPr/>
        </p:nvSpPr>
        <p:spPr>
          <a:xfrm>
            <a:off x="7030516" y="642653"/>
            <a:ext cx="4438309" cy="1200329"/>
          </a:xfrm>
          <a:prstGeom prst="rect">
            <a:avLst/>
          </a:prstGeom>
          <a:noFill/>
        </p:spPr>
        <p:txBody>
          <a:bodyPr wrap="square" lIns="0" rtlCol="0">
            <a:spAutoFit/>
          </a:bodyPr>
          <a:lstStyle/>
          <a:p>
            <a:r>
              <a:rPr lang="en-US" sz="2400" dirty="0">
                <a:solidFill>
                  <a:schemeClr val="bg1"/>
                </a:solidFill>
              </a:rPr>
              <a:t>Here are some examples of changes made to this unit based on student feedback…</a:t>
            </a:r>
          </a:p>
        </p:txBody>
      </p:sp>
      <p:sp>
        <p:nvSpPr>
          <p:cNvPr id="7" name="Rectangle 6">
            <a:extLst>
              <a:ext uri="{FF2B5EF4-FFF2-40B4-BE49-F238E27FC236}">
                <a16:creationId xmlns:a16="http://schemas.microsoft.com/office/drawing/2014/main" id="{D6676DE0-BA68-5148-A421-BA4873406396}"/>
              </a:ext>
              <a:ext uri="{C183D7F6-B498-43B3-948B-1728B52AA6E4}">
                <adec:decorative xmlns:adec="http://schemas.microsoft.com/office/drawing/2017/decorative" val="1"/>
              </a:ext>
            </a:extLst>
          </p:cNvPr>
          <p:cNvSpPr/>
          <p:nvPr/>
        </p:nvSpPr>
        <p:spPr>
          <a:xfrm>
            <a:off x="720000" y="2371980"/>
            <a:ext cx="1123880" cy="120916"/>
          </a:xfrm>
          <a:prstGeom prst="rect">
            <a:avLst/>
          </a:prstGeom>
          <a:solidFill>
            <a:srgbClr val="33B8BA"/>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a:solidFill>
                <a:srgbClr val="F5A8BD"/>
              </a:solidFill>
            </a:endParaRPr>
          </a:p>
        </p:txBody>
      </p:sp>
      <p:sp>
        <p:nvSpPr>
          <p:cNvPr id="5" name="Freeform 4">
            <a:extLst>
              <a:ext uri="{FF2B5EF4-FFF2-40B4-BE49-F238E27FC236}">
                <a16:creationId xmlns:a16="http://schemas.microsoft.com/office/drawing/2014/main" id="{8DA9E801-4CF7-F84D-B038-7A961DF7208D}"/>
              </a:ext>
              <a:ext uri="{C183D7F6-B498-43B3-948B-1728B52AA6E4}">
                <adec:decorative xmlns:adec="http://schemas.microsoft.com/office/drawing/2017/decorative" val="1"/>
              </a:ext>
            </a:extLst>
          </p:cNvPr>
          <p:cNvSpPr/>
          <p:nvPr/>
        </p:nvSpPr>
        <p:spPr>
          <a:xfrm>
            <a:off x="6814492" y="404664"/>
            <a:ext cx="4654333" cy="1967316"/>
          </a:xfrm>
          <a:custGeom>
            <a:avLst/>
            <a:gdLst>
              <a:gd name="connsiteX0" fmla="*/ 2152891 w 2951544"/>
              <a:gd name="connsiteY0" fmla="*/ 2847372 h 2847372"/>
              <a:gd name="connsiteX1" fmla="*/ 0 w 2951544"/>
              <a:gd name="connsiteY1" fmla="*/ 2847372 h 2847372"/>
              <a:gd name="connsiteX2" fmla="*/ 0 w 2951544"/>
              <a:gd name="connsiteY2" fmla="*/ 0 h 2847372"/>
              <a:gd name="connsiteX3" fmla="*/ 2951544 w 2951544"/>
              <a:gd name="connsiteY3" fmla="*/ 0 h 2847372"/>
              <a:gd name="connsiteX4" fmla="*/ 2951544 w 2951544"/>
              <a:gd name="connsiteY4" fmla="*/ 462987 h 284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544" h="2847372">
                <a:moveTo>
                  <a:pt x="2152891" y="2847372"/>
                </a:moveTo>
                <a:lnTo>
                  <a:pt x="0" y="2847372"/>
                </a:lnTo>
                <a:lnTo>
                  <a:pt x="0" y="0"/>
                </a:lnTo>
                <a:lnTo>
                  <a:pt x="2951544" y="0"/>
                </a:lnTo>
                <a:lnTo>
                  <a:pt x="2951544" y="462987"/>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descr="Welcome Week">
            <a:extLst>
              <a:ext uri="{FF2B5EF4-FFF2-40B4-BE49-F238E27FC236}">
                <a16:creationId xmlns:a16="http://schemas.microsoft.com/office/drawing/2014/main" id="{A7A3261B-7150-4FA1-191E-7F8FD8D91FAD}"/>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9494384" y="5825880"/>
            <a:ext cx="1152128" cy="77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7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B3F1BCD-1399-99EB-94FE-BD5FA698DEBE}"/>
              </a:ext>
            </a:extLst>
          </p:cNvPr>
          <p:cNvSpPr>
            <a:spLocks noGrp="1"/>
          </p:cNvSpPr>
          <p:nvPr>
            <p:ph type="pic" sz="quarter" idx="14"/>
          </p:nvPr>
        </p:nvSpPr>
        <p:spPr>
          <a:xfrm>
            <a:off x="693812" y="1196752"/>
            <a:ext cx="1123200" cy="100800"/>
          </a:xfrm>
        </p:spPr>
        <p:txBody>
          <a:bodyPr>
            <a:normAutofit fontScale="25000" lnSpcReduction="20000"/>
          </a:bodyPr>
          <a:lstStyle/>
          <a:p>
            <a:endParaRPr lang="en-GB"/>
          </a:p>
        </p:txBody>
      </p:sp>
      <p:sp>
        <p:nvSpPr>
          <p:cNvPr id="5" name="Title 4">
            <a:extLst>
              <a:ext uri="{FF2B5EF4-FFF2-40B4-BE49-F238E27FC236}">
                <a16:creationId xmlns:a16="http://schemas.microsoft.com/office/drawing/2014/main" id="{453522E8-E355-1361-4EAA-1677D47F26B8}"/>
              </a:ext>
            </a:extLst>
          </p:cNvPr>
          <p:cNvSpPr>
            <a:spLocks noGrp="1"/>
          </p:cNvSpPr>
          <p:nvPr>
            <p:ph type="ctrTitle"/>
          </p:nvPr>
        </p:nvSpPr>
        <p:spPr>
          <a:xfrm>
            <a:off x="648000" y="-27384"/>
            <a:ext cx="9766892" cy="1607672"/>
          </a:xfrm>
        </p:spPr>
        <p:txBody>
          <a:bodyPr>
            <a:normAutofit/>
          </a:bodyPr>
          <a:lstStyle/>
          <a:p>
            <a:r>
              <a:rPr lang="en-GB" sz="3200" dirty="0"/>
              <a:t>What makes impactful feedback?</a:t>
            </a:r>
          </a:p>
        </p:txBody>
      </p:sp>
      <p:sp>
        <p:nvSpPr>
          <p:cNvPr id="8" name="TextBox 7">
            <a:extLst>
              <a:ext uri="{FF2B5EF4-FFF2-40B4-BE49-F238E27FC236}">
                <a16:creationId xmlns:a16="http://schemas.microsoft.com/office/drawing/2014/main" id="{635CADFA-D096-428D-82D5-D7349C5B83AD}"/>
              </a:ext>
            </a:extLst>
          </p:cNvPr>
          <p:cNvSpPr txBox="1"/>
          <p:nvPr/>
        </p:nvSpPr>
        <p:spPr>
          <a:xfrm>
            <a:off x="-26268" y="2444070"/>
            <a:ext cx="3528392" cy="646331"/>
          </a:xfrm>
          <a:prstGeom prst="rect">
            <a:avLst/>
          </a:prstGeom>
          <a:noFill/>
        </p:spPr>
        <p:txBody>
          <a:bodyPr wrap="square" rtlCol="0">
            <a:spAutoFit/>
          </a:bodyPr>
          <a:lstStyle/>
          <a:p>
            <a:pPr algn="ctr"/>
            <a:r>
              <a:rPr lang="en-US">
                <a:solidFill>
                  <a:schemeClr val="bg1"/>
                </a:solidFill>
              </a:rPr>
              <a:t>Honesty</a:t>
            </a:r>
          </a:p>
          <a:p>
            <a:pPr algn="ctr"/>
            <a:endParaRPr lang="en-US">
              <a:solidFill>
                <a:schemeClr val="bg1"/>
              </a:solidFill>
            </a:endParaRPr>
          </a:p>
        </p:txBody>
      </p:sp>
      <p:sp>
        <p:nvSpPr>
          <p:cNvPr id="9" name="Rectangle 8">
            <a:extLst>
              <a:ext uri="{FF2B5EF4-FFF2-40B4-BE49-F238E27FC236}">
                <a16:creationId xmlns:a16="http://schemas.microsoft.com/office/drawing/2014/main" id="{27A371F4-9A13-224B-6107-12169340AECF}"/>
              </a:ext>
              <a:ext uri="{C183D7F6-B498-43B3-948B-1728B52AA6E4}">
                <adec:decorative xmlns:adec="http://schemas.microsoft.com/office/drawing/2017/decorative" val="1"/>
              </a:ext>
            </a:extLst>
          </p:cNvPr>
          <p:cNvSpPr/>
          <p:nvPr/>
        </p:nvSpPr>
        <p:spPr>
          <a:xfrm>
            <a:off x="1017927" y="3608206"/>
            <a:ext cx="1440000" cy="115200"/>
          </a:xfrm>
          <a:prstGeom prst="rect">
            <a:avLst/>
          </a:prstGeom>
          <a:solidFill>
            <a:srgbClr val="009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onfused person with solid fill">
            <a:extLst>
              <a:ext uri="{FF2B5EF4-FFF2-40B4-BE49-F238E27FC236}">
                <a16:creationId xmlns:a16="http://schemas.microsoft.com/office/drawing/2014/main" id="{AB1682DD-7ECF-9585-2C0E-7E6BCDC7315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341883" y="1566284"/>
            <a:ext cx="792088" cy="792088"/>
          </a:xfrm>
          <a:prstGeom prst="rect">
            <a:avLst/>
          </a:prstGeom>
        </p:spPr>
      </p:pic>
      <p:sp>
        <p:nvSpPr>
          <p:cNvPr id="11" name="TextBox 10">
            <a:extLst>
              <a:ext uri="{FF2B5EF4-FFF2-40B4-BE49-F238E27FC236}">
                <a16:creationId xmlns:a16="http://schemas.microsoft.com/office/drawing/2014/main" id="{18D87A8F-BFA1-390F-FD9A-7E9FB91E0775}"/>
              </a:ext>
            </a:extLst>
          </p:cNvPr>
          <p:cNvSpPr txBox="1"/>
          <p:nvPr/>
        </p:nvSpPr>
        <p:spPr>
          <a:xfrm>
            <a:off x="2890057" y="2444070"/>
            <a:ext cx="3276363" cy="369332"/>
          </a:xfrm>
          <a:prstGeom prst="rect">
            <a:avLst/>
          </a:prstGeom>
          <a:noFill/>
        </p:spPr>
        <p:txBody>
          <a:bodyPr wrap="square" rtlCol="0">
            <a:spAutoFit/>
          </a:bodyPr>
          <a:lstStyle/>
          <a:p>
            <a:pPr algn="ctr"/>
            <a:r>
              <a:rPr lang="en-US">
                <a:solidFill>
                  <a:schemeClr val="bg1"/>
                </a:solidFill>
              </a:rPr>
              <a:t>Specifics</a:t>
            </a:r>
          </a:p>
        </p:txBody>
      </p:sp>
      <p:sp>
        <p:nvSpPr>
          <p:cNvPr id="12" name="Rectangle 11">
            <a:extLst>
              <a:ext uri="{FF2B5EF4-FFF2-40B4-BE49-F238E27FC236}">
                <a16:creationId xmlns:a16="http://schemas.microsoft.com/office/drawing/2014/main" id="{E424DB8D-F65F-57A1-511A-3E1DC7709B94}"/>
              </a:ext>
              <a:ext uri="{C183D7F6-B498-43B3-948B-1728B52AA6E4}">
                <adec:decorative xmlns:adec="http://schemas.microsoft.com/office/drawing/2017/decorative" val="1"/>
              </a:ext>
            </a:extLst>
          </p:cNvPr>
          <p:cNvSpPr/>
          <p:nvPr/>
        </p:nvSpPr>
        <p:spPr>
          <a:xfrm>
            <a:off x="3808238" y="3630526"/>
            <a:ext cx="1440000" cy="115200"/>
          </a:xfrm>
          <a:prstGeom prst="rect">
            <a:avLst/>
          </a:prstGeom>
          <a:solidFill>
            <a:srgbClr val="FAB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Magnifying glass with solid fill">
            <a:extLst>
              <a:ext uri="{FF2B5EF4-FFF2-40B4-BE49-F238E27FC236}">
                <a16:creationId xmlns:a16="http://schemas.microsoft.com/office/drawing/2014/main" id="{4390FBF9-568C-652B-C088-5F6C7C32767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089117" y="1566284"/>
            <a:ext cx="878242" cy="878242"/>
          </a:xfrm>
          <a:prstGeom prst="rect">
            <a:avLst/>
          </a:prstGeom>
        </p:spPr>
      </p:pic>
      <p:sp>
        <p:nvSpPr>
          <p:cNvPr id="14" name="TextBox 13">
            <a:extLst>
              <a:ext uri="{FF2B5EF4-FFF2-40B4-BE49-F238E27FC236}">
                <a16:creationId xmlns:a16="http://schemas.microsoft.com/office/drawing/2014/main" id="{93FA43A7-B9C5-06A0-EB52-599433B2BCAA}"/>
              </a:ext>
            </a:extLst>
          </p:cNvPr>
          <p:cNvSpPr txBox="1"/>
          <p:nvPr/>
        </p:nvSpPr>
        <p:spPr>
          <a:xfrm>
            <a:off x="5878388" y="2444070"/>
            <a:ext cx="3096344" cy="369332"/>
          </a:xfrm>
          <a:prstGeom prst="rect">
            <a:avLst/>
          </a:prstGeom>
          <a:noFill/>
        </p:spPr>
        <p:txBody>
          <a:bodyPr wrap="square" rtlCol="0">
            <a:spAutoFit/>
          </a:bodyPr>
          <a:lstStyle/>
          <a:p>
            <a:pPr algn="ctr"/>
            <a:r>
              <a:rPr lang="en-US">
                <a:solidFill>
                  <a:schemeClr val="bg1"/>
                </a:solidFill>
              </a:rPr>
              <a:t>Solutions-focused</a:t>
            </a:r>
          </a:p>
        </p:txBody>
      </p:sp>
      <p:pic>
        <p:nvPicPr>
          <p:cNvPr id="15" name="Picture 14" descr="List with solid fill">
            <a:extLst>
              <a:ext uri="{FF2B5EF4-FFF2-40B4-BE49-F238E27FC236}">
                <a16:creationId xmlns:a16="http://schemas.microsoft.com/office/drawing/2014/main" id="{2A5C0EC2-5377-C00A-8ED2-FC1BBFEE430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963254" y="1566284"/>
            <a:ext cx="926612" cy="926612"/>
          </a:xfrm>
          <a:prstGeom prst="rect">
            <a:avLst/>
          </a:prstGeom>
        </p:spPr>
      </p:pic>
      <p:sp>
        <p:nvSpPr>
          <p:cNvPr id="16" name="Rectangle 15">
            <a:extLst>
              <a:ext uri="{FF2B5EF4-FFF2-40B4-BE49-F238E27FC236}">
                <a16:creationId xmlns:a16="http://schemas.microsoft.com/office/drawing/2014/main" id="{EA323558-8F48-985E-E309-5F056F420D1D}"/>
              </a:ext>
              <a:ext uri="{C183D7F6-B498-43B3-948B-1728B52AA6E4}">
                <adec:decorative xmlns:adec="http://schemas.microsoft.com/office/drawing/2017/decorative" val="1"/>
              </a:ext>
            </a:extLst>
          </p:cNvPr>
          <p:cNvSpPr/>
          <p:nvPr/>
        </p:nvSpPr>
        <p:spPr>
          <a:xfrm>
            <a:off x="6706560" y="3677884"/>
            <a:ext cx="1440000" cy="115200"/>
          </a:xfrm>
          <a:prstGeom prst="rect">
            <a:avLst/>
          </a:prstGeom>
          <a:solidFill>
            <a:srgbClr val="F5A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CEAC999-AD7F-037D-67D9-2F8C6B44E7C2}"/>
              </a:ext>
            </a:extLst>
          </p:cNvPr>
          <p:cNvSpPr txBox="1"/>
          <p:nvPr/>
        </p:nvSpPr>
        <p:spPr>
          <a:xfrm>
            <a:off x="189756" y="4953495"/>
            <a:ext cx="3272770" cy="369332"/>
          </a:xfrm>
          <a:prstGeom prst="rect">
            <a:avLst/>
          </a:prstGeom>
          <a:noFill/>
        </p:spPr>
        <p:txBody>
          <a:bodyPr wrap="square" rtlCol="0">
            <a:spAutoFit/>
          </a:bodyPr>
          <a:lstStyle/>
          <a:p>
            <a:pPr algn="ctr"/>
            <a:r>
              <a:rPr lang="en-US">
                <a:solidFill>
                  <a:schemeClr val="bg1"/>
                </a:solidFill>
              </a:rPr>
              <a:t>Balanced</a:t>
            </a:r>
          </a:p>
        </p:txBody>
      </p:sp>
      <p:sp>
        <p:nvSpPr>
          <p:cNvPr id="18" name="Rectangle 17">
            <a:extLst>
              <a:ext uri="{FF2B5EF4-FFF2-40B4-BE49-F238E27FC236}">
                <a16:creationId xmlns:a16="http://schemas.microsoft.com/office/drawing/2014/main" id="{94AB14AB-F01B-9F4D-4396-A7DD6FE1B143}"/>
              </a:ext>
              <a:ext uri="{C183D7F6-B498-43B3-948B-1728B52AA6E4}">
                <adec:decorative xmlns:adec="http://schemas.microsoft.com/office/drawing/2017/decorative" val="1"/>
              </a:ext>
            </a:extLst>
          </p:cNvPr>
          <p:cNvSpPr/>
          <p:nvPr/>
        </p:nvSpPr>
        <p:spPr>
          <a:xfrm>
            <a:off x="1017927" y="6050104"/>
            <a:ext cx="1440000" cy="115200"/>
          </a:xfrm>
          <a:prstGeom prst="rect">
            <a:avLst/>
          </a:prstGeom>
          <a:solidFill>
            <a:srgbClr val="389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Scales of justice with solid fill">
            <a:extLst>
              <a:ext uri="{FF2B5EF4-FFF2-40B4-BE49-F238E27FC236}">
                <a16:creationId xmlns:a16="http://schemas.microsoft.com/office/drawing/2014/main" id="{F18228E5-BBBE-296D-FFD8-8D37F853E05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191704" y="3933056"/>
            <a:ext cx="1092447" cy="1092447"/>
          </a:xfrm>
          <a:prstGeom prst="rect">
            <a:avLst/>
          </a:prstGeom>
        </p:spPr>
      </p:pic>
      <p:sp>
        <p:nvSpPr>
          <p:cNvPr id="20" name="TextBox 19">
            <a:extLst>
              <a:ext uri="{FF2B5EF4-FFF2-40B4-BE49-F238E27FC236}">
                <a16:creationId xmlns:a16="http://schemas.microsoft.com/office/drawing/2014/main" id="{4014EAD4-9D8B-7762-B9E8-7CC13715762B}"/>
              </a:ext>
            </a:extLst>
          </p:cNvPr>
          <p:cNvSpPr txBox="1"/>
          <p:nvPr/>
        </p:nvSpPr>
        <p:spPr>
          <a:xfrm>
            <a:off x="2980066" y="4953495"/>
            <a:ext cx="3096344" cy="369332"/>
          </a:xfrm>
          <a:prstGeom prst="rect">
            <a:avLst/>
          </a:prstGeom>
          <a:noFill/>
        </p:spPr>
        <p:txBody>
          <a:bodyPr wrap="square" rtlCol="0">
            <a:spAutoFit/>
          </a:bodyPr>
          <a:lstStyle/>
          <a:p>
            <a:pPr algn="ctr"/>
            <a:r>
              <a:rPr lang="en-US">
                <a:solidFill>
                  <a:schemeClr val="bg1"/>
                </a:solidFill>
              </a:rPr>
              <a:t>Respectful</a:t>
            </a:r>
          </a:p>
        </p:txBody>
      </p:sp>
      <p:pic>
        <p:nvPicPr>
          <p:cNvPr id="21" name="Picture 20" descr="Peace Sign with solid fill">
            <a:extLst>
              <a:ext uri="{FF2B5EF4-FFF2-40B4-BE49-F238E27FC236}">
                <a16:creationId xmlns:a16="http://schemas.microsoft.com/office/drawing/2014/main" id="{6A1F6BF9-5EE4-31E3-6AD1-C5AFB351C26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3983848" y="3933056"/>
            <a:ext cx="1088781" cy="1088781"/>
          </a:xfrm>
          <a:prstGeom prst="rect">
            <a:avLst/>
          </a:prstGeom>
        </p:spPr>
      </p:pic>
      <p:sp>
        <p:nvSpPr>
          <p:cNvPr id="22" name="Rectangle 21">
            <a:extLst>
              <a:ext uri="{FF2B5EF4-FFF2-40B4-BE49-F238E27FC236}">
                <a16:creationId xmlns:a16="http://schemas.microsoft.com/office/drawing/2014/main" id="{06EBFF2C-5C74-4A0A-AC0D-FDBF1D8384D8}"/>
              </a:ext>
              <a:ext uri="{C183D7F6-B498-43B3-948B-1728B52AA6E4}">
                <adec:decorative xmlns:adec="http://schemas.microsoft.com/office/drawing/2017/decorative" val="1"/>
              </a:ext>
            </a:extLst>
          </p:cNvPr>
          <p:cNvSpPr/>
          <p:nvPr/>
        </p:nvSpPr>
        <p:spPr>
          <a:xfrm>
            <a:off x="3808238" y="6050104"/>
            <a:ext cx="1440000" cy="115200"/>
          </a:xfrm>
          <a:prstGeom prst="rect">
            <a:avLst/>
          </a:prstGeom>
          <a:solidFill>
            <a:srgbClr val="33B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95154DE-BE8C-6093-3873-78515D680276}"/>
              </a:ext>
              <a:ext uri="{C183D7F6-B498-43B3-948B-1728B52AA6E4}">
                <adec:decorative xmlns:adec="http://schemas.microsoft.com/office/drawing/2017/decorative" val="1"/>
              </a:ext>
            </a:extLst>
          </p:cNvPr>
          <p:cNvSpPr/>
          <p:nvPr/>
        </p:nvSpPr>
        <p:spPr>
          <a:xfrm>
            <a:off x="6706560" y="6050104"/>
            <a:ext cx="1440000" cy="115200"/>
          </a:xfrm>
          <a:prstGeom prst="rect">
            <a:avLst/>
          </a:prstGeom>
          <a:solidFill>
            <a:srgbClr val="EB4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F6BC81D-1944-158F-36D6-C9C289BCFD1F}"/>
              </a:ext>
            </a:extLst>
          </p:cNvPr>
          <p:cNvSpPr txBox="1"/>
          <p:nvPr/>
        </p:nvSpPr>
        <p:spPr>
          <a:xfrm>
            <a:off x="396485" y="2640801"/>
            <a:ext cx="2682885" cy="830997"/>
          </a:xfrm>
          <a:prstGeom prst="rect">
            <a:avLst/>
          </a:prstGeom>
          <a:noFill/>
        </p:spPr>
        <p:txBody>
          <a:bodyPr wrap="square">
            <a:spAutoFit/>
          </a:bodyPr>
          <a:lstStyle/>
          <a:p>
            <a:pPr algn="ctr"/>
            <a:endParaRPr lang="en-GB" sz="1200">
              <a:solidFill>
                <a:schemeClr val="bg1"/>
              </a:solidFill>
            </a:endParaRPr>
          </a:p>
          <a:p>
            <a:pPr algn="ctr"/>
            <a:r>
              <a:rPr lang="en-GB" sz="1200">
                <a:solidFill>
                  <a:schemeClr val="bg1"/>
                </a:solidFill>
              </a:rPr>
              <a:t>Your feedback is completely anonymous, tell us what YOU really think!</a:t>
            </a:r>
          </a:p>
        </p:txBody>
      </p:sp>
      <p:sp>
        <p:nvSpPr>
          <p:cNvPr id="28" name="TextBox 27">
            <a:extLst>
              <a:ext uri="{FF2B5EF4-FFF2-40B4-BE49-F238E27FC236}">
                <a16:creationId xmlns:a16="http://schemas.microsoft.com/office/drawing/2014/main" id="{4CCEF6AA-A455-BD34-A95B-227D2FF400AE}"/>
              </a:ext>
            </a:extLst>
          </p:cNvPr>
          <p:cNvSpPr txBox="1"/>
          <p:nvPr/>
        </p:nvSpPr>
        <p:spPr>
          <a:xfrm>
            <a:off x="3515298" y="2640801"/>
            <a:ext cx="2025881" cy="646331"/>
          </a:xfrm>
          <a:prstGeom prst="rect">
            <a:avLst/>
          </a:prstGeom>
          <a:noFill/>
        </p:spPr>
        <p:txBody>
          <a:bodyPr wrap="square">
            <a:spAutoFit/>
          </a:bodyPr>
          <a:lstStyle/>
          <a:p>
            <a:pPr algn="ctr"/>
            <a:endParaRPr lang="en-GB" sz="1200">
              <a:solidFill>
                <a:schemeClr val="bg1"/>
              </a:solidFill>
            </a:endParaRPr>
          </a:p>
          <a:p>
            <a:pPr algn="ctr"/>
            <a:r>
              <a:rPr lang="en-GB" sz="1200">
                <a:solidFill>
                  <a:schemeClr val="bg1"/>
                </a:solidFill>
              </a:rPr>
              <a:t>Be detailed and use specific examples!</a:t>
            </a:r>
          </a:p>
        </p:txBody>
      </p:sp>
      <p:sp>
        <p:nvSpPr>
          <p:cNvPr id="29" name="TextBox 28">
            <a:extLst>
              <a:ext uri="{FF2B5EF4-FFF2-40B4-BE49-F238E27FC236}">
                <a16:creationId xmlns:a16="http://schemas.microsoft.com/office/drawing/2014/main" id="{500EA786-CF33-2B1A-0F74-85F092CEFEA1}"/>
              </a:ext>
            </a:extLst>
          </p:cNvPr>
          <p:cNvSpPr txBox="1"/>
          <p:nvPr/>
        </p:nvSpPr>
        <p:spPr>
          <a:xfrm>
            <a:off x="6350400" y="2640801"/>
            <a:ext cx="2152321" cy="646331"/>
          </a:xfrm>
          <a:prstGeom prst="rect">
            <a:avLst/>
          </a:prstGeom>
          <a:noFill/>
        </p:spPr>
        <p:txBody>
          <a:bodyPr wrap="square">
            <a:spAutoFit/>
          </a:bodyPr>
          <a:lstStyle/>
          <a:p>
            <a:pPr algn="ctr"/>
            <a:endParaRPr lang="en-GB" sz="1200">
              <a:solidFill>
                <a:schemeClr val="bg1"/>
              </a:solidFill>
            </a:endParaRPr>
          </a:p>
          <a:p>
            <a:pPr algn="ctr"/>
            <a:r>
              <a:rPr lang="en-GB" sz="1200">
                <a:solidFill>
                  <a:schemeClr val="bg1"/>
                </a:solidFill>
              </a:rPr>
              <a:t>What can be done better or differently next time?</a:t>
            </a:r>
          </a:p>
        </p:txBody>
      </p:sp>
      <p:sp>
        <p:nvSpPr>
          <p:cNvPr id="30" name="TextBox 29">
            <a:extLst>
              <a:ext uri="{FF2B5EF4-FFF2-40B4-BE49-F238E27FC236}">
                <a16:creationId xmlns:a16="http://schemas.microsoft.com/office/drawing/2014/main" id="{40F800D5-4B41-1CEB-3973-A866A44B309B}"/>
              </a:ext>
            </a:extLst>
          </p:cNvPr>
          <p:cNvSpPr txBox="1"/>
          <p:nvPr/>
        </p:nvSpPr>
        <p:spPr>
          <a:xfrm>
            <a:off x="603841" y="5165597"/>
            <a:ext cx="2268172" cy="646331"/>
          </a:xfrm>
          <a:prstGeom prst="rect">
            <a:avLst/>
          </a:prstGeom>
          <a:noFill/>
        </p:spPr>
        <p:txBody>
          <a:bodyPr wrap="square">
            <a:spAutoFit/>
          </a:bodyPr>
          <a:lstStyle/>
          <a:p>
            <a:pPr algn="ctr"/>
            <a:endParaRPr lang="en-GB" sz="1200">
              <a:solidFill>
                <a:schemeClr val="bg1"/>
              </a:solidFill>
            </a:endParaRPr>
          </a:p>
          <a:p>
            <a:pPr algn="ctr"/>
            <a:r>
              <a:rPr lang="en-GB" sz="1200">
                <a:solidFill>
                  <a:schemeClr val="bg1"/>
                </a:solidFill>
              </a:rPr>
              <a:t>Include what was great as well as what could be improved!</a:t>
            </a:r>
          </a:p>
        </p:txBody>
      </p:sp>
      <p:sp>
        <p:nvSpPr>
          <p:cNvPr id="31" name="TextBox 30">
            <a:extLst>
              <a:ext uri="{FF2B5EF4-FFF2-40B4-BE49-F238E27FC236}">
                <a16:creationId xmlns:a16="http://schemas.microsoft.com/office/drawing/2014/main" id="{6E6FCB81-C35D-8B16-6A94-636990EFD862}"/>
              </a:ext>
            </a:extLst>
          </p:cNvPr>
          <p:cNvSpPr txBox="1"/>
          <p:nvPr/>
        </p:nvSpPr>
        <p:spPr>
          <a:xfrm>
            <a:off x="2980066" y="5165597"/>
            <a:ext cx="3096344" cy="830997"/>
          </a:xfrm>
          <a:prstGeom prst="rect">
            <a:avLst/>
          </a:prstGeom>
          <a:noFill/>
        </p:spPr>
        <p:txBody>
          <a:bodyPr wrap="square">
            <a:spAutoFit/>
          </a:bodyPr>
          <a:lstStyle/>
          <a:p>
            <a:pPr algn="ctr"/>
            <a:endParaRPr lang="en-GB" sz="1200">
              <a:solidFill>
                <a:schemeClr val="bg1"/>
              </a:solidFill>
            </a:endParaRPr>
          </a:p>
          <a:p>
            <a:pPr algn="ctr"/>
            <a:r>
              <a:rPr lang="en-GB" sz="1200">
                <a:solidFill>
                  <a:schemeClr val="bg1"/>
                </a:solidFill>
              </a:rPr>
              <a:t>Remember the University’s Dignity and Respect Policy otherwise action may be taken.</a:t>
            </a:r>
          </a:p>
        </p:txBody>
      </p:sp>
      <p:sp>
        <p:nvSpPr>
          <p:cNvPr id="32" name="TextBox 31">
            <a:extLst>
              <a:ext uri="{FF2B5EF4-FFF2-40B4-BE49-F238E27FC236}">
                <a16:creationId xmlns:a16="http://schemas.microsoft.com/office/drawing/2014/main" id="{C49567FC-351A-EEC5-F823-68B1CC4ED761}"/>
              </a:ext>
            </a:extLst>
          </p:cNvPr>
          <p:cNvSpPr txBox="1"/>
          <p:nvPr/>
        </p:nvSpPr>
        <p:spPr>
          <a:xfrm>
            <a:off x="6003088" y="5165597"/>
            <a:ext cx="2846944" cy="830997"/>
          </a:xfrm>
          <a:prstGeom prst="rect">
            <a:avLst/>
          </a:prstGeom>
          <a:noFill/>
        </p:spPr>
        <p:txBody>
          <a:bodyPr wrap="square">
            <a:spAutoFit/>
          </a:bodyPr>
          <a:lstStyle/>
          <a:p>
            <a:pPr algn="ctr"/>
            <a:endParaRPr lang="en-GB" sz="1200">
              <a:solidFill>
                <a:schemeClr val="bg1"/>
              </a:solidFill>
            </a:endParaRPr>
          </a:p>
          <a:p>
            <a:pPr algn="ctr"/>
            <a:r>
              <a:rPr lang="en-GB" sz="1200">
                <a:solidFill>
                  <a:schemeClr val="bg1"/>
                </a:solidFill>
              </a:rPr>
              <a:t>Keep the conversation going with lecturers and Academic Reps outside formal evaluations.</a:t>
            </a:r>
          </a:p>
        </p:txBody>
      </p:sp>
      <p:sp>
        <p:nvSpPr>
          <p:cNvPr id="2" name="TextBox 1">
            <a:extLst>
              <a:ext uri="{FF2B5EF4-FFF2-40B4-BE49-F238E27FC236}">
                <a16:creationId xmlns:a16="http://schemas.microsoft.com/office/drawing/2014/main" id="{6B1FC7B2-A8CF-7795-4172-8D4E6C919BB7}"/>
              </a:ext>
            </a:extLst>
          </p:cNvPr>
          <p:cNvSpPr txBox="1"/>
          <p:nvPr/>
        </p:nvSpPr>
        <p:spPr>
          <a:xfrm>
            <a:off x="5878388" y="4953495"/>
            <a:ext cx="3096344" cy="369332"/>
          </a:xfrm>
          <a:prstGeom prst="rect">
            <a:avLst/>
          </a:prstGeom>
          <a:noFill/>
        </p:spPr>
        <p:txBody>
          <a:bodyPr wrap="square" rtlCol="0">
            <a:spAutoFit/>
          </a:bodyPr>
          <a:lstStyle/>
          <a:p>
            <a:pPr algn="ctr"/>
            <a:r>
              <a:rPr lang="en-US">
                <a:solidFill>
                  <a:schemeClr val="bg1"/>
                </a:solidFill>
              </a:rPr>
              <a:t>Ongoing</a:t>
            </a:r>
          </a:p>
        </p:txBody>
      </p:sp>
      <p:pic>
        <p:nvPicPr>
          <p:cNvPr id="3" name="Picture 20" descr="Chat with solid fill">
            <a:extLst>
              <a:ext uri="{FF2B5EF4-FFF2-40B4-BE49-F238E27FC236}">
                <a16:creationId xmlns:a16="http://schemas.microsoft.com/office/drawing/2014/main" id="{F7CC6805-8D1F-9456-22D5-719200B4DB70}"/>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6882170" y="3933056"/>
            <a:ext cx="1088781" cy="1088781"/>
          </a:xfrm>
          <a:prstGeom prst="rect">
            <a:avLst/>
          </a:prstGeom>
        </p:spPr>
      </p:pic>
      <p:sp>
        <p:nvSpPr>
          <p:cNvPr id="6" name="Rectangle 5">
            <a:extLst>
              <a:ext uri="{FF2B5EF4-FFF2-40B4-BE49-F238E27FC236}">
                <a16:creationId xmlns:a16="http://schemas.microsoft.com/office/drawing/2014/main" id="{11DCBC2C-3A9A-4BF8-F110-4F4249F8DB7D}"/>
              </a:ext>
            </a:extLst>
          </p:cNvPr>
          <p:cNvSpPr/>
          <p:nvPr/>
        </p:nvSpPr>
        <p:spPr>
          <a:xfrm>
            <a:off x="9204348" y="1589474"/>
            <a:ext cx="2722712" cy="3921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dirty="0"/>
          </a:p>
          <a:p>
            <a:pPr algn="ctr"/>
            <a:r>
              <a:rPr lang="en-GB" dirty="0"/>
              <a:t>You may wish to give feedback on…</a:t>
            </a:r>
          </a:p>
          <a:p>
            <a:pPr algn="ctr"/>
            <a:endParaRPr lang="en-GB" dirty="0"/>
          </a:p>
          <a:p>
            <a:pPr marL="536575" indent="-357188">
              <a:lnSpc>
                <a:spcPct val="150000"/>
              </a:lnSpc>
              <a:buFont typeface="Courier New" panose="02070309020205020404" pitchFamily="49" charset="0"/>
              <a:buChar char="o"/>
            </a:pPr>
            <a:r>
              <a:rPr lang="en-GB" sz="1600" dirty="0"/>
              <a:t>Moodle resources</a:t>
            </a:r>
          </a:p>
          <a:p>
            <a:pPr marL="536575" indent="-357188">
              <a:lnSpc>
                <a:spcPct val="150000"/>
              </a:lnSpc>
              <a:buFont typeface="Courier New" panose="02070309020205020404" pitchFamily="49" charset="0"/>
              <a:buChar char="o"/>
            </a:pPr>
            <a:r>
              <a:rPr lang="en-GB" sz="1600" dirty="0"/>
              <a:t>Quizzes </a:t>
            </a:r>
          </a:p>
          <a:p>
            <a:pPr marL="536575" indent="-357188">
              <a:lnSpc>
                <a:spcPct val="150000"/>
              </a:lnSpc>
              <a:buFont typeface="Courier New" panose="02070309020205020404" pitchFamily="49" charset="0"/>
              <a:buChar char="o"/>
            </a:pPr>
            <a:r>
              <a:rPr lang="en-GB" sz="1600" dirty="0"/>
              <a:t>E-portfolios</a:t>
            </a:r>
          </a:p>
          <a:p>
            <a:pPr marL="536575" indent="-357188">
              <a:lnSpc>
                <a:spcPct val="150000"/>
              </a:lnSpc>
              <a:buFont typeface="Courier New" panose="02070309020205020404" pitchFamily="49" charset="0"/>
              <a:buChar char="o"/>
            </a:pPr>
            <a:r>
              <a:rPr lang="en-GB" sz="1600" dirty="0"/>
              <a:t>Content</a:t>
            </a:r>
          </a:p>
          <a:p>
            <a:pPr marL="536575" indent="-357188">
              <a:lnSpc>
                <a:spcPct val="150000"/>
              </a:lnSpc>
              <a:buFont typeface="Courier New" panose="02070309020205020404" pitchFamily="49" charset="0"/>
              <a:buChar char="o"/>
            </a:pPr>
            <a:r>
              <a:rPr lang="en-GB" sz="1600" dirty="0"/>
              <a:t>Teaching style</a:t>
            </a:r>
          </a:p>
          <a:p>
            <a:pPr marL="536575" indent="-357188">
              <a:lnSpc>
                <a:spcPct val="150000"/>
              </a:lnSpc>
              <a:buFont typeface="Courier New" panose="02070309020205020404" pitchFamily="49" charset="0"/>
              <a:buChar char="o"/>
            </a:pPr>
            <a:r>
              <a:rPr lang="en-GB" sz="1600" dirty="0"/>
              <a:t>Guest lectures</a:t>
            </a:r>
          </a:p>
          <a:p>
            <a:pPr marL="536575" indent="-357188">
              <a:lnSpc>
                <a:spcPct val="150000"/>
              </a:lnSpc>
              <a:buFont typeface="Courier New" panose="02070309020205020404" pitchFamily="49" charset="0"/>
              <a:buChar char="o"/>
            </a:pPr>
            <a:r>
              <a:rPr lang="en-GB" sz="1600" dirty="0"/>
              <a:t>Timing</a:t>
            </a:r>
          </a:p>
          <a:p>
            <a:pPr algn="ctr"/>
            <a:endParaRPr lang="en-GB" dirty="0"/>
          </a:p>
          <a:p>
            <a:pPr algn="ctr"/>
            <a:endParaRPr lang="en-GB" dirty="0"/>
          </a:p>
        </p:txBody>
      </p:sp>
      <p:sp>
        <p:nvSpPr>
          <p:cNvPr id="7" name="Freeform 4">
            <a:extLst>
              <a:ext uri="{FF2B5EF4-FFF2-40B4-BE49-F238E27FC236}">
                <a16:creationId xmlns:a16="http://schemas.microsoft.com/office/drawing/2014/main" id="{492BCF31-2C03-3C9D-95E2-36524DCE3F02}"/>
              </a:ext>
              <a:ext uri="{C183D7F6-B498-43B3-948B-1728B52AA6E4}">
                <adec:decorative xmlns:adec="http://schemas.microsoft.com/office/drawing/2017/decorative" val="1"/>
              </a:ext>
            </a:extLst>
          </p:cNvPr>
          <p:cNvSpPr/>
          <p:nvPr/>
        </p:nvSpPr>
        <p:spPr>
          <a:xfrm>
            <a:off x="9146291" y="1700808"/>
            <a:ext cx="2780769" cy="3810330"/>
          </a:xfrm>
          <a:custGeom>
            <a:avLst/>
            <a:gdLst>
              <a:gd name="connsiteX0" fmla="*/ 2152891 w 2951544"/>
              <a:gd name="connsiteY0" fmla="*/ 2847372 h 2847372"/>
              <a:gd name="connsiteX1" fmla="*/ 0 w 2951544"/>
              <a:gd name="connsiteY1" fmla="*/ 2847372 h 2847372"/>
              <a:gd name="connsiteX2" fmla="*/ 0 w 2951544"/>
              <a:gd name="connsiteY2" fmla="*/ 0 h 2847372"/>
              <a:gd name="connsiteX3" fmla="*/ 2951544 w 2951544"/>
              <a:gd name="connsiteY3" fmla="*/ 0 h 2847372"/>
              <a:gd name="connsiteX4" fmla="*/ 2951544 w 2951544"/>
              <a:gd name="connsiteY4" fmla="*/ 462987 h 284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544" h="2847372">
                <a:moveTo>
                  <a:pt x="2152891" y="2847372"/>
                </a:moveTo>
                <a:lnTo>
                  <a:pt x="0" y="2847372"/>
                </a:lnTo>
                <a:lnTo>
                  <a:pt x="0" y="0"/>
                </a:lnTo>
                <a:lnTo>
                  <a:pt x="2951544" y="0"/>
                </a:lnTo>
                <a:lnTo>
                  <a:pt x="2951544" y="462987"/>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8" descr="Welcome Week">
            <a:extLst>
              <a:ext uri="{FF2B5EF4-FFF2-40B4-BE49-F238E27FC236}">
                <a16:creationId xmlns:a16="http://schemas.microsoft.com/office/drawing/2014/main" id="{D5F68B97-D01A-26A2-BB53-CAF2FD45B09B}"/>
              </a:ext>
            </a:extLst>
          </p:cNvPr>
          <p:cNvPicPr>
            <a:picLocks noChangeAspect="1" noChangeArrowheads="1"/>
          </p:cNvPicPr>
          <p:nvPr/>
        </p:nvPicPr>
        <p:blipFill rotWithShape="1">
          <a:blip r:embed="rId15" cstate="hqprint">
            <a:extLst>
              <a:ext uri="{28A0092B-C50C-407E-A947-70E740481C1C}">
                <a14:useLocalDpi xmlns:a14="http://schemas.microsoft.com/office/drawing/2010/main"/>
              </a:ext>
            </a:extLst>
          </a:blip>
          <a:srcRect/>
          <a:stretch/>
        </p:blipFill>
        <p:spPr bwMode="auto">
          <a:xfrm>
            <a:off x="9494384" y="5825880"/>
            <a:ext cx="1152128" cy="77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955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D950F75-2516-DC33-F317-F7818CEB8389}"/>
              </a:ext>
            </a:extLst>
          </p:cNvPr>
          <p:cNvSpPr/>
          <p:nvPr/>
        </p:nvSpPr>
        <p:spPr>
          <a:xfrm>
            <a:off x="5518025" y="0"/>
            <a:ext cx="6670800" cy="6958800"/>
          </a:xfrm>
          <a:prstGeom prst="rect">
            <a:avLst/>
          </a:prstGeom>
          <a:solidFill>
            <a:srgbClr val="33B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Student Clara - BA (Hons) Modern Languages and European Studies&#10;">
            <a:extLst>
              <a:ext uri="{FF2B5EF4-FFF2-40B4-BE49-F238E27FC236}">
                <a16:creationId xmlns:a16="http://schemas.microsoft.com/office/drawing/2014/main" id="{AE607E2D-93A9-C36C-8B3A-D87E7923297B}"/>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9937" b="100000" l="9983" r="97132">
                        <a14:foregroundMark x1="36293" y1="88372" x2="48042" y2="98626"/>
                        <a14:foregroundMark x1="48042" y1="98626" x2="54109" y2="99947"/>
                        <a14:foregroundMark x1="78985" y1="96406" x2="73855" y2="99947"/>
                        <a14:foregroundMark x1="79040" y1="96406" x2="88252" y2="93340"/>
                        <a14:foregroundMark x1="88252" y1="93340" x2="96194" y2="88055"/>
                        <a14:foregroundMark x1="96194" y1="88055" x2="97132" y2="79810"/>
                        <a14:foregroundMark x1="97132" y1="79810" x2="89465" y2="71089"/>
                        <a14:foregroundMark x1="38831" y1="91068" x2="45284" y2="96882"/>
                        <a14:foregroundMark x1="45284" y1="96882" x2="63982" y2="96829"/>
                        <a14:foregroundMark x1="63982" y1="96829" x2="67237" y2="90698"/>
                      </a14:backgroundRemoval>
                    </a14:imgEffect>
                  </a14:imgLayer>
                </a14:imgProps>
              </a:ext>
              <a:ext uri="{28A0092B-C50C-407E-A947-70E740481C1C}">
                <a14:useLocalDpi xmlns:a14="http://schemas.microsoft.com/office/drawing/2010/main"/>
              </a:ext>
            </a:extLst>
          </a:blip>
          <a:srcRect/>
          <a:stretch/>
        </p:blipFill>
        <p:spPr>
          <a:xfrm>
            <a:off x="8254652" y="2855010"/>
            <a:ext cx="3934174" cy="4102384"/>
          </a:xfrm>
          <a:prstGeom prst="rect">
            <a:avLst/>
          </a:prstGeom>
        </p:spPr>
      </p:pic>
      <p:sp>
        <p:nvSpPr>
          <p:cNvPr id="2" name="Text Placeholder 1">
            <a:extLst>
              <a:ext uri="{FF2B5EF4-FFF2-40B4-BE49-F238E27FC236}">
                <a16:creationId xmlns:a16="http://schemas.microsoft.com/office/drawing/2014/main" id="{406A39F8-3648-C827-B7A0-7A54B79486FF}"/>
              </a:ext>
            </a:extLst>
          </p:cNvPr>
          <p:cNvSpPr>
            <a:spLocks noGrp="1"/>
          </p:cNvSpPr>
          <p:nvPr>
            <p:ph type="body" sz="quarter" idx="10"/>
          </p:nvPr>
        </p:nvSpPr>
        <p:spPr>
          <a:xfrm>
            <a:off x="648000" y="3015534"/>
            <a:ext cx="4870026" cy="3581818"/>
          </a:xfrm>
        </p:spPr>
        <p:txBody>
          <a:bodyPr>
            <a:normAutofit/>
          </a:bodyPr>
          <a:lstStyle/>
          <a:p>
            <a:r>
              <a:rPr lang="en-GB" dirty="0">
                <a:highlight>
                  <a:srgbClr val="F5A8BD"/>
                </a:highlight>
              </a:rPr>
              <a:t>Good course structure</a:t>
            </a:r>
          </a:p>
          <a:p>
            <a:r>
              <a:rPr lang="en-GB" dirty="0">
                <a:highlight>
                  <a:srgbClr val="38965C"/>
                </a:highlight>
              </a:rPr>
              <a:t>Interesting assessment questions</a:t>
            </a:r>
          </a:p>
          <a:p>
            <a:r>
              <a:rPr lang="en-GB" dirty="0">
                <a:highlight>
                  <a:srgbClr val="555E6B"/>
                </a:highlight>
              </a:rPr>
              <a:t>Content is taught at good speed</a:t>
            </a:r>
          </a:p>
          <a:p>
            <a:r>
              <a:rPr lang="en-GB" dirty="0">
                <a:highlight>
                  <a:srgbClr val="EB4F38"/>
                </a:highlight>
              </a:rPr>
              <a:t>Interactivity in teaching sessions</a:t>
            </a:r>
          </a:p>
        </p:txBody>
      </p:sp>
      <p:sp>
        <p:nvSpPr>
          <p:cNvPr id="4" name="Picture Placeholder 3">
            <a:extLst>
              <a:ext uri="{FF2B5EF4-FFF2-40B4-BE49-F238E27FC236}">
                <a16:creationId xmlns:a16="http://schemas.microsoft.com/office/drawing/2014/main" id="{BC330179-625A-52DD-2521-19F2ADF84FD2}"/>
              </a:ext>
            </a:extLst>
          </p:cNvPr>
          <p:cNvSpPr>
            <a:spLocks noGrp="1"/>
          </p:cNvSpPr>
          <p:nvPr>
            <p:ph type="pic" sz="quarter" idx="14"/>
          </p:nvPr>
        </p:nvSpPr>
        <p:spPr>
          <a:solidFill>
            <a:srgbClr val="F5A8BD"/>
          </a:solidFill>
        </p:spPr>
        <p:txBody>
          <a:bodyPr>
            <a:normAutofit fontScale="25000" lnSpcReduction="20000"/>
          </a:bodyPr>
          <a:lstStyle/>
          <a:p>
            <a:endParaRPr lang="en-GB"/>
          </a:p>
        </p:txBody>
      </p:sp>
      <p:sp>
        <p:nvSpPr>
          <p:cNvPr id="5" name="Title 4">
            <a:extLst>
              <a:ext uri="{FF2B5EF4-FFF2-40B4-BE49-F238E27FC236}">
                <a16:creationId xmlns:a16="http://schemas.microsoft.com/office/drawing/2014/main" id="{BB7D6D62-A652-7643-3A07-E632F54661E8}"/>
              </a:ext>
            </a:extLst>
          </p:cNvPr>
          <p:cNvSpPr>
            <a:spLocks noGrp="1"/>
          </p:cNvSpPr>
          <p:nvPr>
            <p:ph type="ctrTitle"/>
          </p:nvPr>
        </p:nvSpPr>
        <p:spPr>
          <a:xfrm>
            <a:off x="720000" y="980728"/>
            <a:ext cx="5518428" cy="1607672"/>
          </a:xfrm>
        </p:spPr>
        <p:txBody>
          <a:bodyPr>
            <a:normAutofit/>
          </a:bodyPr>
          <a:lstStyle/>
          <a:p>
            <a:r>
              <a:rPr lang="en-GB" sz="3200" b="0" dirty="0"/>
              <a:t>Online Unit Evaluations:</a:t>
            </a:r>
            <a:br>
              <a:rPr lang="en-GB" sz="3200" dirty="0"/>
            </a:br>
            <a:r>
              <a:rPr lang="en-GB" sz="3200" dirty="0"/>
              <a:t>How to give impactful feedback</a:t>
            </a:r>
            <a:endParaRPr lang="en-GB" sz="3200" b="0" dirty="0"/>
          </a:p>
        </p:txBody>
      </p:sp>
      <p:sp>
        <p:nvSpPr>
          <p:cNvPr id="7" name="TextBox 6">
            <a:extLst>
              <a:ext uri="{FF2B5EF4-FFF2-40B4-BE49-F238E27FC236}">
                <a16:creationId xmlns:a16="http://schemas.microsoft.com/office/drawing/2014/main" id="{4EBCC5F6-964D-E282-C4F8-EEE09A0201BF}"/>
              </a:ext>
            </a:extLst>
          </p:cNvPr>
          <p:cNvSpPr txBox="1"/>
          <p:nvPr/>
        </p:nvSpPr>
        <p:spPr>
          <a:xfrm>
            <a:off x="6310436" y="572844"/>
            <a:ext cx="5158389" cy="2862322"/>
          </a:xfrm>
          <a:prstGeom prst="rect">
            <a:avLst/>
          </a:prstGeom>
          <a:noFill/>
        </p:spPr>
        <p:txBody>
          <a:bodyPr wrap="square" rtlCol="0">
            <a:spAutoFit/>
          </a:bodyPr>
          <a:lstStyle/>
          <a:p>
            <a:r>
              <a:rPr lang="en-US" sz="2000" dirty="0">
                <a:solidFill>
                  <a:schemeClr val="bg1"/>
                </a:solidFill>
              </a:rPr>
              <a:t>“</a:t>
            </a:r>
            <a:r>
              <a:rPr lang="en-GB" sz="2000" dirty="0">
                <a:solidFill>
                  <a:schemeClr val="bg1"/>
                </a:solidFill>
              </a:rPr>
              <a:t>I enjoy how the </a:t>
            </a:r>
            <a:r>
              <a:rPr lang="en-GB" sz="2000" dirty="0">
                <a:solidFill>
                  <a:schemeClr val="bg1"/>
                </a:solidFill>
                <a:highlight>
                  <a:srgbClr val="F5A8BD"/>
                </a:highlight>
              </a:rPr>
              <a:t>course assessment is structured</a:t>
            </a:r>
            <a:r>
              <a:rPr lang="en-GB" sz="2000" dirty="0">
                <a:solidFill>
                  <a:schemeClr val="bg1"/>
                </a:solidFill>
              </a:rPr>
              <a:t>, </a:t>
            </a:r>
            <a:r>
              <a:rPr lang="en-GB" sz="2000" dirty="0">
                <a:solidFill>
                  <a:schemeClr val="bg1"/>
                </a:solidFill>
                <a:highlight>
                  <a:srgbClr val="38965C"/>
                </a:highlight>
              </a:rPr>
              <a:t>coursework is enjoyable </a:t>
            </a:r>
            <a:r>
              <a:rPr lang="en-GB" sz="2000" dirty="0">
                <a:solidFill>
                  <a:schemeClr val="bg1"/>
                </a:solidFill>
              </a:rPr>
              <a:t>and I have found </a:t>
            </a:r>
            <a:r>
              <a:rPr lang="en-GB" sz="2000" dirty="0">
                <a:solidFill>
                  <a:schemeClr val="bg1"/>
                </a:solidFill>
                <a:highlight>
                  <a:srgbClr val="38965C"/>
                </a:highlight>
              </a:rPr>
              <a:t>researching and writing answers to the questions very engaging</a:t>
            </a:r>
            <a:r>
              <a:rPr lang="en-GB" sz="2000" dirty="0">
                <a:solidFill>
                  <a:schemeClr val="bg1"/>
                </a:solidFill>
              </a:rPr>
              <a:t>. The </a:t>
            </a:r>
            <a:r>
              <a:rPr lang="en-GB" sz="2000" dirty="0">
                <a:solidFill>
                  <a:schemeClr val="bg1"/>
                </a:solidFill>
                <a:highlight>
                  <a:srgbClr val="F5A8BD"/>
                </a:highlight>
              </a:rPr>
              <a:t>lectures are well-structured </a:t>
            </a:r>
            <a:r>
              <a:rPr lang="en-GB" sz="2000" dirty="0">
                <a:solidFill>
                  <a:schemeClr val="bg1"/>
                </a:solidFill>
              </a:rPr>
              <a:t>and </a:t>
            </a:r>
            <a:r>
              <a:rPr lang="en-GB" sz="2000" dirty="0">
                <a:solidFill>
                  <a:schemeClr val="bg1"/>
                </a:solidFill>
                <a:highlight>
                  <a:srgbClr val="555E6B"/>
                </a:highlight>
              </a:rPr>
              <a:t>lecturers are great at keeping a good pace </a:t>
            </a:r>
            <a:r>
              <a:rPr lang="en-GB" sz="2000" dirty="0">
                <a:solidFill>
                  <a:schemeClr val="bg1"/>
                </a:solidFill>
              </a:rPr>
              <a:t>and students involved with </a:t>
            </a:r>
            <a:r>
              <a:rPr lang="en-GB" sz="2000" dirty="0">
                <a:solidFill>
                  <a:schemeClr val="bg1"/>
                </a:solidFill>
                <a:highlight>
                  <a:srgbClr val="EB4F38"/>
                </a:highlight>
              </a:rPr>
              <a:t>use of </a:t>
            </a:r>
            <a:r>
              <a:rPr lang="en-GB" sz="2000" dirty="0" err="1">
                <a:solidFill>
                  <a:schemeClr val="bg1"/>
                </a:solidFill>
                <a:highlight>
                  <a:srgbClr val="EB4F38"/>
                </a:highlight>
              </a:rPr>
              <a:t>Mentimeter</a:t>
            </a:r>
            <a:r>
              <a:rPr lang="en-GB" sz="2000" dirty="0">
                <a:solidFill>
                  <a:schemeClr val="bg1"/>
                </a:solidFill>
                <a:highlight>
                  <a:srgbClr val="EB4F38"/>
                </a:highlight>
              </a:rPr>
              <a:t>/discussions</a:t>
            </a:r>
            <a:r>
              <a:rPr lang="en-GB" sz="2000" dirty="0">
                <a:solidFill>
                  <a:schemeClr val="bg1"/>
                </a:solidFill>
              </a:rPr>
              <a:t>.</a:t>
            </a:r>
          </a:p>
          <a:p>
            <a:endParaRPr lang="en-US" sz="2000" dirty="0">
              <a:solidFill>
                <a:schemeClr val="bg1"/>
              </a:solidFill>
            </a:endParaRPr>
          </a:p>
        </p:txBody>
      </p:sp>
      <p:sp>
        <p:nvSpPr>
          <p:cNvPr id="8" name="Freeform 20">
            <a:extLst>
              <a:ext uri="{FF2B5EF4-FFF2-40B4-BE49-F238E27FC236}">
                <a16:creationId xmlns:a16="http://schemas.microsoft.com/office/drawing/2014/main" id="{719B148B-901C-DA36-5C88-CCEAF38DFCFD}"/>
              </a:ext>
            </a:extLst>
          </p:cNvPr>
          <p:cNvSpPr/>
          <p:nvPr/>
        </p:nvSpPr>
        <p:spPr>
          <a:xfrm>
            <a:off x="6094413" y="404664"/>
            <a:ext cx="5564188" cy="2880320"/>
          </a:xfrm>
          <a:custGeom>
            <a:avLst/>
            <a:gdLst>
              <a:gd name="connsiteX0" fmla="*/ 1314450 w 2871787"/>
              <a:gd name="connsiteY0" fmla="*/ 2514600 h 2514600"/>
              <a:gd name="connsiteX1" fmla="*/ 2871787 w 2871787"/>
              <a:gd name="connsiteY1" fmla="*/ 2514600 h 2514600"/>
              <a:gd name="connsiteX2" fmla="*/ 2871787 w 2871787"/>
              <a:gd name="connsiteY2" fmla="*/ 0 h 2514600"/>
              <a:gd name="connsiteX3" fmla="*/ 0 w 2871787"/>
              <a:gd name="connsiteY3" fmla="*/ 0 h 2514600"/>
              <a:gd name="connsiteX4" fmla="*/ 0 w 2871787"/>
              <a:gd name="connsiteY4" fmla="*/ 800100 h 251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787" h="2514600">
                <a:moveTo>
                  <a:pt x="1314450" y="2514600"/>
                </a:moveTo>
                <a:lnTo>
                  <a:pt x="2871787" y="2514600"/>
                </a:lnTo>
                <a:lnTo>
                  <a:pt x="2871787" y="0"/>
                </a:lnTo>
                <a:lnTo>
                  <a:pt x="0" y="0"/>
                </a:lnTo>
                <a:lnTo>
                  <a:pt x="0" y="80010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20">
            <a:extLst>
              <a:ext uri="{FF2B5EF4-FFF2-40B4-BE49-F238E27FC236}">
                <a16:creationId xmlns:a16="http://schemas.microsoft.com/office/drawing/2014/main" id="{5FC00773-15B1-515C-98C6-0B5AF107EBC4}"/>
              </a:ext>
            </a:extLst>
          </p:cNvPr>
          <p:cNvSpPr/>
          <p:nvPr/>
        </p:nvSpPr>
        <p:spPr>
          <a:xfrm flipH="1">
            <a:off x="5976368" y="5301208"/>
            <a:ext cx="2782337" cy="1080120"/>
          </a:xfrm>
          <a:custGeom>
            <a:avLst/>
            <a:gdLst>
              <a:gd name="connsiteX0" fmla="*/ 1314450 w 2871787"/>
              <a:gd name="connsiteY0" fmla="*/ 2514600 h 2514600"/>
              <a:gd name="connsiteX1" fmla="*/ 2871787 w 2871787"/>
              <a:gd name="connsiteY1" fmla="*/ 2514600 h 2514600"/>
              <a:gd name="connsiteX2" fmla="*/ 2871787 w 2871787"/>
              <a:gd name="connsiteY2" fmla="*/ 0 h 2514600"/>
              <a:gd name="connsiteX3" fmla="*/ 0 w 2871787"/>
              <a:gd name="connsiteY3" fmla="*/ 0 h 2514600"/>
              <a:gd name="connsiteX4" fmla="*/ 0 w 2871787"/>
              <a:gd name="connsiteY4" fmla="*/ 800100 h 251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787" h="2514600">
                <a:moveTo>
                  <a:pt x="1314450" y="2514600"/>
                </a:moveTo>
                <a:lnTo>
                  <a:pt x="2871787" y="2514600"/>
                </a:lnTo>
                <a:lnTo>
                  <a:pt x="2871787" y="0"/>
                </a:lnTo>
                <a:lnTo>
                  <a:pt x="0" y="0"/>
                </a:lnTo>
                <a:lnTo>
                  <a:pt x="0" y="80010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8290A8-BE00-DBA1-F40D-1B0802691160}"/>
              </a:ext>
            </a:extLst>
          </p:cNvPr>
          <p:cNvSpPr txBox="1"/>
          <p:nvPr/>
        </p:nvSpPr>
        <p:spPr>
          <a:xfrm>
            <a:off x="6118384" y="5517232"/>
            <a:ext cx="2664296" cy="1015663"/>
          </a:xfrm>
          <a:prstGeom prst="rect">
            <a:avLst/>
          </a:prstGeom>
          <a:noFill/>
        </p:spPr>
        <p:txBody>
          <a:bodyPr wrap="square" rtlCol="0">
            <a:spAutoFit/>
          </a:bodyPr>
          <a:lstStyle/>
          <a:p>
            <a:r>
              <a:rPr lang="en-US" sz="2000" dirty="0">
                <a:solidFill>
                  <a:schemeClr val="bg1"/>
                </a:solidFill>
              </a:rPr>
              <a:t>“</a:t>
            </a:r>
            <a:r>
              <a:rPr lang="en-GB" sz="2000" dirty="0">
                <a:solidFill>
                  <a:schemeClr val="bg1"/>
                </a:solidFill>
              </a:rPr>
              <a:t>What works well on this unit?”</a:t>
            </a:r>
          </a:p>
          <a:p>
            <a:endParaRPr lang="en-US" sz="2000" dirty="0">
              <a:solidFill>
                <a:schemeClr val="bg1"/>
              </a:solidFill>
            </a:endParaRPr>
          </a:p>
        </p:txBody>
      </p:sp>
    </p:spTree>
    <p:extLst>
      <p:ext uri="{BB962C8B-B14F-4D97-AF65-F5344CB8AC3E}">
        <p14:creationId xmlns:p14="http://schemas.microsoft.com/office/powerpoint/2010/main" val="2279023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87B581-5F5F-645D-8F60-5D33FDC73242}"/>
              </a:ext>
            </a:extLst>
          </p:cNvPr>
          <p:cNvSpPr/>
          <p:nvPr/>
        </p:nvSpPr>
        <p:spPr>
          <a:xfrm>
            <a:off x="5518026" y="0"/>
            <a:ext cx="6670800" cy="6991400"/>
          </a:xfrm>
          <a:prstGeom prst="rect">
            <a:avLst/>
          </a:prstGeom>
          <a:solidFill>
            <a:srgbClr val="FBBF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erson holding a computer&#10;&#10;Description automatically generated">
            <a:extLst>
              <a:ext uri="{FF2B5EF4-FFF2-40B4-BE49-F238E27FC236}">
                <a16:creationId xmlns:a16="http://schemas.microsoft.com/office/drawing/2014/main" id="{4C5CFC4B-8EEB-F7D4-5F00-473030DA80B2}"/>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9996" b="98799" l="7894" r="89957">
                        <a14:foregroundMark x1="20915" y1="56087" x2="12255" y2="67976"/>
                        <a14:foregroundMark x1="12255" y1="67976" x2="10532" y2="77056"/>
                        <a14:foregroundMark x1="10532" y1="77056" x2="16021" y2="80721"/>
                        <a14:foregroundMark x1="27213" y1="84731" x2="47000" y2="93200"/>
                        <a14:foregroundMark x1="47000" y1="93200" x2="56277" y2="91653"/>
                        <a14:foregroundMark x1="56277" y1="91653" x2="62298" y2="87195"/>
                        <a14:foregroundMark x1="62298" y1="87195" x2="64617" y2="79723"/>
                        <a14:foregroundMark x1="64617" y1="79723" x2="61766" y2="70684"/>
                        <a14:foregroundMark x1="9021" y1="77239" x2="7915" y2="83143"/>
                        <a14:foregroundMark x1="20915" y1="85953" x2="23660" y2="95236"/>
                        <a14:foregroundMark x1="23660" y1="95236" x2="43043" y2="97252"/>
                        <a14:foregroundMark x1="43043" y1="97252" x2="48745" y2="93078"/>
                        <a14:foregroundMark x1="48745" y1="93078" x2="47766" y2="89556"/>
                        <a14:foregroundMark x1="22319" y1="93445" x2="36021" y2="98107"/>
                        <a14:foregroundMark x1="36021" y1="98107" x2="50681" y2="98819"/>
                        <a14:foregroundMark x1="50681" y1="98819" x2="54915" y2="91572"/>
                      </a14:backgroundRemoval>
                    </a14:imgEffect>
                  </a14:imgLayer>
                </a14:imgProps>
              </a:ext>
              <a:ext uri="{28A0092B-C50C-407E-A947-70E740481C1C}">
                <a14:useLocalDpi xmlns:a14="http://schemas.microsoft.com/office/drawing/2010/main"/>
              </a:ext>
            </a:extLst>
          </a:blip>
          <a:srcRect t="-1" b="-117"/>
          <a:stretch/>
        </p:blipFill>
        <p:spPr>
          <a:xfrm>
            <a:off x="9089828" y="2887400"/>
            <a:ext cx="3924108" cy="4104000"/>
          </a:xfrm>
          <a:prstGeom prst="rect">
            <a:avLst/>
          </a:prstGeom>
        </p:spPr>
      </p:pic>
      <p:sp>
        <p:nvSpPr>
          <p:cNvPr id="2" name="Text Placeholder 1">
            <a:extLst>
              <a:ext uri="{FF2B5EF4-FFF2-40B4-BE49-F238E27FC236}">
                <a16:creationId xmlns:a16="http://schemas.microsoft.com/office/drawing/2014/main" id="{406A39F8-3648-C827-B7A0-7A54B79486FF}"/>
              </a:ext>
            </a:extLst>
          </p:cNvPr>
          <p:cNvSpPr>
            <a:spLocks noGrp="1"/>
          </p:cNvSpPr>
          <p:nvPr>
            <p:ph type="body" sz="quarter" idx="10"/>
          </p:nvPr>
        </p:nvSpPr>
        <p:spPr>
          <a:xfrm>
            <a:off x="648000" y="3015534"/>
            <a:ext cx="4870026" cy="3961266"/>
          </a:xfrm>
        </p:spPr>
        <p:txBody>
          <a:bodyPr>
            <a:normAutofit/>
          </a:bodyPr>
          <a:lstStyle/>
          <a:p>
            <a:r>
              <a:rPr lang="en-GB" dirty="0">
                <a:highlight>
                  <a:srgbClr val="EB4F38"/>
                </a:highlight>
              </a:rPr>
              <a:t>Identifies the problem</a:t>
            </a:r>
          </a:p>
          <a:p>
            <a:endParaRPr lang="en-GB" dirty="0">
              <a:highlight>
                <a:srgbClr val="EB4F38"/>
              </a:highlight>
            </a:endParaRPr>
          </a:p>
          <a:p>
            <a:r>
              <a:rPr lang="en-GB" dirty="0">
                <a:highlight>
                  <a:srgbClr val="0094DB"/>
                </a:highlight>
              </a:rPr>
              <a:t>Provides a reason</a:t>
            </a:r>
          </a:p>
          <a:p>
            <a:endParaRPr lang="en-GB" dirty="0">
              <a:highlight>
                <a:srgbClr val="38965C"/>
              </a:highlight>
            </a:endParaRPr>
          </a:p>
          <a:p>
            <a:r>
              <a:rPr lang="en-GB" dirty="0">
                <a:highlight>
                  <a:srgbClr val="38965C"/>
                </a:highlight>
              </a:rPr>
              <a:t>Offers solutions</a:t>
            </a:r>
          </a:p>
          <a:p>
            <a:endParaRPr lang="en-GB" dirty="0">
              <a:highlight>
                <a:srgbClr val="0094DB"/>
              </a:highlight>
            </a:endParaRPr>
          </a:p>
        </p:txBody>
      </p:sp>
      <p:sp>
        <p:nvSpPr>
          <p:cNvPr id="4" name="Picture Placeholder 3">
            <a:extLst>
              <a:ext uri="{FF2B5EF4-FFF2-40B4-BE49-F238E27FC236}">
                <a16:creationId xmlns:a16="http://schemas.microsoft.com/office/drawing/2014/main" id="{BC330179-625A-52DD-2521-19F2ADF84FD2}"/>
              </a:ext>
            </a:extLst>
          </p:cNvPr>
          <p:cNvSpPr>
            <a:spLocks noGrp="1"/>
          </p:cNvSpPr>
          <p:nvPr>
            <p:ph type="pic" sz="quarter" idx="14"/>
          </p:nvPr>
        </p:nvSpPr>
        <p:spPr>
          <a:solidFill>
            <a:srgbClr val="F5A8BD"/>
          </a:solidFill>
        </p:spPr>
        <p:txBody>
          <a:bodyPr>
            <a:normAutofit fontScale="25000" lnSpcReduction="20000"/>
          </a:bodyPr>
          <a:lstStyle/>
          <a:p>
            <a:endParaRPr lang="en-GB"/>
          </a:p>
        </p:txBody>
      </p:sp>
      <p:sp>
        <p:nvSpPr>
          <p:cNvPr id="5" name="Title 4">
            <a:extLst>
              <a:ext uri="{FF2B5EF4-FFF2-40B4-BE49-F238E27FC236}">
                <a16:creationId xmlns:a16="http://schemas.microsoft.com/office/drawing/2014/main" id="{BB7D6D62-A652-7643-3A07-E632F54661E8}"/>
              </a:ext>
            </a:extLst>
          </p:cNvPr>
          <p:cNvSpPr>
            <a:spLocks noGrp="1"/>
          </p:cNvSpPr>
          <p:nvPr>
            <p:ph type="ctrTitle"/>
          </p:nvPr>
        </p:nvSpPr>
        <p:spPr>
          <a:xfrm>
            <a:off x="720000" y="980728"/>
            <a:ext cx="5518428" cy="1607672"/>
          </a:xfrm>
        </p:spPr>
        <p:txBody>
          <a:bodyPr>
            <a:normAutofit/>
          </a:bodyPr>
          <a:lstStyle/>
          <a:p>
            <a:r>
              <a:rPr lang="en-GB" sz="3200" b="0" dirty="0"/>
              <a:t>Online Unit Evaluations:</a:t>
            </a:r>
            <a:br>
              <a:rPr lang="en-GB" sz="3200" dirty="0"/>
            </a:br>
            <a:r>
              <a:rPr lang="en-GB" sz="3200" dirty="0"/>
              <a:t>How to give impactful feedback</a:t>
            </a:r>
            <a:endParaRPr lang="en-GB" sz="3200" b="0" dirty="0"/>
          </a:p>
        </p:txBody>
      </p:sp>
      <p:sp>
        <p:nvSpPr>
          <p:cNvPr id="7" name="TextBox 6">
            <a:extLst>
              <a:ext uri="{FF2B5EF4-FFF2-40B4-BE49-F238E27FC236}">
                <a16:creationId xmlns:a16="http://schemas.microsoft.com/office/drawing/2014/main" id="{4EBCC5F6-964D-E282-C4F8-EEE09A0201BF}"/>
              </a:ext>
            </a:extLst>
          </p:cNvPr>
          <p:cNvSpPr txBox="1"/>
          <p:nvPr/>
        </p:nvSpPr>
        <p:spPr>
          <a:xfrm>
            <a:off x="6310436" y="572844"/>
            <a:ext cx="5158389" cy="2554545"/>
          </a:xfrm>
          <a:prstGeom prst="rect">
            <a:avLst/>
          </a:prstGeom>
          <a:noFill/>
        </p:spPr>
        <p:txBody>
          <a:bodyPr wrap="square" rtlCol="0">
            <a:spAutoFit/>
          </a:bodyPr>
          <a:lstStyle/>
          <a:p>
            <a:r>
              <a:rPr lang="en-GB" sz="2000" dirty="0">
                <a:solidFill>
                  <a:schemeClr val="bg1"/>
                </a:solidFill>
              </a:rPr>
              <a:t>“Some </a:t>
            </a:r>
            <a:r>
              <a:rPr lang="en-GB" sz="2000" dirty="0">
                <a:solidFill>
                  <a:schemeClr val="bg1"/>
                </a:solidFill>
                <a:highlight>
                  <a:srgbClr val="EB4F38"/>
                </a:highlight>
              </a:rPr>
              <a:t>slides were not available until the day of the lecture</a:t>
            </a:r>
            <a:r>
              <a:rPr lang="en-GB" sz="2000" dirty="0">
                <a:solidFill>
                  <a:schemeClr val="bg1"/>
                </a:solidFill>
              </a:rPr>
              <a:t>, allowing for </a:t>
            </a:r>
            <a:r>
              <a:rPr lang="en-GB" sz="2000" dirty="0">
                <a:solidFill>
                  <a:schemeClr val="bg1"/>
                </a:solidFill>
                <a:highlight>
                  <a:srgbClr val="0094DB"/>
                </a:highlight>
              </a:rPr>
              <a:t>no pre-reading</a:t>
            </a:r>
            <a:r>
              <a:rPr lang="en-GB" sz="2000" dirty="0">
                <a:solidFill>
                  <a:schemeClr val="bg1"/>
                </a:solidFill>
              </a:rPr>
              <a:t>. It would be great to </a:t>
            </a:r>
            <a:r>
              <a:rPr lang="en-GB" sz="2000" dirty="0">
                <a:solidFill>
                  <a:schemeClr val="bg1"/>
                </a:solidFill>
                <a:highlight>
                  <a:srgbClr val="38965C"/>
                </a:highlight>
              </a:rPr>
              <a:t>look at the slides a few days / ideally the weekend before the lectures </a:t>
            </a:r>
            <a:r>
              <a:rPr lang="en-GB" sz="2000" dirty="0">
                <a:solidFill>
                  <a:schemeClr val="bg1"/>
                </a:solidFill>
              </a:rPr>
              <a:t>take place so I have a </a:t>
            </a:r>
            <a:r>
              <a:rPr lang="en-GB" sz="2000" dirty="0">
                <a:solidFill>
                  <a:schemeClr val="bg1"/>
                </a:solidFill>
                <a:highlight>
                  <a:srgbClr val="0094DB"/>
                </a:highlight>
              </a:rPr>
              <a:t>background understanding of the content</a:t>
            </a:r>
            <a:r>
              <a:rPr lang="en-GB" sz="2000" dirty="0">
                <a:solidFill>
                  <a:schemeClr val="bg1"/>
                </a:solidFill>
              </a:rPr>
              <a:t> and can </a:t>
            </a:r>
            <a:r>
              <a:rPr lang="en-GB" sz="2000" dirty="0">
                <a:solidFill>
                  <a:schemeClr val="bg1"/>
                </a:solidFill>
                <a:highlight>
                  <a:srgbClr val="0094DB"/>
                </a:highlight>
              </a:rPr>
              <a:t>fully listen to the lecturer and ask any questions </a:t>
            </a:r>
            <a:r>
              <a:rPr lang="en-GB" sz="2000" dirty="0">
                <a:solidFill>
                  <a:schemeClr val="bg1"/>
                </a:solidFill>
              </a:rPr>
              <a:t>from my reading.</a:t>
            </a:r>
            <a:endParaRPr lang="en-US" sz="2000" dirty="0">
              <a:solidFill>
                <a:schemeClr val="bg1"/>
              </a:solidFill>
            </a:endParaRPr>
          </a:p>
        </p:txBody>
      </p:sp>
      <p:sp>
        <p:nvSpPr>
          <p:cNvPr id="8" name="Freeform 20">
            <a:extLst>
              <a:ext uri="{FF2B5EF4-FFF2-40B4-BE49-F238E27FC236}">
                <a16:creationId xmlns:a16="http://schemas.microsoft.com/office/drawing/2014/main" id="{719B148B-901C-DA36-5C88-CCEAF38DFCFD}"/>
              </a:ext>
            </a:extLst>
          </p:cNvPr>
          <p:cNvSpPr/>
          <p:nvPr/>
        </p:nvSpPr>
        <p:spPr>
          <a:xfrm>
            <a:off x="6094413" y="404664"/>
            <a:ext cx="5564188" cy="2880000"/>
          </a:xfrm>
          <a:custGeom>
            <a:avLst/>
            <a:gdLst>
              <a:gd name="connsiteX0" fmla="*/ 1314450 w 2871787"/>
              <a:gd name="connsiteY0" fmla="*/ 2514600 h 2514600"/>
              <a:gd name="connsiteX1" fmla="*/ 2871787 w 2871787"/>
              <a:gd name="connsiteY1" fmla="*/ 2514600 h 2514600"/>
              <a:gd name="connsiteX2" fmla="*/ 2871787 w 2871787"/>
              <a:gd name="connsiteY2" fmla="*/ 0 h 2514600"/>
              <a:gd name="connsiteX3" fmla="*/ 0 w 2871787"/>
              <a:gd name="connsiteY3" fmla="*/ 0 h 2514600"/>
              <a:gd name="connsiteX4" fmla="*/ 0 w 2871787"/>
              <a:gd name="connsiteY4" fmla="*/ 800100 h 251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787" h="2514600">
                <a:moveTo>
                  <a:pt x="1314450" y="2514600"/>
                </a:moveTo>
                <a:lnTo>
                  <a:pt x="2871787" y="2514600"/>
                </a:lnTo>
                <a:lnTo>
                  <a:pt x="2871787" y="0"/>
                </a:lnTo>
                <a:lnTo>
                  <a:pt x="0" y="0"/>
                </a:lnTo>
                <a:lnTo>
                  <a:pt x="0" y="80010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20">
            <a:extLst>
              <a:ext uri="{FF2B5EF4-FFF2-40B4-BE49-F238E27FC236}">
                <a16:creationId xmlns:a16="http://schemas.microsoft.com/office/drawing/2014/main" id="{E002C9ED-2667-E97E-F39D-38C2DF8DF800}"/>
              </a:ext>
            </a:extLst>
          </p:cNvPr>
          <p:cNvSpPr/>
          <p:nvPr/>
        </p:nvSpPr>
        <p:spPr>
          <a:xfrm flipH="1">
            <a:off x="5976363" y="5157192"/>
            <a:ext cx="2782337" cy="1264690"/>
          </a:xfrm>
          <a:custGeom>
            <a:avLst/>
            <a:gdLst>
              <a:gd name="connsiteX0" fmla="*/ 1314450 w 2871787"/>
              <a:gd name="connsiteY0" fmla="*/ 2514600 h 2514600"/>
              <a:gd name="connsiteX1" fmla="*/ 2871787 w 2871787"/>
              <a:gd name="connsiteY1" fmla="*/ 2514600 h 2514600"/>
              <a:gd name="connsiteX2" fmla="*/ 2871787 w 2871787"/>
              <a:gd name="connsiteY2" fmla="*/ 0 h 2514600"/>
              <a:gd name="connsiteX3" fmla="*/ 0 w 2871787"/>
              <a:gd name="connsiteY3" fmla="*/ 0 h 2514600"/>
              <a:gd name="connsiteX4" fmla="*/ 0 w 2871787"/>
              <a:gd name="connsiteY4" fmla="*/ 800100 h 251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787" h="2514600">
                <a:moveTo>
                  <a:pt x="1314450" y="2514600"/>
                </a:moveTo>
                <a:lnTo>
                  <a:pt x="2871787" y="2514600"/>
                </a:lnTo>
                <a:lnTo>
                  <a:pt x="2871787" y="0"/>
                </a:lnTo>
                <a:lnTo>
                  <a:pt x="0" y="0"/>
                </a:lnTo>
                <a:lnTo>
                  <a:pt x="0" y="80010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A748134-28ED-2FE8-0236-DF9DC5FA2211}"/>
              </a:ext>
            </a:extLst>
          </p:cNvPr>
          <p:cNvSpPr txBox="1"/>
          <p:nvPr/>
        </p:nvSpPr>
        <p:spPr>
          <a:xfrm>
            <a:off x="6114188" y="5273913"/>
            <a:ext cx="2664296" cy="1323439"/>
          </a:xfrm>
          <a:prstGeom prst="rect">
            <a:avLst/>
          </a:prstGeom>
          <a:noFill/>
        </p:spPr>
        <p:txBody>
          <a:bodyPr wrap="square" rtlCol="0">
            <a:spAutoFit/>
          </a:bodyPr>
          <a:lstStyle/>
          <a:p>
            <a:r>
              <a:rPr lang="en-US" sz="2000" dirty="0">
                <a:solidFill>
                  <a:schemeClr val="bg1"/>
                </a:solidFill>
              </a:rPr>
              <a:t>“</a:t>
            </a:r>
            <a:r>
              <a:rPr lang="en-GB" sz="2000" dirty="0">
                <a:solidFill>
                  <a:schemeClr val="bg1"/>
                </a:solidFill>
              </a:rPr>
              <a:t>What would you like us to change to improve this unit?”</a:t>
            </a:r>
          </a:p>
          <a:p>
            <a:endParaRPr lang="en-US" sz="2000" dirty="0">
              <a:solidFill>
                <a:schemeClr val="bg1"/>
              </a:solidFill>
            </a:endParaRPr>
          </a:p>
        </p:txBody>
      </p:sp>
    </p:spTree>
    <p:extLst>
      <p:ext uri="{BB962C8B-B14F-4D97-AF65-F5344CB8AC3E}">
        <p14:creationId xmlns:p14="http://schemas.microsoft.com/office/powerpoint/2010/main" val="244554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7D6D62-A652-7643-3A07-E632F54661E8}"/>
              </a:ext>
            </a:extLst>
          </p:cNvPr>
          <p:cNvSpPr>
            <a:spLocks noGrp="1"/>
          </p:cNvSpPr>
          <p:nvPr>
            <p:ph type="ctrTitle"/>
          </p:nvPr>
        </p:nvSpPr>
        <p:spPr>
          <a:xfrm>
            <a:off x="720000" y="980728"/>
            <a:ext cx="7678668" cy="1607672"/>
          </a:xfrm>
        </p:spPr>
        <p:txBody>
          <a:bodyPr>
            <a:normAutofit/>
          </a:bodyPr>
          <a:lstStyle/>
          <a:p>
            <a:r>
              <a:rPr lang="en-GB" sz="3200" b="0" dirty="0"/>
              <a:t>Online Unit Evaluations:</a:t>
            </a:r>
            <a:br>
              <a:rPr lang="en-GB" sz="3200" dirty="0"/>
            </a:br>
            <a:r>
              <a:rPr lang="en-GB" sz="3200" dirty="0"/>
              <a:t>When and where do I find them</a:t>
            </a:r>
          </a:p>
        </p:txBody>
      </p:sp>
      <p:sp>
        <p:nvSpPr>
          <p:cNvPr id="2" name="Text Placeholder 1">
            <a:extLst>
              <a:ext uri="{FF2B5EF4-FFF2-40B4-BE49-F238E27FC236}">
                <a16:creationId xmlns:a16="http://schemas.microsoft.com/office/drawing/2014/main" id="{406A39F8-3648-C827-B7A0-7A54B79486FF}"/>
              </a:ext>
            </a:extLst>
          </p:cNvPr>
          <p:cNvSpPr>
            <a:spLocks noGrp="1"/>
          </p:cNvSpPr>
          <p:nvPr>
            <p:ph type="body" sz="quarter" idx="10"/>
          </p:nvPr>
        </p:nvSpPr>
        <p:spPr>
          <a:xfrm>
            <a:off x="648000" y="3015534"/>
            <a:ext cx="6892164" cy="3034602"/>
          </a:xfrm>
        </p:spPr>
        <p:txBody>
          <a:bodyPr>
            <a:normAutofit lnSpcReduction="10000"/>
          </a:bodyPr>
          <a:lstStyle/>
          <a:p>
            <a:r>
              <a:rPr lang="en-GB" dirty="0"/>
              <a:t>Usually Weeks 9-11 of teaching each Semester</a:t>
            </a:r>
          </a:p>
          <a:p>
            <a:r>
              <a:rPr lang="en-GB" dirty="0"/>
              <a:t>Complete on SAMIS platform</a:t>
            </a:r>
          </a:p>
          <a:p>
            <a:r>
              <a:rPr lang="en-GB" dirty="0"/>
              <a:t>Access directly through SAMIS or via Moodle dashboard link</a:t>
            </a:r>
          </a:p>
          <a:p>
            <a:r>
              <a:rPr lang="en-GB" dirty="0"/>
              <a:t>Mobile phone and PC-friendly</a:t>
            </a:r>
          </a:p>
        </p:txBody>
      </p:sp>
      <p:sp>
        <p:nvSpPr>
          <p:cNvPr id="4" name="Picture Placeholder 3">
            <a:extLst>
              <a:ext uri="{FF2B5EF4-FFF2-40B4-BE49-F238E27FC236}">
                <a16:creationId xmlns:a16="http://schemas.microsoft.com/office/drawing/2014/main" id="{BC330179-625A-52DD-2521-19F2ADF84FD2}"/>
              </a:ext>
              <a:ext uri="{C183D7F6-B498-43B3-948B-1728B52AA6E4}">
                <adec:decorative xmlns:adec="http://schemas.microsoft.com/office/drawing/2017/decorative" val="1"/>
              </a:ext>
            </a:extLst>
          </p:cNvPr>
          <p:cNvSpPr>
            <a:spLocks noGrp="1"/>
          </p:cNvSpPr>
          <p:nvPr>
            <p:ph type="pic" sz="quarter" idx="14"/>
          </p:nvPr>
        </p:nvSpPr>
        <p:spPr>
          <a:xfrm>
            <a:off x="720000" y="2348880"/>
            <a:ext cx="1123200" cy="100800"/>
          </a:xfrm>
          <a:solidFill>
            <a:srgbClr val="40AE67"/>
          </a:solidFill>
        </p:spPr>
        <p:txBody>
          <a:bodyPr>
            <a:normAutofit fontScale="25000" lnSpcReduction="20000"/>
          </a:bodyPr>
          <a:lstStyle/>
          <a:p>
            <a:endParaRPr lang="en-GB"/>
          </a:p>
        </p:txBody>
      </p:sp>
      <p:pic>
        <p:nvPicPr>
          <p:cNvPr id="3" name="Picture 8" descr="Welcome Week">
            <a:extLst>
              <a:ext uri="{FF2B5EF4-FFF2-40B4-BE49-F238E27FC236}">
                <a16:creationId xmlns:a16="http://schemas.microsoft.com/office/drawing/2014/main" id="{12DCB723-EBBA-BEB6-F2AE-C578C5A6964F}"/>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9494384" y="5825880"/>
            <a:ext cx="1152128" cy="77896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a:extLst>
              <a:ext uri="{FF2B5EF4-FFF2-40B4-BE49-F238E27FC236}">
                <a16:creationId xmlns:a16="http://schemas.microsoft.com/office/drawing/2014/main" id="{1964F1B9-3926-CBD3-17D9-38DD580D0E21}"/>
              </a:ext>
            </a:extLst>
          </p:cNvPr>
          <p:cNvSpPr txBox="1">
            <a:spLocks/>
          </p:cNvSpPr>
          <p:nvPr/>
        </p:nvSpPr>
        <p:spPr>
          <a:xfrm>
            <a:off x="8045590" y="2060848"/>
            <a:ext cx="3171092" cy="3355584"/>
          </a:xfrm>
          <a:prstGeom prst="rect">
            <a:avLst/>
          </a:prstGeom>
        </p:spPr>
        <p:txBody>
          <a:bodyPr vert="horz" lIns="0" tIns="45720" rIns="91440" bIns="45720" rtlCol="0">
            <a:normAutofit/>
          </a:bodyPr>
          <a:lstStyle>
            <a:lvl1pPr marL="274320" indent="-228600" algn="l" defTabSz="914400" rtl="0" eaLnBrk="1" latinLnBrk="0" hangingPunct="1">
              <a:lnSpc>
                <a:spcPct val="90000"/>
              </a:lnSpc>
              <a:spcBef>
                <a:spcPts val="1800"/>
              </a:spcBef>
              <a:buClr>
                <a:schemeClr val="bg1"/>
              </a:buClr>
              <a:buSzPct val="80000"/>
              <a:buFont typeface="Arial"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594360" indent="-228600" algn="l" defTabSz="914400" rtl="0" eaLnBrk="1" latinLnBrk="0" hangingPunct="1">
              <a:lnSpc>
                <a:spcPct val="90000"/>
              </a:lnSpc>
              <a:spcBef>
                <a:spcPts val="1000"/>
              </a:spcBef>
              <a:buClr>
                <a:schemeClr val="bg1"/>
              </a:buClr>
              <a:buSzPct val="80000"/>
              <a:buFont typeface="Arial"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777240" indent="-182880" algn="l" defTabSz="914400" rtl="0" eaLnBrk="1" latinLnBrk="0" hangingPunct="1">
              <a:lnSpc>
                <a:spcPct val="90000"/>
              </a:lnSpc>
              <a:spcBef>
                <a:spcPts val="600"/>
              </a:spcBef>
              <a:buClr>
                <a:schemeClr val="bg1"/>
              </a:buClr>
              <a:buSzPct val="80000"/>
              <a:buFont typeface="Arial"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960120" indent="-182880" algn="l" defTabSz="914400" rtl="0" eaLnBrk="1" latinLnBrk="0" hangingPunct="1">
              <a:lnSpc>
                <a:spcPct val="90000"/>
              </a:lnSpc>
              <a:spcBef>
                <a:spcPts val="600"/>
              </a:spcBef>
              <a:buClr>
                <a:schemeClr val="bg1"/>
              </a:buClr>
              <a:buSzPct val="80000"/>
              <a:buFont typeface="Arial"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1097280" indent="-137160" algn="l" defTabSz="914400" rtl="0" eaLnBrk="1" latinLnBrk="0" hangingPunct="1">
              <a:lnSpc>
                <a:spcPct val="90000"/>
              </a:lnSpc>
              <a:spcBef>
                <a:spcPts val="600"/>
              </a:spcBef>
              <a:buClr>
                <a:schemeClr val="bg1"/>
              </a:buClr>
              <a:buSzPct val="80000"/>
              <a:buFont typeface="Arial"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lgn="ctr">
              <a:buNone/>
            </a:pPr>
            <a:r>
              <a:rPr lang="en-GB" dirty="0"/>
              <a:t>Scan below to</a:t>
            </a:r>
          </a:p>
          <a:p>
            <a:pPr marL="45720" indent="0" algn="ctr">
              <a:buNone/>
            </a:pPr>
            <a:endParaRPr lang="en-GB" dirty="0"/>
          </a:p>
          <a:p>
            <a:pPr marL="45720" indent="0" algn="ctr">
              <a:buNone/>
            </a:pPr>
            <a:endParaRPr lang="en-GB" dirty="0"/>
          </a:p>
          <a:p>
            <a:pPr marL="45720" indent="0" algn="ctr">
              <a:buNone/>
            </a:pPr>
            <a:endParaRPr lang="en-GB" dirty="0"/>
          </a:p>
          <a:p>
            <a:pPr marL="45720" indent="0" algn="ctr">
              <a:buNone/>
            </a:pPr>
            <a:br>
              <a:rPr lang="en-GB" dirty="0"/>
            </a:br>
            <a:r>
              <a:rPr lang="en-GB" dirty="0"/>
              <a:t>access SAMIS</a:t>
            </a:r>
          </a:p>
        </p:txBody>
      </p:sp>
      <p:pic>
        <p:nvPicPr>
          <p:cNvPr id="9" name="Picture 8" descr="A qr code on a white background&#10;&#10;Description automatically generated">
            <a:extLst>
              <a:ext uri="{FF2B5EF4-FFF2-40B4-BE49-F238E27FC236}">
                <a16:creationId xmlns:a16="http://schemas.microsoft.com/office/drawing/2014/main" id="{3A35D288-8F68-AEB3-7D6F-3B737877D9D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5245" t="5487" r="6556" b="6314"/>
          <a:stretch/>
        </p:blipFill>
        <p:spPr>
          <a:xfrm>
            <a:off x="8551016" y="2657907"/>
            <a:ext cx="2160240" cy="2160241"/>
          </a:xfrm>
          <a:prstGeom prst="rect">
            <a:avLst/>
          </a:prstGeom>
        </p:spPr>
      </p:pic>
    </p:spTree>
    <p:extLst>
      <p:ext uri="{BB962C8B-B14F-4D97-AF65-F5344CB8AC3E}">
        <p14:creationId xmlns:p14="http://schemas.microsoft.com/office/powerpoint/2010/main" val="3886291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Engineering">
  <a:themeElements>
    <a:clrScheme name="Custom 17">
      <a:dk1>
        <a:srgbClr val="000000"/>
      </a:dk1>
      <a:lt1>
        <a:srgbClr val="FFFFFF"/>
      </a:lt1>
      <a:dk2>
        <a:srgbClr val="1B4974"/>
      </a:dk2>
      <a:lt2>
        <a:srgbClr val="E5E8E8"/>
      </a:lt2>
      <a:accent1>
        <a:srgbClr val="38965D"/>
      </a:accent1>
      <a:accent2>
        <a:srgbClr val="FBBB20"/>
      </a:accent2>
      <a:accent3>
        <a:srgbClr val="32B7BB"/>
      </a:accent3>
      <a:accent4>
        <a:srgbClr val="E94F38"/>
      </a:accent4>
      <a:accent5>
        <a:srgbClr val="0093DA"/>
      </a:accent5>
      <a:accent6>
        <a:srgbClr val="F3A9BE"/>
      </a:accent6>
      <a:hlink>
        <a:srgbClr val="0563C1"/>
      </a:hlink>
      <a:folHlink>
        <a:srgbClr val="934E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G Campaign Template" id="{3B4487F3-7A59-4AE7-9B17-8CE61F7E2E81}" vid="{7C855475-5DF3-4EE5-904C-237FE61286C6}"/>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A25D945DA7BF4E953711DC58A8413F" ma:contentTypeVersion="4" ma:contentTypeDescription="Create a new document." ma:contentTypeScope="" ma:versionID="acc0a5f949089aea292db0737694949f">
  <xsd:schema xmlns:xsd="http://www.w3.org/2001/XMLSchema" xmlns:xs="http://www.w3.org/2001/XMLSchema" xmlns:p="http://schemas.microsoft.com/office/2006/metadata/properties" xmlns:ns2="69090400-01db-47a2-941a-7237ff1c9525" targetNamespace="http://schemas.microsoft.com/office/2006/metadata/properties" ma:root="true" ma:fieldsID="1b69355ccade5356ec5e33980721a354" ns2:_="">
    <xsd:import namespace="69090400-01db-47a2-941a-7237ff1c95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090400-01db-47a2-941a-7237ff1c9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F2BE50-DDB3-465B-A26E-975A276D4362}">
  <ds:schemaRefs>
    <ds:schemaRef ds:uri="http://schemas.microsoft.com/sharepoint/v3/contenttype/forms"/>
  </ds:schemaRefs>
</ds:datastoreItem>
</file>

<file path=customXml/itemProps2.xml><?xml version="1.0" encoding="utf-8"?>
<ds:datastoreItem xmlns:ds="http://schemas.openxmlformats.org/officeDocument/2006/customXml" ds:itemID="{99220E13-D325-4A9E-AA7A-0D1409275EB9}">
  <ds:schemaRefs>
    <ds:schemaRef ds:uri="http://schemas.microsoft.com/office/infopath/2007/PartnerControls"/>
    <ds:schemaRef ds:uri="http://schemas.microsoft.com/office/2006/documentManagement/types"/>
    <ds:schemaRef ds:uri="http://purl.org/dc/elements/1.1/"/>
    <ds:schemaRef ds:uri="http://purl.org/dc/dcmitype/"/>
    <ds:schemaRef ds:uri="http://purl.org/dc/terms/"/>
    <ds:schemaRef ds:uri="http://schemas.microsoft.com/office/2006/metadata/properties"/>
    <ds:schemaRef ds:uri="6e1f99cb-a366-49e9-bd4c-bed800eba288"/>
    <ds:schemaRef ds:uri="0163554b-848e-4ac3-9d50-24f8beb289d2"/>
    <ds:schemaRef ds:uri="http://schemas.openxmlformats.org/package/2006/metadata/core-properties"/>
    <ds:schemaRef ds:uri="http://www.w3.org/XML/1998/namespace"/>
    <ds:schemaRef ds:uri="c9dc726f-badb-4407-810d-8f442d9ea93f"/>
    <ds:schemaRef ds:uri="ff272ab7-3db2-47dc-a684-560c2de61d81"/>
  </ds:schemaRefs>
</ds:datastoreItem>
</file>

<file path=customXml/itemProps3.xml><?xml version="1.0" encoding="utf-8"?>
<ds:datastoreItem xmlns:ds="http://schemas.openxmlformats.org/officeDocument/2006/customXml" ds:itemID="{89D75A42-8B50-49A9-AFB2-E6E3BE1E8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090400-01db-47a2-941a-7237ff1c9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7e3d22-4ea1-422d-b0ad-8fcc89406b9e}" enabled="0" method="" siteId="{377e3d22-4ea1-422d-b0ad-8fcc89406b9e}" removed="1"/>
</clbl:labelList>
</file>

<file path=docProps/app.xml><?xml version="1.0" encoding="utf-8"?>
<Properties xmlns="http://schemas.openxmlformats.org/officeDocument/2006/extended-properties" xmlns:vt="http://schemas.openxmlformats.org/officeDocument/2006/docPropsVTypes">
  <Template>OUEs Promotional Slides</Template>
  <TotalTime>0</TotalTime>
  <Words>955</Words>
  <Application>Microsoft Office PowerPoint</Application>
  <PresentationFormat>Custom</PresentationFormat>
  <Paragraphs>113</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Engineering</vt:lpstr>
      <vt:lpstr>Let’s talk about Online Unit Evaluations</vt:lpstr>
      <vt:lpstr>Previous OUE feedback shaped your experience You can give feedback now to shape the future of your course</vt:lpstr>
      <vt:lpstr>Online Unit Evaluations: Why</vt:lpstr>
      <vt:lpstr> Online Unit Evaluations: Previous feedback </vt:lpstr>
      <vt:lpstr> Online Unit Evaluations: Previous feedback </vt:lpstr>
      <vt:lpstr>What makes impactful feedback?</vt:lpstr>
      <vt:lpstr>Online Unit Evaluations: How to give impactful feedback</vt:lpstr>
      <vt:lpstr>Online Unit Evaluations: How to give impactful feedback</vt:lpstr>
      <vt:lpstr>Online Unit Evaluations: When and where do I find them</vt:lpstr>
      <vt:lpstr>Online Unit Evaluations: What happens next</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making your PowerPoint  presentation accessible</dc:title>
  <dc:creator>Izzy King</dc:creator>
  <cp:lastModifiedBy>Nathalia Gjersoe</cp:lastModifiedBy>
  <cp:revision>41</cp:revision>
  <dcterms:created xsi:type="dcterms:W3CDTF">2023-09-06T14:40:35Z</dcterms:created>
  <dcterms:modified xsi:type="dcterms:W3CDTF">2024-07-29T09:42:54Z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0x010100C2A25D945DA7BF4E953711DC58A8413F</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ediaServiceImageTags">
    <vt:lpwstr/>
  </property>
</Properties>
</file>