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diagrams/data2.xml" ContentType="application/vnd.openxmlformats-officedocument.drawingml.diagramData+xml"/>
  <Override PartName="/ppt/diagrams/data3.xml" ContentType="application/vnd.openxmlformats-officedocument.drawingml.diagramData+xml"/>
  <Override PartName="/ppt/diagrams/data4.xml" ContentType="application/vnd.openxmlformats-officedocument.drawingml.diagramData+xml"/>
  <Override PartName="/ppt/diagrams/data5.xml" ContentType="application/vnd.openxmlformats-officedocument.drawingml.diagramData+xml"/>
  <Override PartName="/ppt/diagrams/data6.xml" ContentType="application/vnd.openxmlformats-officedocument.drawingml.diagramData+xml"/>
  <Override PartName="/ppt/diagrams/data1.xml" ContentType="application/vnd.openxmlformats-officedocument.drawingml.diagramData+xml"/>
  <Override PartName="/ppt/slideMasters/slideMaster1.xml" ContentType="application/vnd.openxmlformats-officedocument.presentationml.slideMaster+xml"/>
  <Override PartName="/ppt/notesSlides/notesSlide1.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Masters/notesMaster1.xml" ContentType="application/vnd.openxmlformats-officedocument.presentationml.notesMaster+xml"/>
  <Override PartName="/ppt/diagrams/colors4.xml" ContentType="application/vnd.openxmlformats-officedocument.drawingml.diagramColors+xml"/>
  <Override PartName="/ppt/theme/theme1.xml" ContentType="application/vnd.openxmlformats-officedocument.theme+xml"/>
  <Override PartName="/ppt/theme/theme2.xml" ContentType="application/vnd.openxmlformats-officedocument.theme+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layout4.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colors5.xml" ContentType="application/vnd.openxmlformats-officedocument.drawingml.diagramColors+xml"/>
  <Override PartName="/ppt/diagrams/drawing5.xml" ContentType="application/vnd.ms-office.drawingml.diagramDrawing+xml"/>
  <Override PartName="/ppt/diagrams/drawing4.xml" ContentType="application/vnd.ms-office.drawingml.diagramDrawing+xml"/>
  <Override PartName="/ppt/diagrams/quickStyle4.xml" ContentType="application/vnd.openxmlformats-officedocument.drawingml.diagramStyle+xml"/>
  <Override PartName="/ppt/diagrams/quickStyle5.xml" ContentType="application/vnd.openxmlformats-officedocument.drawingml.diagramStyle+xml"/>
  <Override PartName="/ppt/diagrams/layout5.xml" ContentType="application/vnd.openxmlformats-officedocument.drawingml.diagramLayout+xml"/>
  <Override PartName="/ppt/diagrams/layout6.xml" ContentType="application/vnd.openxmlformats-officedocument.drawingml.diagramLayout+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9" r:id="rId1"/>
  </p:sldMasterIdLst>
  <p:notesMasterIdLst>
    <p:notesMasterId r:id="rId17"/>
  </p:notesMasterIdLst>
  <p:sldIdLst>
    <p:sldId id="256" r:id="rId2"/>
    <p:sldId id="275" r:id="rId3"/>
    <p:sldId id="269" r:id="rId4"/>
    <p:sldId id="567" r:id="rId5"/>
    <p:sldId id="569" r:id="rId6"/>
    <p:sldId id="551" r:id="rId7"/>
    <p:sldId id="554" r:id="rId8"/>
    <p:sldId id="555" r:id="rId9"/>
    <p:sldId id="556" r:id="rId10"/>
    <p:sldId id="559" r:id="rId11"/>
    <p:sldId id="543" r:id="rId12"/>
    <p:sldId id="570" r:id="rId13"/>
    <p:sldId id="445" r:id="rId14"/>
    <p:sldId id="572" r:id="rId15"/>
    <p:sldId id="57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5226" autoAdjust="0"/>
  </p:normalViewPr>
  <p:slideViewPr>
    <p:cSldViewPr snapToGrid="0">
      <p:cViewPr>
        <p:scale>
          <a:sx n="86" d="100"/>
          <a:sy n="86" d="100"/>
        </p:scale>
        <p:origin x="56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1.xml"/></Relationships>
</file>

<file path=ppt/diagrams/_rels/data4.xml.rels><?xml version="1.0" encoding="UTF-8" standalone="yes"?>
<Relationships xmlns="http://schemas.openxmlformats.org/package/2006/relationships"><Relationship Id="rId3" Type="http://schemas.openxmlformats.org/officeDocument/2006/relationships/hyperlink" Target="http://www.ec.europa.eu/public_opinion/index_en.htm" TargetMode="External"/><Relationship Id="rId2" Type="http://schemas.openxmlformats.org/officeDocument/2006/relationships/hyperlink" Target="http://www.worldvaluessurvey.org/" TargetMode="External"/><Relationship Id="rId1" Type="http://schemas.openxmlformats.org/officeDocument/2006/relationships/hyperlink" Target="https://data.gov.uk/" TargetMode="External"/><Relationship Id="rId4" Type="http://schemas.openxmlformats.org/officeDocument/2006/relationships/hyperlink" Target="https://www.britishelectionstudy.com/" TargetMode="External"/></Relationships>
</file>

<file path=ppt/diagrams/_rels/data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4" Type="http://schemas.openxmlformats.org/officeDocument/2006/relationships/image" Target="../media/image8.svg"/></Relationships>
</file>

<file path=ppt/diagrams/_rels/data6.xml.rels><?xml version="1.0" encoding="UTF-8" standalone="yes"?>
<Relationships xmlns="http://schemas.openxmlformats.org/package/2006/relationships"><Relationship Id="rId3" Type="http://schemas.openxmlformats.org/officeDocument/2006/relationships/hyperlink" Target="https://public.tableau.com/en-us/s/about" TargetMode="External"/><Relationship Id="rId2" Type="http://schemas.openxmlformats.org/officeDocument/2006/relationships/hyperlink" Target="https://www.jamovi.org/" TargetMode="External"/><Relationship Id="rId1" Type="http://schemas.openxmlformats.org/officeDocument/2006/relationships/hyperlink" Target="http://www.r-project.org/" TargetMode="External"/></Relationships>
</file>

<file path=ppt/diagrams/_rels/drawing4.xml.rels><?xml version="1.0" encoding="UTF-8" standalone="yes"?>
<Relationships xmlns="http://schemas.openxmlformats.org/package/2006/relationships"><Relationship Id="rId3" Type="http://schemas.openxmlformats.org/officeDocument/2006/relationships/hyperlink" Target="http://www.ec.europa.eu/public_opinion/index_en.htm" TargetMode="External"/><Relationship Id="rId2" Type="http://schemas.openxmlformats.org/officeDocument/2006/relationships/hyperlink" Target="http://www.worldvaluessurvey.org/" TargetMode="External"/><Relationship Id="rId1" Type="http://schemas.openxmlformats.org/officeDocument/2006/relationships/hyperlink" Target="https://data.gov.uk/" TargetMode="External"/><Relationship Id="rId4" Type="http://schemas.openxmlformats.org/officeDocument/2006/relationships/hyperlink" Target="https://www.britishelectionstudy.com/" TargetMode="External"/></Relationships>
</file>

<file path=ppt/diagrams/_rels/drawing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4" Type="http://schemas.openxmlformats.org/officeDocument/2006/relationships/image" Target="../media/image8.svg"/></Relationships>
</file>

<file path=ppt/diagrams/_rels/drawing6.xml.rels><?xml version="1.0" encoding="UTF-8" standalone="yes"?>
<Relationships xmlns="http://schemas.openxmlformats.org/package/2006/relationships"><Relationship Id="rId3" Type="http://schemas.openxmlformats.org/officeDocument/2006/relationships/hyperlink" Target="https://public.tableau.com/en-us/s/about" TargetMode="External"/><Relationship Id="rId2" Type="http://schemas.openxmlformats.org/officeDocument/2006/relationships/hyperlink" Target="https://www.jamovi.org/" TargetMode="External"/><Relationship Id="rId1" Type="http://schemas.openxmlformats.org/officeDocument/2006/relationships/hyperlink" Target="http://www.r-project.org/" TargetMode="Externa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18/5/colors/Iconchunking_neutralbg_accent6_2">
  <dgm:title val=""/>
  <dgm:desc val=""/>
  <dgm:catLst>
    <dgm:cat type="accent6" pri="16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a:alpha val="0"/>
      </a:schemeClr>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A18A116-5CF5-4A61-92E4-97620F7697E7}" type="doc">
      <dgm:prSet loTypeId="urn:microsoft.com/office/officeart/2005/8/layout/vList2" loCatId="list" qsTypeId="urn:microsoft.com/office/officeart/2005/8/quickstyle/simple2" qsCatId="simple" csTypeId="urn:microsoft.com/office/officeart/2005/8/colors/colorful5" csCatId="colorful" phldr="1"/>
      <dgm:spPr/>
      <dgm:t>
        <a:bodyPr/>
        <a:lstStyle/>
        <a:p>
          <a:endParaRPr lang="en-US"/>
        </a:p>
      </dgm:t>
    </dgm:pt>
    <dgm:pt modelId="{0ACCE106-A766-49A0-A2CC-6336491B9944}">
      <dgm:prSet/>
      <dgm:spPr/>
      <dgm:t>
        <a:bodyPr/>
        <a:lstStyle/>
        <a:p>
          <a:r>
            <a:rPr lang="en-US" dirty="0"/>
            <a:t>Quantitative research is a type of:</a:t>
          </a:r>
        </a:p>
      </dgm:t>
    </dgm:pt>
    <dgm:pt modelId="{16A1E71E-9A9B-408D-A77B-52498EFFD616}" type="parTrans" cxnId="{7FC39B00-9D55-4928-80C8-A52D7DF6F28E}">
      <dgm:prSet/>
      <dgm:spPr/>
      <dgm:t>
        <a:bodyPr/>
        <a:lstStyle/>
        <a:p>
          <a:endParaRPr lang="en-US"/>
        </a:p>
      </dgm:t>
    </dgm:pt>
    <dgm:pt modelId="{5C3C2CD6-012A-44DE-BC4C-27B1893AEB96}" type="sibTrans" cxnId="{7FC39B00-9D55-4928-80C8-A52D7DF6F28E}">
      <dgm:prSet/>
      <dgm:spPr/>
      <dgm:t>
        <a:bodyPr/>
        <a:lstStyle/>
        <a:p>
          <a:endParaRPr lang="en-US"/>
        </a:p>
      </dgm:t>
    </dgm:pt>
    <dgm:pt modelId="{1BA9990F-0BCF-4C9C-8119-BE8EE07646C0}">
      <dgm:prSet/>
      <dgm:spPr/>
      <dgm:t>
        <a:bodyPr/>
        <a:lstStyle/>
        <a:p>
          <a:r>
            <a:rPr lang="en-US" b="1" dirty="0"/>
            <a:t>Positive</a:t>
          </a:r>
          <a:r>
            <a:rPr lang="en-US" dirty="0"/>
            <a:t> (describing and explaining “what is”; objective and fact-based, verifiable and testable), </a:t>
          </a:r>
          <a:r>
            <a:rPr lang="en-US" b="1" dirty="0"/>
            <a:t>empirical</a:t>
          </a:r>
          <a:r>
            <a:rPr lang="en-US" dirty="0"/>
            <a:t> (applied) research. </a:t>
          </a:r>
        </a:p>
      </dgm:t>
    </dgm:pt>
    <dgm:pt modelId="{734B250E-580F-4F15-AF9E-F586138EFDC7}" type="parTrans" cxnId="{DB980559-4CF8-4038-9F1D-149EE928AF82}">
      <dgm:prSet/>
      <dgm:spPr/>
      <dgm:t>
        <a:bodyPr/>
        <a:lstStyle/>
        <a:p>
          <a:endParaRPr lang="en-US"/>
        </a:p>
      </dgm:t>
    </dgm:pt>
    <dgm:pt modelId="{C9DD1386-CAE4-4BFC-91F3-0FD86DD2A5A4}" type="sibTrans" cxnId="{DB980559-4CF8-4038-9F1D-149EE928AF82}">
      <dgm:prSet/>
      <dgm:spPr/>
      <dgm:t>
        <a:bodyPr/>
        <a:lstStyle/>
        <a:p>
          <a:endParaRPr lang="en-US"/>
        </a:p>
      </dgm:t>
    </dgm:pt>
    <dgm:pt modelId="{94D9D0B3-6E48-42F9-B92E-96CA913A7E1F}">
      <dgm:prSet/>
      <dgm:spPr/>
      <dgm:t>
        <a:bodyPr/>
        <a:lstStyle/>
        <a:p>
          <a:r>
            <a:rPr lang="en-US" b="1" dirty="0"/>
            <a:t>Exploratory</a:t>
          </a:r>
          <a:r>
            <a:rPr lang="en-US" dirty="0"/>
            <a:t> (often first step in formulating questions and hypotheses)</a:t>
          </a:r>
        </a:p>
      </dgm:t>
    </dgm:pt>
    <dgm:pt modelId="{3BC5E829-3C61-4A5A-A04D-F11629F95F4B}" type="parTrans" cxnId="{9252F45D-A8F6-4B83-9F15-BE4A8B64AC63}">
      <dgm:prSet/>
      <dgm:spPr/>
      <dgm:t>
        <a:bodyPr/>
        <a:lstStyle/>
        <a:p>
          <a:endParaRPr lang="en-GB"/>
        </a:p>
      </dgm:t>
    </dgm:pt>
    <dgm:pt modelId="{376AFBAB-1010-4C05-83D1-15527B8AB227}" type="sibTrans" cxnId="{9252F45D-A8F6-4B83-9F15-BE4A8B64AC63}">
      <dgm:prSet/>
      <dgm:spPr/>
      <dgm:t>
        <a:bodyPr/>
        <a:lstStyle/>
        <a:p>
          <a:endParaRPr lang="en-US"/>
        </a:p>
      </dgm:t>
    </dgm:pt>
    <dgm:pt modelId="{D0F0FA84-3329-438B-B630-84C03192A562}">
      <dgm:prSet/>
      <dgm:spPr/>
      <dgm:t>
        <a:bodyPr/>
        <a:lstStyle/>
        <a:p>
          <a:r>
            <a:rPr lang="en-US" dirty="0"/>
            <a:t>Can be:</a:t>
          </a:r>
        </a:p>
      </dgm:t>
    </dgm:pt>
    <dgm:pt modelId="{CA1F46D9-6A07-408F-BFAA-6C29FC64C875}" type="parTrans" cxnId="{6B63934C-9244-4334-B4D8-7D952A0FF0DA}">
      <dgm:prSet/>
      <dgm:spPr/>
      <dgm:t>
        <a:bodyPr/>
        <a:lstStyle/>
        <a:p>
          <a:endParaRPr lang="en-GB"/>
        </a:p>
      </dgm:t>
    </dgm:pt>
    <dgm:pt modelId="{6BEE9DC8-7FA4-4A59-8115-109FA15C75D2}" type="sibTrans" cxnId="{6B63934C-9244-4334-B4D8-7D952A0FF0DA}">
      <dgm:prSet/>
      <dgm:spPr/>
      <dgm:t>
        <a:bodyPr/>
        <a:lstStyle/>
        <a:p>
          <a:endParaRPr lang="en-GB"/>
        </a:p>
      </dgm:t>
    </dgm:pt>
    <dgm:pt modelId="{A3FCF5DB-AE7D-4762-84E2-45BB25602F01}">
      <dgm:prSet/>
      <dgm:spPr/>
      <dgm:t>
        <a:bodyPr/>
        <a:lstStyle/>
        <a:p>
          <a:r>
            <a:rPr lang="en-US" b="1" dirty="0"/>
            <a:t>Descriptive</a:t>
          </a:r>
          <a:r>
            <a:rPr lang="en-US" dirty="0"/>
            <a:t> (the goal is systematic description)</a:t>
          </a:r>
        </a:p>
      </dgm:t>
    </dgm:pt>
    <dgm:pt modelId="{85CA7C11-4A77-4BA8-BC50-09EDF44D7F36}" type="parTrans" cxnId="{882EB91C-B6E4-4233-8BF7-90B5DDE47B06}">
      <dgm:prSet/>
      <dgm:spPr/>
      <dgm:t>
        <a:bodyPr/>
        <a:lstStyle/>
        <a:p>
          <a:endParaRPr lang="en-GB"/>
        </a:p>
      </dgm:t>
    </dgm:pt>
    <dgm:pt modelId="{CB56FBB7-35EF-436F-AFC3-D679C6346B18}" type="sibTrans" cxnId="{882EB91C-B6E4-4233-8BF7-90B5DDE47B06}">
      <dgm:prSet/>
      <dgm:spPr/>
      <dgm:t>
        <a:bodyPr/>
        <a:lstStyle/>
        <a:p>
          <a:endParaRPr lang="en-GB"/>
        </a:p>
      </dgm:t>
    </dgm:pt>
    <dgm:pt modelId="{B0CFD93C-1E9C-493B-8620-F3FDF6490A9D}">
      <dgm:prSet/>
      <dgm:spPr/>
      <dgm:t>
        <a:bodyPr/>
        <a:lstStyle/>
        <a:p>
          <a:r>
            <a:rPr lang="en-US" b="1" dirty="0"/>
            <a:t>Explanatory</a:t>
          </a:r>
          <a:r>
            <a:rPr lang="en-US" dirty="0"/>
            <a:t> (the goal is to explain phenomena, test hypotheses, make predictions)</a:t>
          </a:r>
        </a:p>
      </dgm:t>
    </dgm:pt>
    <dgm:pt modelId="{09ACB665-64F4-4FEE-9206-D0B3F485A6C2}" type="parTrans" cxnId="{616FB16E-764D-47EF-92B2-A113BC511C1E}">
      <dgm:prSet/>
      <dgm:spPr/>
      <dgm:t>
        <a:bodyPr/>
        <a:lstStyle/>
        <a:p>
          <a:endParaRPr lang="en-GB"/>
        </a:p>
      </dgm:t>
    </dgm:pt>
    <dgm:pt modelId="{8CD02352-456D-4209-ACA6-70CC29F004A5}" type="sibTrans" cxnId="{616FB16E-764D-47EF-92B2-A113BC511C1E}">
      <dgm:prSet/>
      <dgm:spPr/>
      <dgm:t>
        <a:bodyPr/>
        <a:lstStyle/>
        <a:p>
          <a:endParaRPr lang="en-GB"/>
        </a:p>
      </dgm:t>
    </dgm:pt>
    <dgm:pt modelId="{A4F1C058-89B5-422F-B6C9-B3781534D6DC}">
      <dgm:prSet/>
      <dgm:spPr/>
      <dgm:t>
        <a:bodyPr/>
        <a:lstStyle/>
        <a:p>
          <a:endParaRPr lang="en-US" dirty="0"/>
        </a:p>
      </dgm:t>
    </dgm:pt>
    <dgm:pt modelId="{57228046-E2A3-4037-A2B8-612838BDEE1B}" type="parTrans" cxnId="{8EC2DF95-B0E5-4751-9770-756B62D8BBB4}">
      <dgm:prSet/>
      <dgm:spPr/>
      <dgm:t>
        <a:bodyPr/>
        <a:lstStyle/>
        <a:p>
          <a:endParaRPr lang="en-GB"/>
        </a:p>
      </dgm:t>
    </dgm:pt>
    <dgm:pt modelId="{0AE4EF75-1A8D-48F7-BBAD-70FBC3A16325}" type="sibTrans" cxnId="{8EC2DF95-B0E5-4751-9770-756B62D8BBB4}">
      <dgm:prSet/>
      <dgm:spPr/>
      <dgm:t>
        <a:bodyPr/>
        <a:lstStyle/>
        <a:p>
          <a:endParaRPr lang="en-GB"/>
        </a:p>
      </dgm:t>
    </dgm:pt>
    <dgm:pt modelId="{32E5E2C9-D8B2-4DBA-A5D7-E36A7DF5A363}" type="pres">
      <dgm:prSet presAssocID="{CA18A116-5CF5-4A61-92E4-97620F7697E7}" presName="linear" presStyleCnt="0">
        <dgm:presLayoutVars>
          <dgm:animLvl val="lvl"/>
          <dgm:resizeHandles val="exact"/>
        </dgm:presLayoutVars>
      </dgm:prSet>
      <dgm:spPr/>
    </dgm:pt>
    <dgm:pt modelId="{E191E641-E801-486F-8FDD-9F6F6D5EF8DE}" type="pres">
      <dgm:prSet presAssocID="{0ACCE106-A766-49A0-A2CC-6336491B9944}" presName="parentText" presStyleLbl="node1" presStyleIdx="0" presStyleCnt="1">
        <dgm:presLayoutVars>
          <dgm:chMax val="0"/>
          <dgm:bulletEnabled val="1"/>
        </dgm:presLayoutVars>
      </dgm:prSet>
      <dgm:spPr/>
    </dgm:pt>
    <dgm:pt modelId="{C2240BA7-57A6-4CC1-92DB-25092BA138E3}" type="pres">
      <dgm:prSet presAssocID="{0ACCE106-A766-49A0-A2CC-6336491B9944}" presName="childText" presStyleLbl="revTx" presStyleIdx="0" presStyleCnt="1">
        <dgm:presLayoutVars>
          <dgm:bulletEnabled val="1"/>
        </dgm:presLayoutVars>
      </dgm:prSet>
      <dgm:spPr/>
    </dgm:pt>
  </dgm:ptLst>
  <dgm:cxnLst>
    <dgm:cxn modelId="{7FC39B00-9D55-4928-80C8-A52D7DF6F28E}" srcId="{CA18A116-5CF5-4A61-92E4-97620F7697E7}" destId="{0ACCE106-A766-49A0-A2CC-6336491B9944}" srcOrd="0" destOrd="0" parTransId="{16A1E71E-9A9B-408D-A77B-52498EFFD616}" sibTransId="{5C3C2CD6-012A-44DE-BC4C-27B1893AEB96}"/>
    <dgm:cxn modelId="{882EB91C-B6E4-4233-8BF7-90B5DDE47B06}" srcId="{D0F0FA84-3329-438B-B630-84C03192A562}" destId="{A3FCF5DB-AE7D-4762-84E2-45BB25602F01}" srcOrd="1" destOrd="0" parTransId="{85CA7C11-4A77-4BA8-BC50-09EDF44D7F36}" sibTransId="{CB56FBB7-35EF-436F-AFC3-D679C6346B18}"/>
    <dgm:cxn modelId="{6AA2DF32-B614-4819-A482-38C9B470C214}" type="presOf" srcId="{94D9D0B3-6E48-42F9-B92E-96CA913A7E1F}" destId="{C2240BA7-57A6-4CC1-92DB-25092BA138E3}" srcOrd="0" destOrd="3" presId="urn:microsoft.com/office/officeart/2005/8/layout/vList2"/>
    <dgm:cxn modelId="{F606D234-1F44-4CC7-ABF3-DA0F4E0897CA}" type="presOf" srcId="{A3FCF5DB-AE7D-4762-84E2-45BB25602F01}" destId="{C2240BA7-57A6-4CC1-92DB-25092BA138E3}" srcOrd="0" destOrd="4" presId="urn:microsoft.com/office/officeart/2005/8/layout/vList2"/>
    <dgm:cxn modelId="{9252F45D-A8F6-4B83-9F15-BE4A8B64AC63}" srcId="{D0F0FA84-3329-438B-B630-84C03192A562}" destId="{94D9D0B3-6E48-42F9-B92E-96CA913A7E1F}" srcOrd="0" destOrd="0" parTransId="{3BC5E829-3C61-4A5A-A04D-F11629F95F4B}" sibTransId="{376AFBAB-1010-4C05-83D1-15527B8AB227}"/>
    <dgm:cxn modelId="{B4D2B465-9710-494E-B34A-F459417B739E}" type="presOf" srcId="{CA18A116-5CF5-4A61-92E4-97620F7697E7}" destId="{32E5E2C9-D8B2-4DBA-A5D7-E36A7DF5A363}" srcOrd="0" destOrd="0" presId="urn:microsoft.com/office/officeart/2005/8/layout/vList2"/>
    <dgm:cxn modelId="{6B63934C-9244-4334-B4D8-7D952A0FF0DA}" srcId="{0ACCE106-A766-49A0-A2CC-6336491B9944}" destId="{D0F0FA84-3329-438B-B630-84C03192A562}" srcOrd="2" destOrd="0" parTransId="{CA1F46D9-6A07-408F-BFAA-6C29FC64C875}" sibTransId="{6BEE9DC8-7FA4-4A59-8115-109FA15C75D2}"/>
    <dgm:cxn modelId="{616FB16E-764D-47EF-92B2-A113BC511C1E}" srcId="{D0F0FA84-3329-438B-B630-84C03192A562}" destId="{B0CFD93C-1E9C-493B-8620-F3FDF6490A9D}" srcOrd="2" destOrd="0" parTransId="{09ACB665-64F4-4FEE-9206-D0B3F485A6C2}" sibTransId="{8CD02352-456D-4209-ACA6-70CC29F004A5}"/>
    <dgm:cxn modelId="{F2AA7D71-4C9D-45AD-BF50-544474E8043F}" type="presOf" srcId="{A4F1C058-89B5-422F-B6C9-B3781534D6DC}" destId="{C2240BA7-57A6-4CC1-92DB-25092BA138E3}" srcOrd="0" destOrd="1" presId="urn:microsoft.com/office/officeart/2005/8/layout/vList2"/>
    <dgm:cxn modelId="{91F8E557-1209-4FDF-A9E3-833789DCEC1C}" type="presOf" srcId="{0ACCE106-A766-49A0-A2CC-6336491B9944}" destId="{E191E641-E801-486F-8FDD-9F6F6D5EF8DE}" srcOrd="0" destOrd="0" presId="urn:microsoft.com/office/officeart/2005/8/layout/vList2"/>
    <dgm:cxn modelId="{DB980559-4CF8-4038-9F1D-149EE928AF82}" srcId="{0ACCE106-A766-49A0-A2CC-6336491B9944}" destId="{1BA9990F-0BCF-4C9C-8119-BE8EE07646C0}" srcOrd="0" destOrd="0" parTransId="{734B250E-580F-4F15-AF9E-F586138EFDC7}" sibTransId="{C9DD1386-CAE4-4BFC-91F3-0FD86DD2A5A4}"/>
    <dgm:cxn modelId="{8EC2DF95-B0E5-4751-9770-756B62D8BBB4}" srcId="{0ACCE106-A766-49A0-A2CC-6336491B9944}" destId="{A4F1C058-89B5-422F-B6C9-B3781534D6DC}" srcOrd="1" destOrd="0" parTransId="{57228046-E2A3-4037-A2B8-612838BDEE1B}" sibTransId="{0AE4EF75-1A8D-48F7-BBAD-70FBC3A16325}"/>
    <dgm:cxn modelId="{6A3F2DA8-2DE9-49C1-BB55-30BC590AAB6F}" type="presOf" srcId="{B0CFD93C-1E9C-493B-8620-F3FDF6490A9D}" destId="{C2240BA7-57A6-4CC1-92DB-25092BA138E3}" srcOrd="0" destOrd="5" presId="urn:microsoft.com/office/officeart/2005/8/layout/vList2"/>
    <dgm:cxn modelId="{173BCAC4-0F01-48EE-84D6-8839FFC0DA4A}" type="presOf" srcId="{D0F0FA84-3329-438B-B630-84C03192A562}" destId="{C2240BA7-57A6-4CC1-92DB-25092BA138E3}" srcOrd="0" destOrd="2" presId="urn:microsoft.com/office/officeart/2005/8/layout/vList2"/>
    <dgm:cxn modelId="{D7AB9DE6-9012-451D-A54F-86D571C815ED}" type="presOf" srcId="{1BA9990F-0BCF-4C9C-8119-BE8EE07646C0}" destId="{C2240BA7-57A6-4CC1-92DB-25092BA138E3}" srcOrd="0" destOrd="0" presId="urn:microsoft.com/office/officeart/2005/8/layout/vList2"/>
    <dgm:cxn modelId="{28043BB7-4DBA-4A6E-827C-96622D04CA72}" type="presParOf" srcId="{32E5E2C9-D8B2-4DBA-A5D7-E36A7DF5A363}" destId="{E191E641-E801-486F-8FDD-9F6F6D5EF8DE}" srcOrd="0" destOrd="0" presId="urn:microsoft.com/office/officeart/2005/8/layout/vList2"/>
    <dgm:cxn modelId="{DED0D8DD-8529-45ED-9DFE-9E0AB7DC6C44}" type="presParOf" srcId="{32E5E2C9-D8B2-4DBA-A5D7-E36A7DF5A363}" destId="{C2240BA7-57A6-4CC1-92DB-25092BA138E3}"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0231993-69BF-4879-B000-1BF061D0A12B}" type="doc">
      <dgm:prSet loTypeId="urn:microsoft.com/office/officeart/2005/8/layout/bProcess4" loCatId="process" qsTypeId="urn:microsoft.com/office/officeart/2005/8/quickstyle/simple1" qsCatId="simple" csTypeId="urn:microsoft.com/office/officeart/2005/8/colors/accent1_2" csCatId="accent1" phldr="1"/>
      <dgm:spPr/>
      <dgm:t>
        <a:bodyPr/>
        <a:lstStyle/>
        <a:p>
          <a:endParaRPr lang="en-US"/>
        </a:p>
      </dgm:t>
    </dgm:pt>
    <dgm:pt modelId="{C52B54A3-F5D7-42C4-BA4D-E1EE0604EDCC}">
      <dgm:prSet/>
      <dgm:spPr/>
      <dgm:t>
        <a:bodyPr/>
        <a:lstStyle/>
        <a:p>
          <a:pPr>
            <a:lnSpc>
              <a:spcPct val="100000"/>
            </a:lnSpc>
          </a:pPr>
          <a:r>
            <a:rPr lang="en-US" dirty="0"/>
            <a:t>Formulate a clearly-articulated research question or problem. Explain why it is relevant and important. </a:t>
          </a:r>
        </a:p>
      </dgm:t>
    </dgm:pt>
    <dgm:pt modelId="{622B3EC5-01A3-4336-B1A8-B7A8FFC3D91D}" type="parTrans" cxnId="{0AD5BDDA-DBFF-4F60-BC2C-39A76C785A43}">
      <dgm:prSet/>
      <dgm:spPr/>
      <dgm:t>
        <a:bodyPr/>
        <a:lstStyle/>
        <a:p>
          <a:endParaRPr lang="en-US"/>
        </a:p>
      </dgm:t>
    </dgm:pt>
    <dgm:pt modelId="{7DCA8132-84F7-4E82-B1B6-E8F4FF3880EE}" type="sibTrans" cxnId="{0AD5BDDA-DBFF-4F60-BC2C-39A76C785A43}">
      <dgm:prSet/>
      <dgm:spPr>
        <a:ln w="38100"/>
      </dgm:spPr>
      <dgm:t>
        <a:bodyPr/>
        <a:lstStyle/>
        <a:p>
          <a:endParaRPr lang="en-US"/>
        </a:p>
      </dgm:t>
    </dgm:pt>
    <dgm:pt modelId="{DB5061C5-9A69-43B4-9AD7-231909F3C48D}">
      <dgm:prSet/>
      <dgm:spPr/>
      <dgm:t>
        <a:bodyPr/>
        <a:lstStyle/>
        <a:p>
          <a:pPr>
            <a:lnSpc>
              <a:spcPct val="100000"/>
            </a:lnSpc>
          </a:pPr>
          <a:r>
            <a:rPr lang="en-US" dirty="0"/>
            <a:t>Identify and specify the research context in which the question or problem will be addressed. What do existing theories say?  </a:t>
          </a:r>
        </a:p>
      </dgm:t>
    </dgm:pt>
    <dgm:pt modelId="{02AE8056-663E-4366-84B2-F40C8A945DEE}" type="parTrans" cxnId="{B0728C6A-A444-409D-B1C9-D6DBEEF3C32D}">
      <dgm:prSet/>
      <dgm:spPr/>
      <dgm:t>
        <a:bodyPr/>
        <a:lstStyle/>
        <a:p>
          <a:endParaRPr lang="en-US"/>
        </a:p>
      </dgm:t>
    </dgm:pt>
    <dgm:pt modelId="{EB09C545-9043-4207-970B-A6CDEABD742B}" type="sibTrans" cxnId="{B0728C6A-A444-409D-B1C9-D6DBEEF3C32D}">
      <dgm:prSet/>
      <dgm:spPr>
        <a:ln w="38100"/>
      </dgm:spPr>
      <dgm:t>
        <a:bodyPr/>
        <a:lstStyle/>
        <a:p>
          <a:endParaRPr lang="en-US"/>
        </a:p>
      </dgm:t>
    </dgm:pt>
    <dgm:pt modelId="{EBA9CF12-F2B4-44B0-BF8B-9DDE88903ED3}">
      <dgm:prSet/>
      <dgm:spPr/>
      <dgm:t>
        <a:bodyPr/>
        <a:lstStyle/>
        <a:p>
          <a:pPr>
            <a:lnSpc>
              <a:spcPct val="100000"/>
            </a:lnSpc>
          </a:pPr>
          <a:r>
            <a:rPr lang="en-US" dirty="0"/>
            <a:t>Building upon existing knowledge and research, explain the particular contribution of the proposed research. What knowledge gap does it fill? </a:t>
          </a:r>
        </a:p>
      </dgm:t>
    </dgm:pt>
    <dgm:pt modelId="{FFE4A92D-DD23-4BD8-AA9F-AD27EAC3E093}" type="parTrans" cxnId="{F08566DC-3A29-46B0-BD10-BF8F5BF6FE21}">
      <dgm:prSet/>
      <dgm:spPr/>
      <dgm:t>
        <a:bodyPr/>
        <a:lstStyle/>
        <a:p>
          <a:endParaRPr lang="en-US"/>
        </a:p>
      </dgm:t>
    </dgm:pt>
    <dgm:pt modelId="{DCA2935D-72D5-43BE-8B98-9463C72C764C}" type="sibTrans" cxnId="{F08566DC-3A29-46B0-BD10-BF8F5BF6FE21}">
      <dgm:prSet/>
      <dgm:spPr>
        <a:ln w="38100"/>
      </dgm:spPr>
      <dgm:t>
        <a:bodyPr/>
        <a:lstStyle/>
        <a:p>
          <a:endParaRPr lang="en-US"/>
        </a:p>
      </dgm:t>
    </dgm:pt>
    <dgm:pt modelId="{CE4C23A7-1F48-44BE-BF70-EF44EDE9044A}">
      <dgm:prSet/>
      <dgm:spPr/>
      <dgm:t>
        <a:bodyPr/>
        <a:lstStyle/>
        <a:p>
          <a:pPr>
            <a:lnSpc>
              <a:spcPct val="100000"/>
            </a:lnSpc>
          </a:pPr>
          <a:r>
            <a:rPr lang="en-US" dirty="0"/>
            <a:t>Specify and briefly explain the research methods to be used, and explain the rationale for their choice.</a:t>
          </a:r>
        </a:p>
      </dgm:t>
    </dgm:pt>
    <dgm:pt modelId="{5D4F28D8-A108-4326-ACE3-5BE7C2E0A46F}" type="parTrans" cxnId="{D50A5A34-865A-4A34-A1E4-D0D205B5D122}">
      <dgm:prSet/>
      <dgm:spPr/>
      <dgm:t>
        <a:bodyPr/>
        <a:lstStyle/>
        <a:p>
          <a:endParaRPr lang="en-US"/>
        </a:p>
      </dgm:t>
    </dgm:pt>
    <dgm:pt modelId="{546E0A85-C75D-4605-AF47-310CC8943EAE}" type="sibTrans" cxnId="{D50A5A34-865A-4A34-A1E4-D0D205B5D122}">
      <dgm:prSet/>
      <dgm:spPr>
        <a:ln w="38100"/>
      </dgm:spPr>
      <dgm:t>
        <a:bodyPr/>
        <a:lstStyle/>
        <a:p>
          <a:endParaRPr lang="en-US"/>
        </a:p>
      </dgm:t>
    </dgm:pt>
    <dgm:pt modelId="{A984EDCD-55BF-45AD-8B70-339E44EEE84B}">
      <dgm:prSet/>
      <dgm:spPr/>
      <dgm:t>
        <a:bodyPr/>
        <a:lstStyle/>
        <a:p>
          <a:pPr>
            <a:lnSpc>
              <a:spcPct val="100000"/>
            </a:lnSpc>
          </a:pPr>
          <a:r>
            <a:rPr lang="en-US" dirty="0"/>
            <a:t>Select or collect data and/or evidence. Describe the data collection process.</a:t>
          </a:r>
        </a:p>
      </dgm:t>
    </dgm:pt>
    <dgm:pt modelId="{7F89ECBF-5052-4766-9EC4-9E005943A581}" type="parTrans" cxnId="{1672228E-3A35-4196-915D-B6425F578CA6}">
      <dgm:prSet/>
      <dgm:spPr/>
      <dgm:t>
        <a:bodyPr/>
        <a:lstStyle/>
        <a:p>
          <a:endParaRPr lang="en-US"/>
        </a:p>
      </dgm:t>
    </dgm:pt>
    <dgm:pt modelId="{E48A8EBE-A6BD-489D-8332-BD35DF504648}" type="sibTrans" cxnId="{1672228E-3A35-4196-915D-B6425F578CA6}">
      <dgm:prSet/>
      <dgm:spPr>
        <a:ln w="38100"/>
      </dgm:spPr>
      <dgm:t>
        <a:bodyPr/>
        <a:lstStyle/>
        <a:p>
          <a:endParaRPr lang="en-US"/>
        </a:p>
      </dgm:t>
    </dgm:pt>
    <dgm:pt modelId="{77E8BD02-DED6-4BC8-8300-F243C9D98AB4}">
      <dgm:prSet/>
      <dgm:spPr/>
      <dgm:t>
        <a:bodyPr/>
        <a:lstStyle/>
        <a:p>
          <a:pPr>
            <a:lnSpc>
              <a:spcPct val="100000"/>
            </a:lnSpc>
          </a:pPr>
          <a:r>
            <a:rPr lang="en-US" dirty="0"/>
            <a:t>Analyse the data and evidence, and present the results of the analysis.</a:t>
          </a:r>
        </a:p>
      </dgm:t>
    </dgm:pt>
    <dgm:pt modelId="{F7D25D79-21D0-4EB0-99D8-87F5BF223E0D}" type="parTrans" cxnId="{BFDC8DA7-9B42-45A3-9A83-1AE836C4B26F}">
      <dgm:prSet/>
      <dgm:spPr/>
      <dgm:t>
        <a:bodyPr/>
        <a:lstStyle/>
        <a:p>
          <a:endParaRPr lang="en-US"/>
        </a:p>
      </dgm:t>
    </dgm:pt>
    <dgm:pt modelId="{E5F14A92-5452-4E30-9CBF-BB3ED70D175E}" type="sibTrans" cxnId="{BFDC8DA7-9B42-45A3-9A83-1AE836C4B26F}">
      <dgm:prSet/>
      <dgm:spPr>
        <a:ln w="38100"/>
      </dgm:spPr>
      <dgm:t>
        <a:bodyPr/>
        <a:lstStyle/>
        <a:p>
          <a:endParaRPr lang="en-US"/>
        </a:p>
      </dgm:t>
    </dgm:pt>
    <dgm:pt modelId="{3DA0DEBB-33AA-439C-9FCD-2505EF5B72F6}">
      <dgm:prSet/>
      <dgm:spPr/>
      <dgm:t>
        <a:bodyPr/>
        <a:lstStyle/>
        <a:p>
          <a:pPr>
            <a:lnSpc>
              <a:spcPct val="100000"/>
            </a:lnSpc>
          </a:pPr>
          <a:r>
            <a:rPr lang="en-US" dirty="0"/>
            <a:t>Discuss and interpret the results in relation to existing literature and theories.</a:t>
          </a:r>
        </a:p>
      </dgm:t>
    </dgm:pt>
    <dgm:pt modelId="{F51D69D9-EE6F-4CB6-BAF8-4F760B22BA47}" type="parTrans" cxnId="{88148223-1659-4F31-90AC-40D685DC011B}">
      <dgm:prSet/>
      <dgm:spPr/>
      <dgm:t>
        <a:bodyPr/>
        <a:lstStyle/>
        <a:p>
          <a:endParaRPr lang="en-US"/>
        </a:p>
      </dgm:t>
    </dgm:pt>
    <dgm:pt modelId="{3168D4F2-97E4-4FA5-8BBC-73FFCD8FC3CE}" type="sibTrans" cxnId="{88148223-1659-4F31-90AC-40D685DC011B}">
      <dgm:prSet/>
      <dgm:spPr>
        <a:ln w="38100"/>
      </dgm:spPr>
      <dgm:t>
        <a:bodyPr/>
        <a:lstStyle/>
        <a:p>
          <a:endParaRPr lang="en-US"/>
        </a:p>
      </dgm:t>
    </dgm:pt>
    <dgm:pt modelId="{41F6DF2C-1845-44C7-B015-ED77AA7D745C}">
      <dgm:prSet/>
      <dgm:spPr/>
      <dgm:t>
        <a:bodyPr/>
        <a:lstStyle/>
        <a:p>
          <a:pPr>
            <a:lnSpc>
              <a:spcPct val="100000"/>
            </a:lnSpc>
          </a:pPr>
          <a:r>
            <a:rPr lang="en-US" dirty="0"/>
            <a:t>Discuss the generalizability potential and implications, but also the limitations of the research conducted. Briefly suggest potential future areas of enquiry.</a:t>
          </a:r>
        </a:p>
      </dgm:t>
    </dgm:pt>
    <dgm:pt modelId="{980692C3-9E1A-44A4-BEAD-67161F73DA14}" type="parTrans" cxnId="{9E64099D-3663-4963-9E3A-E25066529944}">
      <dgm:prSet/>
      <dgm:spPr/>
      <dgm:t>
        <a:bodyPr/>
        <a:lstStyle/>
        <a:p>
          <a:endParaRPr lang="en-US"/>
        </a:p>
      </dgm:t>
    </dgm:pt>
    <dgm:pt modelId="{0ABF17B3-FB93-43F5-BB29-3D83A37EEF72}" type="sibTrans" cxnId="{9E64099D-3663-4963-9E3A-E25066529944}">
      <dgm:prSet/>
      <dgm:spPr/>
      <dgm:t>
        <a:bodyPr/>
        <a:lstStyle/>
        <a:p>
          <a:endParaRPr lang="en-US"/>
        </a:p>
      </dgm:t>
    </dgm:pt>
    <dgm:pt modelId="{CD470E86-FBFA-4928-AA23-BF8C25F9B8FF}">
      <dgm:prSet/>
      <dgm:spPr>
        <a:solidFill>
          <a:schemeClr val="accent1">
            <a:lumMod val="50000"/>
          </a:schemeClr>
        </a:solidFill>
      </dgm:spPr>
      <dgm:t>
        <a:bodyPr/>
        <a:lstStyle/>
        <a:p>
          <a:pPr>
            <a:lnSpc>
              <a:spcPct val="100000"/>
            </a:lnSpc>
          </a:pPr>
          <a:r>
            <a:rPr lang="en-US" dirty="0"/>
            <a:t>Clearly state the research hypothesis (or hypotheses) to be tested. </a:t>
          </a:r>
        </a:p>
      </dgm:t>
    </dgm:pt>
    <dgm:pt modelId="{276D2B11-E30F-4491-A8AE-77D152AF0915}" type="parTrans" cxnId="{D4A4EF30-ECF2-4105-A1DE-99D57C8CB08D}">
      <dgm:prSet/>
      <dgm:spPr/>
      <dgm:t>
        <a:bodyPr/>
        <a:lstStyle/>
        <a:p>
          <a:endParaRPr lang="en-GB"/>
        </a:p>
      </dgm:t>
    </dgm:pt>
    <dgm:pt modelId="{D1136F1D-EEF5-48F7-B54B-7D93A2DD285F}" type="sibTrans" cxnId="{D4A4EF30-ECF2-4105-A1DE-99D57C8CB08D}">
      <dgm:prSet/>
      <dgm:spPr/>
      <dgm:t>
        <a:bodyPr/>
        <a:lstStyle/>
        <a:p>
          <a:endParaRPr lang="en-GB"/>
        </a:p>
      </dgm:t>
    </dgm:pt>
    <dgm:pt modelId="{2F5BB07F-CA37-4CC0-B3F9-B1E757B041D5}" type="pres">
      <dgm:prSet presAssocID="{60231993-69BF-4879-B000-1BF061D0A12B}" presName="Name0" presStyleCnt="0">
        <dgm:presLayoutVars>
          <dgm:dir/>
          <dgm:resizeHandles/>
        </dgm:presLayoutVars>
      </dgm:prSet>
      <dgm:spPr/>
    </dgm:pt>
    <dgm:pt modelId="{95F0B6A6-B55D-41AF-B8C6-6AF34F21D376}" type="pres">
      <dgm:prSet presAssocID="{C52B54A3-F5D7-42C4-BA4D-E1EE0604EDCC}" presName="compNode" presStyleCnt="0"/>
      <dgm:spPr/>
    </dgm:pt>
    <dgm:pt modelId="{26F88B4F-A92F-409E-85B4-EC4953F9CBB0}" type="pres">
      <dgm:prSet presAssocID="{C52B54A3-F5D7-42C4-BA4D-E1EE0604EDCC}" presName="dummyConnPt" presStyleCnt="0"/>
      <dgm:spPr/>
    </dgm:pt>
    <dgm:pt modelId="{63E210B1-0C64-4764-876F-C605624EAEFC}" type="pres">
      <dgm:prSet presAssocID="{C52B54A3-F5D7-42C4-BA4D-E1EE0604EDCC}" presName="node" presStyleLbl="node1" presStyleIdx="0" presStyleCnt="9">
        <dgm:presLayoutVars>
          <dgm:bulletEnabled val="1"/>
        </dgm:presLayoutVars>
      </dgm:prSet>
      <dgm:spPr/>
    </dgm:pt>
    <dgm:pt modelId="{991440FF-F16D-42CB-AC9E-38CAAEEF5071}" type="pres">
      <dgm:prSet presAssocID="{7DCA8132-84F7-4E82-B1B6-E8F4FF3880EE}" presName="sibTrans" presStyleLbl="bgSibTrans2D1" presStyleIdx="0" presStyleCnt="8"/>
      <dgm:spPr/>
    </dgm:pt>
    <dgm:pt modelId="{1FF820A8-464F-4B8C-BC5B-BFD44692E07A}" type="pres">
      <dgm:prSet presAssocID="{DB5061C5-9A69-43B4-9AD7-231909F3C48D}" presName="compNode" presStyleCnt="0"/>
      <dgm:spPr/>
    </dgm:pt>
    <dgm:pt modelId="{1BA7733C-7625-450F-BC6E-96808913A521}" type="pres">
      <dgm:prSet presAssocID="{DB5061C5-9A69-43B4-9AD7-231909F3C48D}" presName="dummyConnPt" presStyleCnt="0"/>
      <dgm:spPr/>
    </dgm:pt>
    <dgm:pt modelId="{ADBA921F-B3C1-4CC6-AD64-48F15DACDA6C}" type="pres">
      <dgm:prSet presAssocID="{DB5061C5-9A69-43B4-9AD7-231909F3C48D}" presName="node" presStyleLbl="node1" presStyleIdx="1" presStyleCnt="9">
        <dgm:presLayoutVars>
          <dgm:bulletEnabled val="1"/>
        </dgm:presLayoutVars>
      </dgm:prSet>
      <dgm:spPr/>
    </dgm:pt>
    <dgm:pt modelId="{7051C97F-F38B-4C63-87CC-F69BE34A7254}" type="pres">
      <dgm:prSet presAssocID="{EB09C545-9043-4207-970B-A6CDEABD742B}" presName="sibTrans" presStyleLbl="bgSibTrans2D1" presStyleIdx="1" presStyleCnt="8"/>
      <dgm:spPr/>
    </dgm:pt>
    <dgm:pt modelId="{BC8E8E7B-A0C1-442E-8BD9-0411424EC112}" type="pres">
      <dgm:prSet presAssocID="{EBA9CF12-F2B4-44B0-BF8B-9DDE88903ED3}" presName="compNode" presStyleCnt="0"/>
      <dgm:spPr/>
    </dgm:pt>
    <dgm:pt modelId="{A0493A7D-1E64-4868-B90B-01A5F082DC06}" type="pres">
      <dgm:prSet presAssocID="{EBA9CF12-F2B4-44B0-BF8B-9DDE88903ED3}" presName="dummyConnPt" presStyleCnt="0"/>
      <dgm:spPr/>
    </dgm:pt>
    <dgm:pt modelId="{C2EA024E-F0FF-4D27-A15C-727335CBB155}" type="pres">
      <dgm:prSet presAssocID="{EBA9CF12-F2B4-44B0-BF8B-9DDE88903ED3}" presName="node" presStyleLbl="node1" presStyleIdx="2" presStyleCnt="9">
        <dgm:presLayoutVars>
          <dgm:bulletEnabled val="1"/>
        </dgm:presLayoutVars>
      </dgm:prSet>
      <dgm:spPr/>
    </dgm:pt>
    <dgm:pt modelId="{52A073AA-FCDC-4E2B-B2B9-1B1D687D5838}" type="pres">
      <dgm:prSet presAssocID="{DCA2935D-72D5-43BE-8B98-9463C72C764C}" presName="sibTrans" presStyleLbl="bgSibTrans2D1" presStyleIdx="2" presStyleCnt="8"/>
      <dgm:spPr/>
    </dgm:pt>
    <dgm:pt modelId="{C5CB78A9-04B9-409B-856F-A5E7B2A84B70}" type="pres">
      <dgm:prSet presAssocID="{CD470E86-FBFA-4928-AA23-BF8C25F9B8FF}" presName="compNode" presStyleCnt="0"/>
      <dgm:spPr/>
    </dgm:pt>
    <dgm:pt modelId="{F20ED5BF-748C-4E7A-8356-87A508A8DE58}" type="pres">
      <dgm:prSet presAssocID="{CD470E86-FBFA-4928-AA23-BF8C25F9B8FF}" presName="dummyConnPt" presStyleCnt="0"/>
      <dgm:spPr/>
    </dgm:pt>
    <dgm:pt modelId="{61447E51-1AA2-4D83-AC34-687874BB3888}" type="pres">
      <dgm:prSet presAssocID="{CD470E86-FBFA-4928-AA23-BF8C25F9B8FF}" presName="node" presStyleLbl="node1" presStyleIdx="3" presStyleCnt="9">
        <dgm:presLayoutVars>
          <dgm:bulletEnabled val="1"/>
        </dgm:presLayoutVars>
      </dgm:prSet>
      <dgm:spPr/>
    </dgm:pt>
    <dgm:pt modelId="{A1A5376C-273D-49BE-9C73-ACDC97DF40E3}" type="pres">
      <dgm:prSet presAssocID="{D1136F1D-EEF5-48F7-B54B-7D93A2DD285F}" presName="sibTrans" presStyleLbl="bgSibTrans2D1" presStyleIdx="3" presStyleCnt="8"/>
      <dgm:spPr/>
    </dgm:pt>
    <dgm:pt modelId="{21AFD7AA-5B2F-419A-9E19-F36D2DDBE9C0}" type="pres">
      <dgm:prSet presAssocID="{CE4C23A7-1F48-44BE-BF70-EF44EDE9044A}" presName="compNode" presStyleCnt="0"/>
      <dgm:spPr/>
    </dgm:pt>
    <dgm:pt modelId="{A7C8FE90-8CCE-476B-8A0B-B1E55686E916}" type="pres">
      <dgm:prSet presAssocID="{CE4C23A7-1F48-44BE-BF70-EF44EDE9044A}" presName="dummyConnPt" presStyleCnt="0"/>
      <dgm:spPr/>
    </dgm:pt>
    <dgm:pt modelId="{1DD912B7-2061-4BEF-819B-E09950A69DAA}" type="pres">
      <dgm:prSet presAssocID="{CE4C23A7-1F48-44BE-BF70-EF44EDE9044A}" presName="node" presStyleLbl="node1" presStyleIdx="4" presStyleCnt="9">
        <dgm:presLayoutVars>
          <dgm:bulletEnabled val="1"/>
        </dgm:presLayoutVars>
      </dgm:prSet>
      <dgm:spPr/>
    </dgm:pt>
    <dgm:pt modelId="{F6AE6086-C52C-40E6-B048-0F2EE3F57377}" type="pres">
      <dgm:prSet presAssocID="{546E0A85-C75D-4605-AF47-310CC8943EAE}" presName="sibTrans" presStyleLbl="bgSibTrans2D1" presStyleIdx="4" presStyleCnt="8"/>
      <dgm:spPr/>
    </dgm:pt>
    <dgm:pt modelId="{EA8F0103-AB42-4B89-BAE4-038D607A8F5F}" type="pres">
      <dgm:prSet presAssocID="{A984EDCD-55BF-45AD-8B70-339E44EEE84B}" presName="compNode" presStyleCnt="0"/>
      <dgm:spPr/>
    </dgm:pt>
    <dgm:pt modelId="{A03C7C86-6930-4CDB-AFAE-32CFBFE8119D}" type="pres">
      <dgm:prSet presAssocID="{A984EDCD-55BF-45AD-8B70-339E44EEE84B}" presName="dummyConnPt" presStyleCnt="0"/>
      <dgm:spPr/>
    </dgm:pt>
    <dgm:pt modelId="{B2DD96AD-A016-47CE-AAB6-B9EE8726D027}" type="pres">
      <dgm:prSet presAssocID="{A984EDCD-55BF-45AD-8B70-339E44EEE84B}" presName="node" presStyleLbl="node1" presStyleIdx="5" presStyleCnt="9">
        <dgm:presLayoutVars>
          <dgm:bulletEnabled val="1"/>
        </dgm:presLayoutVars>
      </dgm:prSet>
      <dgm:spPr/>
    </dgm:pt>
    <dgm:pt modelId="{D8F88CB9-FAF9-4258-8A90-05F7CB1D01ED}" type="pres">
      <dgm:prSet presAssocID="{E48A8EBE-A6BD-489D-8332-BD35DF504648}" presName="sibTrans" presStyleLbl="bgSibTrans2D1" presStyleIdx="5" presStyleCnt="8"/>
      <dgm:spPr/>
    </dgm:pt>
    <dgm:pt modelId="{06C969B4-9957-4846-B900-F61153EB25BC}" type="pres">
      <dgm:prSet presAssocID="{77E8BD02-DED6-4BC8-8300-F243C9D98AB4}" presName="compNode" presStyleCnt="0"/>
      <dgm:spPr/>
    </dgm:pt>
    <dgm:pt modelId="{8BA30817-B79A-4567-9A2A-38CB5570CC57}" type="pres">
      <dgm:prSet presAssocID="{77E8BD02-DED6-4BC8-8300-F243C9D98AB4}" presName="dummyConnPt" presStyleCnt="0"/>
      <dgm:spPr/>
    </dgm:pt>
    <dgm:pt modelId="{D1B8D490-7AFA-4FF4-BCF2-604A001655C8}" type="pres">
      <dgm:prSet presAssocID="{77E8BD02-DED6-4BC8-8300-F243C9D98AB4}" presName="node" presStyleLbl="node1" presStyleIdx="6" presStyleCnt="9">
        <dgm:presLayoutVars>
          <dgm:bulletEnabled val="1"/>
        </dgm:presLayoutVars>
      </dgm:prSet>
      <dgm:spPr/>
    </dgm:pt>
    <dgm:pt modelId="{B94588BE-DA45-439C-B507-6379F9A64091}" type="pres">
      <dgm:prSet presAssocID="{E5F14A92-5452-4E30-9CBF-BB3ED70D175E}" presName="sibTrans" presStyleLbl="bgSibTrans2D1" presStyleIdx="6" presStyleCnt="8"/>
      <dgm:spPr/>
    </dgm:pt>
    <dgm:pt modelId="{A781A01E-A4E2-40B9-A766-FE522415BED6}" type="pres">
      <dgm:prSet presAssocID="{3DA0DEBB-33AA-439C-9FCD-2505EF5B72F6}" presName="compNode" presStyleCnt="0"/>
      <dgm:spPr/>
    </dgm:pt>
    <dgm:pt modelId="{AC1C636E-45A0-4747-87B5-E3CB72392C65}" type="pres">
      <dgm:prSet presAssocID="{3DA0DEBB-33AA-439C-9FCD-2505EF5B72F6}" presName="dummyConnPt" presStyleCnt="0"/>
      <dgm:spPr/>
    </dgm:pt>
    <dgm:pt modelId="{1203DB30-2A52-41F7-B74B-1773F3C91AEA}" type="pres">
      <dgm:prSet presAssocID="{3DA0DEBB-33AA-439C-9FCD-2505EF5B72F6}" presName="node" presStyleLbl="node1" presStyleIdx="7" presStyleCnt="9">
        <dgm:presLayoutVars>
          <dgm:bulletEnabled val="1"/>
        </dgm:presLayoutVars>
      </dgm:prSet>
      <dgm:spPr/>
    </dgm:pt>
    <dgm:pt modelId="{2464DA4E-C8DE-42AA-8212-0A52729F6A47}" type="pres">
      <dgm:prSet presAssocID="{3168D4F2-97E4-4FA5-8BBC-73FFCD8FC3CE}" presName="sibTrans" presStyleLbl="bgSibTrans2D1" presStyleIdx="7" presStyleCnt="8"/>
      <dgm:spPr/>
    </dgm:pt>
    <dgm:pt modelId="{92BEA88A-F7C9-496D-AB3F-4FFD04C9AEEB}" type="pres">
      <dgm:prSet presAssocID="{41F6DF2C-1845-44C7-B015-ED77AA7D745C}" presName="compNode" presStyleCnt="0"/>
      <dgm:spPr/>
    </dgm:pt>
    <dgm:pt modelId="{8302342A-1F04-458F-88AA-3731B5A8379D}" type="pres">
      <dgm:prSet presAssocID="{41F6DF2C-1845-44C7-B015-ED77AA7D745C}" presName="dummyConnPt" presStyleCnt="0"/>
      <dgm:spPr/>
    </dgm:pt>
    <dgm:pt modelId="{1AF1C2A3-D5B5-4EF9-8DCC-54D12C5A8206}" type="pres">
      <dgm:prSet presAssocID="{41F6DF2C-1845-44C7-B015-ED77AA7D745C}" presName="node" presStyleLbl="node1" presStyleIdx="8" presStyleCnt="9">
        <dgm:presLayoutVars>
          <dgm:bulletEnabled val="1"/>
        </dgm:presLayoutVars>
      </dgm:prSet>
      <dgm:spPr/>
    </dgm:pt>
  </dgm:ptLst>
  <dgm:cxnLst>
    <dgm:cxn modelId="{A5B3650F-3B7F-41F7-871D-975CAF40084A}" type="presOf" srcId="{EB09C545-9043-4207-970B-A6CDEABD742B}" destId="{7051C97F-F38B-4C63-87CC-F69BE34A7254}" srcOrd="0" destOrd="0" presId="urn:microsoft.com/office/officeart/2005/8/layout/bProcess4"/>
    <dgm:cxn modelId="{26275B17-5138-4F86-8727-D80C3A4C945F}" type="presOf" srcId="{3DA0DEBB-33AA-439C-9FCD-2505EF5B72F6}" destId="{1203DB30-2A52-41F7-B74B-1773F3C91AEA}" srcOrd="0" destOrd="0" presId="urn:microsoft.com/office/officeart/2005/8/layout/bProcess4"/>
    <dgm:cxn modelId="{88148223-1659-4F31-90AC-40D685DC011B}" srcId="{60231993-69BF-4879-B000-1BF061D0A12B}" destId="{3DA0DEBB-33AA-439C-9FCD-2505EF5B72F6}" srcOrd="7" destOrd="0" parTransId="{F51D69D9-EE6F-4CB6-BAF8-4F760B22BA47}" sibTransId="{3168D4F2-97E4-4FA5-8BBC-73FFCD8FC3CE}"/>
    <dgm:cxn modelId="{0AF61624-4304-4CA2-82B5-80B980B5FCDA}" type="presOf" srcId="{D1136F1D-EEF5-48F7-B54B-7D93A2DD285F}" destId="{A1A5376C-273D-49BE-9C73-ACDC97DF40E3}" srcOrd="0" destOrd="0" presId="urn:microsoft.com/office/officeart/2005/8/layout/bProcess4"/>
    <dgm:cxn modelId="{D4A4EF30-ECF2-4105-A1DE-99D57C8CB08D}" srcId="{60231993-69BF-4879-B000-1BF061D0A12B}" destId="{CD470E86-FBFA-4928-AA23-BF8C25F9B8FF}" srcOrd="3" destOrd="0" parTransId="{276D2B11-E30F-4491-A8AE-77D152AF0915}" sibTransId="{D1136F1D-EEF5-48F7-B54B-7D93A2DD285F}"/>
    <dgm:cxn modelId="{98D90833-9839-42BD-8C6D-D2283509F58A}" type="presOf" srcId="{CD470E86-FBFA-4928-AA23-BF8C25F9B8FF}" destId="{61447E51-1AA2-4D83-AC34-687874BB3888}" srcOrd="0" destOrd="0" presId="urn:microsoft.com/office/officeart/2005/8/layout/bProcess4"/>
    <dgm:cxn modelId="{D50A5A34-865A-4A34-A1E4-D0D205B5D122}" srcId="{60231993-69BF-4879-B000-1BF061D0A12B}" destId="{CE4C23A7-1F48-44BE-BF70-EF44EDE9044A}" srcOrd="4" destOrd="0" parTransId="{5D4F28D8-A108-4326-ACE3-5BE7C2E0A46F}" sibTransId="{546E0A85-C75D-4605-AF47-310CC8943EAE}"/>
    <dgm:cxn modelId="{F37A693D-06AD-4575-96EC-0A5D691B1A4A}" type="presOf" srcId="{546E0A85-C75D-4605-AF47-310CC8943EAE}" destId="{F6AE6086-C52C-40E6-B048-0F2EE3F57377}" srcOrd="0" destOrd="0" presId="urn:microsoft.com/office/officeart/2005/8/layout/bProcess4"/>
    <dgm:cxn modelId="{5EFAC164-7476-4603-A669-9C1BEAC0EF76}" type="presOf" srcId="{60231993-69BF-4879-B000-1BF061D0A12B}" destId="{2F5BB07F-CA37-4CC0-B3F9-B1E757B041D5}" srcOrd="0" destOrd="0" presId="urn:microsoft.com/office/officeart/2005/8/layout/bProcess4"/>
    <dgm:cxn modelId="{98969869-0B53-4482-BD71-FA86467276DA}" type="presOf" srcId="{C52B54A3-F5D7-42C4-BA4D-E1EE0604EDCC}" destId="{63E210B1-0C64-4764-876F-C605624EAEFC}" srcOrd="0" destOrd="0" presId="urn:microsoft.com/office/officeart/2005/8/layout/bProcess4"/>
    <dgm:cxn modelId="{B0728C6A-A444-409D-B1C9-D6DBEEF3C32D}" srcId="{60231993-69BF-4879-B000-1BF061D0A12B}" destId="{DB5061C5-9A69-43B4-9AD7-231909F3C48D}" srcOrd="1" destOrd="0" parTransId="{02AE8056-663E-4366-84B2-F40C8A945DEE}" sibTransId="{EB09C545-9043-4207-970B-A6CDEABD742B}"/>
    <dgm:cxn modelId="{8E83AC4B-5332-4C2E-BA45-75E024AC9DBC}" type="presOf" srcId="{77E8BD02-DED6-4BC8-8300-F243C9D98AB4}" destId="{D1B8D490-7AFA-4FF4-BCF2-604A001655C8}" srcOrd="0" destOrd="0" presId="urn:microsoft.com/office/officeart/2005/8/layout/bProcess4"/>
    <dgm:cxn modelId="{BE6E7E54-1F5B-4EFA-ABCD-E13E3A29943A}" type="presOf" srcId="{E5F14A92-5452-4E30-9CBF-BB3ED70D175E}" destId="{B94588BE-DA45-439C-B507-6379F9A64091}" srcOrd="0" destOrd="0" presId="urn:microsoft.com/office/officeart/2005/8/layout/bProcess4"/>
    <dgm:cxn modelId="{1672228E-3A35-4196-915D-B6425F578CA6}" srcId="{60231993-69BF-4879-B000-1BF061D0A12B}" destId="{A984EDCD-55BF-45AD-8B70-339E44EEE84B}" srcOrd="5" destOrd="0" parTransId="{7F89ECBF-5052-4766-9EC4-9E005943A581}" sibTransId="{E48A8EBE-A6BD-489D-8332-BD35DF504648}"/>
    <dgm:cxn modelId="{366F1498-D07D-4CDF-BEC3-D768057EB15E}" type="presOf" srcId="{A984EDCD-55BF-45AD-8B70-339E44EEE84B}" destId="{B2DD96AD-A016-47CE-AAB6-B9EE8726D027}" srcOrd="0" destOrd="0" presId="urn:microsoft.com/office/officeart/2005/8/layout/bProcess4"/>
    <dgm:cxn modelId="{9E64099D-3663-4963-9E3A-E25066529944}" srcId="{60231993-69BF-4879-B000-1BF061D0A12B}" destId="{41F6DF2C-1845-44C7-B015-ED77AA7D745C}" srcOrd="8" destOrd="0" parTransId="{980692C3-9E1A-44A4-BEAD-67161F73DA14}" sibTransId="{0ABF17B3-FB93-43F5-BB29-3D83A37EEF72}"/>
    <dgm:cxn modelId="{64F4109D-C31D-44F8-9E50-C2262834652F}" type="presOf" srcId="{41F6DF2C-1845-44C7-B015-ED77AA7D745C}" destId="{1AF1C2A3-D5B5-4EF9-8DCC-54D12C5A8206}" srcOrd="0" destOrd="0" presId="urn:microsoft.com/office/officeart/2005/8/layout/bProcess4"/>
    <dgm:cxn modelId="{2E890FA5-510F-4180-9AE2-E35BE372C595}" type="presOf" srcId="{E48A8EBE-A6BD-489D-8332-BD35DF504648}" destId="{D8F88CB9-FAF9-4258-8A90-05F7CB1D01ED}" srcOrd="0" destOrd="0" presId="urn:microsoft.com/office/officeart/2005/8/layout/bProcess4"/>
    <dgm:cxn modelId="{280A3FA5-5368-475E-8F79-C5ACFB699466}" type="presOf" srcId="{3168D4F2-97E4-4FA5-8BBC-73FFCD8FC3CE}" destId="{2464DA4E-C8DE-42AA-8212-0A52729F6A47}" srcOrd="0" destOrd="0" presId="urn:microsoft.com/office/officeart/2005/8/layout/bProcess4"/>
    <dgm:cxn modelId="{BFDC8DA7-9B42-45A3-9A83-1AE836C4B26F}" srcId="{60231993-69BF-4879-B000-1BF061D0A12B}" destId="{77E8BD02-DED6-4BC8-8300-F243C9D98AB4}" srcOrd="6" destOrd="0" parTransId="{F7D25D79-21D0-4EB0-99D8-87F5BF223E0D}" sibTransId="{E5F14A92-5452-4E30-9CBF-BB3ED70D175E}"/>
    <dgm:cxn modelId="{0472C7AF-5474-46E9-AA54-AEFE7EF062CC}" type="presOf" srcId="{CE4C23A7-1F48-44BE-BF70-EF44EDE9044A}" destId="{1DD912B7-2061-4BEF-819B-E09950A69DAA}" srcOrd="0" destOrd="0" presId="urn:microsoft.com/office/officeart/2005/8/layout/bProcess4"/>
    <dgm:cxn modelId="{D48C4ABC-8D2D-48EE-AA42-40ECD8D9155F}" type="presOf" srcId="{7DCA8132-84F7-4E82-B1B6-E8F4FF3880EE}" destId="{991440FF-F16D-42CB-AC9E-38CAAEEF5071}" srcOrd="0" destOrd="0" presId="urn:microsoft.com/office/officeart/2005/8/layout/bProcess4"/>
    <dgm:cxn modelId="{E22073BC-2EF1-4D0A-916A-9AD042EAA9CA}" type="presOf" srcId="{DB5061C5-9A69-43B4-9AD7-231909F3C48D}" destId="{ADBA921F-B3C1-4CC6-AD64-48F15DACDA6C}" srcOrd="0" destOrd="0" presId="urn:microsoft.com/office/officeart/2005/8/layout/bProcess4"/>
    <dgm:cxn modelId="{61F835D1-A31B-43D3-A583-72CF86EAFD7B}" type="presOf" srcId="{EBA9CF12-F2B4-44B0-BF8B-9DDE88903ED3}" destId="{C2EA024E-F0FF-4D27-A15C-727335CBB155}" srcOrd="0" destOrd="0" presId="urn:microsoft.com/office/officeart/2005/8/layout/bProcess4"/>
    <dgm:cxn modelId="{0AD5BDDA-DBFF-4F60-BC2C-39A76C785A43}" srcId="{60231993-69BF-4879-B000-1BF061D0A12B}" destId="{C52B54A3-F5D7-42C4-BA4D-E1EE0604EDCC}" srcOrd="0" destOrd="0" parTransId="{622B3EC5-01A3-4336-B1A8-B7A8FFC3D91D}" sibTransId="{7DCA8132-84F7-4E82-B1B6-E8F4FF3880EE}"/>
    <dgm:cxn modelId="{F08566DC-3A29-46B0-BD10-BF8F5BF6FE21}" srcId="{60231993-69BF-4879-B000-1BF061D0A12B}" destId="{EBA9CF12-F2B4-44B0-BF8B-9DDE88903ED3}" srcOrd="2" destOrd="0" parTransId="{FFE4A92D-DD23-4BD8-AA9F-AD27EAC3E093}" sibTransId="{DCA2935D-72D5-43BE-8B98-9463C72C764C}"/>
    <dgm:cxn modelId="{7D0D0FE8-8B4B-45D1-8BD5-08072811FC81}" type="presOf" srcId="{DCA2935D-72D5-43BE-8B98-9463C72C764C}" destId="{52A073AA-FCDC-4E2B-B2B9-1B1D687D5838}" srcOrd="0" destOrd="0" presId="urn:microsoft.com/office/officeart/2005/8/layout/bProcess4"/>
    <dgm:cxn modelId="{60981305-31D2-4531-BA9B-4CA6DA3851C8}" type="presParOf" srcId="{2F5BB07F-CA37-4CC0-B3F9-B1E757B041D5}" destId="{95F0B6A6-B55D-41AF-B8C6-6AF34F21D376}" srcOrd="0" destOrd="0" presId="urn:microsoft.com/office/officeart/2005/8/layout/bProcess4"/>
    <dgm:cxn modelId="{7C597C51-6B83-4D9C-9685-6EAD25261F55}" type="presParOf" srcId="{95F0B6A6-B55D-41AF-B8C6-6AF34F21D376}" destId="{26F88B4F-A92F-409E-85B4-EC4953F9CBB0}" srcOrd="0" destOrd="0" presId="urn:microsoft.com/office/officeart/2005/8/layout/bProcess4"/>
    <dgm:cxn modelId="{E40D9784-428D-46B5-A910-A654EF60DFE6}" type="presParOf" srcId="{95F0B6A6-B55D-41AF-B8C6-6AF34F21D376}" destId="{63E210B1-0C64-4764-876F-C605624EAEFC}" srcOrd="1" destOrd="0" presId="urn:microsoft.com/office/officeart/2005/8/layout/bProcess4"/>
    <dgm:cxn modelId="{511F560C-BFA2-4ABA-82AD-4BC59B27441C}" type="presParOf" srcId="{2F5BB07F-CA37-4CC0-B3F9-B1E757B041D5}" destId="{991440FF-F16D-42CB-AC9E-38CAAEEF5071}" srcOrd="1" destOrd="0" presId="urn:microsoft.com/office/officeart/2005/8/layout/bProcess4"/>
    <dgm:cxn modelId="{DDF83348-3E14-436E-982D-E2638509D917}" type="presParOf" srcId="{2F5BB07F-CA37-4CC0-B3F9-B1E757B041D5}" destId="{1FF820A8-464F-4B8C-BC5B-BFD44692E07A}" srcOrd="2" destOrd="0" presId="urn:microsoft.com/office/officeart/2005/8/layout/bProcess4"/>
    <dgm:cxn modelId="{C1F230AC-2061-44D0-B932-7BA17764D286}" type="presParOf" srcId="{1FF820A8-464F-4B8C-BC5B-BFD44692E07A}" destId="{1BA7733C-7625-450F-BC6E-96808913A521}" srcOrd="0" destOrd="0" presId="urn:microsoft.com/office/officeart/2005/8/layout/bProcess4"/>
    <dgm:cxn modelId="{B375946B-BA7E-43EF-9B6B-09A447C50B39}" type="presParOf" srcId="{1FF820A8-464F-4B8C-BC5B-BFD44692E07A}" destId="{ADBA921F-B3C1-4CC6-AD64-48F15DACDA6C}" srcOrd="1" destOrd="0" presId="urn:microsoft.com/office/officeart/2005/8/layout/bProcess4"/>
    <dgm:cxn modelId="{D3C1642A-14C6-4673-8D05-CCFE4385C264}" type="presParOf" srcId="{2F5BB07F-CA37-4CC0-B3F9-B1E757B041D5}" destId="{7051C97F-F38B-4C63-87CC-F69BE34A7254}" srcOrd="3" destOrd="0" presId="urn:microsoft.com/office/officeart/2005/8/layout/bProcess4"/>
    <dgm:cxn modelId="{1A418DD1-08EB-4B95-8462-E2256887DBED}" type="presParOf" srcId="{2F5BB07F-CA37-4CC0-B3F9-B1E757B041D5}" destId="{BC8E8E7B-A0C1-442E-8BD9-0411424EC112}" srcOrd="4" destOrd="0" presId="urn:microsoft.com/office/officeart/2005/8/layout/bProcess4"/>
    <dgm:cxn modelId="{2601B19A-ED46-41AF-AEAC-6805C8B95818}" type="presParOf" srcId="{BC8E8E7B-A0C1-442E-8BD9-0411424EC112}" destId="{A0493A7D-1E64-4868-B90B-01A5F082DC06}" srcOrd="0" destOrd="0" presId="urn:microsoft.com/office/officeart/2005/8/layout/bProcess4"/>
    <dgm:cxn modelId="{21BB30D4-AA6F-4505-9E26-5FBFFA49DDC9}" type="presParOf" srcId="{BC8E8E7B-A0C1-442E-8BD9-0411424EC112}" destId="{C2EA024E-F0FF-4D27-A15C-727335CBB155}" srcOrd="1" destOrd="0" presId="urn:microsoft.com/office/officeart/2005/8/layout/bProcess4"/>
    <dgm:cxn modelId="{944EDB6D-EE41-43B4-8C26-2A90862462E8}" type="presParOf" srcId="{2F5BB07F-CA37-4CC0-B3F9-B1E757B041D5}" destId="{52A073AA-FCDC-4E2B-B2B9-1B1D687D5838}" srcOrd="5" destOrd="0" presId="urn:microsoft.com/office/officeart/2005/8/layout/bProcess4"/>
    <dgm:cxn modelId="{46932BC6-B64C-47D0-AF22-7893F3C1E13F}" type="presParOf" srcId="{2F5BB07F-CA37-4CC0-B3F9-B1E757B041D5}" destId="{C5CB78A9-04B9-409B-856F-A5E7B2A84B70}" srcOrd="6" destOrd="0" presId="urn:microsoft.com/office/officeart/2005/8/layout/bProcess4"/>
    <dgm:cxn modelId="{3461E7D4-CBF9-4F63-8D07-B47D6C84FCBE}" type="presParOf" srcId="{C5CB78A9-04B9-409B-856F-A5E7B2A84B70}" destId="{F20ED5BF-748C-4E7A-8356-87A508A8DE58}" srcOrd="0" destOrd="0" presId="urn:microsoft.com/office/officeart/2005/8/layout/bProcess4"/>
    <dgm:cxn modelId="{6D28F2EF-9A7A-464E-9190-4CBE38BF7B2E}" type="presParOf" srcId="{C5CB78A9-04B9-409B-856F-A5E7B2A84B70}" destId="{61447E51-1AA2-4D83-AC34-687874BB3888}" srcOrd="1" destOrd="0" presId="urn:microsoft.com/office/officeart/2005/8/layout/bProcess4"/>
    <dgm:cxn modelId="{53401E34-B36E-4E61-B6C2-7CE849D2FE8B}" type="presParOf" srcId="{2F5BB07F-CA37-4CC0-B3F9-B1E757B041D5}" destId="{A1A5376C-273D-49BE-9C73-ACDC97DF40E3}" srcOrd="7" destOrd="0" presId="urn:microsoft.com/office/officeart/2005/8/layout/bProcess4"/>
    <dgm:cxn modelId="{33E28013-5C14-49A5-9E41-7889123C3487}" type="presParOf" srcId="{2F5BB07F-CA37-4CC0-B3F9-B1E757B041D5}" destId="{21AFD7AA-5B2F-419A-9E19-F36D2DDBE9C0}" srcOrd="8" destOrd="0" presId="urn:microsoft.com/office/officeart/2005/8/layout/bProcess4"/>
    <dgm:cxn modelId="{CC7C3A2C-1D07-4E34-89A2-01AB0C54CFB4}" type="presParOf" srcId="{21AFD7AA-5B2F-419A-9E19-F36D2DDBE9C0}" destId="{A7C8FE90-8CCE-476B-8A0B-B1E55686E916}" srcOrd="0" destOrd="0" presId="urn:microsoft.com/office/officeart/2005/8/layout/bProcess4"/>
    <dgm:cxn modelId="{060D2EAF-846A-4BBF-A9E8-FC198547B81F}" type="presParOf" srcId="{21AFD7AA-5B2F-419A-9E19-F36D2DDBE9C0}" destId="{1DD912B7-2061-4BEF-819B-E09950A69DAA}" srcOrd="1" destOrd="0" presId="urn:microsoft.com/office/officeart/2005/8/layout/bProcess4"/>
    <dgm:cxn modelId="{5EEC6986-B16D-41B8-BDA0-89F891D6C2D8}" type="presParOf" srcId="{2F5BB07F-CA37-4CC0-B3F9-B1E757B041D5}" destId="{F6AE6086-C52C-40E6-B048-0F2EE3F57377}" srcOrd="9" destOrd="0" presId="urn:microsoft.com/office/officeart/2005/8/layout/bProcess4"/>
    <dgm:cxn modelId="{5B768D68-CD07-46C8-AF17-9166E0E47062}" type="presParOf" srcId="{2F5BB07F-CA37-4CC0-B3F9-B1E757B041D5}" destId="{EA8F0103-AB42-4B89-BAE4-038D607A8F5F}" srcOrd="10" destOrd="0" presId="urn:microsoft.com/office/officeart/2005/8/layout/bProcess4"/>
    <dgm:cxn modelId="{12A1FFE6-851C-4430-A472-038327DD3A4E}" type="presParOf" srcId="{EA8F0103-AB42-4B89-BAE4-038D607A8F5F}" destId="{A03C7C86-6930-4CDB-AFAE-32CFBFE8119D}" srcOrd="0" destOrd="0" presId="urn:microsoft.com/office/officeart/2005/8/layout/bProcess4"/>
    <dgm:cxn modelId="{4EA83ABE-A9E2-43B0-AAB8-7864F4D30A88}" type="presParOf" srcId="{EA8F0103-AB42-4B89-BAE4-038D607A8F5F}" destId="{B2DD96AD-A016-47CE-AAB6-B9EE8726D027}" srcOrd="1" destOrd="0" presId="urn:microsoft.com/office/officeart/2005/8/layout/bProcess4"/>
    <dgm:cxn modelId="{E5E63DD8-535D-4755-8C65-04DD105162EB}" type="presParOf" srcId="{2F5BB07F-CA37-4CC0-B3F9-B1E757B041D5}" destId="{D8F88CB9-FAF9-4258-8A90-05F7CB1D01ED}" srcOrd="11" destOrd="0" presId="urn:microsoft.com/office/officeart/2005/8/layout/bProcess4"/>
    <dgm:cxn modelId="{E2BA62DC-16B3-49DA-A701-2A6B82BCB2CC}" type="presParOf" srcId="{2F5BB07F-CA37-4CC0-B3F9-B1E757B041D5}" destId="{06C969B4-9957-4846-B900-F61153EB25BC}" srcOrd="12" destOrd="0" presId="urn:microsoft.com/office/officeart/2005/8/layout/bProcess4"/>
    <dgm:cxn modelId="{4C52DCFD-E247-450B-8298-381C33C2BCBA}" type="presParOf" srcId="{06C969B4-9957-4846-B900-F61153EB25BC}" destId="{8BA30817-B79A-4567-9A2A-38CB5570CC57}" srcOrd="0" destOrd="0" presId="urn:microsoft.com/office/officeart/2005/8/layout/bProcess4"/>
    <dgm:cxn modelId="{053B218A-A647-4D7F-89EB-F3B6B6650F24}" type="presParOf" srcId="{06C969B4-9957-4846-B900-F61153EB25BC}" destId="{D1B8D490-7AFA-4FF4-BCF2-604A001655C8}" srcOrd="1" destOrd="0" presId="urn:microsoft.com/office/officeart/2005/8/layout/bProcess4"/>
    <dgm:cxn modelId="{81E7BE41-6FA4-4663-8FDC-430B6C358653}" type="presParOf" srcId="{2F5BB07F-CA37-4CC0-B3F9-B1E757B041D5}" destId="{B94588BE-DA45-439C-B507-6379F9A64091}" srcOrd="13" destOrd="0" presId="urn:microsoft.com/office/officeart/2005/8/layout/bProcess4"/>
    <dgm:cxn modelId="{72C0E36B-59A7-491A-AF39-11242CB9E71C}" type="presParOf" srcId="{2F5BB07F-CA37-4CC0-B3F9-B1E757B041D5}" destId="{A781A01E-A4E2-40B9-A766-FE522415BED6}" srcOrd="14" destOrd="0" presId="urn:microsoft.com/office/officeart/2005/8/layout/bProcess4"/>
    <dgm:cxn modelId="{147C644E-A996-4C86-BC2A-9E0DC5B7C512}" type="presParOf" srcId="{A781A01E-A4E2-40B9-A766-FE522415BED6}" destId="{AC1C636E-45A0-4747-87B5-E3CB72392C65}" srcOrd="0" destOrd="0" presId="urn:microsoft.com/office/officeart/2005/8/layout/bProcess4"/>
    <dgm:cxn modelId="{70A7618D-63EA-4394-8F68-D4A9B4A96888}" type="presParOf" srcId="{A781A01E-A4E2-40B9-A766-FE522415BED6}" destId="{1203DB30-2A52-41F7-B74B-1773F3C91AEA}" srcOrd="1" destOrd="0" presId="urn:microsoft.com/office/officeart/2005/8/layout/bProcess4"/>
    <dgm:cxn modelId="{305ADD99-58FB-4B17-B652-9153485E44DE}" type="presParOf" srcId="{2F5BB07F-CA37-4CC0-B3F9-B1E757B041D5}" destId="{2464DA4E-C8DE-42AA-8212-0A52729F6A47}" srcOrd="15" destOrd="0" presId="urn:microsoft.com/office/officeart/2005/8/layout/bProcess4"/>
    <dgm:cxn modelId="{A61E3A12-8FCF-423E-8707-887CE59BACF9}" type="presParOf" srcId="{2F5BB07F-CA37-4CC0-B3F9-B1E757B041D5}" destId="{92BEA88A-F7C9-496D-AB3F-4FFD04C9AEEB}" srcOrd="16" destOrd="0" presId="urn:microsoft.com/office/officeart/2005/8/layout/bProcess4"/>
    <dgm:cxn modelId="{F8D6D53A-1658-4AAE-A2C5-7B8599793996}" type="presParOf" srcId="{92BEA88A-F7C9-496D-AB3F-4FFD04C9AEEB}" destId="{8302342A-1F04-458F-88AA-3731B5A8379D}" srcOrd="0" destOrd="0" presId="urn:microsoft.com/office/officeart/2005/8/layout/bProcess4"/>
    <dgm:cxn modelId="{53AA30B7-82B0-4AEF-AE0F-8C97A0AD8793}" type="presParOf" srcId="{92BEA88A-F7C9-496D-AB3F-4FFD04C9AEEB}" destId="{1AF1C2A3-D5B5-4EF9-8DCC-54D12C5A8206}" srcOrd="1" destOrd="0" presId="urn:microsoft.com/office/officeart/2005/8/layout/b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F74D6D6-7AF0-49AF-B085-D2EB65566F55}" type="doc">
      <dgm:prSet loTypeId="urn:microsoft.com/office/officeart/2005/8/layout/default" loCatId="list" qsTypeId="urn:microsoft.com/office/officeart/2005/8/quickstyle/simple1" qsCatId="simple" csTypeId="urn:microsoft.com/office/officeart/2005/8/colors/accent1_2" csCatId="accent1"/>
      <dgm:spPr/>
      <dgm:t>
        <a:bodyPr/>
        <a:lstStyle/>
        <a:p>
          <a:endParaRPr lang="en-US"/>
        </a:p>
      </dgm:t>
    </dgm:pt>
    <dgm:pt modelId="{64FBC099-2532-4DB7-853D-0A2D98B61251}">
      <dgm:prSet/>
      <dgm:spPr/>
      <dgm:t>
        <a:bodyPr/>
        <a:lstStyle/>
        <a:p>
          <a:r>
            <a:rPr lang="en-NZ"/>
            <a:t>is testable</a:t>
          </a:r>
          <a:endParaRPr lang="en-US"/>
        </a:p>
      </dgm:t>
    </dgm:pt>
    <dgm:pt modelId="{108834BF-9C2C-4F88-829E-713A7B3E8E11}" type="parTrans" cxnId="{C76F5E95-2509-4F7A-BB40-3FF3AEFB82F2}">
      <dgm:prSet/>
      <dgm:spPr/>
      <dgm:t>
        <a:bodyPr/>
        <a:lstStyle/>
        <a:p>
          <a:endParaRPr lang="en-US"/>
        </a:p>
      </dgm:t>
    </dgm:pt>
    <dgm:pt modelId="{493A4AF5-0318-4900-93AE-D259F27D2539}" type="sibTrans" cxnId="{C76F5E95-2509-4F7A-BB40-3FF3AEFB82F2}">
      <dgm:prSet/>
      <dgm:spPr/>
      <dgm:t>
        <a:bodyPr/>
        <a:lstStyle/>
        <a:p>
          <a:endParaRPr lang="en-US"/>
        </a:p>
      </dgm:t>
    </dgm:pt>
    <dgm:pt modelId="{12F45FD7-6BF5-401E-A8EB-0C2EB909E708}">
      <dgm:prSet/>
      <dgm:spPr/>
      <dgm:t>
        <a:bodyPr/>
        <a:lstStyle/>
        <a:p>
          <a:r>
            <a:rPr lang="en-NZ"/>
            <a:t>is stated in declarative form</a:t>
          </a:r>
          <a:endParaRPr lang="en-US"/>
        </a:p>
      </dgm:t>
    </dgm:pt>
    <dgm:pt modelId="{C4C6A342-6D4A-45F7-BD81-4ACEB8EBEBFE}" type="parTrans" cxnId="{458373C7-D4BF-4A7E-8CE4-563E5F650D68}">
      <dgm:prSet/>
      <dgm:spPr/>
      <dgm:t>
        <a:bodyPr/>
        <a:lstStyle/>
        <a:p>
          <a:endParaRPr lang="en-US"/>
        </a:p>
      </dgm:t>
    </dgm:pt>
    <dgm:pt modelId="{C2F3C7EB-874D-4EAF-A019-048102F53436}" type="sibTrans" cxnId="{458373C7-D4BF-4A7E-8CE4-563E5F650D68}">
      <dgm:prSet/>
      <dgm:spPr/>
      <dgm:t>
        <a:bodyPr/>
        <a:lstStyle/>
        <a:p>
          <a:endParaRPr lang="en-US"/>
        </a:p>
      </dgm:t>
    </dgm:pt>
    <dgm:pt modelId="{A76634CA-1B9D-4817-A54C-9B74DAAFB983}">
      <dgm:prSet/>
      <dgm:spPr/>
      <dgm:t>
        <a:bodyPr/>
        <a:lstStyle/>
        <a:p>
          <a:r>
            <a:rPr lang="en-NZ"/>
            <a:t>is brief and to the point</a:t>
          </a:r>
          <a:endParaRPr lang="en-US"/>
        </a:p>
      </dgm:t>
    </dgm:pt>
    <dgm:pt modelId="{494FB190-651C-49B2-8AAE-70311D13B06C}" type="parTrans" cxnId="{93191162-97B7-44BD-82DC-5C5D44A27A85}">
      <dgm:prSet/>
      <dgm:spPr/>
      <dgm:t>
        <a:bodyPr/>
        <a:lstStyle/>
        <a:p>
          <a:endParaRPr lang="en-US"/>
        </a:p>
      </dgm:t>
    </dgm:pt>
    <dgm:pt modelId="{8CD7A94B-AEDA-4905-9EC6-9588D4D2CBB6}" type="sibTrans" cxnId="{93191162-97B7-44BD-82DC-5C5D44A27A85}">
      <dgm:prSet/>
      <dgm:spPr/>
      <dgm:t>
        <a:bodyPr/>
        <a:lstStyle/>
        <a:p>
          <a:endParaRPr lang="en-US"/>
        </a:p>
      </dgm:t>
    </dgm:pt>
    <dgm:pt modelId="{EEE73A7C-350A-4985-BC96-0DBD4FF47B73}">
      <dgm:prSet/>
      <dgm:spPr/>
      <dgm:t>
        <a:bodyPr/>
        <a:lstStyle/>
        <a:p>
          <a:r>
            <a:rPr lang="en-NZ"/>
            <a:t>posits a clear relationship between different factors</a:t>
          </a:r>
          <a:endParaRPr lang="en-US"/>
        </a:p>
      </dgm:t>
    </dgm:pt>
    <dgm:pt modelId="{4CEE7CE6-7710-421D-94DD-C9A79F2C8C09}" type="parTrans" cxnId="{AD335ED8-882A-4EB1-97B1-E58D465C82E6}">
      <dgm:prSet/>
      <dgm:spPr/>
      <dgm:t>
        <a:bodyPr/>
        <a:lstStyle/>
        <a:p>
          <a:endParaRPr lang="en-US"/>
        </a:p>
      </dgm:t>
    </dgm:pt>
    <dgm:pt modelId="{35D7DE81-4ED7-470A-AF63-1B53AC6CDCDA}" type="sibTrans" cxnId="{AD335ED8-882A-4EB1-97B1-E58D465C82E6}">
      <dgm:prSet/>
      <dgm:spPr/>
      <dgm:t>
        <a:bodyPr/>
        <a:lstStyle/>
        <a:p>
          <a:endParaRPr lang="en-US"/>
        </a:p>
      </dgm:t>
    </dgm:pt>
    <dgm:pt modelId="{A1F6B0A1-F894-4E68-AA2C-6A0674434442}">
      <dgm:prSet/>
      <dgm:spPr/>
      <dgm:t>
        <a:bodyPr/>
        <a:lstStyle/>
        <a:p>
          <a:r>
            <a:rPr lang="en-NZ"/>
            <a:t>is plausible</a:t>
          </a:r>
          <a:endParaRPr lang="en-US"/>
        </a:p>
      </dgm:t>
    </dgm:pt>
    <dgm:pt modelId="{B1DBF993-2F60-4D90-82DE-1923A7914C4A}" type="parTrans" cxnId="{B85E6B26-EA18-4373-8730-59068268C2A0}">
      <dgm:prSet/>
      <dgm:spPr/>
      <dgm:t>
        <a:bodyPr/>
        <a:lstStyle/>
        <a:p>
          <a:endParaRPr lang="en-US"/>
        </a:p>
      </dgm:t>
    </dgm:pt>
    <dgm:pt modelId="{FC4197BA-7644-4697-B670-CDE8BCAE8D6F}" type="sibTrans" cxnId="{B85E6B26-EA18-4373-8730-59068268C2A0}">
      <dgm:prSet/>
      <dgm:spPr/>
      <dgm:t>
        <a:bodyPr/>
        <a:lstStyle/>
        <a:p>
          <a:endParaRPr lang="en-US"/>
        </a:p>
      </dgm:t>
    </dgm:pt>
    <dgm:pt modelId="{3E5E4189-AE76-47D7-8EC6-41B0F8546FA6}">
      <dgm:prSet/>
      <dgm:spPr/>
      <dgm:t>
        <a:bodyPr/>
        <a:lstStyle/>
        <a:p>
          <a:r>
            <a:rPr lang="en-NZ"/>
            <a:t>is written in a focused and short form</a:t>
          </a:r>
          <a:endParaRPr lang="en-US"/>
        </a:p>
      </dgm:t>
    </dgm:pt>
    <dgm:pt modelId="{6CEABD5E-B752-45B8-B7F1-9672031A0036}" type="parTrans" cxnId="{863A5956-B58E-4AEA-9C29-D2A881BC457D}">
      <dgm:prSet/>
      <dgm:spPr/>
      <dgm:t>
        <a:bodyPr/>
        <a:lstStyle/>
        <a:p>
          <a:endParaRPr lang="en-US"/>
        </a:p>
      </dgm:t>
    </dgm:pt>
    <dgm:pt modelId="{2208C015-D659-4031-A4BA-621CD604F378}" type="sibTrans" cxnId="{863A5956-B58E-4AEA-9C29-D2A881BC457D}">
      <dgm:prSet/>
      <dgm:spPr/>
      <dgm:t>
        <a:bodyPr/>
        <a:lstStyle/>
        <a:p>
          <a:endParaRPr lang="en-US"/>
        </a:p>
      </dgm:t>
    </dgm:pt>
    <dgm:pt modelId="{5FBB7A99-F118-458C-94F6-0551FC4332DF}" type="pres">
      <dgm:prSet presAssocID="{CF74D6D6-7AF0-49AF-B085-D2EB65566F55}" presName="diagram" presStyleCnt="0">
        <dgm:presLayoutVars>
          <dgm:dir/>
          <dgm:resizeHandles val="exact"/>
        </dgm:presLayoutVars>
      </dgm:prSet>
      <dgm:spPr/>
    </dgm:pt>
    <dgm:pt modelId="{34E283A5-99AB-4706-9EC1-EC2AB4547251}" type="pres">
      <dgm:prSet presAssocID="{64FBC099-2532-4DB7-853D-0A2D98B61251}" presName="node" presStyleLbl="node1" presStyleIdx="0" presStyleCnt="6">
        <dgm:presLayoutVars>
          <dgm:bulletEnabled val="1"/>
        </dgm:presLayoutVars>
      </dgm:prSet>
      <dgm:spPr/>
    </dgm:pt>
    <dgm:pt modelId="{D5C682A5-BBF6-40D7-BC4C-CFBBE57F17A6}" type="pres">
      <dgm:prSet presAssocID="{493A4AF5-0318-4900-93AE-D259F27D2539}" presName="sibTrans" presStyleCnt="0"/>
      <dgm:spPr/>
    </dgm:pt>
    <dgm:pt modelId="{9B525569-96EE-4340-B5AA-315F01E1810A}" type="pres">
      <dgm:prSet presAssocID="{12F45FD7-6BF5-401E-A8EB-0C2EB909E708}" presName="node" presStyleLbl="node1" presStyleIdx="1" presStyleCnt="6">
        <dgm:presLayoutVars>
          <dgm:bulletEnabled val="1"/>
        </dgm:presLayoutVars>
      </dgm:prSet>
      <dgm:spPr/>
    </dgm:pt>
    <dgm:pt modelId="{FEF6C7C6-8A3C-498E-A9DE-C37CE6B42677}" type="pres">
      <dgm:prSet presAssocID="{C2F3C7EB-874D-4EAF-A019-048102F53436}" presName="sibTrans" presStyleCnt="0"/>
      <dgm:spPr/>
    </dgm:pt>
    <dgm:pt modelId="{168A0B57-86B4-4D45-877C-2269376AD220}" type="pres">
      <dgm:prSet presAssocID="{A76634CA-1B9D-4817-A54C-9B74DAAFB983}" presName="node" presStyleLbl="node1" presStyleIdx="2" presStyleCnt="6">
        <dgm:presLayoutVars>
          <dgm:bulletEnabled val="1"/>
        </dgm:presLayoutVars>
      </dgm:prSet>
      <dgm:spPr/>
    </dgm:pt>
    <dgm:pt modelId="{70874991-C324-49BE-A815-46F3C90304F3}" type="pres">
      <dgm:prSet presAssocID="{8CD7A94B-AEDA-4905-9EC6-9588D4D2CBB6}" presName="sibTrans" presStyleCnt="0"/>
      <dgm:spPr/>
    </dgm:pt>
    <dgm:pt modelId="{5B14C9C5-9521-4B86-8873-8BDFD2A222A2}" type="pres">
      <dgm:prSet presAssocID="{EEE73A7C-350A-4985-BC96-0DBD4FF47B73}" presName="node" presStyleLbl="node1" presStyleIdx="3" presStyleCnt="6">
        <dgm:presLayoutVars>
          <dgm:bulletEnabled val="1"/>
        </dgm:presLayoutVars>
      </dgm:prSet>
      <dgm:spPr/>
    </dgm:pt>
    <dgm:pt modelId="{3537E990-AA29-4941-AB61-EB197FAE5E8B}" type="pres">
      <dgm:prSet presAssocID="{35D7DE81-4ED7-470A-AF63-1B53AC6CDCDA}" presName="sibTrans" presStyleCnt="0"/>
      <dgm:spPr/>
    </dgm:pt>
    <dgm:pt modelId="{15715A8A-DFAA-497C-AB07-7883D74109CF}" type="pres">
      <dgm:prSet presAssocID="{A1F6B0A1-F894-4E68-AA2C-6A0674434442}" presName="node" presStyleLbl="node1" presStyleIdx="4" presStyleCnt="6">
        <dgm:presLayoutVars>
          <dgm:bulletEnabled val="1"/>
        </dgm:presLayoutVars>
      </dgm:prSet>
      <dgm:spPr/>
    </dgm:pt>
    <dgm:pt modelId="{8B6FF4B3-554B-4E84-8324-9CFEF3A20E18}" type="pres">
      <dgm:prSet presAssocID="{FC4197BA-7644-4697-B670-CDE8BCAE8D6F}" presName="sibTrans" presStyleCnt="0"/>
      <dgm:spPr/>
    </dgm:pt>
    <dgm:pt modelId="{022F1028-2C87-4532-A17B-DAAD7A97FC8F}" type="pres">
      <dgm:prSet presAssocID="{3E5E4189-AE76-47D7-8EC6-41B0F8546FA6}" presName="node" presStyleLbl="node1" presStyleIdx="5" presStyleCnt="6">
        <dgm:presLayoutVars>
          <dgm:bulletEnabled val="1"/>
        </dgm:presLayoutVars>
      </dgm:prSet>
      <dgm:spPr/>
    </dgm:pt>
  </dgm:ptLst>
  <dgm:cxnLst>
    <dgm:cxn modelId="{4602BC01-C483-426F-8872-CAF2D15142C2}" type="presOf" srcId="{CF74D6D6-7AF0-49AF-B085-D2EB65566F55}" destId="{5FBB7A99-F118-458C-94F6-0551FC4332DF}" srcOrd="0" destOrd="0" presId="urn:microsoft.com/office/officeart/2005/8/layout/default"/>
    <dgm:cxn modelId="{AB447F1F-75DF-463E-AC34-21763E989395}" type="presOf" srcId="{EEE73A7C-350A-4985-BC96-0DBD4FF47B73}" destId="{5B14C9C5-9521-4B86-8873-8BDFD2A222A2}" srcOrd="0" destOrd="0" presId="urn:microsoft.com/office/officeart/2005/8/layout/default"/>
    <dgm:cxn modelId="{B85E6B26-EA18-4373-8730-59068268C2A0}" srcId="{CF74D6D6-7AF0-49AF-B085-D2EB65566F55}" destId="{A1F6B0A1-F894-4E68-AA2C-6A0674434442}" srcOrd="4" destOrd="0" parTransId="{B1DBF993-2F60-4D90-82DE-1923A7914C4A}" sibTransId="{FC4197BA-7644-4697-B670-CDE8BCAE8D6F}"/>
    <dgm:cxn modelId="{8C3F983A-DB32-4A32-A476-9DABD1268A00}" type="presOf" srcId="{64FBC099-2532-4DB7-853D-0A2D98B61251}" destId="{34E283A5-99AB-4706-9EC1-EC2AB4547251}" srcOrd="0" destOrd="0" presId="urn:microsoft.com/office/officeart/2005/8/layout/default"/>
    <dgm:cxn modelId="{93191162-97B7-44BD-82DC-5C5D44A27A85}" srcId="{CF74D6D6-7AF0-49AF-B085-D2EB65566F55}" destId="{A76634CA-1B9D-4817-A54C-9B74DAAFB983}" srcOrd="2" destOrd="0" parTransId="{494FB190-651C-49B2-8AAE-70311D13B06C}" sibTransId="{8CD7A94B-AEDA-4905-9EC6-9588D4D2CBB6}"/>
    <dgm:cxn modelId="{0A7C876C-DD34-47FB-B66E-0FC9E2A68728}" type="presOf" srcId="{12F45FD7-6BF5-401E-A8EB-0C2EB909E708}" destId="{9B525569-96EE-4340-B5AA-315F01E1810A}" srcOrd="0" destOrd="0" presId="urn:microsoft.com/office/officeart/2005/8/layout/default"/>
    <dgm:cxn modelId="{863A5956-B58E-4AEA-9C29-D2A881BC457D}" srcId="{CF74D6D6-7AF0-49AF-B085-D2EB65566F55}" destId="{3E5E4189-AE76-47D7-8EC6-41B0F8546FA6}" srcOrd="5" destOrd="0" parTransId="{6CEABD5E-B752-45B8-B7F1-9672031A0036}" sibTransId="{2208C015-D659-4031-A4BA-621CD604F378}"/>
    <dgm:cxn modelId="{C76F5E95-2509-4F7A-BB40-3FF3AEFB82F2}" srcId="{CF74D6D6-7AF0-49AF-B085-D2EB65566F55}" destId="{64FBC099-2532-4DB7-853D-0A2D98B61251}" srcOrd="0" destOrd="0" parTransId="{108834BF-9C2C-4F88-829E-713A7B3E8E11}" sibTransId="{493A4AF5-0318-4900-93AE-D259F27D2539}"/>
    <dgm:cxn modelId="{E6AD4FBB-B8C0-473F-87F0-42FBFF79ECB0}" type="presOf" srcId="{3E5E4189-AE76-47D7-8EC6-41B0F8546FA6}" destId="{022F1028-2C87-4532-A17B-DAAD7A97FC8F}" srcOrd="0" destOrd="0" presId="urn:microsoft.com/office/officeart/2005/8/layout/default"/>
    <dgm:cxn modelId="{458373C7-D4BF-4A7E-8CE4-563E5F650D68}" srcId="{CF74D6D6-7AF0-49AF-B085-D2EB65566F55}" destId="{12F45FD7-6BF5-401E-A8EB-0C2EB909E708}" srcOrd="1" destOrd="0" parTransId="{C4C6A342-6D4A-45F7-BD81-4ACEB8EBEBFE}" sibTransId="{C2F3C7EB-874D-4EAF-A019-048102F53436}"/>
    <dgm:cxn modelId="{F302EFD3-56CB-447C-8563-BAA89872036E}" type="presOf" srcId="{A1F6B0A1-F894-4E68-AA2C-6A0674434442}" destId="{15715A8A-DFAA-497C-AB07-7883D74109CF}" srcOrd="0" destOrd="0" presId="urn:microsoft.com/office/officeart/2005/8/layout/default"/>
    <dgm:cxn modelId="{AD335ED8-882A-4EB1-97B1-E58D465C82E6}" srcId="{CF74D6D6-7AF0-49AF-B085-D2EB65566F55}" destId="{EEE73A7C-350A-4985-BC96-0DBD4FF47B73}" srcOrd="3" destOrd="0" parTransId="{4CEE7CE6-7710-421D-94DD-C9A79F2C8C09}" sibTransId="{35D7DE81-4ED7-470A-AF63-1B53AC6CDCDA}"/>
    <dgm:cxn modelId="{F3B932F6-E7D6-490D-97F1-D017D15F3B2E}" type="presOf" srcId="{A76634CA-1B9D-4817-A54C-9B74DAAFB983}" destId="{168A0B57-86B4-4D45-877C-2269376AD220}" srcOrd="0" destOrd="0" presId="urn:microsoft.com/office/officeart/2005/8/layout/default"/>
    <dgm:cxn modelId="{C2BADDB7-E4F8-478E-841B-88B5DF0F4BC9}" type="presParOf" srcId="{5FBB7A99-F118-458C-94F6-0551FC4332DF}" destId="{34E283A5-99AB-4706-9EC1-EC2AB4547251}" srcOrd="0" destOrd="0" presId="urn:microsoft.com/office/officeart/2005/8/layout/default"/>
    <dgm:cxn modelId="{4AD30888-95BA-4480-A63B-DA8BA35C605C}" type="presParOf" srcId="{5FBB7A99-F118-458C-94F6-0551FC4332DF}" destId="{D5C682A5-BBF6-40D7-BC4C-CFBBE57F17A6}" srcOrd="1" destOrd="0" presId="urn:microsoft.com/office/officeart/2005/8/layout/default"/>
    <dgm:cxn modelId="{1A8CD2E2-F42B-4186-8CED-ECED1B78A75F}" type="presParOf" srcId="{5FBB7A99-F118-458C-94F6-0551FC4332DF}" destId="{9B525569-96EE-4340-B5AA-315F01E1810A}" srcOrd="2" destOrd="0" presId="urn:microsoft.com/office/officeart/2005/8/layout/default"/>
    <dgm:cxn modelId="{43998666-69D4-4DE9-A254-1C353F8F614B}" type="presParOf" srcId="{5FBB7A99-F118-458C-94F6-0551FC4332DF}" destId="{FEF6C7C6-8A3C-498E-A9DE-C37CE6B42677}" srcOrd="3" destOrd="0" presId="urn:microsoft.com/office/officeart/2005/8/layout/default"/>
    <dgm:cxn modelId="{756111D2-1B1B-43BC-9E43-CAF21A5D1BDD}" type="presParOf" srcId="{5FBB7A99-F118-458C-94F6-0551FC4332DF}" destId="{168A0B57-86B4-4D45-877C-2269376AD220}" srcOrd="4" destOrd="0" presId="urn:microsoft.com/office/officeart/2005/8/layout/default"/>
    <dgm:cxn modelId="{CA32E24C-9370-476F-BAAA-C3384E25BDAA}" type="presParOf" srcId="{5FBB7A99-F118-458C-94F6-0551FC4332DF}" destId="{70874991-C324-49BE-A815-46F3C90304F3}" srcOrd="5" destOrd="0" presId="urn:microsoft.com/office/officeart/2005/8/layout/default"/>
    <dgm:cxn modelId="{2EACA274-C1B4-4327-BBB0-31E7E6BFA55F}" type="presParOf" srcId="{5FBB7A99-F118-458C-94F6-0551FC4332DF}" destId="{5B14C9C5-9521-4B86-8873-8BDFD2A222A2}" srcOrd="6" destOrd="0" presId="urn:microsoft.com/office/officeart/2005/8/layout/default"/>
    <dgm:cxn modelId="{21D68E31-2367-46BE-9CF4-F0AF9C3C2993}" type="presParOf" srcId="{5FBB7A99-F118-458C-94F6-0551FC4332DF}" destId="{3537E990-AA29-4941-AB61-EB197FAE5E8B}" srcOrd="7" destOrd="0" presId="urn:microsoft.com/office/officeart/2005/8/layout/default"/>
    <dgm:cxn modelId="{4B09CF27-8432-4DE5-928D-3B74FEE35890}" type="presParOf" srcId="{5FBB7A99-F118-458C-94F6-0551FC4332DF}" destId="{15715A8A-DFAA-497C-AB07-7883D74109CF}" srcOrd="8" destOrd="0" presId="urn:microsoft.com/office/officeart/2005/8/layout/default"/>
    <dgm:cxn modelId="{C06C63E8-1846-4349-B735-FECCEED555F7}" type="presParOf" srcId="{5FBB7A99-F118-458C-94F6-0551FC4332DF}" destId="{8B6FF4B3-554B-4E84-8324-9CFEF3A20E18}" srcOrd="9" destOrd="0" presId="urn:microsoft.com/office/officeart/2005/8/layout/default"/>
    <dgm:cxn modelId="{16D31A15-AA47-463D-B249-9875439BA7A5}" type="presParOf" srcId="{5FBB7A99-F118-458C-94F6-0551FC4332DF}" destId="{022F1028-2C87-4532-A17B-DAAD7A97FC8F}"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C90904C-E888-4A95-AC86-AD86DB9B4F88}" type="doc">
      <dgm:prSet loTypeId="urn:microsoft.com/office/officeart/2005/8/layout/hList1" loCatId="list" qsTypeId="urn:microsoft.com/office/officeart/2005/8/quickstyle/simple2" qsCatId="simple" csTypeId="urn:microsoft.com/office/officeart/2005/8/colors/accent1_2" csCatId="accent1" phldr="1"/>
      <dgm:spPr/>
      <dgm:t>
        <a:bodyPr/>
        <a:lstStyle/>
        <a:p>
          <a:endParaRPr lang="en-US"/>
        </a:p>
      </dgm:t>
    </dgm:pt>
    <dgm:pt modelId="{7D9F431B-FC8A-40E5-AE9B-FA7B30370491}">
      <dgm:prSet/>
      <dgm:spPr/>
      <dgm:t>
        <a:bodyPr/>
        <a:lstStyle/>
        <a:p>
          <a:r>
            <a:rPr lang="en-US" b="1" dirty="0"/>
            <a:t>Secondary data</a:t>
          </a:r>
          <a:endParaRPr lang="en-US" dirty="0"/>
        </a:p>
        <a:p>
          <a:r>
            <a:rPr lang="en-US" dirty="0"/>
            <a:t>Data that has already been collected by other researchers, but which can be further used for research. </a:t>
          </a:r>
        </a:p>
      </dgm:t>
    </dgm:pt>
    <dgm:pt modelId="{4AF08272-DA56-44F2-A018-38D7CBAE49DD}" type="parTrans" cxnId="{E6A1958A-D14E-4554-A06C-5BE0E8F2A9EB}">
      <dgm:prSet/>
      <dgm:spPr/>
      <dgm:t>
        <a:bodyPr/>
        <a:lstStyle/>
        <a:p>
          <a:endParaRPr lang="en-US"/>
        </a:p>
      </dgm:t>
    </dgm:pt>
    <dgm:pt modelId="{25703599-4B22-4764-B326-B9DE343DBDD0}" type="sibTrans" cxnId="{E6A1958A-D14E-4554-A06C-5BE0E8F2A9EB}">
      <dgm:prSet/>
      <dgm:spPr/>
      <dgm:t>
        <a:bodyPr/>
        <a:lstStyle/>
        <a:p>
          <a:endParaRPr lang="en-US"/>
        </a:p>
      </dgm:t>
    </dgm:pt>
    <dgm:pt modelId="{098D0EAB-25F2-4946-A3AD-E205F0EFDB1E}">
      <dgm:prSet/>
      <dgm:spPr/>
      <dgm:t>
        <a:bodyPr/>
        <a:lstStyle/>
        <a:p>
          <a:r>
            <a:rPr lang="en-US" dirty="0"/>
            <a:t>government, academic and industry-released public statistics, opinion polls, other existing datasets</a:t>
          </a:r>
        </a:p>
      </dgm:t>
    </dgm:pt>
    <dgm:pt modelId="{169BDA81-E6B7-4608-B7E9-CF9A1E21047F}" type="parTrans" cxnId="{887BC74A-F241-466C-A2DC-BF6FFB5E54E7}">
      <dgm:prSet/>
      <dgm:spPr/>
      <dgm:t>
        <a:bodyPr/>
        <a:lstStyle/>
        <a:p>
          <a:endParaRPr lang="en-US"/>
        </a:p>
      </dgm:t>
    </dgm:pt>
    <dgm:pt modelId="{4CB0585A-CB08-4C41-9147-46382F383E60}" type="sibTrans" cxnId="{887BC74A-F241-466C-A2DC-BF6FFB5E54E7}">
      <dgm:prSet/>
      <dgm:spPr/>
      <dgm:t>
        <a:bodyPr/>
        <a:lstStyle/>
        <a:p>
          <a:endParaRPr lang="en-US"/>
        </a:p>
      </dgm:t>
    </dgm:pt>
    <dgm:pt modelId="{773C34BD-FF5F-4BE2-95D4-24A6E08ECCFD}">
      <dgm:prSet/>
      <dgm:spPr/>
      <dgm:t>
        <a:bodyPr/>
        <a:lstStyle/>
        <a:p>
          <a:r>
            <a:rPr lang="en-US" b="1" dirty="0"/>
            <a:t>Primary data</a:t>
          </a:r>
          <a:endParaRPr lang="en-US" dirty="0"/>
        </a:p>
        <a:p>
          <a:r>
            <a:rPr lang="en-US" dirty="0"/>
            <a:t>Data collected by the researcher for the purpose of the project.</a:t>
          </a:r>
        </a:p>
      </dgm:t>
    </dgm:pt>
    <dgm:pt modelId="{C57EA5E9-F79D-4895-8229-171164C9A595}" type="parTrans" cxnId="{78D3CC14-4EE6-46AF-A2F0-A5D251065482}">
      <dgm:prSet/>
      <dgm:spPr/>
      <dgm:t>
        <a:bodyPr/>
        <a:lstStyle/>
        <a:p>
          <a:endParaRPr lang="en-US"/>
        </a:p>
      </dgm:t>
    </dgm:pt>
    <dgm:pt modelId="{45E50432-08C2-456C-A603-4A631BD48C6E}" type="sibTrans" cxnId="{78D3CC14-4EE6-46AF-A2F0-A5D251065482}">
      <dgm:prSet/>
      <dgm:spPr/>
      <dgm:t>
        <a:bodyPr/>
        <a:lstStyle/>
        <a:p>
          <a:endParaRPr lang="en-US"/>
        </a:p>
      </dgm:t>
    </dgm:pt>
    <dgm:pt modelId="{55C60FFF-CDEE-41ED-8EE4-7810AE7F8EE3}">
      <dgm:prSet/>
      <dgm:spPr/>
      <dgm:t>
        <a:bodyPr/>
        <a:lstStyle/>
        <a:p>
          <a:r>
            <a:rPr lang="en-US" dirty="0"/>
            <a:t>surveys conducted by the researcher</a:t>
          </a:r>
        </a:p>
      </dgm:t>
    </dgm:pt>
    <dgm:pt modelId="{326CEE58-A510-4A68-97F8-407A09F9310B}" type="parTrans" cxnId="{AFEBE8AD-1B40-4E9A-92FD-CCD3493E5143}">
      <dgm:prSet/>
      <dgm:spPr/>
      <dgm:t>
        <a:bodyPr/>
        <a:lstStyle/>
        <a:p>
          <a:endParaRPr lang="en-GB"/>
        </a:p>
      </dgm:t>
    </dgm:pt>
    <dgm:pt modelId="{FC7A032C-28FE-4DE9-ACE0-E1001FAC83E4}" type="sibTrans" cxnId="{AFEBE8AD-1B40-4E9A-92FD-CCD3493E5143}">
      <dgm:prSet/>
      <dgm:spPr/>
      <dgm:t>
        <a:bodyPr/>
        <a:lstStyle/>
        <a:p>
          <a:endParaRPr lang="en-GB"/>
        </a:p>
      </dgm:t>
    </dgm:pt>
    <dgm:pt modelId="{3772E350-7DF9-4A8D-81D8-9303129523D9}">
      <dgm:prSet/>
      <dgm:spPr/>
      <dgm:t>
        <a:bodyPr/>
        <a:lstStyle/>
        <a:p>
          <a:r>
            <a:rPr lang="en-US" dirty="0"/>
            <a:t>Government data portals: </a:t>
          </a:r>
          <a:r>
            <a:rPr lang="en-GB" dirty="0">
              <a:hlinkClick xmlns:r="http://schemas.openxmlformats.org/officeDocument/2006/relationships" r:id="rId1"/>
            </a:rPr>
            <a:t>https://data.gov.uk/</a:t>
          </a:r>
          <a:r>
            <a:rPr lang="en-GB" dirty="0"/>
            <a:t> </a:t>
          </a:r>
          <a:endParaRPr lang="en-US" dirty="0"/>
        </a:p>
      </dgm:t>
    </dgm:pt>
    <dgm:pt modelId="{E39B6DFC-5C56-450A-9D48-EAF19895C8DB}" type="parTrans" cxnId="{55AA65B8-DD1A-47DE-97E3-5DDD57F64863}">
      <dgm:prSet/>
      <dgm:spPr/>
      <dgm:t>
        <a:bodyPr/>
        <a:lstStyle/>
        <a:p>
          <a:endParaRPr lang="en-GB"/>
        </a:p>
      </dgm:t>
    </dgm:pt>
    <dgm:pt modelId="{B977A834-061E-489F-AC9C-556D2A7A6DF0}" type="sibTrans" cxnId="{55AA65B8-DD1A-47DE-97E3-5DDD57F64863}">
      <dgm:prSet/>
      <dgm:spPr/>
      <dgm:t>
        <a:bodyPr/>
        <a:lstStyle/>
        <a:p>
          <a:endParaRPr lang="en-GB"/>
        </a:p>
      </dgm:t>
    </dgm:pt>
    <dgm:pt modelId="{CC300AE4-5382-4AD7-BE97-3BECFA0B7CE8}">
      <dgm:prSet/>
      <dgm:spPr/>
      <dgm:t>
        <a:bodyPr/>
        <a:lstStyle/>
        <a:p>
          <a:r>
            <a:rPr lang="en-NZ" dirty="0"/>
            <a:t>Survey data:</a:t>
          </a:r>
          <a:endParaRPr lang="en-US" dirty="0"/>
        </a:p>
      </dgm:t>
    </dgm:pt>
    <dgm:pt modelId="{2128F456-2F71-4128-9C70-51E5B59F7CED}" type="parTrans" cxnId="{2CF0AF96-00E8-4112-A773-3BE36A593798}">
      <dgm:prSet/>
      <dgm:spPr/>
      <dgm:t>
        <a:bodyPr/>
        <a:lstStyle/>
        <a:p>
          <a:endParaRPr lang="en-GB"/>
        </a:p>
      </dgm:t>
    </dgm:pt>
    <dgm:pt modelId="{4B671E7A-C59C-4603-B29E-FA02276CF31C}" type="sibTrans" cxnId="{2CF0AF96-00E8-4112-A773-3BE36A593798}">
      <dgm:prSet/>
      <dgm:spPr/>
      <dgm:t>
        <a:bodyPr/>
        <a:lstStyle/>
        <a:p>
          <a:endParaRPr lang="en-GB"/>
        </a:p>
      </dgm:t>
    </dgm:pt>
    <dgm:pt modelId="{798BE8D9-BCA8-417F-9A85-0B8C1AC9A82B}">
      <dgm:prSet/>
      <dgm:spPr/>
      <dgm:t>
        <a:bodyPr/>
        <a:lstStyle/>
        <a:p>
          <a:r>
            <a:rPr lang="en-NZ" dirty="0">
              <a:hlinkClick xmlns:r="http://schemas.openxmlformats.org/officeDocument/2006/relationships" r:id="rId2"/>
            </a:rPr>
            <a:t>World Values Surveys</a:t>
          </a:r>
          <a:endParaRPr lang="en-US" dirty="0"/>
        </a:p>
      </dgm:t>
    </dgm:pt>
    <dgm:pt modelId="{12FBA219-8630-4AE2-9F30-1597D057BC61}" type="parTrans" cxnId="{225BB57D-49FF-419D-8A18-7ED0385F17A4}">
      <dgm:prSet/>
      <dgm:spPr/>
      <dgm:t>
        <a:bodyPr/>
        <a:lstStyle/>
        <a:p>
          <a:endParaRPr lang="en-GB"/>
        </a:p>
      </dgm:t>
    </dgm:pt>
    <dgm:pt modelId="{DD3B38A1-9410-4A3E-A64E-190D3CA68652}" type="sibTrans" cxnId="{225BB57D-49FF-419D-8A18-7ED0385F17A4}">
      <dgm:prSet/>
      <dgm:spPr/>
      <dgm:t>
        <a:bodyPr/>
        <a:lstStyle/>
        <a:p>
          <a:endParaRPr lang="en-GB"/>
        </a:p>
      </dgm:t>
    </dgm:pt>
    <dgm:pt modelId="{02F020FC-915F-480E-BA31-228B5E95C236}">
      <dgm:prSet/>
      <dgm:spPr/>
      <dgm:t>
        <a:bodyPr/>
        <a:lstStyle/>
        <a:p>
          <a:r>
            <a:rPr lang="en-NZ" dirty="0">
              <a:hlinkClick xmlns:r="http://schemas.openxmlformats.org/officeDocument/2006/relationships" r:id="rId3"/>
            </a:rPr>
            <a:t>Eurobarometer</a:t>
          </a:r>
          <a:endParaRPr lang="en-US" dirty="0"/>
        </a:p>
      </dgm:t>
    </dgm:pt>
    <dgm:pt modelId="{43F4CDD9-8FC9-4A55-9B04-FA261AA57977}" type="parTrans" cxnId="{F9E9B44A-C52F-4BBD-A76C-40CE542B7028}">
      <dgm:prSet/>
      <dgm:spPr/>
      <dgm:t>
        <a:bodyPr/>
        <a:lstStyle/>
        <a:p>
          <a:endParaRPr lang="en-GB"/>
        </a:p>
      </dgm:t>
    </dgm:pt>
    <dgm:pt modelId="{6EF866B4-2965-42C6-915F-E8B4B4DA6B02}" type="sibTrans" cxnId="{F9E9B44A-C52F-4BBD-A76C-40CE542B7028}">
      <dgm:prSet/>
      <dgm:spPr/>
      <dgm:t>
        <a:bodyPr/>
        <a:lstStyle/>
        <a:p>
          <a:endParaRPr lang="en-GB"/>
        </a:p>
      </dgm:t>
    </dgm:pt>
    <dgm:pt modelId="{EA702863-7BF9-4B97-B679-E89FF79C658D}">
      <dgm:prSet/>
      <dgm:spPr/>
      <dgm:t>
        <a:bodyPr/>
        <a:lstStyle/>
        <a:p>
          <a:r>
            <a:rPr lang="en-NZ" dirty="0">
              <a:hlinkClick xmlns:r="http://schemas.openxmlformats.org/officeDocument/2006/relationships" r:id="rId4"/>
            </a:rPr>
            <a:t>British Election Study</a:t>
          </a:r>
          <a:endParaRPr lang="en-US" dirty="0"/>
        </a:p>
      </dgm:t>
    </dgm:pt>
    <dgm:pt modelId="{365A2BC6-6FEA-4ED2-B30F-4E2FE6D0FDD7}" type="parTrans" cxnId="{C7345813-11B4-469C-964C-52EEBE56829A}">
      <dgm:prSet/>
      <dgm:spPr/>
      <dgm:t>
        <a:bodyPr/>
        <a:lstStyle/>
        <a:p>
          <a:endParaRPr lang="en-GB"/>
        </a:p>
      </dgm:t>
    </dgm:pt>
    <dgm:pt modelId="{FC2A326D-D1F0-42EB-A6EA-7A4E84A52A37}" type="sibTrans" cxnId="{C7345813-11B4-469C-964C-52EEBE56829A}">
      <dgm:prSet/>
      <dgm:spPr/>
      <dgm:t>
        <a:bodyPr/>
        <a:lstStyle/>
        <a:p>
          <a:endParaRPr lang="en-GB"/>
        </a:p>
      </dgm:t>
    </dgm:pt>
    <dgm:pt modelId="{ABE5A068-6481-41EC-B248-89DBF3D0695A}">
      <dgm:prSet/>
      <dgm:spPr/>
      <dgm:t>
        <a:bodyPr/>
        <a:lstStyle/>
        <a:p>
          <a:r>
            <a:rPr lang="en-US" dirty="0"/>
            <a:t>data from experiments</a:t>
          </a:r>
        </a:p>
      </dgm:t>
    </dgm:pt>
    <dgm:pt modelId="{ACB98A72-8F20-4E24-B216-05CAD32065C7}" type="parTrans" cxnId="{15A70ED9-8BD1-4BC1-8930-461D9A1133A2}">
      <dgm:prSet/>
      <dgm:spPr/>
      <dgm:t>
        <a:bodyPr/>
        <a:lstStyle/>
        <a:p>
          <a:endParaRPr lang="en-GB"/>
        </a:p>
      </dgm:t>
    </dgm:pt>
    <dgm:pt modelId="{2A0CDA07-A6C0-4681-8CA8-8293C995288A}" type="sibTrans" cxnId="{15A70ED9-8BD1-4BC1-8930-461D9A1133A2}">
      <dgm:prSet/>
      <dgm:spPr/>
      <dgm:t>
        <a:bodyPr/>
        <a:lstStyle/>
        <a:p>
          <a:endParaRPr lang="en-GB"/>
        </a:p>
      </dgm:t>
    </dgm:pt>
    <dgm:pt modelId="{B56C1F18-7A68-4345-A6B5-DB8E1DF450C2}">
      <dgm:prSet/>
      <dgm:spPr/>
      <dgm:t>
        <a:bodyPr/>
        <a:lstStyle/>
        <a:p>
          <a:r>
            <a:rPr lang="en-US" dirty="0"/>
            <a:t>sensor data</a:t>
          </a:r>
        </a:p>
      </dgm:t>
    </dgm:pt>
    <dgm:pt modelId="{3386D69B-14ED-4E5E-AB8C-F08E2DA993AC}" type="parTrans" cxnId="{3FAFF88D-892D-4A01-BAB5-B1AFF63E540A}">
      <dgm:prSet/>
      <dgm:spPr/>
      <dgm:t>
        <a:bodyPr/>
        <a:lstStyle/>
        <a:p>
          <a:endParaRPr lang="en-GB"/>
        </a:p>
      </dgm:t>
    </dgm:pt>
    <dgm:pt modelId="{997EF76C-0C62-45E1-8125-645EAC13C8DD}" type="sibTrans" cxnId="{3FAFF88D-892D-4A01-BAB5-B1AFF63E540A}">
      <dgm:prSet/>
      <dgm:spPr/>
      <dgm:t>
        <a:bodyPr/>
        <a:lstStyle/>
        <a:p>
          <a:endParaRPr lang="en-GB"/>
        </a:p>
      </dgm:t>
    </dgm:pt>
    <dgm:pt modelId="{9C971E87-DCB3-4EF0-A209-9A330CFF4F9A}">
      <dgm:prSet/>
      <dgm:spPr/>
      <dgm:t>
        <a:bodyPr/>
        <a:lstStyle/>
        <a:p>
          <a:r>
            <a:rPr lang="en-US" dirty="0"/>
            <a:t>observations of the natural world</a:t>
          </a:r>
        </a:p>
      </dgm:t>
    </dgm:pt>
    <dgm:pt modelId="{0FF7BD1C-814D-4356-A5A3-9DD2F663B1D4}" type="parTrans" cxnId="{61740E7D-82A4-403F-B1AA-63FC87EF9A34}">
      <dgm:prSet/>
      <dgm:spPr/>
      <dgm:t>
        <a:bodyPr/>
        <a:lstStyle/>
        <a:p>
          <a:endParaRPr lang="en-GB"/>
        </a:p>
      </dgm:t>
    </dgm:pt>
    <dgm:pt modelId="{8FFA156B-C99B-45EF-9E95-37F6EE1F0FBA}" type="sibTrans" cxnId="{61740E7D-82A4-403F-B1AA-63FC87EF9A34}">
      <dgm:prSet/>
      <dgm:spPr/>
      <dgm:t>
        <a:bodyPr/>
        <a:lstStyle/>
        <a:p>
          <a:endParaRPr lang="en-GB"/>
        </a:p>
      </dgm:t>
    </dgm:pt>
    <dgm:pt modelId="{B7063630-3160-4872-98FA-2D3FDD560D37}">
      <dgm:prSet/>
      <dgm:spPr/>
      <dgm:t>
        <a:bodyPr/>
        <a:lstStyle/>
        <a:p>
          <a:r>
            <a:rPr lang="en-US" dirty="0"/>
            <a:t>other data collected by the researcher</a:t>
          </a:r>
        </a:p>
      </dgm:t>
    </dgm:pt>
    <dgm:pt modelId="{D564E285-F05D-44AD-AC38-AA4CC75880A6}" type="parTrans" cxnId="{21DB513E-0C8A-4B66-BE65-835FA2BE4C69}">
      <dgm:prSet/>
      <dgm:spPr/>
      <dgm:t>
        <a:bodyPr/>
        <a:lstStyle/>
        <a:p>
          <a:endParaRPr lang="en-GB"/>
        </a:p>
      </dgm:t>
    </dgm:pt>
    <dgm:pt modelId="{D83FF88B-A7E5-45EF-815A-5F6F6B0996C9}" type="sibTrans" cxnId="{21DB513E-0C8A-4B66-BE65-835FA2BE4C69}">
      <dgm:prSet/>
      <dgm:spPr/>
      <dgm:t>
        <a:bodyPr/>
        <a:lstStyle/>
        <a:p>
          <a:endParaRPr lang="en-GB"/>
        </a:p>
      </dgm:t>
    </dgm:pt>
    <dgm:pt modelId="{E449F777-65F9-4912-9370-F0488045E025}" type="pres">
      <dgm:prSet presAssocID="{0C90904C-E888-4A95-AC86-AD86DB9B4F88}" presName="Name0" presStyleCnt="0">
        <dgm:presLayoutVars>
          <dgm:dir/>
          <dgm:animLvl val="lvl"/>
          <dgm:resizeHandles val="exact"/>
        </dgm:presLayoutVars>
      </dgm:prSet>
      <dgm:spPr/>
    </dgm:pt>
    <dgm:pt modelId="{3C01F9D7-AB8B-4F10-B27C-9EC376FF589B}" type="pres">
      <dgm:prSet presAssocID="{7D9F431B-FC8A-40E5-AE9B-FA7B30370491}" presName="composite" presStyleCnt="0"/>
      <dgm:spPr/>
    </dgm:pt>
    <dgm:pt modelId="{2219CA93-3B07-4073-8DC4-28637B486F95}" type="pres">
      <dgm:prSet presAssocID="{7D9F431B-FC8A-40E5-AE9B-FA7B30370491}" presName="parTx" presStyleLbl="alignNode1" presStyleIdx="0" presStyleCnt="2" custScaleY="152328">
        <dgm:presLayoutVars>
          <dgm:chMax val="0"/>
          <dgm:chPref val="0"/>
          <dgm:bulletEnabled val="1"/>
        </dgm:presLayoutVars>
      </dgm:prSet>
      <dgm:spPr/>
    </dgm:pt>
    <dgm:pt modelId="{9E6A2C89-B4A3-4C53-B476-036296F509C0}" type="pres">
      <dgm:prSet presAssocID="{7D9F431B-FC8A-40E5-AE9B-FA7B30370491}" presName="desTx" presStyleLbl="alignAccFollowNode1" presStyleIdx="0" presStyleCnt="2">
        <dgm:presLayoutVars>
          <dgm:bulletEnabled val="1"/>
        </dgm:presLayoutVars>
      </dgm:prSet>
      <dgm:spPr/>
    </dgm:pt>
    <dgm:pt modelId="{95B18959-3EE0-46A1-9A22-41601A01EA2A}" type="pres">
      <dgm:prSet presAssocID="{25703599-4B22-4764-B326-B9DE343DBDD0}" presName="space" presStyleCnt="0"/>
      <dgm:spPr/>
    </dgm:pt>
    <dgm:pt modelId="{F502F305-D805-4FD0-87B3-DD204656728B}" type="pres">
      <dgm:prSet presAssocID="{773C34BD-FF5F-4BE2-95D4-24A6E08ECCFD}" presName="composite" presStyleCnt="0"/>
      <dgm:spPr/>
    </dgm:pt>
    <dgm:pt modelId="{FF398AA4-6D38-49AC-9272-86B5FFAB9D01}" type="pres">
      <dgm:prSet presAssocID="{773C34BD-FF5F-4BE2-95D4-24A6E08ECCFD}" presName="parTx" presStyleLbl="alignNode1" presStyleIdx="1" presStyleCnt="2" custScaleY="140587">
        <dgm:presLayoutVars>
          <dgm:chMax val="0"/>
          <dgm:chPref val="0"/>
          <dgm:bulletEnabled val="1"/>
        </dgm:presLayoutVars>
      </dgm:prSet>
      <dgm:spPr/>
    </dgm:pt>
    <dgm:pt modelId="{DE36B2DB-513B-49F4-B706-E89BC757F05C}" type="pres">
      <dgm:prSet presAssocID="{773C34BD-FF5F-4BE2-95D4-24A6E08ECCFD}" presName="desTx" presStyleLbl="alignAccFollowNode1" presStyleIdx="1" presStyleCnt="2">
        <dgm:presLayoutVars>
          <dgm:bulletEnabled val="1"/>
        </dgm:presLayoutVars>
      </dgm:prSet>
      <dgm:spPr/>
    </dgm:pt>
  </dgm:ptLst>
  <dgm:cxnLst>
    <dgm:cxn modelId="{C7345813-11B4-469C-964C-52EEBE56829A}" srcId="{CC300AE4-5382-4AD7-BE97-3BECFA0B7CE8}" destId="{EA702863-7BF9-4B97-B679-E89FF79C658D}" srcOrd="2" destOrd="0" parTransId="{365A2BC6-6FEA-4ED2-B30F-4E2FE6D0FDD7}" sibTransId="{FC2A326D-D1F0-42EB-A6EA-7A4E84A52A37}"/>
    <dgm:cxn modelId="{78D3CC14-4EE6-46AF-A2F0-A5D251065482}" srcId="{0C90904C-E888-4A95-AC86-AD86DB9B4F88}" destId="{773C34BD-FF5F-4BE2-95D4-24A6E08ECCFD}" srcOrd="1" destOrd="0" parTransId="{C57EA5E9-F79D-4895-8229-171164C9A595}" sibTransId="{45E50432-08C2-456C-A603-4A631BD48C6E}"/>
    <dgm:cxn modelId="{0B7ECF24-0B7B-4786-A3B9-0F9A589BD40F}" type="presOf" srcId="{55C60FFF-CDEE-41ED-8EE4-7810AE7F8EE3}" destId="{DE36B2DB-513B-49F4-B706-E89BC757F05C}" srcOrd="0" destOrd="0" presId="urn:microsoft.com/office/officeart/2005/8/layout/hList1"/>
    <dgm:cxn modelId="{9A2A7034-EE64-40B1-994C-7F6BDCA48BBE}" type="presOf" srcId="{9C971E87-DCB3-4EF0-A209-9A330CFF4F9A}" destId="{DE36B2DB-513B-49F4-B706-E89BC757F05C}" srcOrd="0" destOrd="3" presId="urn:microsoft.com/office/officeart/2005/8/layout/hList1"/>
    <dgm:cxn modelId="{21DB513E-0C8A-4B66-BE65-835FA2BE4C69}" srcId="{773C34BD-FF5F-4BE2-95D4-24A6E08ECCFD}" destId="{B7063630-3160-4872-98FA-2D3FDD560D37}" srcOrd="4" destOrd="0" parTransId="{D564E285-F05D-44AD-AC38-AA4CC75880A6}" sibTransId="{D83FF88B-A7E5-45EF-815A-5F6F6B0996C9}"/>
    <dgm:cxn modelId="{7181F35B-66B6-409E-919E-06783DD2E6F7}" type="presOf" srcId="{7D9F431B-FC8A-40E5-AE9B-FA7B30370491}" destId="{2219CA93-3B07-4073-8DC4-28637B486F95}" srcOrd="0" destOrd="0" presId="urn:microsoft.com/office/officeart/2005/8/layout/hList1"/>
    <dgm:cxn modelId="{BE54AE62-DA3D-4B33-A108-80CA621C3E47}" type="presOf" srcId="{B7063630-3160-4872-98FA-2D3FDD560D37}" destId="{DE36B2DB-513B-49F4-B706-E89BC757F05C}" srcOrd="0" destOrd="4" presId="urn:microsoft.com/office/officeart/2005/8/layout/hList1"/>
    <dgm:cxn modelId="{F9E9B44A-C52F-4BBD-A76C-40CE542B7028}" srcId="{CC300AE4-5382-4AD7-BE97-3BECFA0B7CE8}" destId="{02F020FC-915F-480E-BA31-228B5E95C236}" srcOrd="1" destOrd="0" parTransId="{43F4CDD9-8FC9-4A55-9B04-FA261AA57977}" sibTransId="{6EF866B4-2965-42C6-915F-E8B4B4DA6B02}"/>
    <dgm:cxn modelId="{887BC74A-F241-466C-A2DC-BF6FFB5E54E7}" srcId="{7D9F431B-FC8A-40E5-AE9B-FA7B30370491}" destId="{098D0EAB-25F2-4946-A3AD-E205F0EFDB1E}" srcOrd="0" destOrd="0" parTransId="{169BDA81-E6B7-4608-B7E9-CF9A1E21047F}" sibTransId="{4CB0585A-CB08-4C41-9147-46382F383E60}"/>
    <dgm:cxn modelId="{61740E7D-82A4-403F-B1AA-63FC87EF9A34}" srcId="{773C34BD-FF5F-4BE2-95D4-24A6E08ECCFD}" destId="{9C971E87-DCB3-4EF0-A209-9A330CFF4F9A}" srcOrd="3" destOrd="0" parTransId="{0FF7BD1C-814D-4356-A5A3-9DD2F663B1D4}" sibTransId="{8FFA156B-C99B-45EF-9E95-37F6EE1F0FBA}"/>
    <dgm:cxn modelId="{225BB57D-49FF-419D-8A18-7ED0385F17A4}" srcId="{CC300AE4-5382-4AD7-BE97-3BECFA0B7CE8}" destId="{798BE8D9-BCA8-417F-9A85-0B8C1AC9A82B}" srcOrd="0" destOrd="0" parTransId="{12FBA219-8630-4AE2-9F30-1597D057BC61}" sibTransId="{DD3B38A1-9410-4A3E-A64E-190D3CA68652}"/>
    <dgm:cxn modelId="{E6A1958A-D14E-4554-A06C-5BE0E8F2A9EB}" srcId="{0C90904C-E888-4A95-AC86-AD86DB9B4F88}" destId="{7D9F431B-FC8A-40E5-AE9B-FA7B30370491}" srcOrd="0" destOrd="0" parTransId="{4AF08272-DA56-44F2-A018-38D7CBAE49DD}" sibTransId="{25703599-4B22-4764-B326-B9DE343DBDD0}"/>
    <dgm:cxn modelId="{3FAFF88D-892D-4A01-BAB5-B1AFF63E540A}" srcId="{773C34BD-FF5F-4BE2-95D4-24A6E08ECCFD}" destId="{B56C1F18-7A68-4345-A6B5-DB8E1DF450C2}" srcOrd="2" destOrd="0" parTransId="{3386D69B-14ED-4E5E-AB8C-F08E2DA993AC}" sibTransId="{997EF76C-0C62-45E1-8125-645EAC13C8DD}"/>
    <dgm:cxn modelId="{2CF0AF96-00E8-4112-A773-3BE36A593798}" srcId="{7D9F431B-FC8A-40E5-AE9B-FA7B30370491}" destId="{CC300AE4-5382-4AD7-BE97-3BECFA0B7CE8}" srcOrd="2" destOrd="0" parTransId="{2128F456-2F71-4128-9C70-51E5B59F7CED}" sibTransId="{4B671E7A-C59C-4603-B29E-FA02276CF31C}"/>
    <dgm:cxn modelId="{9FF4A6A0-2ED4-4D8F-B9A4-7070191F61FD}" type="presOf" srcId="{02F020FC-915F-480E-BA31-228B5E95C236}" destId="{9E6A2C89-B4A3-4C53-B476-036296F509C0}" srcOrd="0" destOrd="4" presId="urn:microsoft.com/office/officeart/2005/8/layout/hList1"/>
    <dgm:cxn modelId="{E9FB1DA9-27CD-451E-9EA0-18F9DF60ABD0}" type="presOf" srcId="{B56C1F18-7A68-4345-A6B5-DB8E1DF450C2}" destId="{DE36B2DB-513B-49F4-B706-E89BC757F05C}" srcOrd="0" destOrd="2" presId="urn:microsoft.com/office/officeart/2005/8/layout/hList1"/>
    <dgm:cxn modelId="{AFEBE8AD-1B40-4E9A-92FD-CCD3493E5143}" srcId="{773C34BD-FF5F-4BE2-95D4-24A6E08ECCFD}" destId="{55C60FFF-CDEE-41ED-8EE4-7810AE7F8EE3}" srcOrd="0" destOrd="0" parTransId="{326CEE58-A510-4A68-97F8-407A09F9310B}" sibTransId="{FC7A032C-28FE-4DE9-ACE0-E1001FAC83E4}"/>
    <dgm:cxn modelId="{77DEFDAF-622A-46B6-B937-A7B4696749B0}" type="presOf" srcId="{EA702863-7BF9-4B97-B679-E89FF79C658D}" destId="{9E6A2C89-B4A3-4C53-B476-036296F509C0}" srcOrd="0" destOrd="5" presId="urn:microsoft.com/office/officeart/2005/8/layout/hList1"/>
    <dgm:cxn modelId="{55AA65B8-DD1A-47DE-97E3-5DDD57F64863}" srcId="{7D9F431B-FC8A-40E5-AE9B-FA7B30370491}" destId="{3772E350-7DF9-4A8D-81D8-9303129523D9}" srcOrd="1" destOrd="0" parTransId="{E39B6DFC-5C56-450A-9D48-EAF19895C8DB}" sibTransId="{B977A834-061E-489F-AC9C-556D2A7A6DF0}"/>
    <dgm:cxn modelId="{5AD10DBD-9CF6-400C-B5C4-A02C1F88A5B0}" type="presOf" srcId="{773C34BD-FF5F-4BE2-95D4-24A6E08ECCFD}" destId="{FF398AA4-6D38-49AC-9272-86B5FFAB9D01}" srcOrd="0" destOrd="0" presId="urn:microsoft.com/office/officeart/2005/8/layout/hList1"/>
    <dgm:cxn modelId="{579809C4-F23A-4687-90B3-EDC9C45DC71B}" type="presOf" srcId="{CC300AE4-5382-4AD7-BE97-3BECFA0B7CE8}" destId="{9E6A2C89-B4A3-4C53-B476-036296F509C0}" srcOrd="0" destOrd="2" presId="urn:microsoft.com/office/officeart/2005/8/layout/hList1"/>
    <dgm:cxn modelId="{3DF9ACCE-AF89-43F6-987E-E619D23D862B}" type="presOf" srcId="{0C90904C-E888-4A95-AC86-AD86DB9B4F88}" destId="{E449F777-65F9-4912-9370-F0488045E025}" srcOrd="0" destOrd="0" presId="urn:microsoft.com/office/officeart/2005/8/layout/hList1"/>
    <dgm:cxn modelId="{AD69C4D6-71A8-4EAE-B4E9-305B01EC27F3}" type="presOf" srcId="{ABE5A068-6481-41EC-B248-89DBF3D0695A}" destId="{DE36B2DB-513B-49F4-B706-E89BC757F05C}" srcOrd="0" destOrd="1" presId="urn:microsoft.com/office/officeart/2005/8/layout/hList1"/>
    <dgm:cxn modelId="{15A70ED9-8BD1-4BC1-8930-461D9A1133A2}" srcId="{773C34BD-FF5F-4BE2-95D4-24A6E08ECCFD}" destId="{ABE5A068-6481-41EC-B248-89DBF3D0695A}" srcOrd="1" destOrd="0" parTransId="{ACB98A72-8F20-4E24-B216-05CAD32065C7}" sibTransId="{2A0CDA07-A6C0-4681-8CA8-8293C995288A}"/>
    <dgm:cxn modelId="{B43D91DE-2E33-498C-B06C-004088EA7E55}" type="presOf" srcId="{3772E350-7DF9-4A8D-81D8-9303129523D9}" destId="{9E6A2C89-B4A3-4C53-B476-036296F509C0}" srcOrd="0" destOrd="1" presId="urn:microsoft.com/office/officeart/2005/8/layout/hList1"/>
    <dgm:cxn modelId="{32BED3E0-18F6-4FF0-B9C6-E6398B8262F4}" type="presOf" srcId="{798BE8D9-BCA8-417F-9A85-0B8C1AC9A82B}" destId="{9E6A2C89-B4A3-4C53-B476-036296F509C0}" srcOrd="0" destOrd="3" presId="urn:microsoft.com/office/officeart/2005/8/layout/hList1"/>
    <dgm:cxn modelId="{0EEEB6E9-DB4C-4BF0-B9A8-29D88074A514}" type="presOf" srcId="{098D0EAB-25F2-4946-A3AD-E205F0EFDB1E}" destId="{9E6A2C89-B4A3-4C53-B476-036296F509C0}" srcOrd="0" destOrd="0" presId="urn:microsoft.com/office/officeart/2005/8/layout/hList1"/>
    <dgm:cxn modelId="{9BE74421-23BC-4CCE-87F2-D949E240D56A}" type="presParOf" srcId="{E449F777-65F9-4912-9370-F0488045E025}" destId="{3C01F9D7-AB8B-4F10-B27C-9EC376FF589B}" srcOrd="0" destOrd="0" presId="urn:microsoft.com/office/officeart/2005/8/layout/hList1"/>
    <dgm:cxn modelId="{281E303C-9830-4BB4-BAC1-4DB5E421CA0F}" type="presParOf" srcId="{3C01F9D7-AB8B-4F10-B27C-9EC376FF589B}" destId="{2219CA93-3B07-4073-8DC4-28637B486F95}" srcOrd="0" destOrd="0" presId="urn:microsoft.com/office/officeart/2005/8/layout/hList1"/>
    <dgm:cxn modelId="{02D1465F-8798-49BA-B6F7-1DB29A2940F9}" type="presParOf" srcId="{3C01F9D7-AB8B-4F10-B27C-9EC376FF589B}" destId="{9E6A2C89-B4A3-4C53-B476-036296F509C0}" srcOrd="1" destOrd="0" presId="urn:microsoft.com/office/officeart/2005/8/layout/hList1"/>
    <dgm:cxn modelId="{BA5D0046-6E4F-4AC2-85F2-AB2603F36D44}" type="presParOf" srcId="{E449F777-65F9-4912-9370-F0488045E025}" destId="{95B18959-3EE0-46A1-9A22-41601A01EA2A}" srcOrd="1" destOrd="0" presId="urn:microsoft.com/office/officeart/2005/8/layout/hList1"/>
    <dgm:cxn modelId="{4CFF512C-94F2-40DA-A527-376E95FC2ABB}" type="presParOf" srcId="{E449F777-65F9-4912-9370-F0488045E025}" destId="{F502F305-D805-4FD0-87B3-DD204656728B}" srcOrd="2" destOrd="0" presId="urn:microsoft.com/office/officeart/2005/8/layout/hList1"/>
    <dgm:cxn modelId="{2F702639-9A02-45FC-BBA7-7E5429B4AEC9}" type="presParOf" srcId="{F502F305-D805-4FD0-87B3-DD204656728B}" destId="{FF398AA4-6D38-49AC-9272-86B5FFAB9D01}" srcOrd="0" destOrd="0" presId="urn:microsoft.com/office/officeart/2005/8/layout/hList1"/>
    <dgm:cxn modelId="{829B8769-A115-4BB8-BB78-9C59DFB0A41B}" type="presParOf" srcId="{F502F305-D805-4FD0-87B3-DD204656728B}" destId="{DE36B2DB-513B-49F4-B706-E89BC757F05C}"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5A588DF-7B1D-49AA-BA8E-1AA3920829FB}" type="doc">
      <dgm:prSet loTypeId="urn:microsoft.com/office/officeart/2018/2/layout/IconLabelDescriptionList" loCatId="icon" qsTypeId="urn:microsoft.com/office/officeart/2005/8/quickstyle/simple1" qsCatId="simple" csTypeId="urn:microsoft.com/office/officeart/2018/5/colors/Iconchunking_neutralbg_accent6_2" csCatId="accent6" phldr="1"/>
      <dgm:spPr/>
      <dgm:t>
        <a:bodyPr/>
        <a:lstStyle/>
        <a:p>
          <a:endParaRPr lang="en-US"/>
        </a:p>
      </dgm:t>
    </dgm:pt>
    <dgm:pt modelId="{2D2EAAB0-1D3F-4310-8685-7854CB8B3659}">
      <dgm:prSet/>
      <dgm:spPr/>
      <dgm:t>
        <a:bodyPr/>
        <a:lstStyle/>
        <a:p>
          <a:pPr>
            <a:lnSpc>
              <a:spcPct val="100000"/>
            </a:lnSpc>
            <a:defRPr b="1"/>
          </a:pPr>
          <a:r>
            <a:rPr lang="en-US" b="1"/>
            <a:t>Experimental</a:t>
          </a:r>
          <a:endParaRPr lang="en-US"/>
        </a:p>
      </dgm:t>
    </dgm:pt>
    <dgm:pt modelId="{36890813-C9C3-4035-80B1-11AEF8C23DD5}" type="parTrans" cxnId="{2DEA5D2A-2171-4865-ACE2-8F8774638882}">
      <dgm:prSet/>
      <dgm:spPr/>
      <dgm:t>
        <a:bodyPr/>
        <a:lstStyle/>
        <a:p>
          <a:endParaRPr lang="en-US"/>
        </a:p>
      </dgm:t>
    </dgm:pt>
    <dgm:pt modelId="{70D4FFB0-F5CD-497E-9532-5526802EC64D}" type="sibTrans" cxnId="{2DEA5D2A-2171-4865-ACE2-8F8774638882}">
      <dgm:prSet/>
      <dgm:spPr/>
      <dgm:t>
        <a:bodyPr/>
        <a:lstStyle/>
        <a:p>
          <a:endParaRPr lang="en-US"/>
        </a:p>
      </dgm:t>
    </dgm:pt>
    <dgm:pt modelId="{2F2B5DD5-A695-4B58-9867-6DDB62A3E505}">
      <dgm:prSet/>
      <dgm:spPr/>
      <dgm:t>
        <a:bodyPr/>
        <a:lstStyle/>
        <a:p>
          <a:pPr>
            <a:lnSpc>
              <a:spcPct val="100000"/>
            </a:lnSpc>
          </a:pPr>
          <a:r>
            <a:rPr lang="en-US" dirty="0"/>
            <a:t>Two conditions:</a:t>
          </a:r>
        </a:p>
      </dgm:t>
    </dgm:pt>
    <dgm:pt modelId="{AC03D473-8ED9-4902-8E6F-9831CD87D51B}" type="parTrans" cxnId="{9AE4F75B-B27E-4C0D-90CD-972A1E4EF3E2}">
      <dgm:prSet/>
      <dgm:spPr/>
      <dgm:t>
        <a:bodyPr/>
        <a:lstStyle/>
        <a:p>
          <a:endParaRPr lang="en-US"/>
        </a:p>
      </dgm:t>
    </dgm:pt>
    <dgm:pt modelId="{429F6E19-976C-4C45-8F59-FCB12EF9D338}" type="sibTrans" cxnId="{9AE4F75B-B27E-4C0D-90CD-972A1E4EF3E2}">
      <dgm:prSet/>
      <dgm:spPr/>
      <dgm:t>
        <a:bodyPr/>
        <a:lstStyle/>
        <a:p>
          <a:endParaRPr lang="en-US"/>
        </a:p>
      </dgm:t>
    </dgm:pt>
    <dgm:pt modelId="{50F5EF56-904A-423F-9C32-6A299CF63FBD}">
      <dgm:prSet/>
      <dgm:spPr/>
      <dgm:t>
        <a:bodyPr/>
        <a:lstStyle/>
        <a:p>
          <a:r>
            <a:rPr lang="en-US" dirty="0"/>
            <a:t>Lab experiments</a:t>
          </a:r>
        </a:p>
      </dgm:t>
    </dgm:pt>
    <dgm:pt modelId="{55F63783-4729-4541-A6CA-50CC0A88C05F}" type="parTrans" cxnId="{AECD3218-FD96-47E4-8829-F704542FBE96}">
      <dgm:prSet/>
      <dgm:spPr/>
      <dgm:t>
        <a:bodyPr/>
        <a:lstStyle/>
        <a:p>
          <a:endParaRPr lang="en-US"/>
        </a:p>
      </dgm:t>
    </dgm:pt>
    <dgm:pt modelId="{0CFBD3CA-0F8C-41E9-AAD7-3C4F1FAAA4F3}" type="sibTrans" cxnId="{AECD3218-FD96-47E4-8829-F704542FBE96}">
      <dgm:prSet/>
      <dgm:spPr/>
      <dgm:t>
        <a:bodyPr/>
        <a:lstStyle/>
        <a:p>
          <a:endParaRPr lang="en-US"/>
        </a:p>
      </dgm:t>
    </dgm:pt>
    <dgm:pt modelId="{CCF526D2-F56E-499B-8B6F-18924265599A}">
      <dgm:prSet/>
      <dgm:spPr/>
      <dgm:t>
        <a:bodyPr/>
        <a:lstStyle/>
        <a:p>
          <a:pPr>
            <a:lnSpc>
              <a:spcPct val="100000"/>
            </a:lnSpc>
            <a:defRPr b="1"/>
          </a:pPr>
          <a:r>
            <a:rPr lang="en-US" b="1"/>
            <a:t>Observational</a:t>
          </a:r>
          <a:endParaRPr lang="en-US"/>
        </a:p>
      </dgm:t>
    </dgm:pt>
    <dgm:pt modelId="{9B4444DB-5E52-472D-9CC1-27A8D77BFB06}" type="parTrans" cxnId="{B33D65A9-81CD-4662-8D0A-7B37C1615BDD}">
      <dgm:prSet/>
      <dgm:spPr/>
      <dgm:t>
        <a:bodyPr/>
        <a:lstStyle/>
        <a:p>
          <a:endParaRPr lang="en-US"/>
        </a:p>
      </dgm:t>
    </dgm:pt>
    <dgm:pt modelId="{A7A87396-1D2F-4FF8-8CD1-5ACF4F2DA93A}" type="sibTrans" cxnId="{B33D65A9-81CD-4662-8D0A-7B37C1615BDD}">
      <dgm:prSet/>
      <dgm:spPr/>
      <dgm:t>
        <a:bodyPr/>
        <a:lstStyle/>
        <a:p>
          <a:endParaRPr lang="en-US"/>
        </a:p>
      </dgm:t>
    </dgm:pt>
    <dgm:pt modelId="{9118AF3F-812C-4039-A291-A814D336458D}">
      <dgm:prSet/>
      <dgm:spPr/>
      <dgm:t>
        <a:bodyPr/>
        <a:lstStyle/>
        <a:p>
          <a:pPr>
            <a:lnSpc>
              <a:spcPct val="100000"/>
            </a:lnSpc>
            <a:buFont typeface="Arial" panose="020B0604020202020204" pitchFamily="34" charset="0"/>
            <a:buChar char="•"/>
          </a:pPr>
          <a:r>
            <a:rPr lang="en-US" dirty="0"/>
            <a:t>Cross-sectional</a:t>
          </a:r>
        </a:p>
      </dgm:t>
    </dgm:pt>
    <dgm:pt modelId="{9E28D31B-01CF-4C47-9CF6-AE71C4B874EB}" type="parTrans" cxnId="{283C9280-DD34-4EFD-B4C2-C2F985E85B44}">
      <dgm:prSet/>
      <dgm:spPr/>
      <dgm:t>
        <a:bodyPr/>
        <a:lstStyle/>
        <a:p>
          <a:endParaRPr lang="en-US"/>
        </a:p>
      </dgm:t>
    </dgm:pt>
    <dgm:pt modelId="{58BE37EF-AB84-422C-9727-88C949C3260C}" type="sibTrans" cxnId="{283C9280-DD34-4EFD-B4C2-C2F985E85B44}">
      <dgm:prSet/>
      <dgm:spPr/>
      <dgm:t>
        <a:bodyPr/>
        <a:lstStyle/>
        <a:p>
          <a:endParaRPr lang="en-US"/>
        </a:p>
      </dgm:t>
    </dgm:pt>
    <dgm:pt modelId="{5EC5D50E-C967-49B3-A484-2605ABC8234F}">
      <dgm:prSet/>
      <dgm:spPr/>
      <dgm:t>
        <a:bodyPr/>
        <a:lstStyle/>
        <a:p>
          <a:pPr>
            <a:lnSpc>
              <a:spcPct val="100000"/>
            </a:lnSpc>
            <a:buNone/>
          </a:pPr>
          <a:r>
            <a:rPr lang="en-US" dirty="0"/>
            <a:t>Longitudinal</a:t>
          </a:r>
        </a:p>
      </dgm:t>
    </dgm:pt>
    <dgm:pt modelId="{BAFF6307-4685-4780-9EBF-73E486E6C5A1}" type="parTrans" cxnId="{83ED8A9F-95EC-40B5-A34B-C6D6A06EA331}">
      <dgm:prSet/>
      <dgm:spPr/>
      <dgm:t>
        <a:bodyPr/>
        <a:lstStyle/>
        <a:p>
          <a:endParaRPr lang="en-US"/>
        </a:p>
      </dgm:t>
    </dgm:pt>
    <dgm:pt modelId="{F821C953-D4FD-4D99-B084-2064B3620BE9}" type="sibTrans" cxnId="{83ED8A9F-95EC-40B5-A34B-C6D6A06EA331}">
      <dgm:prSet/>
      <dgm:spPr/>
      <dgm:t>
        <a:bodyPr/>
        <a:lstStyle/>
        <a:p>
          <a:endParaRPr lang="en-US"/>
        </a:p>
      </dgm:t>
    </dgm:pt>
    <dgm:pt modelId="{971A5B91-C9B9-4D7C-93AB-1BBA890DD84C}">
      <dgm:prSet/>
      <dgm:spPr/>
      <dgm:t>
        <a:bodyPr/>
        <a:lstStyle/>
        <a:p>
          <a:pPr>
            <a:lnSpc>
              <a:spcPct val="100000"/>
            </a:lnSpc>
            <a:buNone/>
          </a:pPr>
          <a:r>
            <a:rPr lang="en-US" dirty="0"/>
            <a:t>Comparative</a:t>
          </a:r>
        </a:p>
        <a:p>
          <a:pPr>
            <a:lnSpc>
              <a:spcPct val="100000"/>
            </a:lnSpc>
            <a:buNone/>
          </a:pPr>
          <a:endParaRPr lang="en-US" dirty="0"/>
        </a:p>
        <a:p>
          <a:pPr>
            <a:lnSpc>
              <a:spcPct val="100000"/>
            </a:lnSpc>
            <a:buNone/>
          </a:pPr>
          <a:r>
            <a:rPr lang="en-US" dirty="0"/>
            <a:t>Good for description, weaker for explanations.  </a:t>
          </a:r>
        </a:p>
      </dgm:t>
    </dgm:pt>
    <dgm:pt modelId="{48788496-3DE3-4F06-8CCE-EC7973140E57}" type="parTrans" cxnId="{37AAC54A-4F43-4D4D-B07D-0301784E60A9}">
      <dgm:prSet/>
      <dgm:spPr/>
      <dgm:t>
        <a:bodyPr/>
        <a:lstStyle/>
        <a:p>
          <a:endParaRPr lang="en-US"/>
        </a:p>
      </dgm:t>
    </dgm:pt>
    <dgm:pt modelId="{573ED7F7-0C9B-4CA2-BAFD-13B45D29FA7A}" type="sibTrans" cxnId="{37AAC54A-4F43-4D4D-B07D-0301784E60A9}">
      <dgm:prSet/>
      <dgm:spPr/>
      <dgm:t>
        <a:bodyPr/>
        <a:lstStyle/>
        <a:p>
          <a:endParaRPr lang="en-US"/>
        </a:p>
      </dgm:t>
    </dgm:pt>
    <dgm:pt modelId="{ED8B6CBD-D087-4352-A8CD-896710293045}">
      <dgm:prSet/>
      <dgm:spPr/>
      <dgm:t>
        <a:bodyPr/>
        <a:lstStyle/>
        <a:p>
          <a:pPr>
            <a:lnSpc>
              <a:spcPct val="100000"/>
            </a:lnSpc>
          </a:pPr>
          <a:r>
            <a:rPr lang="en-US" dirty="0"/>
            <a:t>1. random assignment </a:t>
          </a:r>
        </a:p>
        <a:p>
          <a:pPr>
            <a:lnSpc>
              <a:spcPct val="100000"/>
            </a:lnSpc>
          </a:pPr>
          <a:r>
            <a:rPr lang="en-US" dirty="0"/>
            <a:t>2. experimental control </a:t>
          </a:r>
        </a:p>
        <a:p>
          <a:pPr>
            <a:lnSpc>
              <a:spcPct val="100000"/>
            </a:lnSpc>
          </a:pPr>
          <a:r>
            <a:rPr lang="en-US" dirty="0"/>
            <a:t> </a:t>
          </a:r>
        </a:p>
      </dgm:t>
    </dgm:pt>
    <dgm:pt modelId="{9FB939D4-7011-478C-8352-C714C50C13B8}" type="parTrans" cxnId="{38583C13-9426-4A4A-86ED-F0094D92946A}">
      <dgm:prSet/>
      <dgm:spPr/>
      <dgm:t>
        <a:bodyPr/>
        <a:lstStyle/>
        <a:p>
          <a:endParaRPr lang="en-GB"/>
        </a:p>
      </dgm:t>
    </dgm:pt>
    <dgm:pt modelId="{A939EEA4-E48F-4B2F-AA27-47F34C598924}" type="sibTrans" cxnId="{38583C13-9426-4A4A-86ED-F0094D92946A}">
      <dgm:prSet/>
      <dgm:spPr/>
      <dgm:t>
        <a:bodyPr/>
        <a:lstStyle/>
        <a:p>
          <a:endParaRPr lang="en-GB"/>
        </a:p>
      </dgm:t>
    </dgm:pt>
    <dgm:pt modelId="{6D15179A-F015-4565-AEC2-B64AD02416C6}">
      <dgm:prSet/>
      <dgm:spPr/>
      <dgm:t>
        <a:bodyPr/>
        <a:lstStyle/>
        <a:p>
          <a:r>
            <a:rPr lang="en-US" dirty="0"/>
            <a:t>Natural and policy experiments</a:t>
          </a:r>
        </a:p>
      </dgm:t>
    </dgm:pt>
    <dgm:pt modelId="{78705E4D-AA17-4D03-B04C-E7DC61EDD3AE}" type="sibTrans" cxnId="{6426A30B-4406-4394-9CCF-7B748809A70A}">
      <dgm:prSet/>
      <dgm:spPr/>
      <dgm:t>
        <a:bodyPr/>
        <a:lstStyle/>
        <a:p>
          <a:endParaRPr lang="en-US"/>
        </a:p>
      </dgm:t>
    </dgm:pt>
    <dgm:pt modelId="{274C52C6-C467-41FC-97A9-C571638254B4}" type="parTrans" cxnId="{6426A30B-4406-4394-9CCF-7B748809A70A}">
      <dgm:prSet/>
      <dgm:spPr/>
      <dgm:t>
        <a:bodyPr/>
        <a:lstStyle/>
        <a:p>
          <a:endParaRPr lang="en-US"/>
        </a:p>
      </dgm:t>
    </dgm:pt>
    <dgm:pt modelId="{7486A59C-877D-49FD-95CF-D06A57CE5A3E}">
      <dgm:prSet/>
      <dgm:spPr/>
      <dgm:t>
        <a:bodyPr/>
        <a:lstStyle/>
        <a:p>
          <a:r>
            <a:rPr lang="en-US" dirty="0"/>
            <a:t>Field experiments and lab in the field experiments</a:t>
          </a:r>
        </a:p>
      </dgm:t>
    </dgm:pt>
    <dgm:pt modelId="{DBD28951-74DB-4333-86A9-9C61DCA21242}" type="sibTrans" cxnId="{472B09B3-89C4-4FC0-924F-EBC50B2204D5}">
      <dgm:prSet/>
      <dgm:spPr/>
      <dgm:t>
        <a:bodyPr/>
        <a:lstStyle/>
        <a:p>
          <a:endParaRPr lang="en-US"/>
        </a:p>
      </dgm:t>
    </dgm:pt>
    <dgm:pt modelId="{426CE8F0-9546-4142-8010-A4223A845237}" type="parTrans" cxnId="{472B09B3-89C4-4FC0-924F-EBC50B2204D5}">
      <dgm:prSet/>
      <dgm:spPr/>
      <dgm:t>
        <a:bodyPr/>
        <a:lstStyle/>
        <a:p>
          <a:endParaRPr lang="en-US"/>
        </a:p>
      </dgm:t>
    </dgm:pt>
    <dgm:pt modelId="{74430E6A-031B-435F-97EC-7809FD5801B7}">
      <dgm:prSet/>
      <dgm:spPr/>
      <dgm:t>
        <a:bodyPr/>
        <a:lstStyle/>
        <a:p>
          <a:pPr>
            <a:lnSpc>
              <a:spcPct val="100000"/>
            </a:lnSpc>
          </a:pPr>
          <a:endParaRPr lang="en-US" dirty="0"/>
        </a:p>
        <a:p>
          <a:pPr>
            <a:lnSpc>
              <a:spcPct val="100000"/>
            </a:lnSpc>
          </a:pPr>
          <a:r>
            <a:rPr lang="en-US" dirty="0"/>
            <a:t>Good for some explanations and testing causal claims, not great for description. </a:t>
          </a:r>
        </a:p>
      </dgm:t>
    </dgm:pt>
    <dgm:pt modelId="{6FD9C2C3-1A2D-46A4-BC5E-314C8F5B4A96}" type="parTrans" cxnId="{251229A1-42D3-4B6A-A336-ACE9AD1C5920}">
      <dgm:prSet/>
      <dgm:spPr/>
      <dgm:t>
        <a:bodyPr/>
        <a:lstStyle/>
        <a:p>
          <a:endParaRPr lang="en-GB"/>
        </a:p>
      </dgm:t>
    </dgm:pt>
    <dgm:pt modelId="{0570A41D-D0BC-4EC5-A95D-C6116E5A7C6F}" type="sibTrans" cxnId="{251229A1-42D3-4B6A-A336-ACE9AD1C5920}">
      <dgm:prSet/>
      <dgm:spPr/>
      <dgm:t>
        <a:bodyPr/>
        <a:lstStyle/>
        <a:p>
          <a:endParaRPr lang="en-GB"/>
        </a:p>
      </dgm:t>
    </dgm:pt>
    <dgm:pt modelId="{118143C5-CC8B-49F4-B5CE-E96151D633EB}" type="pres">
      <dgm:prSet presAssocID="{C5A588DF-7B1D-49AA-BA8E-1AA3920829FB}" presName="root" presStyleCnt="0">
        <dgm:presLayoutVars>
          <dgm:dir/>
          <dgm:resizeHandles val="exact"/>
        </dgm:presLayoutVars>
      </dgm:prSet>
      <dgm:spPr/>
    </dgm:pt>
    <dgm:pt modelId="{A2F78E82-4201-4FAA-B7C6-1CE0D1221FE8}" type="pres">
      <dgm:prSet presAssocID="{2D2EAAB0-1D3F-4310-8685-7854CB8B3659}" presName="compNode" presStyleCnt="0"/>
      <dgm:spPr/>
    </dgm:pt>
    <dgm:pt modelId="{C9E08F15-2872-4617-AD00-89CA58988B06}" type="pres">
      <dgm:prSet presAssocID="{2D2EAAB0-1D3F-4310-8685-7854CB8B3659}"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cientist"/>
        </a:ext>
      </dgm:extLst>
    </dgm:pt>
    <dgm:pt modelId="{1C71C936-D925-4F36-96CC-6FDCCC9259DC}" type="pres">
      <dgm:prSet presAssocID="{2D2EAAB0-1D3F-4310-8685-7854CB8B3659}" presName="iconSpace" presStyleCnt="0"/>
      <dgm:spPr/>
    </dgm:pt>
    <dgm:pt modelId="{3E8F0F86-9456-4935-B7CA-C02A0462FD36}" type="pres">
      <dgm:prSet presAssocID="{2D2EAAB0-1D3F-4310-8685-7854CB8B3659}" presName="parTx" presStyleLbl="revTx" presStyleIdx="0" presStyleCnt="4">
        <dgm:presLayoutVars>
          <dgm:chMax val="0"/>
          <dgm:chPref val="0"/>
        </dgm:presLayoutVars>
      </dgm:prSet>
      <dgm:spPr/>
    </dgm:pt>
    <dgm:pt modelId="{9E22D7E3-9386-47F5-BADA-B9956BD2345B}" type="pres">
      <dgm:prSet presAssocID="{2D2EAAB0-1D3F-4310-8685-7854CB8B3659}" presName="txSpace" presStyleCnt="0"/>
      <dgm:spPr/>
    </dgm:pt>
    <dgm:pt modelId="{694B5036-A38A-45D7-96B1-B6D668B49C3E}" type="pres">
      <dgm:prSet presAssocID="{2D2EAAB0-1D3F-4310-8685-7854CB8B3659}" presName="desTx" presStyleLbl="revTx" presStyleIdx="1" presStyleCnt="4">
        <dgm:presLayoutVars/>
      </dgm:prSet>
      <dgm:spPr/>
    </dgm:pt>
    <dgm:pt modelId="{D273B55E-B311-4726-8A79-D557D7FD3F02}" type="pres">
      <dgm:prSet presAssocID="{70D4FFB0-F5CD-497E-9532-5526802EC64D}" presName="sibTrans" presStyleCnt="0"/>
      <dgm:spPr/>
    </dgm:pt>
    <dgm:pt modelId="{FB343F3B-D3B1-41AD-8A08-FFF958E8DA78}" type="pres">
      <dgm:prSet presAssocID="{CCF526D2-F56E-499B-8B6F-18924265599A}" presName="compNode" presStyleCnt="0"/>
      <dgm:spPr/>
    </dgm:pt>
    <dgm:pt modelId="{F3E4E99A-F6AC-4B0C-B94C-8C8C8651E021}" type="pres">
      <dgm:prSet presAssocID="{CCF526D2-F56E-499B-8B6F-18924265599A}"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Eye"/>
        </a:ext>
      </dgm:extLst>
    </dgm:pt>
    <dgm:pt modelId="{D5CD5576-B8B9-447D-A62B-A2FDAD53EB4D}" type="pres">
      <dgm:prSet presAssocID="{CCF526D2-F56E-499B-8B6F-18924265599A}" presName="iconSpace" presStyleCnt="0"/>
      <dgm:spPr/>
    </dgm:pt>
    <dgm:pt modelId="{8B2C217E-2987-45B9-9D7B-AEAB1B335E7A}" type="pres">
      <dgm:prSet presAssocID="{CCF526D2-F56E-499B-8B6F-18924265599A}" presName="parTx" presStyleLbl="revTx" presStyleIdx="2" presStyleCnt="4">
        <dgm:presLayoutVars>
          <dgm:chMax val="0"/>
          <dgm:chPref val="0"/>
        </dgm:presLayoutVars>
      </dgm:prSet>
      <dgm:spPr/>
    </dgm:pt>
    <dgm:pt modelId="{E68D5668-D315-44BC-A16B-B3533AB69931}" type="pres">
      <dgm:prSet presAssocID="{CCF526D2-F56E-499B-8B6F-18924265599A}" presName="txSpace" presStyleCnt="0"/>
      <dgm:spPr/>
    </dgm:pt>
    <dgm:pt modelId="{8DEAA309-E8FA-4DE3-A171-B4F0F08A7CD2}" type="pres">
      <dgm:prSet presAssocID="{CCF526D2-F56E-499B-8B6F-18924265599A}" presName="desTx" presStyleLbl="revTx" presStyleIdx="3" presStyleCnt="4">
        <dgm:presLayoutVars/>
      </dgm:prSet>
      <dgm:spPr/>
    </dgm:pt>
  </dgm:ptLst>
  <dgm:cxnLst>
    <dgm:cxn modelId="{9B815403-B5AE-4EEB-84D7-E1E45E3C9907}" type="presOf" srcId="{50F5EF56-904A-423F-9C32-6A299CF63FBD}" destId="{694B5036-A38A-45D7-96B1-B6D668B49C3E}" srcOrd="0" destOrd="2" presId="urn:microsoft.com/office/officeart/2018/2/layout/IconLabelDescriptionList"/>
    <dgm:cxn modelId="{6426A30B-4406-4394-9CCF-7B748809A70A}" srcId="{ED8B6CBD-D087-4352-A8CD-896710293045}" destId="{6D15179A-F015-4565-AEC2-B64AD02416C6}" srcOrd="2" destOrd="0" parTransId="{274C52C6-C467-41FC-97A9-C571638254B4}" sibTransId="{78705E4D-AA17-4D03-B04C-E7DC61EDD3AE}"/>
    <dgm:cxn modelId="{EBEACA0B-B07B-4215-84FF-78D668AE826D}" type="presOf" srcId="{6D15179A-F015-4565-AEC2-B64AD02416C6}" destId="{694B5036-A38A-45D7-96B1-B6D668B49C3E}" srcOrd="0" destOrd="4" presId="urn:microsoft.com/office/officeart/2018/2/layout/IconLabelDescriptionList"/>
    <dgm:cxn modelId="{FC6AE00B-4411-49BA-94AE-7AE0803BDE08}" type="presOf" srcId="{9118AF3F-812C-4039-A291-A814D336458D}" destId="{8DEAA309-E8FA-4DE3-A171-B4F0F08A7CD2}" srcOrd="0" destOrd="0" presId="urn:microsoft.com/office/officeart/2018/2/layout/IconLabelDescriptionList"/>
    <dgm:cxn modelId="{38583C13-9426-4A4A-86ED-F0094D92946A}" srcId="{2D2EAAB0-1D3F-4310-8685-7854CB8B3659}" destId="{ED8B6CBD-D087-4352-A8CD-896710293045}" srcOrd="1" destOrd="0" parTransId="{9FB939D4-7011-478C-8352-C714C50C13B8}" sibTransId="{A939EEA4-E48F-4B2F-AA27-47F34C598924}"/>
    <dgm:cxn modelId="{AECD3218-FD96-47E4-8829-F704542FBE96}" srcId="{ED8B6CBD-D087-4352-A8CD-896710293045}" destId="{50F5EF56-904A-423F-9C32-6A299CF63FBD}" srcOrd="0" destOrd="0" parTransId="{55F63783-4729-4541-A6CA-50CC0A88C05F}" sibTransId="{0CFBD3CA-0F8C-41E9-AAD7-3C4F1FAAA4F3}"/>
    <dgm:cxn modelId="{2DEA5D2A-2171-4865-ACE2-8F8774638882}" srcId="{C5A588DF-7B1D-49AA-BA8E-1AA3920829FB}" destId="{2D2EAAB0-1D3F-4310-8685-7854CB8B3659}" srcOrd="0" destOrd="0" parTransId="{36890813-C9C3-4035-80B1-11AEF8C23DD5}" sibTransId="{70D4FFB0-F5CD-497E-9532-5526802EC64D}"/>
    <dgm:cxn modelId="{9AE4F75B-B27E-4C0D-90CD-972A1E4EF3E2}" srcId="{2D2EAAB0-1D3F-4310-8685-7854CB8B3659}" destId="{2F2B5DD5-A695-4B58-9867-6DDB62A3E505}" srcOrd="0" destOrd="0" parTransId="{AC03D473-8ED9-4902-8E6F-9831CD87D51B}" sibTransId="{429F6E19-976C-4C45-8F59-FCB12EF9D338}"/>
    <dgm:cxn modelId="{370A0360-603A-4D1B-8B31-6745FC2D4133}" type="presOf" srcId="{5EC5D50E-C967-49B3-A484-2605ABC8234F}" destId="{8DEAA309-E8FA-4DE3-A171-B4F0F08A7CD2}" srcOrd="0" destOrd="1" presId="urn:microsoft.com/office/officeart/2018/2/layout/IconLabelDescriptionList"/>
    <dgm:cxn modelId="{41BA6042-BFF7-4D5D-AFA7-CE19C5DC9F97}" type="presOf" srcId="{971A5B91-C9B9-4D7C-93AB-1BBA890DD84C}" destId="{8DEAA309-E8FA-4DE3-A171-B4F0F08A7CD2}" srcOrd="0" destOrd="2" presId="urn:microsoft.com/office/officeart/2018/2/layout/IconLabelDescriptionList"/>
    <dgm:cxn modelId="{469E2846-A46B-4D91-A208-9F5A34547529}" type="presOf" srcId="{2D2EAAB0-1D3F-4310-8685-7854CB8B3659}" destId="{3E8F0F86-9456-4935-B7CA-C02A0462FD36}" srcOrd="0" destOrd="0" presId="urn:microsoft.com/office/officeart/2018/2/layout/IconLabelDescriptionList"/>
    <dgm:cxn modelId="{37AAC54A-4F43-4D4D-B07D-0301784E60A9}" srcId="{CCF526D2-F56E-499B-8B6F-18924265599A}" destId="{971A5B91-C9B9-4D7C-93AB-1BBA890DD84C}" srcOrd="2" destOrd="0" parTransId="{48788496-3DE3-4F06-8CCE-EC7973140E57}" sibTransId="{573ED7F7-0C9B-4CA2-BAFD-13B45D29FA7A}"/>
    <dgm:cxn modelId="{5D80CF56-DDC1-442C-B8B0-D288A4602F72}" type="presOf" srcId="{2F2B5DD5-A695-4B58-9867-6DDB62A3E505}" destId="{694B5036-A38A-45D7-96B1-B6D668B49C3E}" srcOrd="0" destOrd="0" presId="urn:microsoft.com/office/officeart/2018/2/layout/IconLabelDescriptionList"/>
    <dgm:cxn modelId="{FE46117B-3DC6-473A-9261-8611214CFB45}" type="presOf" srcId="{CCF526D2-F56E-499B-8B6F-18924265599A}" destId="{8B2C217E-2987-45B9-9D7B-AEAB1B335E7A}" srcOrd="0" destOrd="0" presId="urn:microsoft.com/office/officeart/2018/2/layout/IconLabelDescriptionList"/>
    <dgm:cxn modelId="{283C9280-DD34-4EFD-B4C2-C2F985E85B44}" srcId="{CCF526D2-F56E-499B-8B6F-18924265599A}" destId="{9118AF3F-812C-4039-A291-A814D336458D}" srcOrd="0" destOrd="0" parTransId="{9E28D31B-01CF-4C47-9CF6-AE71C4B874EB}" sibTransId="{58BE37EF-AB84-422C-9727-88C949C3260C}"/>
    <dgm:cxn modelId="{A66AC887-CC4C-4F67-BEAF-5656C5180044}" type="presOf" srcId="{C5A588DF-7B1D-49AA-BA8E-1AA3920829FB}" destId="{118143C5-CC8B-49F4-B5CE-E96151D633EB}" srcOrd="0" destOrd="0" presId="urn:microsoft.com/office/officeart/2018/2/layout/IconLabelDescriptionList"/>
    <dgm:cxn modelId="{83ED8A9F-95EC-40B5-A34B-C6D6A06EA331}" srcId="{CCF526D2-F56E-499B-8B6F-18924265599A}" destId="{5EC5D50E-C967-49B3-A484-2605ABC8234F}" srcOrd="1" destOrd="0" parTransId="{BAFF6307-4685-4780-9EBF-73E486E6C5A1}" sibTransId="{F821C953-D4FD-4D99-B084-2064B3620BE9}"/>
    <dgm:cxn modelId="{251229A1-42D3-4B6A-A336-ACE9AD1C5920}" srcId="{2D2EAAB0-1D3F-4310-8685-7854CB8B3659}" destId="{74430E6A-031B-435F-97EC-7809FD5801B7}" srcOrd="2" destOrd="0" parTransId="{6FD9C2C3-1A2D-46A4-BC5E-314C8F5B4A96}" sibTransId="{0570A41D-D0BC-4EC5-A95D-C6116E5A7C6F}"/>
    <dgm:cxn modelId="{B33D65A9-81CD-4662-8D0A-7B37C1615BDD}" srcId="{C5A588DF-7B1D-49AA-BA8E-1AA3920829FB}" destId="{CCF526D2-F56E-499B-8B6F-18924265599A}" srcOrd="1" destOrd="0" parTransId="{9B4444DB-5E52-472D-9CC1-27A8D77BFB06}" sibTransId="{A7A87396-1D2F-4FF8-8CD1-5ACF4F2DA93A}"/>
    <dgm:cxn modelId="{8F6A39AA-CAE2-4836-B450-B86D084A9596}" type="presOf" srcId="{ED8B6CBD-D087-4352-A8CD-896710293045}" destId="{694B5036-A38A-45D7-96B1-B6D668B49C3E}" srcOrd="0" destOrd="1" presId="urn:microsoft.com/office/officeart/2018/2/layout/IconLabelDescriptionList"/>
    <dgm:cxn modelId="{472B09B3-89C4-4FC0-924F-EBC50B2204D5}" srcId="{ED8B6CBD-D087-4352-A8CD-896710293045}" destId="{7486A59C-877D-49FD-95CF-D06A57CE5A3E}" srcOrd="1" destOrd="0" parTransId="{426CE8F0-9546-4142-8010-A4223A845237}" sibTransId="{DBD28951-74DB-4333-86A9-9C61DCA21242}"/>
    <dgm:cxn modelId="{670E61BB-CBDE-4DE4-8198-4F316FE6D6A5}" type="presOf" srcId="{7486A59C-877D-49FD-95CF-D06A57CE5A3E}" destId="{694B5036-A38A-45D7-96B1-B6D668B49C3E}" srcOrd="0" destOrd="3" presId="urn:microsoft.com/office/officeart/2018/2/layout/IconLabelDescriptionList"/>
    <dgm:cxn modelId="{57BC75F3-EFCF-46A6-9DF0-CD6A7D0C89ED}" type="presOf" srcId="{74430E6A-031B-435F-97EC-7809FD5801B7}" destId="{694B5036-A38A-45D7-96B1-B6D668B49C3E}" srcOrd="0" destOrd="5" presId="urn:microsoft.com/office/officeart/2018/2/layout/IconLabelDescriptionList"/>
    <dgm:cxn modelId="{1906164C-9C56-4B7F-814C-16DE584D78C2}" type="presParOf" srcId="{118143C5-CC8B-49F4-B5CE-E96151D633EB}" destId="{A2F78E82-4201-4FAA-B7C6-1CE0D1221FE8}" srcOrd="0" destOrd="0" presId="urn:microsoft.com/office/officeart/2018/2/layout/IconLabelDescriptionList"/>
    <dgm:cxn modelId="{5280D1E0-D685-4284-A4D4-78701D24A46D}" type="presParOf" srcId="{A2F78E82-4201-4FAA-B7C6-1CE0D1221FE8}" destId="{C9E08F15-2872-4617-AD00-89CA58988B06}" srcOrd="0" destOrd="0" presId="urn:microsoft.com/office/officeart/2018/2/layout/IconLabelDescriptionList"/>
    <dgm:cxn modelId="{2E304DDE-F7FE-486A-AF76-97C2C1B25C19}" type="presParOf" srcId="{A2F78E82-4201-4FAA-B7C6-1CE0D1221FE8}" destId="{1C71C936-D925-4F36-96CC-6FDCCC9259DC}" srcOrd="1" destOrd="0" presId="urn:microsoft.com/office/officeart/2018/2/layout/IconLabelDescriptionList"/>
    <dgm:cxn modelId="{3944B515-3245-48F0-ACEF-42FB3A56FDD3}" type="presParOf" srcId="{A2F78E82-4201-4FAA-B7C6-1CE0D1221FE8}" destId="{3E8F0F86-9456-4935-B7CA-C02A0462FD36}" srcOrd="2" destOrd="0" presId="urn:microsoft.com/office/officeart/2018/2/layout/IconLabelDescriptionList"/>
    <dgm:cxn modelId="{906AEAB8-50A3-48FA-83C8-E91E17E5A800}" type="presParOf" srcId="{A2F78E82-4201-4FAA-B7C6-1CE0D1221FE8}" destId="{9E22D7E3-9386-47F5-BADA-B9956BD2345B}" srcOrd="3" destOrd="0" presId="urn:microsoft.com/office/officeart/2018/2/layout/IconLabelDescriptionList"/>
    <dgm:cxn modelId="{84A76F72-BE44-412F-91C5-B8D48B5BF317}" type="presParOf" srcId="{A2F78E82-4201-4FAA-B7C6-1CE0D1221FE8}" destId="{694B5036-A38A-45D7-96B1-B6D668B49C3E}" srcOrd="4" destOrd="0" presId="urn:microsoft.com/office/officeart/2018/2/layout/IconLabelDescriptionList"/>
    <dgm:cxn modelId="{F9BCF868-EDF6-454C-B8C6-B43DA565AA1C}" type="presParOf" srcId="{118143C5-CC8B-49F4-B5CE-E96151D633EB}" destId="{D273B55E-B311-4726-8A79-D557D7FD3F02}" srcOrd="1" destOrd="0" presId="urn:microsoft.com/office/officeart/2018/2/layout/IconLabelDescriptionList"/>
    <dgm:cxn modelId="{BB725D82-1C31-43AA-85B9-737453034433}" type="presParOf" srcId="{118143C5-CC8B-49F4-B5CE-E96151D633EB}" destId="{FB343F3B-D3B1-41AD-8A08-FFF958E8DA78}" srcOrd="2" destOrd="0" presId="urn:microsoft.com/office/officeart/2018/2/layout/IconLabelDescriptionList"/>
    <dgm:cxn modelId="{4ECCF8EE-B6A3-4408-9DB1-CCCA53661113}" type="presParOf" srcId="{FB343F3B-D3B1-41AD-8A08-FFF958E8DA78}" destId="{F3E4E99A-F6AC-4B0C-B94C-8C8C8651E021}" srcOrd="0" destOrd="0" presId="urn:microsoft.com/office/officeart/2018/2/layout/IconLabelDescriptionList"/>
    <dgm:cxn modelId="{03C36649-3DE8-41FD-B993-9675315F4F0E}" type="presParOf" srcId="{FB343F3B-D3B1-41AD-8A08-FFF958E8DA78}" destId="{D5CD5576-B8B9-447D-A62B-A2FDAD53EB4D}" srcOrd="1" destOrd="0" presId="urn:microsoft.com/office/officeart/2018/2/layout/IconLabelDescriptionList"/>
    <dgm:cxn modelId="{1947DD2C-E96D-4C84-91BA-AFF5887F3833}" type="presParOf" srcId="{FB343F3B-D3B1-41AD-8A08-FFF958E8DA78}" destId="{8B2C217E-2987-45B9-9D7B-AEAB1B335E7A}" srcOrd="2" destOrd="0" presId="urn:microsoft.com/office/officeart/2018/2/layout/IconLabelDescriptionList"/>
    <dgm:cxn modelId="{979A5059-52B2-47E8-B7FA-9000AC1F7A9C}" type="presParOf" srcId="{FB343F3B-D3B1-41AD-8A08-FFF958E8DA78}" destId="{E68D5668-D315-44BC-A16B-B3533AB69931}" srcOrd="3" destOrd="0" presId="urn:microsoft.com/office/officeart/2018/2/layout/IconLabelDescriptionList"/>
    <dgm:cxn modelId="{E6764669-7357-42E6-BA3B-2C46DCBD14AB}" type="presParOf" srcId="{FB343F3B-D3B1-41AD-8A08-FFF958E8DA78}" destId="{8DEAA309-E8FA-4DE3-A171-B4F0F08A7CD2}" srcOrd="4" destOrd="0" presId="urn:microsoft.com/office/officeart/2018/2/layout/IconLabelDescrip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A2C0CD0-3CF6-49D4-9273-AF07C07601AC}" type="doc">
      <dgm:prSet loTypeId="urn:microsoft.com/office/officeart/2005/8/layout/list1" loCatId="list" qsTypeId="urn:microsoft.com/office/officeart/2005/8/quickstyle/simple2" qsCatId="simple" csTypeId="urn:microsoft.com/office/officeart/2005/8/colors/colorful1" csCatId="colorful" phldr="1"/>
      <dgm:spPr/>
      <dgm:t>
        <a:bodyPr/>
        <a:lstStyle/>
        <a:p>
          <a:endParaRPr lang="en-US"/>
        </a:p>
      </dgm:t>
    </dgm:pt>
    <dgm:pt modelId="{B5AE5698-17D4-4C6D-B7CC-BF85CB33DFC5}">
      <dgm:prSet/>
      <dgm:spPr/>
      <dgm:t>
        <a:bodyPr/>
        <a:lstStyle/>
        <a:p>
          <a:r>
            <a:rPr lang="en-US"/>
            <a:t>Microsoft Excel can be used for descriptive statistics and basic statistical analysis</a:t>
          </a:r>
        </a:p>
      </dgm:t>
    </dgm:pt>
    <dgm:pt modelId="{5B41DA45-2EA7-46A9-9CB4-E19F3531F285}" type="parTrans" cxnId="{DD421EA7-8646-474C-85AA-044737FF4BEB}">
      <dgm:prSet/>
      <dgm:spPr/>
      <dgm:t>
        <a:bodyPr/>
        <a:lstStyle/>
        <a:p>
          <a:endParaRPr lang="en-US"/>
        </a:p>
      </dgm:t>
    </dgm:pt>
    <dgm:pt modelId="{AA244345-F08D-4D97-9C9D-482D6B940922}" type="sibTrans" cxnId="{DD421EA7-8646-474C-85AA-044737FF4BEB}">
      <dgm:prSet/>
      <dgm:spPr/>
      <dgm:t>
        <a:bodyPr/>
        <a:lstStyle/>
        <a:p>
          <a:endParaRPr lang="en-US"/>
        </a:p>
      </dgm:t>
    </dgm:pt>
    <dgm:pt modelId="{036417D3-43A0-4F30-AA93-E1CEE7CAD6F0}">
      <dgm:prSet/>
      <dgm:spPr/>
      <dgm:t>
        <a:bodyPr/>
        <a:lstStyle/>
        <a:p>
          <a:r>
            <a:rPr lang="en-US"/>
            <a:t>Cleff, T. (2019). </a:t>
          </a:r>
          <a:r>
            <a:rPr lang="en-US" i="1"/>
            <a:t>Applied Statistics and Multivariate Data Analysis for Business and Economics: A Modern Approach Using SPSS, Stata, and Excel</a:t>
          </a:r>
          <a:r>
            <a:rPr lang="en-US"/>
            <a:t>. Springer.</a:t>
          </a:r>
        </a:p>
      </dgm:t>
    </dgm:pt>
    <dgm:pt modelId="{02AC1A92-4D52-4E09-B5A3-2D785FA54F31}" type="parTrans" cxnId="{15E00448-E265-4A6B-A1FC-D53CA635A6FF}">
      <dgm:prSet/>
      <dgm:spPr/>
      <dgm:t>
        <a:bodyPr/>
        <a:lstStyle/>
        <a:p>
          <a:endParaRPr lang="en-US"/>
        </a:p>
      </dgm:t>
    </dgm:pt>
    <dgm:pt modelId="{0941692B-D83A-4B91-A08E-AFBBC0C28740}" type="sibTrans" cxnId="{15E00448-E265-4A6B-A1FC-D53CA635A6FF}">
      <dgm:prSet/>
      <dgm:spPr/>
      <dgm:t>
        <a:bodyPr/>
        <a:lstStyle/>
        <a:p>
          <a:endParaRPr lang="en-US"/>
        </a:p>
      </dgm:t>
    </dgm:pt>
    <dgm:pt modelId="{5FA17E04-4153-47F2-9725-54363442EA0B}">
      <dgm:prSet/>
      <dgm:spPr/>
      <dgm:t>
        <a:bodyPr/>
        <a:lstStyle/>
        <a:p>
          <a:r>
            <a:rPr lang="en-US"/>
            <a:t>Salkind, N. J., &amp; Frey, B. B. (2021). </a:t>
          </a:r>
          <a:r>
            <a:rPr lang="en-US" i="1"/>
            <a:t>Statistics for People Who (Think They) Hate Statistics - International Student Edition: Using Microsoft Excel</a:t>
          </a:r>
          <a:r>
            <a:rPr lang="en-US"/>
            <a:t> (Fifth edition). SAGE Publications, Inc.</a:t>
          </a:r>
        </a:p>
      </dgm:t>
    </dgm:pt>
    <dgm:pt modelId="{33610505-C9BE-4B2E-8589-7F4FACC35504}" type="parTrans" cxnId="{D8B2C564-EEAD-40C5-9CA4-9DA6190E0674}">
      <dgm:prSet/>
      <dgm:spPr/>
      <dgm:t>
        <a:bodyPr/>
        <a:lstStyle/>
        <a:p>
          <a:endParaRPr lang="en-US"/>
        </a:p>
      </dgm:t>
    </dgm:pt>
    <dgm:pt modelId="{BD882645-41AA-4A71-99A5-2CA5D1B8C917}" type="sibTrans" cxnId="{D8B2C564-EEAD-40C5-9CA4-9DA6190E0674}">
      <dgm:prSet/>
      <dgm:spPr/>
      <dgm:t>
        <a:bodyPr/>
        <a:lstStyle/>
        <a:p>
          <a:endParaRPr lang="en-US"/>
        </a:p>
      </dgm:t>
    </dgm:pt>
    <dgm:pt modelId="{C8A2516B-718E-4FFB-AAE5-D99F2D225A9E}">
      <dgm:prSet/>
      <dgm:spPr/>
      <dgm:t>
        <a:bodyPr/>
        <a:lstStyle/>
        <a:p>
          <a:r>
            <a:rPr lang="en-US"/>
            <a:t>Specialized Software </a:t>
          </a:r>
        </a:p>
      </dgm:t>
    </dgm:pt>
    <dgm:pt modelId="{F124F2EB-E759-497E-B2A8-A9642523BE11}" type="parTrans" cxnId="{78DEF0BC-3145-4056-B3C1-F66699F0B599}">
      <dgm:prSet/>
      <dgm:spPr/>
      <dgm:t>
        <a:bodyPr/>
        <a:lstStyle/>
        <a:p>
          <a:endParaRPr lang="en-US"/>
        </a:p>
      </dgm:t>
    </dgm:pt>
    <dgm:pt modelId="{634315C6-D93B-479D-9BE4-309C274DA0AB}" type="sibTrans" cxnId="{78DEF0BC-3145-4056-B3C1-F66699F0B599}">
      <dgm:prSet/>
      <dgm:spPr/>
      <dgm:t>
        <a:bodyPr/>
        <a:lstStyle/>
        <a:p>
          <a:endParaRPr lang="en-US"/>
        </a:p>
      </dgm:t>
    </dgm:pt>
    <dgm:pt modelId="{9BF3FDA7-CF26-4D64-BC73-20FAD7641238}">
      <dgm:prSet/>
      <dgm:spPr/>
      <dgm:t>
        <a:bodyPr/>
        <a:lstStyle/>
        <a:p>
          <a:r>
            <a:rPr lang="en-US"/>
            <a:t>Free:</a:t>
          </a:r>
        </a:p>
      </dgm:t>
    </dgm:pt>
    <dgm:pt modelId="{E7D794A6-9D6A-46D5-894D-92793841A389}" type="parTrans" cxnId="{4584FABD-F56C-4464-9AD6-A029A1CD771B}">
      <dgm:prSet/>
      <dgm:spPr/>
      <dgm:t>
        <a:bodyPr/>
        <a:lstStyle/>
        <a:p>
          <a:endParaRPr lang="en-US"/>
        </a:p>
      </dgm:t>
    </dgm:pt>
    <dgm:pt modelId="{FD479336-FDD5-4FAD-80D1-C419E046E89A}" type="sibTrans" cxnId="{4584FABD-F56C-4464-9AD6-A029A1CD771B}">
      <dgm:prSet/>
      <dgm:spPr/>
      <dgm:t>
        <a:bodyPr/>
        <a:lstStyle/>
        <a:p>
          <a:endParaRPr lang="en-US"/>
        </a:p>
      </dgm:t>
    </dgm:pt>
    <dgm:pt modelId="{C580CF36-1EC5-4E2C-8CA8-A3180FA1842A}">
      <dgm:prSet/>
      <dgm:spPr/>
      <dgm:t>
        <a:bodyPr/>
        <a:lstStyle/>
        <a:p>
          <a:r>
            <a:rPr lang="en-US">
              <a:hlinkClick xmlns:r="http://schemas.openxmlformats.org/officeDocument/2006/relationships" r:id="rId1"/>
            </a:rPr>
            <a:t>The R Project for Statistical Computing</a:t>
          </a:r>
          <a:r>
            <a:rPr lang="en-US"/>
            <a:t> Steep learning curve, but excellent skill to have. </a:t>
          </a:r>
        </a:p>
      </dgm:t>
    </dgm:pt>
    <dgm:pt modelId="{47D1377E-B657-4EE7-A8DF-7FDEA498C22C}" type="parTrans" cxnId="{52F5FB8D-9470-453B-ACA4-7DE0A34124EE}">
      <dgm:prSet/>
      <dgm:spPr/>
      <dgm:t>
        <a:bodyPr/>
        <a:lstStyle/>
        <a:p>
          <a:endParaRPr lang="en-US"/>
        </a:p>
      </dgm:t>
    </dgm:pt>
    <dgm:pt modelId="{DCA1306B-E51F-4DE1-976B-4B7C16559848}" type="sibTrans" cxnId="{52F5FB8D-9470-453B-ACA4-7DE0A34124EE}">
      <dgm:prSet/>
      <dgm:spPr/>
      <dgm:t>
        <a:bodyPr/>
        <a:lstStyle/>
        <a:p>
          <a:endParaRPr lang="en-US"/>
        </a:p>
      </dgm:t>
    </dgm:pt>
    <dgm:pt modelId="{5135E7DD-1250-4D5B-B112-7A8CBA39B814}">
      <dgm:prSet/>
      <dgm:spPr/>
      <dgm:t>
        <a:bodyPr/>
        <a:lstStyle/>
        <a:p>
          <a:r>
            <a:rPr lang="en-US">
              <a:hlinkClick xmlns:r="http://schemas.openxmlformats.org/officeDocument/2006/relationships" r:id="rId2"/>
            </a:rPr>
            <a:t>Jamovi</a:t>
          </a:r>
          <a:r>
            <a:rPr lang="en-US"/>
            <a:t> Statistical software based on R, but with a graphical user interface similar to SPSS Statistics.</a:t>
          </a:r>
        </a:p>
      </dgm:t>
    </dgm:pt>
    <dgm:pt modelId="{8B9FBDC1-8517-4B96-B7E6-5B8E4072E203}" type="parTrans" cxnId="{EEF1B4C6-B291-4468-86B6-4DE9BBD52A54}">
      <dgm:prSet/>
      <dgm:spPr/>
      <dgm:t>
        <a:bodyPr/>
        <a:lstStyle/>
        <a:p>
          <a:endParaRPr lang="en-US"/>
        </a:p>
      </dgm:t>
    </dgm:pt>
    <dgm:pt modelId="{2D986507-B58A-4E7E-8E9C-B06BDB3F50B2}" type="sibTrans" cxnId="{EEF1B4C6-B291-4468-86B6-4DE9BBD52A54}">
      <dgm:prSet/>
      <dgm:spPr/>
      <dgm:t>
        <a:bodyPr/>
        <a:lstStyle/>
        <a:p>
          <a:endParaRPr lang="en-US"/>
        </a:p>
      </dgm:t>
    </dgm:pt>
    <dgm:pt modelId="{CDEF99B4-7B3D-4267-86F9-F2B8503E7224}">
      <dgm:prSet/>
      <dgm:spPr/>
      <dgm:t>
        <a:bodyPr/>
        <a:lstStyle/>
        <a:p>
          <a:r>
            <a:rPr lang="en-US">
              <a:hlinkClick xmlns:r="http://schemas.openxmlformats.org/officeDocument/2006/relationships" r:id="rId3"/>
            </a:rPr>
            <a:t>Tableau</a:t>
          </a:r>
          <a:r>
            <a:rPr lang="en-US"/>
            <a:t> has a free, public version (not to be used for public data). Excellent for data visualization. </a:t>
          </a:r>
        </a:p>
      </dgm:t>
    </dgm:pt>
    <dgm:pt modelId="{0B7DD4DD-2E7D-4605-9DF8-07FAD24E2EDB}" type="parTrans" cxnId="{253BB048-F2BB-4C19-9C95-35A09B017410}">
      <dgm:prSet/>
      <dgm:spPr/>
      <dgm:t>
        <a:bodyPr/>
        <a:lstStyle/>
        <a:p>
          <a:endParaRPr lang="en-US"/>
        </a:p>
      </dgm:t>
    </dgm:pt>
    <dgm:pt modelId="{5CD63D74-0A0F-43FC-969D-9523827A7AD3}" type="sibTrans" cxnId="{253BB048-F2BB-4C19-9C95-35A09B017410}">
      <dgm:prSet/>
      <dgm:spPr/>
      <dgm:t>
        <a:bodyPr/>
        <a:lstStyle/>
        <a:p>
          <a:endParaRPr lang="en-US"/>
        </a:p>
      </dgm:t>
    </dgm:pt>
    <dgm:pt modelId="{C7E6D9F3-1B27-4E81-8636-80050641A559}">
      <dgm:prSet/>
      <dgm:spPr/>
      <dgm:t>
        <a:bodyPr/>
        <a:lstStyle/>
        <a:p>
          <a:r>
            <a:rPr lang="en-GB" dirty="0"/>
            <a:t>Paid: Stata, SPSS, SAS</a:t>
          </a:r>
          <a:endParaRPr lang="en-US" dirty="0"/>
        </a:p>
      </dgm:t>
    </dgm:pt>
    <dgm:pt modelId="{0AA2AD15-28CB-4918-83FA-16725828D811}" type="parTrans" cxnId="{98F4F08E-707B-415B-97AE-F008796ACAF4}">
      <dgm:prSet/>
      <dgm:spPr/>
      <dgm:t>
        <a:bodyPr/>
        <a:lstStyle/>
        <a:p>
          <a:endParaRPr lang="en-US"/>
        </a:p>
      </dgm:t>
    </dgm:pt>
    <dgm:pt modelId="{919E529F-A617-43F1-884C-7DE85F818A75}" type="sibTrans" cxnId="{98F4F08E-707B-415B-97AE-F008796ACAF4}">
      <dgm:prSet/>
      <dgm:spPr/>
      <dgm:t>
        <a:bodyPr/>
        <a:lstStyle/>
        <a:p>
          <a:endParaRPr lang="en-US"/>
        </a:p>
      </dgm:t>
    </dgm:pt>
    <dgm:pt modelId="{882B7B75-F83D-4901-AC96-8A23AF3A1ADB}" type="pres">
      <dgm:prSet presAssocID="{AA2C0CD0-3CF6-49D4-9273-AF07C07601AC}" presName="linear" presStyleCnt="0">
        <dgm:presLayoutVars>
          <dgm:dir/>
          <dgm:animLvl val="lvl"/>
          <dgm:resizeHandles val="exact"/>
        </dgm:presLayoutVars>
      </dgm:prSet>
      <dgm:spPr/>
    </dgm:pt>
    <dgm:pt modelId="{B9482EAE-C751-4E41-9244-7F8D69385F02}" type="pres">
      <dgm:prSet presAssocID="{B5AE5698-17D4-4C6D-B7CC-BF85CB33DFC5}" presName="parentLin" presStyleCnt="0"/>
      <dgm:spPr/>
    </dgm:pt>
    <dgm:pt modelId="{8E31AD82-7990-4B7D-AA99-B1F7542D6FEC}" type="pres">
      <dgm:prSet presAssocID="{B5AE5698-17D4-4C6D-B7CC-BF85CB33DFC5}" presName="parentLeftMargin" presStyleLbl="node1" presStyleIdx="0" presStyleCnt="2"/>
      <dgm:spPr/>
    </dgm:pt>
    <dgm:pt modelId="{648C352F-31FA-4D73-A36C-6A907986F20D}" type="pres">
      <dgm:prSet presAssocID="{B5AE5698-17D4-4C6D-B7CC-BF85CB33DFC5}" presName="parentText" presStyleLbl="node1" presStyleIdx="0" presStyleCnt="2">
        <dgm:presLayoutVars>
          <dgm:chMax val="0"/>
          <dgm:bulletEnabled val="1"/>
        </dgm:presLayoutVars>
      </dgm:prSet>
      <dgm:spPr/>
    </dgm:pt>
    <dgm:pt modelId="{C29D6B76-B640-4EC9-B0F2-E84B970B9E0A}" type="pres">
      <dgm:prSet presAssocID="{B5AE5698-17D4-4C6D-B7CC-BF85CB33DFC5}" presName="negativeSpace" presStyleCnt="0"/>
      <dgm:spPr/>
    </dgm:pt>
    <dgm:pt modelId="{A2A38A3A-26C1-4653-8631-180A76ECCBA5}" type="pres">
      <dgm:prSet presAssocID="{B5AE5698-17D4-4C6D-B7CC-BF85CB33DFC5}" presName="childText" presStyleLbl="conFgAcc1" presStyleIdx="0" presStyleCnt="2">
        <dgm:presLayoutVars>
          <dgm:bulletEnabled val="1"/>
        </dgm:presLayoutVars>
      </dgm:prSet>
      <dgm:spPr/>
    </dgm:pt>
    <dgm:pt modelId="{D7C6A9C8-741B-4C11-8ECE-067608EA1F21}" type="pres">
      <dgm:prSet presAssocID="{AA244345-F08D-4D97-9C9D-482D6B940922}" presName="spaceBetweenRectangles" presStyleCnt="0"/>
      <dgm:spPr/>
    </dgm:pt>
    <dgm:pt modelId="{CE9D3D55-6827-4298-8B99-31ED9A0E2C8F}" type="pres">
      <dgm:prSet presAssocID="{C8A2516B-718E-4FFB-AAE5-D99F2D225A9E}" presName="parentLin" presStyleCnt="0"/>
      <dgm:spPr/>
    </dgm:pt>
    <dgm:pt modelId="{4A6B1117-2FE0-41CF-B77B-9F4075884545}" type="pres">
      <dgm:prSet presAssocID="{C8A2516B-718E-4FFB-AAE5-D99F2D225A9E}" presName="parentLeftMargin" presStyleLbl="node1" presStyleIdx="0" presStyleCnt="2"/>
      <dgm:spPr/>
    </dgm:pt>
    <dgm:pt modelId="{9B48B62D-03D9-4012-9447-90088EF6A144}" type="pres">
      <dgm:prSet presAssocID="{C8A2516B-718E-4FFB-AAE5-D99F2D225A9E}" presName="parentText" presStyleLbl="node1" presStyleIdx="1" presStyleCnt="2">
        <dgm:presLayoutVars>
          <dgm:chMax val="0"/>
          <dgm:bulletEnabled val="1"/>
        </dgm:presLayoutVars>
      </dgm:prSet>
      <dgm:spPr/>
    </dgm:pt>
    <dgm:pt modelId="{B35D5298-E3FC-4273-9049-F3EFB14DC434}" type="pres">
      <dgm:prSet presAssocID="{C8A2516B-718E-4FFB-AAE5-D99F2D225A9E}" presName="negativeSpace" presStyleCnt="0"/>
      <dgm:spPr/>
    </dgm:pt>
    <dgm:pt modelId="{B8775155-7F9B-4026-8D39-C17630DF8959}" type="pres">
      <dgm:prSet presAssocID="{C8A2516B-718E-4FFB-AAE5-D99F2D225A9E}" presName="childText" presStyleLbl="conFgAcc1" presStyleIdx="1" presStyleCnt="2">
        <dgm:presLayoutVars>
          <dgm:bulletEnabled val="1"/>
        </dgm:presLayoutVars>
      </dgm:prSet>
      <dgm:spPr/>
    </dgm:pt>
  </dgm:ptLst>
  <dgm:cxnLst>
    <dgm:cxn modelId="{22582201-9F03-4DEB-A655-88973BE278FD}" type="presOf" srcId="{CDEF99B4-7B3D-4267-86F9-F2B8503E7224}" destId="{B8775155-7F9B-4026-8D39-C17630DF8959}" srcOrd="0" destOrd="3" presId="urn:microsoft.com/office/officeart/2005/8/layout/list1"/>
    <dgm:cxn modelId="{03B4E609-2BD2-4DC4-BFA2-FB40BF64453F}" type="presOf" srcId="{C7E6D9F3-1B27-4E81-8636-80050641A559}" destId="{B8775155-7F9B-4026-8D39-C17630DF8959}" srcOrd="0" destOrd="4" presId="urn:microsoft.com/office/officeart/2005/8/layout/list1"/>
    <dgm:cxn modelId="{BD44C70F-589E-4E34-8B07-75AC84668961}" type="presOf" srcId="{C580CF36-1EC5-4E2C-8CA8-A3180FA1842A}" destId="{B8775155-7F9B-4026-8D39-C17630DF8959}" srcOrd="0" destOrd="1" presId="urn:microsoft.com/office/officeart/2005/8/layout/list1"/>
    <dgm:cxn modelId="{6BD66118-D183-44D0-A951-3A140A06982C}" type="presOf" srcId="{B5AE5698-17D4-4C6D-B7CC-BF85CB33DFC5}" destId="{8E31AD82-7990-4B7D-AA99-B1F7542D6FEC}" srcOrd="0" destOrd="0" presId="urn:microsoft.com/office/officeart/2005/8/layout/list1"/>
    <dgm:cxn modelId="{92289219-D39E-4706-AB70-4FB4D8364DCF}" type="presOf" srcId="{C8A2516B-718E-4FFB-AAE5-D99F2D225A9E}" destId="{4A6B1117-2FE0-41CF-B77B-9F4075884545}" srcOrd="0" destOrd="0" presId="urn:microsoft.com/office/officeart/2005/8/layout/list1"/>
    <dgm:cxn modelId="{D8B2C564-EEAD-40C5-9CA4-9DA6190E0674}" srcId="{B5AE5698-17D4-4C6D-B7CC-BF85CB33DFC5}" destId="{5FA17E04-4153-47F2-9725-54363442EA0B}" srcOrd="1" destOrd="0" parTransId="{33610505-C9BE-4B2E-8589-7F4FACC35504}" sibTransId="{BD882645-41AA-4A71-99A5-2CA5D1B8C917}"/>
    <dgm:cxn modelId="{15E00448-E265-4A6B-A1FC-D53CA635A6FF}" srcId="{B5AE5698-17D4-4C6D-B7CC-BF85CB33DFC5}" destId="{036417D3-43A0-4F30-AA93-E1CEE7CAD6F0}" srcOrd="0" destOrd="0" parTransId="{02AC1A92-4D52-4E09-B5A3-2D785FA54F31}" sibTransId="{0941692B-D83A-4B91-A08E-AFBBC0C28740}"/>
    <dgm:cxn modelId="{253BB048-F2BB-4C19-9C95-35A09B017410}" srcId="{9BF3FDA7-CF26-4D64-BC73-20FAD7641238}" destId="{CDEF99B4-7B3D-4267-86F9-F2B8503E7224}" srcOrd="2" destOrd="0" parTransId="{0B7DD4DD-2E7D-4605-9DF8-07FAD24E2EDB}" sibTransId="{5CD63D74-0A0F-43FC-969D-9523827A7AD3}"/>
    <dgm:cxn modelId="{88502853-A6AD-4B0B-BCC8-AA74AEE9F0DE}" type="presOf" srcId="{9BF3FDA7-CF26-4D64-BC73-20FAD7641238}" destId="{B8775155-7F9B-4026-8D39-C17630DF8959}" srcOrd="0" destOrd="0" presId="urn:microsoft.com/office/officeart/2005/8/layout/list1"/>
    <dgm:cxn modelId="{696ED15A-BE05-4E47-B2B5-628AA68406CA}" type="presOf" srcId="{B5AE5698-17D4-4C6D-B7CC-BF85CB33DFC5}" destId="{648C352F-31FA-4D73-A36C-6A907986F20D}" srcOrd="1" destOrd="0" presId="urn:microsoft.com/office/officeart/2005/8/layout/list1"/>
    <dgm:cxn modelId="{52F5FB8D-9470-453B-ACA4-7DE0A34124EE}" srcId="{9BF3FDA7-CF26-4D64-BC73-20FAD7641238}" destId="{C580CF36-1EC5-4E2C-8CA8-A3180FA1842A}" srcOrd="0" destOrd="0" parTransId="{47D1377E-B657-4EE7-A8DF-7FDEA498C22C}" sibTransId="{DCA1306B-E51F-4DE1-976B-4B7C16559848}"/>
    <dgm:cxn modelId="{98F4F08E-707B-415B-97AE-F008796ACAF4}" srcId="{C8A2516B-718E-4FFB-AAE5-D99F2D225A9E}" destId="{C7E6D9F3-1B27-4E81-8636-80050641A559}" srcOrd="1" destOrd="0" parTransId="{0AA2AD15-28CB-4918-83FA-16725828D811}" sibTransId="{919E529F-A617-43F1-884C-7DE85F818A75}"/>
    <dgm:cxn modelId="{DD421EA7-8646-474C-85AA-044737FF4BEB}" srcId="{AA2C0CD0-3CF6-49D4-9273-AF07C07601AC}" destId="{B5AE5698-17D4-4C6D-B7CC-BF85CB33DFC5}" srcOrd="0" destOrd="0" parTransId="{5B41DA45-2EA7-46A9-9CB4-E19F3531F285}" sibTransId="{AA244345-F08D-4D97-9C9D-482D6B940922}"/>
    <dgm:cxn modelId="{DD9716AC-C08D-4354-8431-58B4D0322489}" type="presOf" srcId="{5135E7DD-1250-4D5B-B112-7A8CBA39B814}" destId="{B8775155-7F9B-4026-8D39-C17630DF8959}" srcOrd="0" destOrd="2" presId="urn:microsoft.com/office/officeart/2005/8/layout/list1"/>
    <dgm:cxn modelId="{78DEF0BC-3145-4056-B3C1-F66699F0B599}" srcId="{AA2C0CD0-3CF6-49D4-9273-AF07C07601AC}" destId="{C8A2516B-718E-4FFB-AAE5-D99F2D225A9E}" srcOrd="1" destOrd="0" parTransId="{F124F2EB-E759-497E-B2A8-A9642523BE11}" sibTransId="{634315C6-D93B-479D-9BE4-309C274DA0AB}"/>
    <dgm:cxn modelId="{4584FABD-F56C-4464-9AD6-A029A1CD771B}" srcId="{C8A2516B-718E-4FFB-AAE5-D99F2D225A9E}" destId="{9BF3FDA7-CF26-4D64-BC73-20FAD7641238}" srcOrd="0" destOrd="0" parTransId="{E7D794A6-9D6A-46D5-894D-92793841A389}" sibTransId="{FD479336-FDD5-4FAD-80D1-C419E046E89A}"/>
    <dgm:cxn modelId="{4972CAC0-167C-47AE-931B-645B35503D7C}" type="presOf" srcId="{C8A2516B-718E-4FFB-AAE5-D99F2D225A9E}" destId="{9B48B62D-03D9-4012-9447-90088EF6A144}" srcOrd="1" destOrd="0" presId="urn:microsoft.com/office/officeart/2005/8/layout/list1"/>
    <dgm:cxn modelId="{1970BDC1-5C97-455A-8B61-8163658D261C}" type="presOf" srcId="{5FA17E04-4153-47F2-9725-54363442EA0B}" destId="{A2A38A3A-26C1-4653-8631-180A76ECCBA5}" srcOrd="0" destOrd="1" presId="urn:microsoft.com/office/officeart/2005/8/layout/list1"/>
    <dgm:cxn modelId="{1F15D7C1-E04B-46A9-83AB-81C9FF8CB257}" type="presOf" srcId="{036417D3-43A0-4F30-AA93-E1CEE7CAD6F0}" destId="{A2A38A3A-26C1-4653-8631-180A76ECCBA5}" srcOrd="0" destOrd="0" presId="urn:microsoft.com/office/officeart/2005/8/layout/list1"/>
    <dgm:cxn modelId="{EEF1B4C6-B291-4468-86B6-4DE9BBD52A54}" srcId="{9BF3FDA7-CF26-4D64-BC73-20FAD7641238}" destId="{5135E7DD-1250-4D5B-B112-7A8CBA39B814}" srcOrd="1" destOrd="0" parTransId="{8B9FBDC1-8517-4B96-B7E6-5B8E4072E203}" sibTransId="{2D986507-B58A-4E7E-8E9C-B06BDB3F50B2}"/>
    <dgm:cxn modelId="{EA3A9DEB-E58C-4086-BCD2-A15369E4E4D5}" type="presOf" srcId="{AA2C0CD0-3CF6-49D4-9273-AF07C07601AC}" destId="{882B7B75-F83D-4901-AC96-8A23AF3A1ADB}" srcOrd="0" destOrd="0" presId="urn:microsoft.com/office/officeart/2005/8/layout/list1"/>
    <dgm:cxn modelId="{F930E668-0778-431D-A1F4-6C5509AE6F78}" type="presParOf" srcId="{882B7B75-F83D-4901-AC96-8A23AF3A1ADB}" destId="{B9482EAE-C751-4E41-9244-7F8D69385F02}" srcOrd="0" destOrd="0" presId="urn:microsoft.com/office/officeart/2005/8/layout/list1"/>
    <dgm:cxn modelId="{E56E2248-A757-432C-95DE-6F3598E98E69}" type="presParOf" srcId="{B9482EAE-C751-4E41-9244-7F8D69385F02}" destId="{8E31AD82-7990-4B7D-AA99-B1F7542D6FEC}" srcOrd="0" destOrd="0" presId="urn:microsoft.com/office/officeart/2005/8/layout/list1"/>
    <dgm:cxn modelId="{2AC0B9A7-0ED1-4211-A48C-DE8FBD60CBC2}" type="presParOf" srcId="{B9482EAE-C751-4E41-9244-7F8D69385F02}" destId="{648C352F-31FA-4D73-A36C-6A907986F20D}" srcOrd="1" destOrd="0" presId="urn:microsoft.com/office/officeart/2005/8/layout/list1"/>
    <dgm:cxn modelId="{D31058E7-1565-4DB7-890B-B4023AD34837}" type="presParOf" srcId="{882B7B75-F83D-4901-AC96-8A23AF3A1ADB}" destId="{C29D6B76-B640-4EC9-B0F2-E84B970B9E0A}" srcOrd="1" destOrd="0" presId="urn:microsoft.com/office/officeart/2005/8/layout/list1"/>
    <dgm:cxn modelId="{7FE30EA5-478F-4656-88B3-3905CBCEE98B}" type="presParOf" srcId="{882B7B75-F83D-4901-AC96-8A23AF3A1ADB}" destId="{A2A38A3A-26C1-4653-8631-180A76ECCBA5}" srcOrd="2" destOrd="0" presId="urn:microsoft.com/office/officeart/2005/8/layout/list1"/>
    <dgm:cxn modelId="{52F2EEE9-67F4-4531-A7A3-CEEEBC53C410}" type="presParOf" srcId="{882B7B75-F83D-4901-AC96-8A23AF3A1ADB}" destId="{D7C6A9C8-741B-4C11-8ECE-067608EA1F21}" srcOrd="3" destOrd="0" presId="urn:microsoft.com/office/officeart/2005/8/layout/list1"/>
    <dgm:cxn modelId="{882A8BA8-4B33-47FA-ABBA-72920B1F0ACB}" type="presParOf" srcId="{882B7B75-F83D-4901-AC96-8A23AF3A1ADB}" destId="{CE9D3D55-6827-4298-8B99-31ED9A0E2C8F}" srcOrd="4" destOrd="0" presId="urn:microsoft.com/office/officeart/2005/8/layout/list1"/>
    <dgm:cxn modelId="{E99318CD-C670-475B-A0C7-84E720588899}" type="presParOf" srcId="{CE9D3D55-6827-4298-8B99-31ED9A0E2C8F}" destId="{4A6B1117-2FE0-41CF-B77B-9F4075884545}" srcOrd="0" destOrd="0" presId="urn:microsoft.com/office/officeart/2005/8/layout/list1"/>
    <dgm:cxn modelId="{708AAEBF-4A2F-4296-B680-DD09EF83B57E}" type="presParOf" srcId="{CE9D3D55-6827-4298-8B99-31ED9A0E2C8F}" destId="{9B48B62D-03D9-4012-9447-90088EF6A144}" srcOrd="1" destOrd="0" presId="urn:microsoft.com/office/officeart/2005/8/layout/list1"/>
    <dgm:cxn modelId="{888A499E-0CB2-49EE-9C5C-8CC37409F507}" type="presParOf" srcId="{882B7B75-F83D-4901-AC96-8A23AF3A1ADB}" destId="{B35D5298-E3FC-4273-9049-F3EFB14DC434}" srcOrd="5" destOrd="0" presId="urn:microsoft.com/office/officeart/2005/8/layout/list1"/>
    <dgm:cxn modelId="{60B13E1C-D99A-474C-9BA9-D899B41A43D7}" type="presParOf" srcId="{882B7B75-F83D-4901-AC96-8A23AF3A1ADB}" destId="{B8775155-7F9B-4026-8D39-C17630DF8959}"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91E641-E801-486F-8FDD-9F6F6D5EF8DE}">
      <dsp:nvSpPr>
        <dsp:cNvPr id="0" name=""/>
        <dsp:cNvSpPr/>
      </dsp:nvSpPr>
      <dsp:spPr>
        <a:xfrm>
          <a:off x="0" y="38748"/>
          <a:ext cx="6281928" cy="719549"/>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dirty="0"/>
            <a:t>Quantitative research is a type of:</a:t>
          </a:r>
        </a:p>
      </dsp:txBody>
      <dsp:txXfrm>
        <a:off x="35125" y="73873"/>
        <a:ext cx="6211678" cy="649299"/>
      </dsp:txXfrm>
    </dsp:sp>
    <dsp:sp modelId="{C2240BA7-57A6-4CC1-92DB-25092BA138E3}">
      <dsp:nvSpPr>
        <dsp:cNvPr id="0" name=""/>
        <dsp:cNvSpPr/>
      </dsp:nvSpPr>
      <dsp:spPr>
        <a:xfrm>
          <a:off x="0" y="758298"/>
          <a:ext cx="6281928" cy="4595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9451" tIns="38100" rIns="213360" bIns="38100" numCol="1" spcCol="1270" anchor="t" anchorCtr="0">
          <a:noAutofit/>
        </a:bodyPr>
        <a:lstStyle/>
        <a:p>
          <a:pPr marL="228600" lvl="1" indent="-228600" algn="l" defTabSz="1022350">
            <a:lnSpc>
              <a:spcPct val="90000"/>
            </a:lnSpc>
            <a:spcBef>
              <a:spcPct val="0"/>
            </a:spcBef>
            <a:spcAft>
              <a:spcPct val="20000"/>
            </a:spcAft>
            <a:buChar char="•"/>
          </a:pPr>
          <a:r>
            <a:rPr lang="en-US" sz="2300" b="1" kern="1200" dirty="0"/>
            <a:t>Positive</a:t>
          </a:r>
          <a:r>
            <a:rPr lang="en-US" sz="2300" kern="1200" dirty="0"/>
            <a:t> (describing and explaining “what is”; objective and fact-based, verifiable and testable), </a:t>
          </a:r>
          <a:r>
            <a:rPr lang="en-US" sz="2300" b="1" kern="1200" dirty="0"/>
            <a:t>empirical</a:t>
          </a:r>
          <a:r>
            <a:rPr lang="en-US" sz="2300" kern="1200" dirty="0"/>
            <a:t> (applied) research. </a:t>
          </a:r>
        </a:p>
        <a:p>
          <a:pPr marL="228600" lvl="1" indent="-228600" algn="l" defTabSz="1022350">
            <a:lnSpc>
              <a:spcPct val="90000"/>
            </a:lnSpc>
            <a:spcBef>
              <a:spcPct val="0"/>
            </a:spcBef>
            <a:spcAft>
              <a:spcPct val="20000"/>
            </a:spcAft>
            <a:buChar char="•"/>
          </a:pPr>
          <a:endParaRPr lang="en-US" sz="2300" kern="1200" dirty="0"/>
        </a:p>
        <a:p>
          <a:pPr marL="228600" lvl="1" indent="-228600" algn="l" defTabSz="1022350">
            <a:lnSpc>
              <a:spcPct val="90000"/>
            </a:lnSpc>
            <a:spcBef>
              <a:spcPct val="0"/>
            </a:spcBef>
            <a:spcAft>
              <a:spcPct val="20000"/>
            </a:spcAft>
            <a:buChar char="•"/>
          </a:pPr>
          <a:r>
            <a:rPr lang="en-US" sz="2300" kern="1200" dirty="0"/>
            <a:t>Can be:</a:t>
          </a:r>
        </a:p>
        <a:p>
          <a:pPr marL="457200" lvl="2" indent="-228600" algn="l" defTabSz="1022350">
            <a:lnSpc>
              <a:spcPct val="90000"/>
            </a:lnSpc>
            <a:spcBef>
              <a:spcPct val="0"/>
            </a:spcBef>
            <a:spcAft>
              <a:spcPct val="20000"/>
            </a:spcAft>
            <a:buChar char="•"/>
          </a:pPr>
          <a:r>
            <a:rPr lang="en-US" sz="2300" b="1" kern="1200" dirty="0"/>
            <a:t>Exploratory</a:t>
          </a:r>
          <a:r>
            <a:rPr lang="en-US" sz="2300" kern="1200" dirty="0"/>
            <a:t> (often first step in formulating questions and hypotheses)</a:t>
          </a:r>
        </a:p>
        <a:p>
          <a:pPr marL="457200" lvl="2" indent="-228600" algn="l" defTabSz="1022350">
            <a:lnSpc>
              <a:spcPct val="90000"/>
            </a:lnSpc>
            <a:spcBef>
              <a:spcPct val="0"/>
            </a:spcBef>
            <a:spcAft>
              <a:spcPct val="20000"/>
            </a:spcAft>
            <a:buChar char="•"/>
          </a:pPr>
          <a:r>
            <a:rPr lang="en-US" sz="2300" b="1" kern="1200" dirty="0"/>
            <a:t>Descriptive</a:t>
          </a:r>
          <a:r>
            <a:rPr lang="en-US" sz="2300" kern="1200" dirty="0"/>
            <a:t> (the goal is systematic description)</a:t>
          </a:r>
        </a:p>
        <a:p>
          <a:pPr marL="457200" lvl="2" indent="-228600" algn="l" defTabSz="1022350">
            <a:lnSpc>
              <a:spcPct val="90000"/>
            </a:lnSpc>
            <a:spcBef>
              <a:spcPct val="0"/>
            </a:spcBef>
            <a:spcAft>
              <a:spcPct val="20000"/>
            </a:spcAft>
            <a:buChar char="•"/>
          </a:pPr>
          <a:r>
            <a:rPr lang="en-US" sz="2300" b="1" kern="1200" dirty="0"/>
            <a:t>Explanatory</a:t>
          </a:r>
          <a:r>
            <a:rPr lang="en-US" sz="2300" kern="1200" dirty="0"/>
            <a:t> (the goal is to explain phenomena, test hypotheses, make predictions)</a:t>
          </a:r>
        </a:p>
      </dsp:txBody>
      <dsp:txXfrm>
        <a:off x="0" y="758298"/>
        <a:ext cx="6281928" cy="45954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1440FF-F16D-42CB-AC9E-38CAAEEF5071}">
      <dsp:nvSpPr>
        <dsp:cNvPr id="0" name=""/>
        <dsp:cNvSpPr/>
      </dsp:nvSpPr>
      <dsp:spPr>
        <a:xfrm rot="5400000">
          <a:off x="-327787" y="1768520"/>
          <a:ext cx="1452487" cy="175477"/>
        </a:xfrm>
        <a:prstGeom prst="rect">
          <a:avLst/>
        </a:prstGeom>
        <a:solidFill>
          <a:schemeClr val="accent1">
            <a:tint val="60000"/>
            <a:hueOff val="0"/>
            <a:satOff val="0"/>
            <a:lumOff val="0"/>
            <a:alphaOff val="0"/>
          </a:schemeClr>
        </a:solidFill>
        <a:ln w="38100">
          <a:noFill/>
        </a:ln>
        <a:effectLst/>
      </dsp:spPr>
      <dsp:style>
        <a:lnRef idx="0">
          <a:scrgbClr r="0" g="0" b="0"/>
        </a:lnRef>
        <a:fillRef idx="1">
          <a:scrgbClr r="0" g="0" b="0"/>
        </a:fillRef>
        <a:effectRef idx="0">
          <a:scrgbClr r="0" g="0" b="0"/>
        </a:effectRef>
        <a:fontRef idx="minor">
          <a:schemeClr val="lt1"/>
        </a:fontRef>
      </dsp:style>
    </dsp:sp>
    <dsp:sp modelId="{63E210B1-0C64-4764-876F-C605624EAEFC}">
      <dsp:nvSpPr>
        <dsp:cNvPr id="0" name=""/>
        <dsp:cNvSpPr/>
      </dsp:nvSpPr>
      <dsp:spPr>
        <a:xfrm>
          <a:off x="3592" y="837474"/>
          <a:ext cx="1949752" cy="116985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100000"/>
            </a:lnSpc>
            <a:spcBef>
              <a:spcPct val="0"/>
            </a:spcBef>
            <a:spcAft>
              <a:spcPct val="35000"/>
            </a:spcAft>
            <a:buNone/>
          </a:pPr>
          <a:r>
            <a:rPr lang="en-US" sz="1100" kern="1200" dirty="0"/>
            <a:t>Formulate a clearly-articulated research question or problem. Explain why it is relevant and important. </a:t>
          </a:r>
        </a:p>
      </dsp:txBody>
      <dsp:txXfrm>
        <a:off x="37856" y="871738"/>
        <a:ext cx="1881224" cy="1101323"/>
      </dsp:txXfrm>
    </dsp:sp>
    <dsp:sp modelId="{7051C97F-F38B-4C63-87CC-F69BE34A7254}">
      <dsp:nvSpPr>
        <dsp:cNvPr id="0" name=""/>
        <dsp:cNvSpPr/>
      </dsp:nvSpPr>
      <dsp:spPr>
        <a:xfrm rot="5400000">
          <a:off x="-327787" y="3230834"/>
          <a:ext cx="1452487" cy="175477"/>
        </a:xfrm>
        <a:prstGeom prst="rect">
          <a:avLst/>
        </a:prstGeom>
        <a:solidFill>
          <a:schemeClr val="accent1">
            <a:tint val="60000"/>
            <a:hueOff val="0"/>
            <a:satOff val="0"/>
            <a:lumOff val="0"/>
            <a:alphaOff val="0"/>
          </a:schemeClr>
        </a:solidFill>
        <a:ln w="38100">
          <a:noFill/>
        </a:ln>
        <a:effectLst/>
      </dsp:spPr>
      <dsp:style>
        <a:lnRef idx="0">
          <a:scrgbClr r="0" g="0" b="0"/>
        </a:lnRef>
        <a:fillRef idx="1">
          <a:scrgbClr r="0" g="0" b="0"/>
        </a:fillRef>
        <a:effectRef idx="0">
          <a:scrgbClr r="0" g="0" b="0"/>
        </a:effectRef>
        <a:fontRef idx="minor">
          <a:schemeClr val="lt1"/>
        </a:fontRef>
      </dsp:style>
    </dsp:sp>
    <dsp:sp modelId="{ADBA921F-B3C1-4CC6-AD64-48F15DACDA6C}">
      <dsp:nvSpPr>
        <dsp:cNvPr id="0" name=""/>
        <dsp:cNvSpPr/>
      </dsp:nvSpPr>
      <dsp:spPr>
        <a:xfrm>
          <a:off x="3592" y="2299788"/>
          <a:ext cx="1949752" cy="116985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100000"/>
            </a:lnSpc>
            <a:spcBef>
              <a:spcPct val="0"/>
            </a:spcBef>
            <a:spcAft>
              <a:spcPct val="35000"/>
            </a:spcAft>
            <a:buNone/>
          </a:pPr>
          <a:r>
            <a:rPr lang="en-US" sz="1100" kern="1200" dirty="0"/>
            <a:t>Identify and specify the research context in which the question or problem will be addressed. What do existing theories say?  </a:t>
          </a:r>
        </a:p>
      </dsp:txBody>
      <dsp:txXfrm>
        <a:off x="37856" y="2334052"/>
        <a:ext cx="1881224" cy="1101323"/>
      </dsp:txXfrm>
    </dsp:sp>
    <dsp:sp modelId="{52A073AA-FCDC-4E2B-B2B9-1B1D687D5838}">
      <dsp:nvSpPr>
        <dsp:cNvPr id="0" name=""/>
        <dsp:cNvSpPr/>
      </dsp:nvSpPr>
      <dsp:spPr>
        <a:xfrm>
          <a:off x="403369" y="3961991"/>
          <a:ext cx="2583344" cy="175477"/>
        </a:xfrm>
        <a:prstGeom prst="rect">
          <a:avLst/>
        </a:prstGeom>
        <a:solidFill>
          <a:schemeClr val="accent1">
            <a:tint val="60000"/>
            <a:hueOff val="0"/>
            <a:satOff val="0"/>
            <a:lumOff val="0"/>
            <a:alphaOff val="0"/>
          </a:schemeClr>
        </a:solidFill>
        <a:ln w="38100">
          <a:noFill/>
        </a:ln>
        <a:effectLst/>
      </dsp:spPr>
      <dsp:style>
        <a:lnRef idx="0">
          <a:scrgbClr r="0" g="0" b="0"/>
        </a:lnRef>
        <a:fillRef idx="1">
          <a:scrgbClr r="0" g="0" b="0"/>
        </a:fillRef>
        <a:effectRef idx="0">
          <a:scrgbClr r="0" g="0" b="0"/>
        </a:effectRef>
        <a:fontRef idx="minor">
          <a:schemeClr val="lt1"/>
        </a:fontRef>
      </dsp:style>
    </dsp:sp>
    <dsp:sp modelId="{C2EA024E-F0FF-4D27-A15C-727335CBB155}">
      <dsp:nvSpPr>
        <dsp:cNvPr id="0" name=""/>
        <dsp:cNvSpPr/>
      </dsp:nvSpPr>
      <dsp:spPr>
        <a:xfrm>
          <a:off x="3592" y="3762102"/>
          <a:ext cx="1949752" cy="116985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100000"/>
            </a:lnSpc>
            <a:spcBef>
              <a:spcPct val="0"/>
            </a:spcBef>
            <a:spcAft>
              <a:spcPct val="35000"/>
            </a:spcAft>
            <a:buNone/>
          </a:pPr>
          <a:r>
            <a:rPr lang="en-US" sz="1100" kern="1200" dirty="0"/>
            <a:t>Building upon existing knowledge and research, explain the particular contribution of the proposed research. What knowledge gap does it fill? </a:t>
          </a:r>
        </a:p>
      </dsp:txBody>
      <dsp:txXfrm>
        <a:off x="37856" y="3796366"/>
        <a:ext cx="1881224" cy="1101323"/>
      </dsp:txXfrm>
    </dsp:sp>
    <dsp:sp modelId="{A1A5376C-273D-49BE-9C73-ACDC97DF40E3}">
      <dsp:nvSpPr>
        <dsp:cNvPr id="0" name=""/>
        <dsp:cNvSpPr/>
      </dsp:nvSpPr>
      <dsp:spPr>
        <a:xfrm rot="16200000">
          <a:off x="2265382" y="3230834"/>
          <a:ext cx="1452487" cy="175477"/>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1447E51-1AA2-4D83-AC34-687874BB3888}">
      <dsp:nvSpPr>
        <dsp:cNvPr id="0" name=""/>
        <dsp:cNvSpPr/>
      </dsp:nvSpPr>
      <dsp:spPr>
        <a:xfrm>
          <a:off x="2596762" y="3762102"/>
          <a:ext cx="1949752" cy="1169851"/>
        </a:xfrm>
        <a:prstGeom prst="roundRect">
          <a:avLst>
            <a:gd name="adj" fmla="val 10000"/>
          </a:avLst>
        </a:prstGeom>
        <a:solidFill>
          <a:schemeClr val="accent1">
            <a:lumMod val="5000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100000"/>
            </a:lnSpc>
            <a:spcBef>
              <a:spcPct val="0"/>
            </a:spcBef>
            <a:spcAft>
              <a:spcPct val="35000"/>
            </a:spcAft>
            <a:buNone/>
          </a:pPr>
          <a:r>
            <a:rPr lang="en-US" sz="1100" kern="1200" dirty="0"/>
            <a:t>Clearly state the research hypothesis (or hypotheses) to be tested. </a:t>
          </a:r>
        </a:p>
      </dsp:txBody>
      <dsp:txXfrm>
        <a:off x="2631026" y="3796366"/>
        <a:ext cx="1881224" cy="1101323"/>
      </dsp:txXfrm>
    </dsp:sp>
    <dsp:sp modelId="{F6AE6086-C52C-40E6-B048-0F2EE3F57377}">
      <dsp:nvSpPr>
        <dsp:cNvPr id="0" name=""/>
        <dsp:cNvSpPr/>
      </dsp:nvSpPr>
      <dsp:spPr>
        <a:xfrm rot="16200000">
          <a:off x="2265382" y="1768520"/>
          <a:ext cx="1452487" cy="175477"/>
        </a:xfrm>
        <a:prstGeom prst="rect">
          <a:avLst/>
        </a:prstGeom>
        <a:solidFill>
          <a:schemeClr val="accent1">
            <a:tint val="60000"/>
            <a:hueOff val="0"/>
            <a:satOff val="0"/>
            <a:lumOff val="0"/>
            <a:alphaOff val="0"/>
          </a:schemeClr>
        </a:solidFill>
        <a:ln w="38100">
          <a:noFill/>
        </a:ln>
        <a:effectLst/>
      </dsp:spPr>
      <dsp:style>
        <a:lnRef idx="0">
          <a:scrgbClr r="0" g="0" b="0"/>
        </a:lnRef>
        <a:fillRef idx="1">
          <a:scrgbClr r="0" g="0" b="0"/>
        </a:fillRef>
        <a:effectRef idx="0">
          <a:scrgbClr r="0" g="0" b="0"/>
        </a:effectRef>
        <a:fontRef idx="minor">
          <a:schemeClr val="lt1"/>
        </a:fontRef>
      </dsp:style>
    </dsp:sp>
    <dsp:sp modelId="{1DD912B7-2061-4BEF-819B-E09950A69DAA}">
      <dsp:nvSpPr>
        <dsp:cNvPr id="0" name=""/>
        <dsp:cNvSpPr/>
      </dsp:nvSpPr>
      <dsp:spPr>
        <a:xfrm>
          <a:off x="2596762" y="2299788"/>
          <a:ext cx="1949752" cy="116985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100000"/>
            </a:lnSpc>
            <a:spcBef>
              <a:spcPct val="0"/>
            </a:spcBef>
            <a:spcAft>
              <a:spcPct val="35000"/>
            </a:spcAft>
            <a:buNone/>
          </a:pPr>
          <a:r>
            <a:rPr lang="en-US" sz="1100" kern="1200" dirty="0"/>
            <a:t>Specify and briefly explain the research methods to be used, and explain the rationale for their choice.</a:t>
          </a:r>
        </a:p>
      </dsp:txBody>
      <dsp:txXfrm>
        <a:off x="2631026" y="2334052"/>
        <a:ext cx="1881224" cy="1101323"/>
      </dsp:txXfrm>
    </dsp:sp>
    <dsp:sp modelId="{D8F88CB9-FAF9-4258-8A90-05F7CB1D01ED}">
      <dsp:nvSpPr>
        <dsp:cNvPr id="0" name=""/>
        <dsp:cNvSpPr/>
      </dsp:nvSpPr>
      <dsp:spPr>
        <a:xfrm>
          <a:off x="2996539" y="1037363"/>
          <a:ext cx="2583344" cy="175477"/>
        </a:xfrm>
        <a:prstGeom prst="rect">
          <a:avLst/>
        </a:prstGeom>
        <a:solidFill>
          <a:schemeClr val="accent1">
            <a:tint val="60000"/>
            <a:hueOff val="0"/>
            <a:satOff val="0"/>
            <a:lumOff val="0"/>
            <a:alphaOff val="0"/>
          </a:schemeClr>
        </a:solidFill>
        <a:ln w="38100">
          <a:noFill/>
        </a:ln>
        <a:effectLst/>
      </dsp:spPr>
      <dsp:style>
        <a:lnRef idx="0">
          <a:scrgbClr r="0" g="0" b="0"/>
        </a:lnRef>
        <a:fillRef idx="1">
          <a:scrgbClr r="0" g="0" b="0"/>
        </a:fillRef>
        <a:effectRef idx="0">
          <a:scrgbClr r="0" g="0" b="0"/>
        </a:effectRef>
        <a:fontRef idx="minor">
          <a:schemeClr val="lt1"/>
        </a:fontRef>
      </dsp:style>
    </dsp:sp>
    <dsp:sp modelId="{B2DD96AD-A016-47CE-AAB6-B9EE8726D027}">
      <dsp:nvSpPr>
        <dsp:cNvPr id="0" name=""/>
        <dsp:cNvSpPr/>
      </dsp:nvSpPr>
      <dsp:spPr>
        <a:xfrm>
          <a:off x="2596762" y="837474"/>
          <a:ext cx="1949752" cy="116985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100000"/>
            </a:lnSpc>
            <a:spcBef>
              <a:spcPct val="0"/>
            </a:spcBef>
            <a:spcAft>
              <a:spcPct val="35000"/>
            </a:spcAft>
            <a:buNone/>
          </a:pPr>
          <a:r>
            <a:rPr lang="en-US" sz="1100" kern="1200" dirty="0"/>
            <a:t>Select or collect data and/or evidence. Describe the data collection process.</a:t>
          </a:r>
        </a:p>
      </dsp:txBody>
      <dsp:txXfrm>
        <a:off x="2631026" y="871738"/>
        <a:ext cx="1881224" cy="1101323"/>
      </dsp:txXfrm>
    </dsp:sp>
    <dsp:sp modelId="{B94588BE-DA45-439C-B507-6379F9A64091}">
      <dsp:nvSpPr>
        <dsp:cNvPr id="0" name=""/>
        <dsp:cNvSpPr/>
      </dsp:nvSpPr>
      <dsp:spPr>
        <a:xfrm rot="5400000">
          <a:off x="4858552" y="1768520"/>
          <a:ext cx="1452487" cy="175477"/>
        </a:xfrm>
        <a:prstGeom prst="rect">
          <a:avLst/>
        </a:prstGeom>
        <a:solidFill>
          <a:schemeClr val="accent1">
            <a:tint val="60000"/>
            <a:hueOff val="0"/>
            <a:satOff val="0"/>
            <a:lumOff val="0"/>
            <a:alphaOff val="0"/>
          </a:schemeClr>
        </a:solidFill>
        <a:ln w="38100">
          <a:noFill/>
        </a:ln>
        <a:effectLst/>
      </dsp:spPr>
      <dsp:style>
        <a:lnRef idx="0">
          <a:scrgbClr r="0" g="0" b="0"/>
        </a:lnRef>
        <a:fillRef idx="1">
          <a:scrgbClr r="0" g="0" b="0"/>
        </a:fillRef>
        <a:effectRef idx="0">
          <a:scrgbClr r="0" g="0" b="0"/>
        </a:effectRef>
        <a:fontRef idx="minor">
          <a:schemeClr val="lt1"/>
        </a:fontRef>
      </dsp:style>
    </dsp:sp>
    <dsp:sp modelId="{D1B8D490-7AFA-4FF4-BCF2-604A001655C8}">
      <dsp:nvSpPr>
        <dsp:cNvPr id="0" name=""/>
        <dsp:cNvSpPr/>
      </dsp:nvSpPr>
      <dsp:spPr>
        <a:xfrm>
          <a:off x="5189933" y="837474"/>
          <a:ext cx="1949752" cy="116985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100000"/>
            </a:lnSpc>
            <a:spcBef>
              <a:spcPct val="0"/>
            </a:spcBef>
            <a:spcAft>
              <a:spcPct val="35000"/>
            </a:spcAft>
            <a:buNone/>
          </a:pPr>
          <a:r>
            <a:rPr lang="en-US" sz="1100" kern="1200" dirty="0"/>
            <a:t>Analyse the data and evidence, and present the results of the analysis.</a:t>
          </a:r>
        </a:p>
      </dsp:txBody>
      <dsp:txXfrm>
        <a:off x="5224197" y="871738"/>
        <a:ext cx="1881224" cy="1101323"/>
      </dsp:txXfrm>
    </dsp:sp>
    <dsp:sp modelId="{2464DA4E-C8DE-42AA-8212-0A52729F6A47}">
      <dsp:nvSpPr>
        <dsp:cNvPr id="0" name=""/>
        <dsp:cNvSpPr/>
      </dsp:nvSpPr>
      <dsp:spPr>
        <a:xfrm rot="5400000">
          <a:off x="4858552" y="3230834"/>
          <a:ext cx="1452487" cy="175477"/>
        </a:xfrm>
        <a:prstGeom prst="rect">
          <a:avLst/>
        </a:prstGeom>
        <a:solidFill>
          <a:schemeClr val="accent1">
            <a:tint val="60000"/>
            <a:hueOff val="0"/>
            <a:satOff val="0"/>
            <a:lumOff val="0"/>
            <a:alphaOff val="0"/>
          </a:schemeClr>
        </a:solidFill>
        <a:ln w="38100">
          <a:noFill/>
        </a:ln>
        <a:effectLst/>
      </dsp:spPr>
      <dsp:style>
        <a:lnRef idx="0">
          <a:scrgbClr r="0" g="0" b="0"/>
        </a:lnRef>
        <a:fillRef idx="1">
          <a:scrgbClr r="0" g="0" b="0"/>
        </a:fillRef>
        <a:effectRef idx="0">
          <a:scrgbClr r="0" g="0" b="0"/>
        </a:effectRef>
        <a:fontRef idx="minor">
          <a:schemeClr val="lt1"/>
        </a:fontRef>
      </dsp:style>
    </dsp:sp>
    <dsp:sp modelId="{1203DB30-2A52-41F7-B74B-1773F3C91AEA}">
      <dsp:nvSpPr>
        <dsp:cNvPr id="0" name=""/>
        <dsp:cNvSpPr/>
      </dsp:nvSpPr>
      <dsp:spPr>
        <a:xfrm>
          <a:off x="5189933" y="2299788"/>
          <a:ext cx="1949752" cy="116985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100000"/>
            </a:lnSpc>
            <a:spcBef>
              <a:spcPct val="0"/>
            </a:spcBef>
            <a:spcAft>
              <a:spcPct val="35000"/>
            </a:spcAft>
            <a:buNone/>
          </a:pPr>
          <a:r>
            <a:rPr lang="en-US" sz="1100" kern="1200" dirty="0"/>
            <a:t>Discuss and interpret the results in relation to existing literature and theories.</a:t>
          </a:r>
        </a:p>
      </dsp:txBody>
      <dsp:txXfrm>
        <a:off x="5224197" y="2334052"/>
        <a:ext cx="1881224" cy="1101323"/>
      </dsp:txXfrm>
    </dsp:sp>
    <dsp:sp modelId="{1AF1C2A3-D5B5-4EF9-8DCC-54D12C5A8206}">
      <dsp:nvSpPr>
        <dsp:cNvPr id="0" name=""/>
        <dsp:cNvSpPr/>
      </dsp:nvSpPr>
      <dsp:spPr>
        <a:xfrm>
          <a:off x="5189933" y="3762102"/>
          <a:ext cx="1949752" cy="116985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100000"/>
            </a:lnSpc>
            <a:spcBef>
              <a:spcPct val="0"/>
            </a:spcBef>
            <a:spcAft>
              <a:spcPct val="35000"/>
            </a:spcAft>
            <a:buNone/>
          </a:pPr>
          <a:r>
            <a:rPr lang="en-US" sz="1100" kern="1200" dirty="0"/>
            <a:t>Discuss the generalizability potential and implications, but also the limitations of the research conducted. Briefly suggest potential future areas of enquiry.</a:t>
          </a:r>
        </a:p>
      </dsp:txBody>
      <dsp:txXfrm>
        <a:off x="5224197" y="3796366"/>
        <a:ext cx="1881224" cy="110132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E283A5-99AB-4706-9EC1-EC2AB4547251}">
      <dsp:nvSpPr>
        <dsp:cNvPr id="0" name=""/>
        <dsp:cNvSpPr/>
      </dsp:nvSpPr>
      <dsp:spPr>
        <a:xfrm>
          <a:off x="298608" y="3009"/>
          <a:ext cx="2956619" cy="177397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NZ" sz="2800" kern="1200"/>
            <a:t>is testable</a:t>
          </a:r>
          <a:endParaRPr lang="en-US" sz="2800" kern="1200"/>
        </a:p>
      </dsp:txBody>
      <dsp:txXfrm>
        <a:off x="298608" y="3009"/>
        <a:ext cx="2956619" cy="1773971"/>
      </dsp:txXfrm>
    </dsp:sp>
    <dsp:sp modelId="{9B525569-96EE-4340-B5AA-315F01E1810A}">
      <dsp:nvSpPr>
        <dsp:cNvPr id="0" name=""/>
        <dsp:cNvSpPr/>
      </dsp:nvSpPr>
      <dsp:spPr>
        <a:xfrm>
          <a:off x="3550890" y="3009"/>
          <a:ext cx="2956619" cy="177397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NZ" sz="2800" kern="1200"/>
            <a:t>is stated in declarative form</a:t>
          </a:r>
          <a:endParaRPr lang="en-US" sz="2800" kern="1200"/>
        </a:p>
      </dsp:txBody>
      <dsp:txXfrm>
        <a:off x="3550890" y="3009"/>
        <a:ext cx="2956619" cy="1773971"/>
      </dsp:txXfrm>
    </dsp:sp>
    <dsp:sp modelId="{168A0B57-86B4-4D45-877C-2269376AD220}">
      <dsp:nvSpPr>
        <dsp:cNvPr id="0" name=""/>
        <dsp:cNvSpPr/>
      </dsp:nvSpPr>
      <dsp:spPr>
        <a:xfrm>
          <a:off x="6803171" y="3009"/>
          <a:ext cx="2956619" cy="177397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NZ" sz="2800" kern="1200"/>
            <a:t>is brief and to the point</a:t>
          </a:r>
          <a:endParaRPr lang="en-US" sz="2800" kern="1200"/>
        </a:p>
      </dsp:txBody>
      <dsp:txXfrm>
        <a:off x="6803171" y="3009"/>
        <a:ext cx="2956619" cy="1773971"/>
      </dsp:txXfrm>
    </dsp:sp>
    <dsp:sp modelId="{5B14C9C5-9521-4B86-8873-8BDFD2A222A2}">
      <dsp:nvSpPr>
        <dsp:cNvPr id="0" name=""/>
        <dsp:cNvSpPr/>
      </dsp:nvSpPr>
      <dsp:spPr>
        <a:xfrm>
          <a:off x="298608" y="2072642"/>
          <a:ext cx="2956619" cy="177397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NZ" sz="2800" kern="1200"/>
            <a:t>posits a clear relationship between different factors</a:t>
          </a:r>
          <a:endParaRPr lang="en-US" sz="2800" kern="1200"/>
        </a:p>
      </dsp:txBody>
      <dsp:txXfrm>
        <a:off x="298608" y="2072642"/>
        <a:ext cx="2956619" cy="1773971"/>
      </dsp:txXfrm>
    </dsp:sp>
    <dsp:sp modelId="{15715A8A-DFAA-497C-AB07-7883D74109CF}">
      <dsp:nvSpPr>
        <dsp:cNvPr id="0" name=""/>
        <dsp:cNvSpPr/>
      </dsp:nvSpPr>
      <dsp:spPr>
        <a:xfrm>
          <a:off x="3550890" y="2072642"/>
          <a:ext cx="2956619" cy="177397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NZ" sz="2800" kern="1200"/>
            <a:t>is plausible</a:t>
          </a:r>
          <a:endParaRPr lang="en-US" sz="2800" kern="1200"/>
        </a:p>
      </dsp:txBody>
      <dsp:txXfrm>
        <a:off x="3550890" y="2072642"/>
        <a:ext cx="2956619" cy="1773971"/>
      </dsp:txXfrm>
    </dsp:sp>
    <dsp:sp modelId="{022F1028-2C87-4532-A17B-DAAD7A97FC8F}">
      <dsp:nvSpPr>
        <dsp:cNvPr id="0" name=""/>
        <dsp:cNvSpPr/>
      </dsp:nvSpPr>
      <dsp:spPr>
        <a:xfrm>
          <a:off x="6803171" y="2072642"/>
          <a:ext cx="2956619" cy="177397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NZ" sz="2800" kern="1200"/>
            <a:t>is written in a focused and short form</a:t>
          </a:r>
          <a:endParaRPr lang="en-US" sz="2800" kern="1200"/>
        </a:p>
      </dsp:txBody>
      <dsp:txXfrm>
        <a:off x="6803171" y="2072642"/>
        <a:ext cx="2956619" cy="177397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19CA93-3B07-4073-8DC4-28637B486F95}">
      <dsp:nvSpPr>
        <dsp:cNvPr id="0" name=""/>
        <dsp:cNvSpPr/>
      </dsp:nvSpPr>
      <dsp:spPr>
        <a:xfrm>
          <a:off x="49" y="131157"/>
          <a:ext cx="4700141" cy="2039037"/>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txBody>
        <a:bodyPr spcFirstLastPara="0" vert="horz" wrap="square" lIns="135128" tIns="77216" rIns="135128" bIns="77216" numCol="1" spcCol="1270" anchor="ctr" anchorCtr="0">
          <a:noAutofit/>
        </a:bodyPr>
        <a:lstStyle/>
        <a:p>
          <a:pPr marL="0" lvl="0" indent="0" algn="ctr" defTabSz="844550">
            <a:lnSpc>
              <a:spcPct val="90000"/>
            </a:lnSpc>
            <a:spcBef>
              <a:spcPct val="0"/>
            </a:spcBef>
            <a:spcAft>
              <a:spcPct val="35000"/>
            </a:spcAft>
            <a:buNone/>
          </a:pPr>
          <a:r>
            <a:rPr lang="en-US" sz="1900" b="1" kern="1200" dirty="0"/>
            <a:t>Secondary data</a:t>
          </a:r>
          <a:endParaRPr lang="en-US" sz="1900" kern="1200" dirty="0"/>
        </a:p>
        <a:p>
          <a:pPr marL="0" lvl="0" indent="0" algn="ctr" defTabSz="844550">
            <a:lnSpc>
              <a:spcPct val="90000"/>
            </a:lnSpc>
            <a:spcBef>
              <a:spcPct val="0"/>
            </a:spcBef>
            <a:spcAft>
              <a:spcPct val="35000"/>
            </a:spcAft>
            <a:buNone/>
          </a:pPr>
          <a:r>
            <a:rPr lang="en-US" sz="1900" kern="1200" dirty="0"/>
            <a:t>Data that has already been collected by other researchers, but which can be further used for research. </a:t>
          </a:r>
        </a:p>
      </dsp:txBody>
      <dsp:txXfrm>
        <a:off x="49" y="131157"/>
        <a:ext cx="4700141" cy="2039037"/>
      </dsp:txXfrm>
    </dsp:sp>
    <dsp:sp modelId="{9E6A2C89-B4A3-4C53-B476-036296F509C0}">
      <dsp:nvSpPr>
        <dsp:cNvPr id="0" name=""/>
        <dsp:cNvSpPr/>
      </dsp:nvSpPr>
      <dsp:spPr>
        <a:xfrm>
          <a:off x="49" y="1819967"/>
          <a:ext cx="4700141" cy="2868524"/>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Char char="•"/>
          </a:pPr>
          <a:r>
            <a:rPr lang="en-US" sz="1900" kern="1200" dirty="0"/>
            <a:t>government, academic and industry-released public statistics, opinion polls, other existing datasets</a:t>
          </a:r>
        </a:p>
        <a:p>
          <a:pPr marL="171450" lvl="1" indent="-171450" algn="l" defTabSz="844550">
            <a:lnSpc>
              <a:spcPct val="90000"/>
            </a:lnSpc>
            <a:spcBef>
              <a:spcPct val="0"/>
            </a:spcBef>
            <a:spcAft>
              <a:spcPct val="15000"/>
            </a:spcAft>
            <a:buChar char="•"/>
          </a:pPr>
          <a:r>
            <a:rPr lang="en-US" sz="1900" kern="1200" dirty="0"/>
            <a:t>Government data portals: </a:t>
          </a:r>
          <a:r>
            <a:rPr lang="en-GB" sz="1900" kern="1200" dirty="0">
              <a:hlinkClick xmlns:r="http://schemas.openxmlformats.org/officeDocument/2006/relationships" r:id="rId1"/>
            </a:rPr>
            <a:t>https://data.gov.uk/</a:t>
          </a:r>
          <a:r>
            <a:rPr lang="en-GB" sz="1900" kern="1200" dirty="0"/>
            <a:t> </a:t>
          </a:r>
          <a:endParaRPr lang="en-US" sz="1900" kern="1200" dirty="0"/>
        </a:p>
        <a:p>
          <a:pPr marL="171450" lvl="1" indent="-171450" algn="l" defTabSz="844550">
            <a:lnSpc>
              <a:spcPct val="90000"/>
            </a:lnSpc>
            <a:spcBef>
              <a:spcPct val="0"/>
            </a:spcBef>
            <a:spcAft>
              <a:spcPct val="15000"/>
            </a:spcAft>
            <a:buChar char="•"/>
          </a:pPr>
          <a:r>
            <a:rPr lang="en-NZ" sz="1900" kern="1200" dirty="0"/>
            <a:t>Survey data:</a:t>
          </a:r>
          <a:endParaRPr lang="en-US" sz="1900" kern="1200" dirty="0"/>
        </a:p>
        <a:p>
          <a:pPr marL="342900" lvl="2" indent="-171450" algn="l" defTabSz="844550">
            <a:lnSpc>
              <a:spcPct val="90000"/>
            </a:lnSpc>
            <a:spcBef>
              <a:spcPct val="0"/>
            </a:spcBef>
            <a:spcAft>
              <a:spcPct val="15000"/>
            </a:spcAft>
            <a:buChar char="•"/>
          </a:pPr>
          <a:r>
            <a:rPr lang="en-NZ" sz="1900" kern="1200" dirty="0">
              <a:hlinkClick xmlns:r="http://schemas.openxmlformats.org/officeDocument/2006/relationships" r:id="rId2"/>
            </a:rPr>
            <a:t>World Values Surveys</a:t>
          </a:r>
          <a:endParaRPr lang="en-US" sz="1900" kern="1200" dirty="0"/>
        </a:p>
        <a:p>
          <a:pPr marL="342900" lvl="2" indent="-171450" algn="l" defTabSz="844550">
            <a:lnSpc>
              <a:spcPct val="90000"/>
            </a:lnSpc>
            <a:spcBef>
              <a:spcPct val="0"/>
            </a:spcBef>
            <a:spcAft>
              <a:spcPct val="15000"/>
            </a:spcAft>
            <a:buChar char="•"/>
          </a:pPr>
          <a:r>
            <a:rPr lang="en-NZ" sz="1900" kern="1200" dirty="0">
              <a:hlinkClick xmlns:r="http://schemas.openxmlformats.org/officeDocument/2006/relationships" r:id="rId3"/>
            </a:rPr>
            <a:t>Eurobarometer</a:t>
          </a:r>
          <a:endParaRPr lang="en-US" sz="1900" kern="1200" dirty="0"/>
        </a:p>
        <a:p>
          <a:pPr marL="342900" lvl="2" indent="-171450" algn="l" defTabSz="844550">
            <a:lnSpc>
              <a:spcPct val="90000"/>
            </a:lnSpc>
            <a:spcBef>
              <a:spcPct val="0"/>
            </a:spcBef>
            <a:spcAft>
              <a:spcPct val="15000"/>
            </a:spcAft>
            <a:buChar char="•"/>
          </a:pPr>
          <a:r>
            <a:rPr lang="en-NZ" sz="1900" kern="1200" dirty="0">
              <a:hlinkClick xmlns:r="http://schemas.openxmlformats.org/officeDocument/2006/relationships" r:id="rId4"/>
            </a:rPr>
            <a:t>British Election Study</a:t>
          </a:r>
          <a:endParaRPr lang="en-US" sz="1900" kern="1200" dirty="0"/>
        </a:p>
      </dsp:txBody>
      <dsp:txXfrm>
        <a:off x="49" y="1819967"/>
        <a:ext cx="4700141" cy="2868524"/>
      </dsp:txXfrm>
    </dsp:sp>
    <dsp:sp modelId="{FF398AA4-6D38-49AC-9272-86B5FFAB9D01}">
      <dsp:nvSpPr>
        <dsp:cNvPr id="0" name=""/>
        <dsp:cNvSpPr/>
      </dsp:nvSpPr>
      <dsp:spPr>
        <a:xfrm>
          <a:off x="5358209" y="170448"/>
          <a:ext cx="4700141" cy="188187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txBody>
        <a:bodyPr spcFirstLastPara="0" vert="horz" wrap="square" lIns="135128" tIns="77216" rIns="135128" bIns="77216" numCol="1" spcCol="1270" anchor="ctr" anchorCtr="0">
          <a:noAutofit/>
        </a:bodyPr>
        <a:lstStyle/>
        <a:p>
          <a:pPr marL="0" lvl="0" indent="0" algn="ctr" defTabSz="844550">
            <a:lnSpc>
              <a:spcPct val="90000"/>
            </a:lnSpc>
            <a:spcBef>
              <a:spcPct val="0"/>
            </a:spcBef>
            <a:spcAft>
              <a:spcPct val="35000"/>
            </a:spcAft>
            <a:buNone/>
          </a:pPr>
          <a:r>
            <a:rPr lang="en-US" sz="1900" b="1" kern="1200" dirty="0"/>
            <a:t>Primary data</a:t>
          </a:r>
          <a:endParaRPr lang="en-US" sz="1900" kern="1200" dirty="0"/>
        </a:p>
        <a:p>
          <a:pPr marL="0" lvl="0" indent="0" algn="ctr" defTabSz="844550">
            <a:lnSpc>
              <a:spcPct val="90000"/>
            </a:lnSpc>
            <a:spcBef>
              <a:spcPct val="0"/>
            </a:spcBef>
            <a:spcAft>
              <a:spcPct val="35000"/>
            </a:spcAft>
            <a:buNone/>
          </a:pPr>
          <a:r>
            <a:rPr lang="en-US" sz="1900" kern="1200" dirty="0"/>
            <a:t>Data collected by the researcher for the purpose of the project.</a:t>
          </a:r>
        </a:p>
      </dsp:txBody>
      <dsp:txXfrm>
        <a:off x="5358209" y="170448"/>
        <a:ext cx="4700141" cy="1881874"/>
      </dsp:txXfrm>
    </dsp:sp>
    <dsp:sp modelId="{DE36B2DB-513B-49F4-B706-E89BC757F05C}">
      <dsp:nvSpPr>
        <dsp:cNvPr id="0" name=""/>
        <dsp:cNvSpPr/>
      </dsp:nvSpPr>
      <dsp:spPr>
        <a:xfrm>
          <a:off x="5358209" y="1780676"/>
          <a:ext cx="4700141" cy="2868524"/>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Char char="•"/>
          </a:pPr>
          <a:r>
            <a:rPr lang="en-US" sz="1900" kern="1200" dirty="0"/>
            <a:t>surveys conducted by the researcher</a:t>
          </a:r>
        </a:p>
        <a:p>
          <a:pPr marL="171450" lvl="1" indent="-171450" algn="l" defTabSz="844550">
            <a:lnSpc>
              <a:spcPct val="90000"/>
            </a:lnSpc>
            <a:spcBef>
              <a:spcPct val="0"/>
            </a:spcBef>
            <a:spcAft>
              <a:spcPct val="15000"/>
            </a:spcAft>
            <a:buChar char="•"/>
          </a:pPr>
          <a:r>
            <a:rPr lang="en-US" sz="1900" kern="1200" dirty="0"/>
            <a:t>data from experiments</a:t>
          </a:r>
        </a:p>
        <a:p>
          <a:pPr marL="171450" lvl="1" indent="-171450" algn="l" defTabSz="844550">
            <a:lnSpc>
              <a:spcPct val="90000"/>
            </a:lnSpc>
            <a:spcBef>
              <a:spcPct val="0"/>
            </a:spcBef>
            <a:spcAft>
              <a:spcPct val="15000"/>
            </a:spcAft>
            <a:buChar char="•"/>
          </a:pPr>
          <a:r>
            <a:rPr lang="en-US" sz="1900" kern="1200" dirty="0"/>
            <a:t>sensor data</a:t>
          </a:r>
        </a:p>
        <a:p>
          <a:pPr marL="171450" lvl="1" indent="-171450" algn="l" defTabSz="844550">
            <a:lnSpc>
              <a:spcPct val="90000"/>
            </a:lnSpc>
            <a:spcBef>
              <a:spcPct val="0"/>
            </a:spcBef>
            <a:spcAft>
              <a:spcPct val="15000"/>
            </a:spcAft>
            <a:buChar char="•"/>
          </a:pPr>
          <a:r>
            <a:rPr lang="en-US" sz="1900" kern="1200" dirty="0"/>
            <a:t>observations of the natural world</a:t>
          </a:r>
        </a:p>
        <a:p>
          <a:pPr marL="171450" lvl="1" indent="-171450" algn="l" defTabSz="844550">
            <a:lnSpc>
              <a:spcPct val="90000"/>
            </a:lnSpc>
            <a:spcBef>
              <a:spcPct val="0"/>
            </a:spcBef>
            <a:spcAft>
              <a:spcPct val="15000"/>
            </a:spcAft>
            <a:buChar char="•"/>
          </a:pPr>
          <a:r>
            <a:rPr lang="en-US" sz="1900" kern="1200" dirty="0"/>
            <a:t>other data collected by the researcher</a:t>
          </a:r>
        </a:p>
      </dsp:txBody>
      <dsp:txXfrm>
        <a:off x="5358209" y="1780676"/>
        <a:ext cx="4700141" cy="286852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E08F15-2872-4617-AD00-89CA58988B06}">
      <dsp:nvSpPr>
        <dsp:cNvPr id="0" name=""/>
        <dsp:cNvSpPr/>
      </dsp:nvSpPr>
      <dsp:spPr>
        <a:xfrm>
          <a:off x="3748" y="0"/>
          <a:ext cx="1091589" cy="109158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3E8F0F86-9456-4935-B7CA-C02A0462FD36}">
      <dsp:nvSpPr>
        <dsp:cNvPr id="0" name=""/>
        <dsp:cNvSpPr/>
      </dsp:nvSpPr>
      <dsp:spPr>
        <a:xfrm>
          <a:off x="3748" y="1341923"/>
          <a:ext cx="3118826" cy="4678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1333500">
            <a:lnSpc>
              <a:spcPct val="100000"/>
            </a:lnSpc>
            <a:spcBef>
              <a:spcPct val="0"/>
            </a:spcBef>
            <a:spcAft>
              <a:spcPct val="35000"/>
            </a:spcAft>
            <a:buNone/>
            <a:defRPr b="1"/>
          </a:pPr>
          <a:r>
            <a:rPr lang="en-US" sz="3000" b="1" kern="1200"/>
            <a:t>Experimental</a:t>
          </a:r>
          <a:endParaRPr lang="en-US" sz="3000" kern="1200"/>
        </a:p>
      </dsp:txBody>
      <dsp:txXfrm>
        <a:off x="3748" y="1341923"/>
        <a:ext cx="3118826" cy="467823"/>
      </dsp:txXfrm>
    </dsp:sp>
    <dsp:sp modelId="{694B5036-A38A-45D7-96B1-B6D668B49C3E}">
      <dsp:nvSpPr>
        <dsp:cNvPr id="0" name=""/>
        <dsp:cNvSpPr/>
      </dsp:nvSpPr>
      <dsp:spPr>
        <a:xfrm>
          <a:off x="3748" y="1926182"/>
          <a:ext cx="3118826" cy="38955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55650">
            <a:lnSpc>
              <a:spcPct val="100000"/>
            </a:lnSpc>
            <a:spcBef>
              <a:spcPct val="0"/>
            </a:spcBef>
            <a:spcAft>
              <a:spcPct val="35000"/>
            </a:spcAft>
            <a:buNone/>
          </a:pPr>
          <a:r>
            <a:rPr lang="en-US" sz="1700" kern="1200" dirty="0"/>
            <a:t>Two conditions:</a:t>
          </a:r>
        </a:p>
        <a:p>
          <a:pPr marL="0" lvl="0" indent="0" algn="l" defTabSz="755650">
            <a:lnSpc>
              <a:spcPct val="100000"/>
            </a:lnSpc>
            <a:spcBef>
              <a:spcPct val="0"/>
            </a:spcBef>
            <a:spcAft>
              <a:spcPct val="35000"/>
            </a:spcAft>
            <a:buNone/>
          </a:pPr>
          <a:r>
            <a:rPr lang="en-US" sz="1700" kern="1200" dirty="0"/>
            <a:t>1. random assignment </a:t>
          </a:r>
        </a:p>
        <a:p>
          <a:pPr marL="0" lvl="0" indent="0" algn="l" defTabSz="755650">
            <a:lnSpc>
              <a:spcPct val="100000"/>
            </a:lnSpc>
            <a:spcBef>
              <a:spcPct val="0"/>
            </a:spcBef>
            <a:spcAft>
              <a:spcPct val="35000"/>
            </a:spcAft>
            <a:buNone/>
          </a:pPr>
          <a:r>
            <a:rPr lang="en-US" sz="1700" kern="1200" dirty="0"/>
            <a:t>2. experimental control </a:t>
          </a:r>
        </a:p>
        <a:p>
          <a:pPr marL="0" lvl="0" indent="0" algn="l" defTabSz="755650">
            <a:lnSpc>
              <a:spcPct val="100000"/>
            </a:lnSpc>
            <a:spcBef>
              <a:spcPct val="0"/>
            </a:spcBef>
            <a:spcAft>
              <a:spcPct val="35000"/>
            </a:spcAft>
            <a:buNone/>
          </a:pPr>
          <a:r>
            <a:rPr lang="en-US" sz="1700" kern="1200" dirty="0"/>
            <a:t> </a:t>
          </a:r>
        </a:p>
        <a:p>
          <a:pPr marL="171450" lvl="1" indent="-171450" algn="l" defTabSz="755650">
            <a:lnSpc>
              <a:spcPct val="90000"/>
            </a:lnSpc>
            <a:spcBef>
              <a:spcPct val="0"/>
            </a:spcBef>
            <a:spcAft>
              <a:spcPct val="15000"/>
            </a:spcAft>
            <a:buChar char="•"/>
          </a:pPr>
          <a:r>
            <a:rPr lang="en-US" sz="1700" kern="1200" dirty="0"/>
            <a:t>Lab experiments</a:t>
          </a:r>
        </a:p>
        <a:p>
          <a:pPr marL="171450" lvl="1" indent="-171450" algn="l" defTabSz="755650">
            <a:lnSpc>
              <a:spcPct val="90000"/>
            </a:lnSpc>
            <a:spcBef>
              <a:spcPct val="0"/>
            </a:spcBef>
            <a:spcAft>
              <a:spcPct val="15000"/>
            </a:spcAft>
            <a:buChar char="•"/>
          </a:pPr>
          <a:r>
            <a:rPr lang="en-US" sz="1700" kern="1200" dirty="0"/>
            <a:t>Field experiments and lab in the field experiments</a:t>
          </a:r>
        </a:p>
        <a:p>
          <a:pPr marL="171450" lvl="1" indent="-171450" algn="l" defTabSz="755650">
            <a:lnSpc>
              <a:spcPct val="90000"/>
            </a:lnSpc>
            <a:spcBef>
              <a:spcPct val="0"/>
            </a:spcBef>
            <a:spcAft>
              <a:spcPct val="15000"/>
            </a:spcAft>
            <a:buChar char="•"/>
          </a:pPr>
          <a:r>
            <a:rPr lang="en-US" sz="1700" kern="1200" dirty="0"/>
            <a:t>Natural and policy experiments</a:t>
          </a:r>
        </a:p>
        <a:p>
          <a:pPr marL="0" lvl="0" indent="0" algn="l" defTabSz="755650">
            <a:lnSpc>
              <a:spcPct val="100000"/>
            </a:lnSpc>
            <a:spcBef>
              <a:spcPct val="0"/>
            </a:spcBef>
            <a:spcAft>
              <a:spcPct val="35000"/>
            </a:spcAft>
            <a:buNone/>
          </a:pPr>
          <a:endParaRPr lang="en-US" sz="1700" kern="1200" dirty="0"/>
        </a:p>
        <a:p>
          <a:pPr marL="0" lvl="0" indent="0" algn="l" defTabSz="755650">
            <a:lnSpc>
              <a:spcPct val="100000"/>
            </a:lnSpc>
            <a:spcBef>
              <a:spcPct val="0"/>
            </a:spcBef>
            <a:spcAft>
              <a:spcPct val="35000"/>
            </a:spcAft>
            <a:buNone/>
          </a:pPr>
          <a:r>
            <a:rPr lang="en-US" sz="1700" kern="1200" dirty="0"/>
            <a:t>Good for some explanations and testing causal claims, not great for description. </a:t>
          </a:r>
        </a:p>
      </dsp:txBody>
      <dsp:txXfrm>
        <a:off x="3748" y="1926182"/>
        <a:ext cx="3118826" cy="3895549"/>
      </dsp:txXfrm>
    </dsp:sp>
    <dsp:sp modelId="{F3E4E99A-F6AC-4B0C-B94C-8C8C8651E021}">
      <dsp:nvSpPr>
        <dsp:cNvPr id="0" name=""/>
        <dsp:cNvSpPr/>
      </dsp:nvSpPr>
      <dsp:spPr>
        <a:xfrm>
          <a:off x="3668369" y="0"/>
          <a:ext cx="1091589" cy="109158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B2C217E-2987-45B9-9D7B-AEAB1B335E7A}">
      <dsp:nvSpPr>
        <dsp:cNvPr id="0" name=""/>
        <dsp:cNvSpPr/>
      </dsp:nvSpPr>
      <dsp:spPr>
        <a:xfrm>
          <a:off x="3668369" y="1341923"/>
          <a:ext cx="3118826" cy="4678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1333500">
            <a:lnSpc>
              <a:spcPct val="100000"/>
            </a:lnSpc>
            <a:spcBef>
              <a:spcPct val="0"/>
            </a:spcBef>
            <a:spcAft>
              <a:spcPct val="35000"/>
            </a:spcAft>
            <a:buNone/>
            <a:defRPr b="1"/>
          </a:pPr>
          <a:r>
            <a:rPr lang="en-US" sz="3000" b="1" kern="1200"/>
            <a:t>Observational</a:t>
          </a:r>
          <a:endParaRPr lang="en-US" sz="3000" kern="1200"/>
        </a:p>
      </dsp:txBody>
      <dsp:txXfrm>
        <a:off x="3668369" y="1341923"/>
        <a:ext cx="3118826" cy="467823"/>
      </dsp:txXfrm>
    </dsp:sp>
    <dsp:sp modelId="{8DEAA309-E8FA-4DE3-A171-B4F0F08A7CD2}">
      <dsp:nvSpPr>
        <dsp:cNvPr id="0" name=""/>
        <dsp:cNvSpPr/>
      </dsp:nvSpPr>
      <dsp:spPr>
        <a:xfrm>
          <a:off x="3668369" y="1926182"/>
          <a:ext cx="3118826" cy="38955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55650">
            <a:lnSpc>
              <a:spcPct val="100000"/>
            </a:lnSpc>
            <a:spcBef>
              <a:spcPct val="0"/>
            </a:spcBef>
            <a:spcAft>
              <a:spcPct val="35000"/>
            </a:spcAft>
            <a:buFont typeface="Arial" panose="020B0604020202020204" pitchFamily="34" charset="0"/>
            <a:buNone/>
          </a:pPr>
          <a:r>
            <a:rPr lang="en-US" sz="1700" kern="1200" dirty="0"/>
            <a:t>Cross-sectional</a:t>
          </a:r>
        </a:p>
        <a:p>
          <a:pPr marL="0" lvl="0" indent="0" algn="l" defTabSz="755650">
            <a:lnSpc>
              <a:spcPct val="100000"/>
            </a:lnSpc>
            <a:spcBef>
              <a:spcPct val="0"/>
            </a:spcBef>
            <a:spcAft>
              <a:spcPct val="35000"/>
            </a:spcAft>
            <a:buNone/>
          </a:pPr>
          <a:r>
            <a:rPr lang="en-US" sz="1700" kern="1200" dirty="0"/>
            <a:t>Longitudinal</a:t>
          </a:r>
        </a:p>
        <a:p>
          <a:pPr marL="0" lvl="0" indent="0" algn="l" defTabSz="755650">
            <a:lnSpc>
              <a:spcPct val="100000"/>
            </a:lnSpc>
            <a:spcBef>
              <a:spcPct val="0"/>
            </a:spcBef>
            <a:spcAft>
              <a:spcPct val="35000"/>
            </a:spcAft>
            <a:buNone/>
          </a:pPr>
          <a:r>
            <a:rPr lang="en-US" sz="1700" kern="1200" dirty="0"/>
            <a:t>Comparative</a:t>
          </a:r>
        </a:p>
        <a:p>
          <a:pPr marL="0" lvl="0" indent="0" algn="l" defTabSz="755650">
            <a:lnSpc>
              <a:spcPct val="100000"/>
            </a:lnSpc>
            <a:spcBef>
              <a:spcPct val="0"/>
            </a:spcBef>
            <a:spcAft>
              <a:spcPct val="35000"/>
            </a:spcAft>
            <a:buNone/>
          </a:pPr>
          <a:endParaRPr lang="en-US" sz="1700" kern="1200" dirty="0"/>
        </a:p>
        <a:p>
          <a:pPr marL="0" lvl="0" indent="0" algn="l" defTabSz="755650">
            <a:lnSpc>
              <a:spcPct val="100000"/>
            </a:lnSpc>
            <a:spcBef>
              <a:spcPct val="0"/>
            </a:spcBef>
            <a:spcAft>
              <a:spcPct val="35000"/>
            </a:spcAft>
            <a:buNone/>
          </a:pPr>
          <a:r>
            <a:rPr lang="en-US" sz="1700" kern="1200" dirty="0"/>
            <a:t>Good for description, weaker for explanations.  </a:t>
          </a:r>
        </a:p>
      </dsp:txBody>
      <dsp:txXfrm>
        <a:off x="3668369" y="1926182"/>
        <a:ext cx="3118826" cy="389554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A38A3A-26C1-4653-8631-180A76ECCBA5}">
      <dsp:nvSpPr>
        <dsp:cNvPr id="0" name=""/>
        <dsp:cNvSpPr/>
      </dsp:nvSpPr>
      <dsp:spPr>
        <a:xfrm>
          <a:off x="0" y="468931"/>
          <a:ext cx="10058399" cy="1212750"/>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0644" tIns="291592" rIns="780644" bIns="99568" numCol="1" spcCol="1270" anchor="t" anchorCtr="0">
          <a:noAutofit/>
        </a:bodyPr>
        <a:lstStyle/>
        <a:p>
          <a:pPr marL="114300" lvl="1" indent="-114300" algn="l" defTabSz="622300">
            <a:lnSpc>
              <a:spcPct val="90000"/>
            </a:lnSpc>
            <a:spcBef>
              <a:spcPct val="0"/>
            </a:spcBef>
            <a:spcAft>
              <a:spcPct val="15000"/>
            </a:spcAft>
            <a:buChar char="•"/>
          </a:pPr>
          <a:r>
            <a:rPr lang="en-US" sz="1400" kern="1200"/>
            <a:t>Cleff, T. (2019). </a:t>
          </a:r>
          <a:r>
            <a:rPr lang="en-US" sz="1400" i="1" kern="1200"/>
            <a:t>Applied Statistics and Multivariate Data Analysis for Business and Economics: A Modern Approach Using SPSS, Stata, and Excel</a:t>
          </a:r>
          <a:r>
            <a:rPr lang="en-US" sz="1400" kern="1200"/>
            <a:t>. Springer.</a:t>
          </a:r>
        </a:p>
        <a:p>
          <a:pPr marL="114300" lvl="1" indent="-114300" algn="l" defTabSz="622300">
            <a:lnSpc>
              <a:spcPct val="90000"/>
            </a:lnSpc>
            <a:spcBef>
              <a:spcPct val="0"/>
            </a:spcBef>
            <a:spcAft>
              <a:spcPct val="15000"/>
            </a:spcAft>
            <a:buChar char="•"/>
          </a:pPr>
          <a:r>
            <a:rPr lang="en-US" sz="1400" kern="1200"/>
            <a:t>Salkind, N. J., &amp; Frey, B. B. (2021). </a:t>
          </a:r>
          <a:r>
            <a:rPr lang="en-US" sz="1400" i="1" kern="1200"/>
            <a:t>Statistics for People Who (Think They) Hate Statistics - International Student Edition: Using Microsoft Excel</a:t>
          </a:r>
          <a:r>
            <a:rPr lang="en-US" sz="1400" kern="1200"/>
            <a:t> (Fifth edition). SAGE Publications, Inc.</a:t>
          </a:r>
        </a:p>
      </dsp:txBody>
      <dsp:txXfrm>
        <a:off x="0" y="468931"/>
        <a:ext cx="10058399" cy="1212750"/>
      </dsp:txXfrm>
    </dsp:sp>
    <dsp:sp modelId="{648C352F-31FA-4D73-A36C-6A907986F20D}">
      <dsp:nvSpPr>
        <dsp:cNvPr id="0" name=""/>
        <dsp:cNvSpPr/>
      </dsp:nvSpPr>
      <dsp:spPr>
        <a:xfrm>
          <a:off x="502920" y="262290"/>
          <a:ext cx="7040880" cy="413280"/>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266129" tIns="0" rIns="266129" bIns="0" numCol="1" spcCol="1270" anchor="ctr" anchorCtr="0">
          <a:noAutofit/>
        </a:bodyPr>
        <a:lstStyle/>
        <a:p>
          <a:pPr marL="0" lvl="0" indent="0" algn="l" defTabSz="622300">
            <a:lnSpc>
              <a:spcPct val="90000"/>
            </a:lnSpc>
            <a:spcBef>
              <a:spcPct val="0"/>
            </a:spcBef>
            <a:spcAft>
              <a:spcPct val="35000"/>
            </a:spcAft>
            <a:buNone/>
          </a:pPr>
          <a:r>
            <a:rPr lang="en-US" sz="1400" kern="1200"/>
            <a:t>Microsoft Excel can be used for descriptive statistics and basic statistical analysis</a:t>
          </a:r>
        </a:p>
      </dsp:txBody>
      <dsp:txXfrm>
        <a:off x="523095" y="282465"/>
        <a:ext cx="7000530" cy="372930"/>
      </dsp:txXfrm>
    </dsp:sp>
    <dsp:sp modelId="{B8775155-7F9B-4026-8D39-C17630DF8959}">
      <dsp:nvSpPr>
        <dsp:cNvPr id="0" name=""/>
        <dsp:cNvSpPr/>
      </dsp:nvSpPr>
      <dsp:spPr>
        <a:xfrm>
          <a:off x="0" y="1963921"/>
          <a:ext cx="10058399" cy="1499400"/>
        </a:xfrm>
        <a:prstGeom prst="rect">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0644" tIns="291592" rIns="780644" bIns="99568" numCol="1" spcCol="1270" anchor="t" anchorCtr="0">
          <a:noAutofit/>
        </a:bodyPr>
        <a:lstStyle/>
        <a:p>
          <a:pPr marL="114300" lvl="1" indent="-114300" algn="l" defTabSz="622300">
            <a:lnSpc>
              <a:spcPct val="90000"/>
            </a:lnSpc>
            <a:spcBef>
              <a:spcPct val="0"/>
            </a:spcBef>
            <a:spcAft>
              <a:spcPct val="15000"/>
            </a:spcAft>
            <a:buChar char="•"/>
          </a:pPr>
          <a:r>
            <a:rPr lang="en-US" sz="1400" kern="1200"/>
            <a:t>Free:</a:t>
          </a:r>
        </a:p>
        <a:p>
          <a:pPr marL="228600" lvl="2" indent="-114300" algn="l" defTabSz="622300">
            <a:lnSpc>
              <a:spcPct val="90000"/>
            </a:lnSpc>
            <a:spcBef>
              <a:spcPct val="0"/>
            </a:spcBef>
            <a:spcAft>
              <a:spcPct val="15000"/>
            </a:spcAft>
            <a:buChar char="•"/>
          </a:pPr>
          <a:r>
            <a:rPr lang="en-US" sz="1400" kern="1200">
              <a:hlinkClick xmlns:r="http://schemas.openxmlformats.org/officeDocument/2006/relationships" r:id="rId1"/>
            </a:rPr>
            <a:t>The R Project for Statistical Computing</a:t>
          </a:r>
          <a:r>
            <a:rPr lang="en-US" sz="1400" kern="1200"/>
            <a:t> Steep learning curve, but excellent skill to have. </a:t>
          </a:r>
        </a:p>
        <a:p>
          <a:pPr marL="228600" lvl="2" indent="-114300" algn="l" defTabSz="622300">
            <a:lnSpc>
              <a:spcPct val="90000"/>
            </a:lnSpc>
            <a:spcBef>
              <a:spcPct val="0"/>
            </a:spcBef>
            <a:spcAft>
              <a:spcPct val="15000"/>
            </a:spcAft>
            <a:buChar char="•"/>
          </a:pPr>
          <a:r>
            <a:rPr lang="en-US" sz="1400" kern="1200">
              <a:hlinkClick xmlns:r="http://schemas.openxmlformats.org/officeDocument/2006/relationships" r:id="rId2"/>
            </a:rPr>
            <a:t>Jamovi</a:t>
          </a:r>
          <a:r>
            <a:rPr lang="en-US" sz="1400" kern="1200"/>
            <a:t> Statistical software based on R, but with a graphical user interface similar to SPSS Statistics.</a:t>
          </a:r>
        </a:p>
        <a:p>
          <a:pPr marL="228600" lvl="2" indent="-114300" algn="l" defTabSz="622300">
            <a:lnSpc>
              <a:spcPct val="90000"/>
            </a:lnSpc>
            <a:spcBef>
              <a:spcPct val="0"/>
            </a:spcBef>
            <a:spcAft>
              <a:spcPct val="15000"/>
            </a:spcAft>
            <a:buChar char="•"/>
          </a:pPr>
          <a:r>
            <a:rPr lang="en-US" sz="1400" kern="1200">
              <a:hlinkClick xmlns:r="http://schemas.openxmlformats.org/officeDocument/2006/relationships" r:id="rId3"/>
            </a:rPr>
            <a:t>Tableau</a:t>
          </a:r>
          <a:r>
            <a:rPr lang="en-US" sz="1400" kern="1200"/>
            <a:t> has a free, public version (not to be used for public data). Excellent for data visualization. </a:t>
          </a:r>
        </a:p>
        <a:p>
          <a:pPr marL="114300" lvl="1" indent="-114300" algn="l" defTabSz="622300">
            <a:lnSpc>
              <a:spcPct val="90000"/>
            </a:lnSpc>
            <a:spcBef>
              <a:spcPct val="0"/>
            </a:spcBef>
            <a:spcAft>
              <a:spcPct val="15000"/>
            </a:spcAft>
            <a:buChar char="•"/>
          </a:pPr>
          <a:r>
            <a:rPr lang="en-GB" sz="1400" kern="1200" dirty="0"/>
            <a:t>Paid: Stata, SPSS, SAS</a:t>
          </a:r>
          <a:endParaRPr lang="en-US" sz="1400" kern="1200" dirty="0"/>
        </a:p>
      </dsp:txBody>
      <dsp:txXfrm>
        <a:off x="0" y="1963921"/>
        <a:ext cx="10058399" cy="1499400"/>
      </dsp:txXfrm>
    </dsp:sp>
    <dsp:sp modelId="{9B48B62D-03D9-4012-9447-90088EF6A144}">
      <dsp:nvSpPr>
        <dsp:cNvPr id="0" name=""/>
        <dsp:cNvSpPr/>
      </dsp:nvSpPr>
      <dsp:spPr>
        <a:xfrm>
          <a:off x="502920" y="1757281"/>
          <a:ext cx="7040880" cy="413280"/>
        </a:xfrm>
        <a:prstGeom prst="round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266129" tIns="0" rIns="266129" bIns="0" numCol="1" spcCol="1270" anchor="ctr" anchorCtr="0">
          <a:noAutofit/>
        </a:bodyPr>
        <a:lstStyle/>
        <a:p>
          <a:pPr marL="0" lvl="0" indent="0" algn="l" defTabSz="622300">
            <a:lnSpc>
              <a:spcPct val="90000"/>
            </a:lnSpc>
            <a:spcBef>
              <a:spcPct val="0"/>
            </a:spcBef>
            <a:spcAft>
              <a:spcPct val="35000"/>
            </a:spcAft>
            <a:buNone/>
          </a:pPr>
          <a:r>
            <a:rPr lang="en-US" sz="1400" kern="1200"/>
            <a:t>Specialized Software </a:t>
          </a:r>
        </a:p>
      </dsp:txBody>
      <dsp:txXfrm>
        <a:off x="523095" y="1777456"/>
        <a:ext cx="7000530" cy="37293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18/2/layout/IconLabelDescriptionList">
  <dgm:title val="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l" for="ch" forName="iconRect"/>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FF8F33-FD4F-4A9C-AB70-E7746D97532D}" type="datetimeFigureOut">
              <a:rPr lang="en-GB" smtClean="0"/>
              <a:t>16/06/2022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10C1D27-D427-429E-BC39-8DD7F1B28D78}" type="slidenum">
              <a:rPr lang="en-GB" smtClean="0"/>
              <a:t>‹#›</a:t>
            </a:fld>
            <a:endParaRPr lang="en-GB"/>
          </a:p>
        </p:txBody>
      </p:sp>
    </p:spTree>
    <p:extLst>
      <p:ext uri="{BB962C8B-B14F-4D97-AF65-F5344CB8AC3E}">
        <p14:creationId xmlns:p14="http://schemas.microsoft.com/office/powerpoint/2010/main" val="36143435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Tx/>
              <a:buNone/>
            </a:pPr>
            <a:r>
              <a:rPr lang="en-NZ" i="0" dirty="0"/>
              <a:t>A good</a:t>
            </a:r>
            <a:endParaRPr lang="en-GB" i="0"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10C1D27-D427-429E-BC39-8DD7F1B28D78}"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843277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629103" y="2244830"/>
            <a:ext cx="8933796" cy="2437232"/>
          </a:xfrm>
        </p:spPr>
        <p:txBody>
          <a:bodyPr tIns="45720" bIns="45720" anchor="ctr">
            <a:normAutofit/>
          </a:bodyPr>
          <a:lstStyle>
            <a:lvl1pPr algn="ctr">
              <a:lnSpc>
                <a:spcPct val="83000"/>
              </a:lnSpc>
              <a:defRPr lang="en-US" sz="6800" b="0" kern="1200" cap="none"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629101" y="4682062"/>
            <a:ext cx="8936846" cy="457201"/>
          </a:xfrm>
        </p:spPr>
        <p:txBody>
          <a:bodyPr>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6"/>
            <a:ext cx="1554480" cy="485546"/>
          </a:xfrm>
        </p:spPr>
        <p:txBody>
          <a:bodyPr/>
          <a:lstStyle>
            <a:lvl1pPr algn="ctr">
              <a:defRPr sz="1300" spc="0" baseline="0">
                <a:solidFill>
                  <a:srgbClr val="FFFFFF"/>
                </a:solidFill>
                <a:latin typeface="+mn-lt"/>
              </a:defRPr>
            </a:lvl1pPr>
          </a:lstStyle>
          <a:p>
            <a:fld id="{EA0C0817-A112-4847-8014-A94B7D2A4EA3}" type="datetime1">
              <a:rPr lang="en-US" smtClean="0"/>
              <a:t>6/16/2022</a:t>
            </a:fld>
            <a:endParaRPr lang="en-US" dirty="0"/>
          </a:p>
        </p:txBody>
      </p:sp>
      <p:sp>
        <p:nvSpPr>
          <p:cNvPr id="21" name="Footer Placeholder 20"/>
          <p:cNvSpPr>
            <a:spLocks noGrp="1"/>
          </p:cNvSpPr>
          <p:nvPr>
            <p:ph type="ftr" sz="quarter" idx="11"/>
          </p:nvPr>
        </p:nvSpPr>
        <p:spPr>
          <a:xfrm>
            <a:off x="1629100" y="5177408"/>
            <a:ext cx="5730295" cy="228600"/>
          </a:xfrm>
        </p:spPr>
        <p:txBody>
          <a:bodyPr/>
          <a:lstStyle>
            <a:lvl1pPr algn="l">
              <a:defRPr>
                <a:solidFill>
                  <a:schemeClr val="tx1">
                    <a:lumMod val="85000"/>
                    <a:lumOff val="15000"/>
                  </a:schemeClr>
                </a:solidFill>
              </a:defRPr>
            </a:lvl1pPr>
          </a:lstStyle>
          <a:p>
            <a:endParaRPr lang="en-US" dirty="0"/>
          </a:p>
        </p:txBody>
      </p:sp>
      <p:sp>
        <p:nvSpPr>
          <p:cNvPr id="22" name="Slide Number Placeholder 21"/>
          <p:cNvSpPr>
            <a:spLocks noGrp="1"/>
          </p:cNvSpPr>
          <p:nvPr>
            <p:ph type="sldNum" sz="quarter" idx="12"/>
          </p:nvPr>
        </p:nvSpPr>
        <p:spPr>
          <a:xfrm>
            <a:off x="8606920" y="5177408"/>
            <a:ext cx="1955980"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35963489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4F40B7-36AB-4376-BE14-EF7004D79BB9}" type="datetime1">
              <a:rPr lang="en-US" smtClean="0"/>
              <a:t>6/16/2022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4432253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87CAB8-DCAE-46A5-AADA-B3FAD11A54E0}" type="datetime1">
              <a:rPr lang="en-US" smtClean="0"/>
              <a:t>6/16/2022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928867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t>6/16/2022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0968266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3" name="Rectangle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9156" y="2275165"/>
            <a:ext cx="8933688" cy="2406895"/>
          </a:xfrm>
        </p:spPr>
        <p:txBody>
          <a:bodyPr anchor="ctr">
            <a:normAutofit/>
          </a:bodyPr>
          <a:lstStyle>
            <a:lvl1pPr algn="ctr">
              <a:lnSpc>
                <a:spcPct val="83000"/>
              </a:lnSpc>
              <a:defRPr lang="en-US" sz="68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grpSp>
        <p:nvGrpSpPr>
          <p:cNvPr id="16" name="Group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Straight Connector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1629156" y="4682062"/>
            <a:ext cx="8939784" cy="457200"/>
          </a:xfrm>
        </p:spPr>
        <p:txBody>
          <a:bodyPr anchor="t">
            <a:normAutofit/>
          </a:bodyPr>
          <a:lstStyle>
            <a:lvl1pPr marL="0" indent="0" algn="ctr">
              <a:buNone/>
              <a:tabLst>
                <a:tab pos="2633663" algn="l"/>
              </a:tabLst>
              <a:defRPr sz="1800">
                <a:solidFill>
                  <a:schemeClr val="tx1">
                    <a:lumMod val="95000"/>
                    <a:lumOff val="5000"/>
                  </a:schemeClr>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18760" y="1344502"/>
            <a:ext cx="1554480" cy="498781"/>
          </a:xfrm>
        </p:spPr>
        <p:txBody>
          <a:bodyPr/>
          <a:lstStyle>
            <a:lvl1pPr algn="ctr">
              <a:defRPr lang="en-US" sz="1300" kern="1200" spc="0" baseline="0">
                <a:solidFill>
                  <a:srgbClr val="FFFFFF"/>
                </a:solidFill>
                <a:latin typeface="+mn-lt"/>
                <a:ea typeface="+mn-ea"/>
                <a:cs typeface="+mn-cs"/>
              </a:defRPr>
            </a:lvl1pPr>
          </a:lstStyle>
          <a:p>
            <a:fld id="{D9C646AA-F36E-4540-911D-FFFC0A0EF24A}" type="datetime1">
              <a:rPr lang="en-US" smtClean="0"/>
              <a:t>6/16/2022</a:t>
            </a:fld>
            <a:endParaRPr lang="en-US" dirty="0"/>
          </a:p>
        </p:txBody>
      </p:sp>
      <p:sp>
        <p:nvSpPr>
          <p:cNvPr id="5" name="Footer Placeholder 4"/>
          <p:cNvSpPr>
            <a:spLocks noGrp="1"/>
          </p:cNvSpPr>
          <p:nvPr>
            <p:ph type="ftr" sz="quarter" idx="11"/>
          </p:nvPr>
        </p:nvSpPr>
        <p:spPr>
          <a:xfrm>
            <a:off x="1629157" y="5177408"/>
            <a:ext cx="5660134" cy="228600"/>
          </a:xfrm>
        </p:spPr>
        <p:txBody>
          <a:bodyPr/>
          <a:lstStyle>
            <a:lvl1pPr algn="l">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a:xfrm>
            <a:off x="8604504" y="5177408"/>
            <a:ext cx="1958339"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13366904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6176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t>6/16/2022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1614988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663440" cy="640080"/>
          </a:xfrm>
        </p:spPr>
        <p:txBody>
          <a:bodyPr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069848" y="2792472"/>
            <a:ext cx="4663440" cy="3163825"/>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458712" y="2074334"/>
            <a:ext cx="4663440" cy="640080"/>
          </a:xfrm>
        </p:spPr>
        <p:txBody>
          <a:bodyPr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458712" y="2792471"/>
            <a:ext cx="4663440" cy="3164509"/>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8A7F15D8-96D1-4781-BC50-CA8A088B2FE4}" type="datetime1">
              <a:rPr lang="en-US" smtClean="0"/>
              <a:t>6/16/2022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32419054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t>6/16/2022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4500365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t>6/16/2022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422096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58200" y="607392"/>
            <a:ext cx="3161963" cy="1645920"/>
          </a:xfrm>
        </p:spPr>
        <p:txBody>
          <a:bodyPr anchor="b">
            <a:normAutofit/>
          </a:bodyPr>
          <a:lstStyle>
            <a:lvl1pPr algn="l" defTabSz="914400" rtl="0" eaLnBrk="1" latinLnBrk="0" hangingPunct="1">
              <a:lnSpc>
                <a:spcPct val="100000"/>
              </a:lnSpc>
              <a:spcBef>
                <a:spcPct val="0"/>
              </a:spcBef>
              <a:buNone/>
              <a:defRPr lang="en-US" sz="32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68580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58200" y="2336800"/>
            <a:ext cx="3161963" cy="3606800"/>
          </a:xfrm>
        </p:spPr>
        <p:txBody>
          <a:bodyPr>
            <a:normAutofit/>
          </a:bodyPr>
          <a:lstStyle>
            <a:lvl1pPr marL="0" indent="0">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a:xfrm>
            <a:off x="5588000" y="6035040"/>
            <a:ext cx="1955800" cy="365760"/>
          </a:xfrm>
        </p:spPr>
        <p:txBody>
          <a:bodyPr/>
          <a:lstStyle>
            <a:lvl1pPr>
              <a:defRPr>
                <a:solidFill>
                  <a:schemeClr val="tx1">
                    <a:lumMod val="85000"/>
                    <a:lumOff val="15000"/>
                  </a:schemeClr>
                </a:solidFill>
              </a:defRPr>
            </a:lvl1pPr>
          </a:lstStyle>
          <a:p>
            <a:fld id="{7E8D12A6-918A-48BD-8CB9-CA713993B0EA}" type="datetime1">
              <a:rPr lang="en-US" smtClean="0"/>
              <a:t>6/16/2022</a:t>
            </a:fld>
            <a:endParaRPr lang="en-US"/>
          </a:p>
        </p:txBody>
      </p:sp>
      <p:sp>
        <p:nvSpPr>
          <p:cNvPr id="9" name="Footer Placeholder 8"/>
          <p:cNvSpPr>
            <a:spLocks noGrp="1"/>
          </p:cNvSpPr>
          <p:nvPr>
            <p:ph type="ftr" sz="quarter" idx="11"/>
          </p:nvPr>
        </p:nvSpPr>
        <p:spPr>
          <a:xfrm>
            <a:off x="685801" y="6035040"/>
            <a:ext cx="4584700" cy="365760"/>
          </a:xfrm>
        </p:spPr>
        <p:txBody>
          <a:bodyPr/>
          <a:lstStyle>
            <a:lvl1pPr algn="l">
              <a:defRPr/>
            </a:lvl1pPr>
          </a:lstStyle>
          <a:p>
            <a:endParaRPr lang="en-US"/>
          </a:p>
        </p:txBody>
      </p:sp>
      <p:sp>
        <p:nvSpPr>
          <p:cNvPr id="11" name="Slide Number Placeholder 10"/>
          <p:cNvSpPr>
            <a:spLocks noGrp="1"/>
          </p:cNvSpPr>
          <p:nvPr>
            <p:ph type="sldNum" sz="quarter" idx="12"/>
          </p:nvPr>
        </p:nvSpPr>
        <p:spPr>
          <a:xfrm>
            <a:off x="10396728" y="6035040"/>
            <a:ext cx="1223435" cy="36576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24047500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228599" y="237744"/>
            <a:ext cx="7696201"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a:xfrm>
            <a:off x="5662337" y="6035040"/>
            <a:ext cx="2071963" cy="365760"/>
          </a:xfrm>
        </p:spPr>
        <p:txBody>
          <a:bodyPr/>
          <a:lstStyle>
            <a:lvl1pPr>
              <a:defRPr b="1">
                <a:solidFill>
                  <a:srgbClr val="FFFFFF"/>
                </a:solidFill>
                <a:effectLst>
                  <a:outerShdw blurRad="19050" dist="6350" dir="2700000" algn="tl" rotWithShape="0">
                    <a:prstClr val="black">
                      <a:alpha val="40000"/>
                    </a:prstClr>
                  </a:outerShdw>
                </a:effectLst>
              </a:defRPr>
            </a:lvl1pPr>
          </a:lstStyle>
          <a:p>
            <a:fld id="{E778CE86-875F-4587-BCF6-FA054AFC0D53}" type="datetime1">
              <a:rPr lang="en-US" smtClean="0"/>
              <a:pPr/>
              <a:t>6/16/2022</a:t>
            </a:fld>
            <a:endParaRPr lang="en-US" dirty="0"/>
          </a:p>
        </p:txBody>
      </p:sp>
      <p:sp>
        <p:nvSpPr>
          <p:cNvPr id="6" name="Footer Placeholder 5"/>
          <p:cNvSpPr>
            <a:spLocks noGrp="1"/>
          </p:cNvSpPr>
          <p:nvPr>
            <p:ph type="ftr" sz="quarter" idx="11"/>
          </p:nvPr>
        </p:nvSpPr>
        <p:spPr>
          <a:xfrm>
            <a:off x="612648" y="6035040"/>
            <a:ext cx="4588002" cy="365760"/>
          </a:xfrm>
        </p:spPr>
        <p:txBody>
          <a:bodyPr/>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a:endParaRPr lang="en-US" dirty="0"/>
          </a:p>
        </p:txBody>
      </p:sp>
      <p:sp>
        <p:nvSpPr>
          <p:cNvPr id="7" name="Slide Number Placeholder 6"/>
          <p:cNvSpPr>
            <a:spLocks noGrp="1"/>
          </p:cNvSpPr>
          <p:nvPr>
            <p:ph type="sldNum" sz="quarter" idx="12"/>
          </p:nvPr>
        </p:nvSpPr>
        <p:spPr>
          <a:xfrm>
            <a:off x="10396728" y="6035040"/>
            <a:ext cx="1225296" cy="365760"/>
          </a:xfrm>
        </p:spPr>
        <p:txBody>
          <a:bodyPr/>
          <a:lstStyle/>
          <a:p>
            <a:fld id="{34B7E4EF-A1BD-40F4-AB7B-04F084DD991D}" type="slidenum">
              <a:rPr lang="en-US" smtClean="0"/>
              <a:t>‹#›</a:t>
            </a:fld>
            <a:endParaRPr lang="en-US"/>
          </a:p>
        </p:txBody>
      </p:sp>
      <p:sp>
        <p:nvSpPr>
          <p:cNvPr id="12" name="Rectangle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77250" y="603504"/>
            <a:ext cx="3144774" cy="1645920"/>
          </a:xfrm>
        </p:spPr>
        <p:txBody>
          <a:bodyPr anchor="b">
            <a:noAutofit/>
          </a:bodyPr>
          <a:lstStyle>
            <a:lvl1pPr algn="l">
              <a:lnSpc>
                <a:spcPct val="100000"/>
              </a:lnSpc>
              <a:defRPr sz="3200" b="0">
                <a:solidFill>
                  <a:schemeClr val="tx1"/>
                </a:solidFill>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a:off x="8477250" y="2386584"/>
            <a:ext cx="3144774" cy="3511296"/>
          </a:xfrm>
        </p:spPr>
        <p:txBody>
          <a:bodyPr>
            <a:normAutofit/>
          </a:bodyPr>
          <a:lstStyle>
            <a:lvl1pPr marL="0" indent="0" algn="l">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1015486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Rectangle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F6FA2B21-3FCD-4721-B95C-427943F61125}" type="datetime1">
              <a:rPr lang="en-US" smtClean="0"/>
              <a:t>6/16/2022</a:t>
            </a:fld>
            <a:endParaRPr lang="en-US"/>
          </a:p>
        </p:txBody>
      </p:sp>
      <p:sp>
        <p:nvSpPr>
          <p:cNvPr id="5" name="Footer Placeholder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800">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208967952"/>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3" r:id="rId5"/>
    <p:sldLayoutId id="2147483688" r:id="rId6"/>
    <p:sldLayoutId id="2147483689" r:id="rId7"/>
    <p:sldLayoutId id="2147483690" r:id="rId8"/>
    <p:sldLayoutId id="2147483691" r:id="rId9"/>
    <p:sldLayoutId id="2147483692" r:id="rId10"/>
    <p:sldLayoutId id="2147483694" r:id="rId11"/>
  </p:sldLayoutIdLst>
  <p:hf sldNum="0" hdr="0" ftr="0" dt="0"/>
  <p:txStyles>
    <p:titleStyle>
      <a:lvl1pPr algn="l" defTabSz="914400" rtl="0" eaLnBrk="1" latinLnBrk="0" hangingPunct="1">
        <a:lnSpc>
          <a:spcPct val="90000"/>
        </a:lnSpc>
        <a:spcBef>
          <a:spcPct val="0"/>
        </a:spcBef>
        <a:buNone/>
        <a:defRPr lang="en-US" sz="4000" i="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500" kern="1200">
          <a:solidFill>
            <a:schemeClr val="tx1"/>
          </a:solidFill>
          <a:latin typeface="+mn-lt"/>
          <a:ea typeface="+mn-ea"/>
          <a:cs typeface="+mn-cs"/>
        </a:defRPr>
      </a:lvl1pPr>
      <a:lvl2pPr marL="457200" indent="-182880" algn="l" defTabSz="914400" rtl="0" eaLnBrk="1" latinLnBrk="0" hangingPunct="1">
        <a:lnSpc>
          <a:spcPct val="11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2pPr>
      <a:lvl3pPr marL="731520" indent="-182880" algn="l" defTabSz="914400" rtl="0" eaLnBrk="1" latinLnBrk="0" hangingPunct="1">
        <a:lnSpc>
          <a:spcPct val="11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3pPr>
      <a:lvl4pPr marL="1005840" indent="-182880" algn="l" defTabSz="914400" rtl="0" eaLnBrk="1" latinLnBrk="0" hangingPunct="1">
        <a:lnSpc>
          <a:spcPct val="11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4pPr>
      <a:lvl5pPr marL="1280160" indent="-182880" algn="l" defTabSz="914400" rtl="0" eaLnBrk="1" latinLnBrk="0" hangingPunct="1">
        <a:lnSpc>
          <a:spcPct val="11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books.google.co.uk/books/about/Research_Design_in_Political_Science.html" TargetMode="External"/><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3.pn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7" Type="http://schemas.openxmlformats.org/officeDocument/2006/relationships/image" Target="../media/image3.png"/><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 name="Rectangle 31">
            <a:extLst>
              <a:ext uri="{FF2B5EF4-FFF2-40B4-BE49-F238E27FC236}">
                <a16:creationId xmlns:a16="http://schemas.microsoft.com/office/drawing/2014/main" id="{B72F95F4-0E09-4540-BBFC-C4470C2181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007" y="0"/>
            <a:ext cx="1219200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63" name="Rectangle 33">
            <a:extLst>
              <a:ext uri="{FF2B5EF4-FFF2-40B4-BE49-F238E27FC236}">
                <a16:creationId xmlns:a16="http://schemas.microsoft.com/office/drawing/2014/main" id="{5262CA33-19AF-4656-BA08-6B38D15E44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3190" y="457200"/>
            <a:ext cx="11281609" cy="5943603"/>
          </a:xfrm>
          <a:prstGeom prst="rect">
            <a:avLst/>
          </a:prstGeom>
          <a:solidFill>
            <a:srgbClr val="FFFFFF"/>
          </a:solidFill>
          <a:ln w="6350" cap="flat" cmpd="sng" algn="ctr">
            <a:noFill/>
            <a:prstDash val="solid"/>
          </a:ln>
          <a:effectLst>
            <a:outerShdw blurRad="50800" algn="ctr" rotWithShape="0">
              <a:prstClr val="black">
                <a:alpha val="66000"/>
              </a:prstClr>
            </a:outerShdw>
            <a:softEdge rad="0"/>
          </a:effectLst>
        </p:spPr>
      </p:sp>
      <p:sp useBgFill="1">
        <p:nvSpPr>
          <p:cNvPr id="64" name="Rectangle 35">
            <a:extLst>
              <a:ext uri="{FF2B5EF4-FFF2-40B4-BE49-F238E27FC236}">
                <a16:creationId xmlns:a16="http://schemas.microsoft.com/office/drawing/2014/main" id="{B2D0B24D-581F-4EE0-BBE1-460AB70DCB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6738" y="621793"/>
            <a:ext cx="10954512" cy="5614416"/>
          </a:xfrm>
          <a:prstGeom prst="rect">
            <a:avLst/>
          </a:prstGeom>
          <a:ln w="6350" cap="sq" cmpd="sng" algn="ctr">
            <a:solidFill>
              <a:schemeClr val="tx1">
                <a:lumMod val="75000"/>
                <a:lumOff val="25000"/>
              </a:schemeClr>
            </a:solidFill>
            <a:prstDash val="solid"/>
            <a:miter lim="800000"/>
          </a:ln>
          <a:effectLst/>
        </p:spPr>
      </p:sp>
      <p:sp>
        <p:nvSpPr>
          <p:cNvPr id="2" name="Title 1">
            <a:extLst>
              <a:ext uri="{FF2B5EF4-FFF2-40B4-BE49-F238E27FC236}">
                <a16:creationId xmlns:a16="http://schemas.microsoft.com/office/drawing/2014/main" id="{CC34C345-0B35-5A9A-CAFC-50E4C0A52E92}"/>
              </a:ext>
            </a:extLst>
          </p:cNvPr>
          <p:cNvSpPr>
            <a:spLocks noGrp="1"/>
          </p:cNvSpPr>
          <p:nvPr>
            <p:ph type="ctrTitle"/>
          </p:nvPr>
        </p:nvSpPr>
        <p:spPr>
          <a:xfrm>
            <a:off x="5353249" y="1348844"/>
            <a:ext cx="5716338" cy="3042706"/>
          </a:xfrm>
        </p:spPr>
        <p:txBody>
          <a:bodyPr>
            <a:normAutofit/>
          </a:bodyPr>
          <a:lstStyle/>
          <a:p>
            <a:r>
              <a:rPr lang="en-GB" sz="5600" dirty="0"/>
              <a:t>Quantitative Research Methods and Techniques</a:t>
            </a:r>
          </a:p>
        </p:txBody>
      </p:sp>
      <p:sp>
        <p:nvSpPr>
          <p:cNvPr id="3" name="Subtitle 2">
            <a:extLst>
              <a:ext uri="{FF2B5EF4-FFF2-40B4-BE49-F238E27FC236}">
                <a16:creationId xmlns:a16="http://schemas.microsoft.com/office/drawing/2014/main" id="{112F83A0-3EC9-D711-A554-5676FD1C1A76}"/>
              </a:ext>
            </a:extLst>
          </p:cNvPr>
          <p:cNvSpPr>
            <a:spLocks noGrp="1"/>
          </p:cNvSpPr>
          <p:nvPr>
            <p:ph type="subTitle" idx="1"/>
          </p:nvPr>
        </p:nvSpPr>
        <p:spPr>
          <a:xfrm>
            <a:off x="5442555" y="4682061"/>
            <a:ext cx="5716338" cy="1194955"/>
          </a:xfrm>
        </p:spPr>
        <p:txBody>
          <a:bodyPr>
            <a:noAutofit/>
          </a:bodyPr>
          <a:lstStyle/>
          <a:p>
            <a:pPr>
              <a:lnSpc>
                <a:spcPct val="100000"/>
              </a:lnSpc>
              <a:spcAft>
                <a:spcPts val="600"/>
              </a:spcAft>
            </a:pPr>
            <a:r>
              <a:rPr lang="en-US" sz="1400" b="1" dirty="0"/>
              <a:t>Dr. Iulia Cioroianu</a:t>
            </a:r>
          </a:p>
          <a:p>
            <a:pPr>
              <a:lnSpc>
                <a:spcPct val="100000"/>
              </a:lnSpc>
              <a:spcAft>
                <a:spcPts val="600"/>
              </a:spcAft>
            </a:pPr>
            <a:endParaRPr lang="en-US" sz="1400" dirty="0"/>
          </a:p>
          <a:p>
            <a:pPr>
              <a:lnSpc>
                <a:spcPct val="100000"/>
              </a:lnSpc>
              <a:spcAft>
                <a:spcPts val="600"/>
              </a:spcAft>
            </a:pPr>
            <a:r>
              <a:rPr lang="en-US" sz="1400" dirty="0"/>
              <a:t>Department of Politics, Languages and International Studies</a:t>
            </a:r>
          </a:p>
          <a:p>
            <a:pPr>
              <a:lnSpc>
                <a:spcPct val="100000"/>
              </a:lnSpc>
              <a:spcAft>
                <a:spcPts val="600"/>
              </a:spcAft>
            </a:pPr>
            <a:r>
              <a:rPr lang="en-GB" sz="1400" dirty="0"/>
              <a:t>University of Bath</a:t>
            </a:r>
          </a:p>
        </p:txBody>
      </p:sp>
      <p:pic>
        <p:nvPicPr>
          <p:cNvPr id="4" name="Picture 3">
            <a:extLst>
              <a:ext uri="{FF2B5EF4-FFF2-40B4-BE49-F238E27FC236}">
                <a16:creationId xmlns:a16="http://schemas.microsoft.com/office/drawing/2014/main" id="{05DFC3A0-C28F-E4F6-F16B-10AFF1B52344}"/>
              </a:ext>
            </a:extLst>
          </p:cNvPr>
          <p:cNvPicPr>
            <a:picLocks noChangeAspect="1"/>
          </p:cNvPicPr>
          <p:nvPr/>
        </p:nvPicPr>
        <p:blipFill rotWithShape="1">
          <a:blip r:embed="rId2"/>
          <a:srcRect l="32370" r="5269"/>
          <a:stretch/>
        </p:blipFill>
        <p:spPr>
          <a:xfrm>
            <a:off x="616737" y="621793"/>
            <a:ext cx="4376501" cy="5614416"/>
          </a:xfrm>
          <a:prstGeom prst="rect">
            <a:avLst/>
          </a:prstGeom>
        </p:spPr>
      </p:pic>
      <p:sp>
        <p:nvSpPr>
          <p:cNvPr id="65" name="Rectangle 37">
            <a:extLst>
              <a:ext uri="{FF2B5EF4-FFF2-40B4-BE49-F238E27FC236}">
                <a16:creationId xmlns:a16="http://schemas.microsoft.com/office/drawing/2014/main" id="{49322DED-8AE2-416D-9BD2-7AF32DB361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251298" y="446824"/>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6" name="Straight Connector 39">
            <a:extLst>
              <a:ext uri="{FF2B5EF4-FFF2-40B4-BE49-F238E27FC236}">
                <a16:creationId xmlns:a16="http://schemas.microsoft.com/office/drawing/2014/main" id="{D1F027EB-1048-4CEB-9D81-42265BE1CE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365598" y="446823"/>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67" name="Straight Connector 41">
            <a:extLst>
              <a:ext uri="{FF2B5EF4-FFF2-40B4-BE49-F238E27FC236}">
                <a16:creationId xmlns:a16="http://schemas.microsoft.com/office/drawing/2014/main" id="{910BB016-5CC1-4883-AB85-D75A23EA929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057238" y="446823"/>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33712053-7418-413E-8B47-34AAF28086D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365598" y="1092118"/>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pic>
        <p:nvPicPr>
          <p:cNvPr id="6" name="Picture 5" descr="Text&#10;&#10;Description automatically generated">
            <a:extLst>
              <a:ext uri="{FF2B5EF4-FFF2-40B4-BE49-F238E27FC236}">
                <a16:creationId xmlns:a16="http://schemas.microsoft.com/office/drawing/2014/main" id="{F7B18438-F8FE-B325-CA8F-61B33A4A61E5}"/>
              </a:ext>
            </a:extLst>
          </p:cNvPr>
          <p:cNvPicPr>
            <a:picLocks noChangeAspect="1"/>
          </p:cNvPicPr>
          <p:nvPr/>
        </p:nvPicPr>
        <p:blipFill rotWithShape="1">
          <a:blip r:embed="rId3">
            <a:extLst>
              <a:ext uri="{28A0092B-C50C-407E-A947-70E740481C1C}">
                <a14:useLocalDpi xmlns:a14="http://schemas.microsoft.com/office/drawing/2010/main" val="0"/>
              </a:ext>
            </a:extLst>
          </a:blip>
          <a:srcRect l="41653" t="24006" r="11461" b="28527"/>
          <a:stretch/>
        </p:blipFill>
        <p:spPr>
          <a:xfrm>
            <a:off x="7419149" y="466847"/>
            <a:ext cx="1584538" cy="600032"/>
          </a:xfrm>
          <a:prstGeom prst="rect">
            <a:avLst/>
          </a:prstGeom>
        </p:spPr>
      </p:pic>
    </p:spTree>
    <p:extLst>
      <p:ext uri="{BB962C8B-B14F-4D97-AF65-F5344CB8AC3E}">
        <p14:creationId xmlns:p14="http://schemas.microsoft.com/office/powerpoint/2010/main" val="15616618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43E660-B4DC-41DE-AB8B-F1817674F71E}"/>
              </a:ext>
            </a:extLst>
          </p:cNvPr>
          <p:cNvSpPr>
            <a:spLocks noGrp="1"/>
          </p:cNvSpPr>
          <p:nvPr>
            <p:ph type="title"/>
          </p:nvPr>
        </p:nvSpPr>
        <p:spPr>
          <a:xfrm>
            <a:off x="6570573" y="69260"/>
            <a:ext cx="4957553" cy="1645920"/>
          </a:xfrm>
        </p:spPr>
        <p:txBody>
          <a:bodyPr vert="horz" lIns="91440" tIns="45720" rIns="91440" bIns="45720" rtlCol="0" anchor="ctr">
            <a:normAutofit/>
          </a:bodyPr>
          <a:lstStyle/>
          <a:p>
            <a:r>
              <a:rPr lang="en-US" sz="3700" dirty="0"/>
              <a:t>Experimental research</a:t>
            </a:r>
          </a:p>
        </p:txBody>
      </p:sp>
      <p:sp>
        <p:nvSpPr>
          <p:cNvPr id="14" name="Rectangle 9">
            <a:extLst>
              <a:ext uri="{FF2B5EF4-FFF2-40B4-BE49-F238E27FC236}">
                <a16:creationId xmlns:a16="http://schemas.microsoft.com/office/drawing/2014/main" id="{0BBB6B01-5B73-410C-B70E-8CF2FA470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28836" y="721224"/>
            <a:ext cx="5367164" cy="5415552"/>
          </a:xfrm>
          <a:prstGeom prst="rect">
            <a:avLst/>
          </a:prstGeom>
          <a:solidFill>
            <a:srgbClr val="FFFFFF"/>
          </a:solidFill>
          <a:ln w="6350" cap="flat" cmpd="sng" algn="ctr">
            <a:noFill/>
            <a:prstDash val="solid"/>
          </a:ln>
          <a:effectLst>
            <a:softEdge rad="0"/>
          </a:effectLst>
        </p:spPr>
      </p:sp>
      <p:sp>
        <p:nvSpPr>
          <p:cNvPr id="15" name="Rectangle 11">
            <a:extLst>
              <a:ext uri="{FF2B5EF4-FFF2-40B4-BE49-F238E27FC236}">
                <a16:creationId xmlns:a16="http://schemas.microsoft.com/office/drawing/2014/main" id="{8712F587-12D0-435C-8E3F-F44C36EE71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85217" y="892220"/>
            <a:ext cx="5054517" cy="5097085"/>
          </a:xfrm>
          <a:prstGeom prst="rect">
            <a:avLst/>
          </a:prstGeom>
          <a:noFill/>
          <a:ln w="6350" cap="sq" cmpd="sng" algn="ctr">
            <a:solidFill>
              <a:srgbClr val="404040"/>
            </a:solidFill>
            <a:prstDash val="solid"/>
            <a:miter lim="800000"/>
          </a:ln>
          <a:effectLst/>
        </p:spPr>
      </p:sp>
      <p:sp>
        <p:nvSpPr>
          <p:cNvPr id="5" name="TextBox 4">
            <a:extLst>
              <a:ext uri="{FF2B5EF4-FFF2-40B4-BE49-F238E27FC236}">
                <a16:creationId xmlns:a16="http://schemas.microsoft.com/office/drawing/2014/main" id="{575993EF-68F4-4F97-8088-6F29806D3898}"/>
              </a:ext>
            </a:extLst>
          </p:cNvPr>
          <p:cNvSpPr txBox="1"/>
          <p:nvPr/>
        </p:nvSpPr>
        <p:spPr>
          <a:xfrm>
            <a:off x="6169876" y="1206900"/>
            <a:ext cx="5601914" cy="5167267"/>
          </a:xfrm>
          <a:prstGeom prst="rect">
            <a:avLst/>
          </a:prstGeom>
        </p:spPr>
        <p:txBody>
          <a:bodyPr vert="horz" lIns="91440" tIns="45720" rIns="91440" bIns="45720" rtlCol="0">
            <a:noAutofit/>
          </a:bodyPr>
          <a:lstStyle/>
          <a:p>
            <a:pPr indent="-182880">
              <a:lnSpc>
                <a:spcPct val="90000"/>
              </a:lnSpc>
              <a:spcAft>
                <a:spcPts val="800"/>
              </a:spcAft>
              <a:buClr>
                <a:schemeClr val="tx1">
                  <a:lumMod val="85000"/>
                  <a:lumOff val="15000"/>
                </a:schemeClr>
              </a:buClr>
              <a:buFont typeface="Garamond" pitchFamily="18" charset="0"/>
              <a:buChar char="◦"/>
            </a:pPr>
            <a:r>
              <a:rPr lang="en-US" sz="1600" dirty="0"/>
              <a:t>C</a:t>
            </a:r>
            <a:r>
              <a:rPr lang="en-US" sz="1600" dirty="0">
                <a:effectLst/>
              </a:rPr>
              <a:t>ontrol group (in which no intervention takes place)</a:t>
            </a:r>
          </a:p>
          <a:p>
            <a:pPr indent="-182880">
              <a:lnSpc>
                <a:spcPct val="90000"/>
              </a:lnSpc>
              <a:spcAft>
                <a:spcPts val="800"/>
              </a:spcAft>
              <a:buClr>
                <a:schemeClr val="tx1">
                  <a:lumMod val="85000"/>
                  <a:lumOff val="15000"/>
                </a:schemeClr>
              </a:buClr>
              <a:buFont typeface="Garamond" pitchFamily="18" charset="0"/>
              <a:buChar char="◦"/>
            </a:pPr>
            <a:r>
              <a:rPr lang="en-US" sz="1600" dirty="0"/>
              <a:t>E</a:t>
            </a:r>
            <a:r>
              <a:rPr lang="en-US" sz="1600" dirty="0">
                <a:effectLst/>
              </a:rPr>
              <a:t>xperimental group (in which interventions do take place) </a:t>
            </a:r>
            <a:endParaRPr lang="en-US" sz="1600" dirty="0"/>
          </a:p>
          <a:p>
            <a:pPr indent="-182880">
              <a:lnSpc>
                <a:spcPct val="90000"/>
              </a:lnSpc>
              <a:spcAft>
                <a:spcPts val="800"/>
              </a:spcAft>
              <a:buClr>
                <a:schemeClr val="tx1">
                  <a:lumMod val="85000"/>
                  <a:lumOff val="15000"/>
                </a:schemeClr>
              </a:buClr>
              <a:buFont typeface="Garamond" pitchFamily="18" charset="0"/>
              <a:buChar char="◦"/>
            </a:pPr>
            <a:r>
              <a:rPr lang="en-US" sz="1600" b="1" dirty="0"/>
              <a:t>R</a:t>
            </a:r>
            <a:r>
              <a:rPr lang="en-US" sz="1600" b="1" dirty="0">
                <a:effectLst/>
              </a:rPr>
              <a:t>andom assignment</a:t>
            </a:r>
            <a:r>
              <a:rPr lang="en-US" sz="1600" dirty="0">
                <a:effectLst/>
              </a:rPr>
              <a:t> of subjects (participants) to control and experimental groups – ensuring similar groups. </a:t>
            </a:r>
          </a:p>
          <a:p>
            <a:pPr indent="-182880">
              <a:lnSpc>
                <a:spcPct val="90000"/>
              </a:lnSpc>
              <a:spcAft>
                <a:spcPts val="800"/>
              </a:spcAft>
              <a:buClr>
                <a:schemeClr val="tx1">
                  <a:lumMod val="85000"/>
                  <a:lumOff val="15000"/>
                </a:schemeClr>
              </a:buClr>
              <a:buFont typeface="Garamond" pitchFamily="18" charset="0"/>
              <a:buChar char="◦"/>
            </a:pPr>
            <a:r>
              <a:rPr lang="en-US" sz="1600" dirty="0">
                <a:effectLst/>
              </a:rPr>
              <a:t>The control group provides a point of reference to which the effect of the intervention can be compared. </a:t>
            </a:r>
          </a:p>
          <a:p>
            <a:pPr indent="-182880">
              <a:lnSpc>
                <a:spcPct val="90000"/>
              </a:lnSpc>
              <a:spcAft>
                <a:spcPts val="800"/>
              </a:spcAft>
              <a:buClr>
                <a:schemeClr val="tx1">
                  <a:lumMod val="85000"/>
                  <a:lumOff val="15000"/>
                </a:schemeClr>
              </a:buClr>
              <a:buFont typeface="Garamond" pitchFamily="18" charset="0"/>
              <a:buChar char="◦"/>
            </a:pPr>
            <a:r>
              <a:rPr lang="en-US" sz="1600" dirty="0">
                <a:effectLst/>
              </a:rPr>
              <a:t>The random assignment of subjects to control and experimental groups ensures (as far as possible) that the two groups are similar to each other. </a:t>
            </a:r>
          </a:p>
          <a:p>
            <a:pPr indent="-182880">
              <a:lnSpc>
                <a:spcPct val="90000"/>
              </a:lnSpc>
              <a:spcAft>
                <a:spcPts val="800"/>
              </a:spcAft>
              <a:buClr>
                <a:schemeClr val="tx1">
                  <a:lumMod val="85000"/>
                  <a:lumOff val="15000"/>
                </a:schemeClr>
              </a:buClr>
              <a:buFont typeface="Garamond" pitchFamily="18" charset="0"/>
              <a:buChar char="◦"/>
            </a:pPr>
            <a:r>
              <a:rPr lang="en-US" sz="1600" dirty="0"/>
              <a:t>G</a:t>
            </a:r>
            <a:r>
              <a:rPr lang="en-US" sz="1600" dirty="0">
                <a:effectLst/>
              </a:rPr>
              <a:t>roups are then treated in the same way in every respect apart from the intervention that is carried out on the experimental group. </a:t>
            </a:r>
          </a:p>
          <a:p>
            <a:pPr indent="-182880">
              <a:lnSpc>
                <a:spcPct val="90000"/>
              </a:lnSpc>
              <a:spcAft>
                <a:spcPts val="800"/>
              </a:spcAft>
              <a:buClr>
                <a:schemeClr val="tx1">
                  <a:lumMod val="85000"/>
                  <a:lumOff val="15000"/>
                </a:schemeClr>
              </a:buClr>
              <a:buFont typeface="Garamond" pitchFamily="18" charset="0"/>
              <a:buChar char="◦"/>
            </a:pPr>
            <a:r>
              <a:rPr lang="en-US" sz="1600" dirty="0">
                <a:effectLst/>
              </a:rPr>
              <a:t>Any differences that are then observed between the groups on the outcome variable of interest (the dependent variable) can then be attributed to the intervention that took place.</a:t>
            </a:r>
          </a:p>
          <a:p>
            <a:pPr indent="-182880">
              <a:lnSpc>
                <a:spcPct val="90000"/>
              </a:lnSpc>
              <a:spcAft>
                <a:spcPts val="800"/>
              </a:spcAft>
              <a:buClr>
                <a:schemeClr val="tx1">
                  <a:lumMod val="85000"/>
                  <a:lumOff val="15000"/>
                </a:schemeClr>
              </a:buClr>
              <a:buFont typeface="Garamond" pitchFamily="18" charset="0"/>
              <a:buChar char="◦"/>
            </a:pPr>
            <a:r>
              <a:rPr lang="en-US" sz="1600" dirty="0">
                <a:solidFill>
                  <a:schemeClr val="tx1">
                    <a:lumMod val="85000"/>
                    <a:lumOff val="15000"/>
                  </a:schemeClr>
                </a:solidFill>
              </a:rPr>
              <a:t>RCTs are the gold standard for causal inference, but not always feasible. </a:t>
            </a:r>
            <a:endParaRPr lang="en-US" sz="1600" dirty="0">
              <a:effectLst/>
            </a:endParaRPr>
          </a:p>
          <a:p>
            <a:pPr indent="-182880">
              <a:lnSpc>
                <a:spcPct val="90000"/>
              </a:lnSpc>
              <a:buClr>
                <a:schemeClr val="tx1">
                  <a:lumMod val="85000"/>
                  <a:lumOff val="15000"/>
                </a:schemeClr>
              </a:buClr>
              <a:buFont typeface="Garamond" pitchFamily="18" charset="0"/>
              <a:buChar char="◦"/>
            </a:pPr>
            <a:endParaRPr lang="en-US" sz="1400" dirty="0"/>
          </a:p>
        </p:txBody>
      </p:sp>
      <p:graphicFrame>
        <p:nvGraphicFramePr>
          <p:cNvPr id="4" name="Content Placeholder 3">
            <a:extLst>
              <a:ext uri="{FF2B5EF4-FFF2-40B4-BE49-F238E27FC236}">
                <a16:creationId xmlns:a16="http://schemas.microsoft.com/office/drawing/2014/main" id="{52C1DDEB-FEA3-4B85-B769-789016756F7E}"/>
              </a:ext>
            </a:extLst>
          </p:cNvPr>
          <p:cNvGraphicFramePr>
            <a:graphicFrameLocks noGrp="1"/>
          </p:cNvGraphicFramePr>
          <p:nvPr>
            <p:ph idx="1"/>
            <p:extLst>
              <p:ext uri="{D42A27DB-BD31-4B8C-83A1-F6EECF244321}">
                <p14:modId xmlns:p14="http://schemas.microsoft.com/office/powerpoint/2010/main" val="3423916751"/>
              </p:ext>
            </p:extLst>
          </p:nvPr>
        </p:nvGraphicFramePr>
        <p:xfrm>
          <a:off x="1143001" y="1206900"/>
          <a:ext cx="4543424" cy="4462366"/>
        </p:xfrm>
        <a:graphic>
          <a:graphicData uri="http://schemas.openxmlformats.org/drawingml/2006/table">
            <a:tbl>
              <a:tblPr firstRow="1" firstCol="1" bandRow="1">
                <a:tableStyleId>{8799B23B-EC83-4686-B30A-512413B5E67A}</a:tableStyleId>
              </a:tblPr>
              <a:tblGrid>
                <a:gridCol w="1545247">
                  <a:extLst>
                    <a:ext uri="{9D8B030D-6E8A-4147-A177-3AD203B41FA5}">
                      <a16:colId xmlns:a16="http://schemas.microsoft.com/office/drawing/2014/main" val="820331681"/>
                    </a:ext>
                  </a:extLst>
                </a:gridCol>
                <a:gridCol w="1277274">
                  <a:extLst>
                    <a:ext uri="{9D8B030D-6E8A-4147-A177-3AD203B41FA5}">
                      <a16:colId xmlns:a16="http://schemas.microsoft.com/office/drawing/2014/main" val="52544146"/>
                    </a:ext>
                  </a:extLst>
                </a:gridCol>
                <a:gridCol w="1720903">
                  <a:extLst>
                    <a:ext uri="{9D8B030D-6E8A-4147-A177-3AD203B41FA5}">
                      <a16:colId xmlns:a16="http://schemas.microsoft.com/office/drawing/2014/main" val="3359388444"/>
                    </a:ext>
                  </a:extLst>
                </a:gridCol>
              </a:tblGrid>
              <a:tr h="654995">
                <a:tc>
                  <a:txBody>
                    <a:bodyPr/>
                    <a:lstStyle/>
                    <a:p>
                      <a:pPr>
                        <a:lnSpc>
                          <a:spcPct val="107000"/>
                        </a:lnSpc>
                      </a:pPr>
                      <a:endParaRPr lang="en-GB" sz="1700">
                        <a:effectLst/>
                        <a:latin typeface="Calibri" panose="020F0502020204030204" pitchFamily="34" charset="0"/>
                        <a:cs typeface="Times New Roman" panose="02020603050405020304" pitchFamily="18" charset="0"/>
                      </a:endParaRPr>
                    </a:p>
                  </a:txBody>
                  <a:tcPr marL="14937" marR="14937" marT="14937" marB="14937" anchor="ctr"/>
                </a:tc>
                <a:tc>
                  <a:txBody>
                    <a:bodyPr/>
                    <a:lstStyle/>
                    <a:p>
                      <a:pPr algn="ctr">
                        <a:lnSpc>
                          <a:spcPct val="107000"/>
                        </a:lnSpc>
                        <a:spcAft>
                          <a:spcPts val="800"/>
                        </a:spcAft>
                      </a:pPr>
                      <a:r>
                        <a:rPr lang="en-GB" sz="1900">
                          <a:effectLst/>
                        </a:rPr>
                        <a:t>Control group</a:t>
                      </a:r>
                      <a:endParaRPr lang="en-GB" sz="1700">
                        <a:effectLst/>
                        <a:latin typeface="Calibri" panose="020F0502020204030204" pitchFamily="34" charset="0"/>
                        <a:ea typeface="Calibri" panose="020F0502020204030204" pitchFamily="34" charset="0"/>
                        <a:cs typeface="Times New Roman" panose="02020603050405020304" pitchFamily="18" charset="0"/>
                      </a:endParaRPr>
                    </a:p>
                  </a:txBody>
                  <a:tcPr marL="14937" marR="14937" marT="14937" marB="14937" anchor="ctr"/>
                </a:tc>
                <a:tc>
                  <a:txBody>
                    <a:bodyPr/>
                    <a:lstStyle/>
                    <a:p>
                      <a:pPr algn="ctr">
                        <a:lnSpc>
                          <a:spcPct val="107000"/>
                        </a:lnSpc>
                        <a:spcAft>
                          <a:spcPts val="800"/>
                        </a:spcAft>
                      </a:pPr>
                      <a:r>
                        <a:rPr lang="en-GB" sz="1900">
                          <a:effectLst/>
                        </a:rPr>
                        <a:t>Experimental group</a:t>
                      </a:r>
                      <a:endParaRPr lang="en-GB" sz="1700">
                        <a:effectLst/>
                        <a:latin typeface="Calibri" panose="020F0502020204030204" pitchFamily="34" charset="0"/>
                        <a:ea typeface="Calibri" panose="020F0502020204030204" pitchFamily="34" charset="0"/>
                        <a:cs typeface="Times New Roman" panose="02020603050405020304" pitchFamily="18" charset="0"/>
                      </a:endParaRPr>
                    </a:p>
                  </a:txBody>
                  <a:tcPr marL="14937" marR="14937" marT="14937" marB="14937" anchor="ctr"/>
                </a:tc>
                <a:extLst>
                  <a:ext uri="{0D108BD9-81ED-4DB2-BD59-A6C34878D82A}">
                    <a16:rowId xmlns:a16="http://schemas.microsoft.com/office/drawing/2014/main" val="3081174688"/>
                  </a:ext>
                </a:extLst>
              </a:tr>
              <a:tr h="1576188">
                <a:tc>
                  <a:txBody>
                    <a:bodyPr/>
                    <a:lstStyle/>
                    <a:p>
                      <a:pPr>
                        <a:lnSpc>
                          <a:spcPct val="107000"/>
                        </a:lnSpc>
                        <a:spcAft>
                          <a:spcPts val="800"/>
                        </a:spcAft>
                      </a:pPr>
                      <a:r>
                        <a:rPr lang="en-GB" sz="1900">
                          <a:effectLst/>
                        </a:rPr>
                        <a:t>Pre-test</a:t>
                      </a:r>
                      <a:endParaRPr lang="en-GB" sz="1700">
                        <a:effectLst/>
                        <a:latin typeface="Calibri" panose="020F0502020204030204" pitchFamily="34" charset="0"/>
                        <a:ea typeface="Calibri" panose="020F0502020204030204" pitchFamily="34" charset="0"/>
                        <a:cs typeface="Times New Roman" panose="02020603050405020304" pitchFamily="18" charset="0"/>
                      </a:endParaRPr>
                    </a:p>
                  </a:txBody>
                  <a:tcPr marL="14937" marR="14937" marT="14937" marB="14937" anchor="ctr"/>
                </a:tc>
                <a:tc>
                  <a:txBody>
                    <a:bodyPr/>
                    <a:lstStyle/>
                    <a:p>
                      <a:pPr>
                        <a:lnSpc>
                          <a:spcPct val="107000"/>
                        </a:lnSpc>
                        <a:spcAft>
                          <a:spcPts val="800"/>
                        </a:spcAft>
                      </a:pPr>
                      <a:r>
                        <a:rPr lang="en-GB" sz="1900" dirty="0">
                          <a:effectLst/>
                        </a:rPr>
                        <a:t>Measure on outcome variable (Y)</a:t>
                      </a:r>
                      <a:endParaRPr lang="en-GB"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14937" marR="14937" marT="14937" marB="14937" anchor="ctr"/>
                </a:tc>
                <a:tc>
                  <a:txBody>
                    <a:bodyPr/>
                    <a:lstStyle/>
                    <a:p>
                      <a:pPr>
                        <a:lnSpc>
                          <a:spcPct val="107000"/>
                        </a:lnSpc>
                        <a:spcAft>
                          <a:spcPts val="800"/>
                        </a:spcAft>
                      </a:pPr>
                      <a:r>
                        <a:rPr lang="en-GB" sz="1900">
                          <a:effectLst/>
                        </a:rPr>
                        <a:t>Measure on outcome variable (Y)</a:t>
                      </a:r>
                      <a:endParaRPr lang="en-GB" sz="1700">
                        <a:effectLst/>
                        <a:latin typeface="Calibri" panose="020F0502020204030204" pitchFamily="34" charset="0"/>
                        <a:ea typeface="Calibri" panose="020F0502020204030204" pitchFamily="34" charset="0"/>
                        <a:cs typeface="Times New Roman" panose="02020603050405020304" pitchFamily="18" charset="0"/>
                      </a:endParaRPr>
                    </a:p>
                  </a:txBody>
                  <a:tcPr marL="14937" marR="14937" marT="14937" marB="14937" anchor="ctr"/>
                </a:tc>
                <a:extLst>
                  <a:ext uri="{0D108BD9-81ED-4DB2-BD59-A6C34878D82A}">
                    <a16:rowId xmlns:a16="http://schemas.microsoft.com/office/drawing/2014/main" val="1042825454"/>
                  </a:ext>
                </a:extLst>
              </a:tr>
              <a:tr h="654995">
                <a:tc>
                  <a:txBody>
                    <a:bodyPr/>
                    <a:lstStyle/>
                    <a:p>
                      <a:pPr>
                        <a:lnSpc>
                          <a:spcPct val="107000"/>
                        </a:lnSpc>
                        <a:spcAft>
                          <a:spcPts val="800"/>
                        </a:spcAft>
                      </a:pPr>
                      <a:r>
                        <a:rPr lang="en-GB" sz="1900">
                          <a:effectLst/>
                        </a:rPr>
                        <a:t>Intervention</a:t>
                      </a:r>
                      <a:endParaRPr lang="en-GB" sz="1700">
                        <a:effectLst/>
                        <a:latin typeface="Calibri" panose="020F0502020204030204" pitchFamily="34" charset="0"/>
                        <a:ea typeface="Calibri" panose="020F0502020204030204" pitchFamily="34" charset="0"/>
                        <a:cs typeface="Times New Roman" panose="02020603050405020304" pitchFamily="18" charset="0"/>
                      </a:endParaRPr>
                    </a:p>
                  </a:txBody>
                  <a:tcPr marL="14937" marR="14937" marT="14937" marB="14937" anchor="ctr"/>
                </a:tc>
                <a:tc>
                  <a:txBody>
                    <a:bodyPr/>
                    <a:lstStyle/>
                    <a:p>
                      <a:pPr>
                        <a:lnSpc>
                          <a:spcPct val="107000"/>
                        </a:lnSpc>
                        <a:spcAft>
                          <a:spcPts val="800"/>
                        </a:spcAft>
                      </a:pPr>
                      <a:r>
                        <a:rPr lang="en-GB" sz="1900">
                          <a:effectLst/>
                        </a:rPr>
                        <a:t>No treatment</a:t>
                      </a:r>
                      <a:endParaRPr lang="en-GB" sz="1700">
                        <a:effectLst/>
                        <a:latin typeface="Calibri" panose="020F0502020204030204" pitchFamily="34" charset="0"/>
                        <a:ea typeface="Calibri" panose="020F0502020204030204" pitchFamily="34" charset="0"/>
                        <a:cs typeface="Times New Roman" panose="02020603050405020304" pitchFamily="18" charset="0"/>
                      </a:endParaRPr>
                    </a:p>
                  </a:txBody>
                  <a:tcPr marL="14937" marR="14937" marT="14937" marB="14937" anchor="ctr"/>
                </a:tc>
                <a:tc>
                  <a:txBody>
                    <a:bodyPr/>
                    <a:lstStyle/>
                    <a:p>
                      <a:pPr>
                        <a:lnSpc>
                          <a:spcPct val="107000"/>
                        </a:lnSpc>
                        <a:spcAft>
                          <a:spcPts val="800"/>
                        </a:spcAft>
                      </a:pPr>
                      <a:r>
                        <a:rPr lang="en-GB" sz="1900">
                          <a:effectLst/>
                        </a:rPr>
                        <a:t>Treatment</a:t>
                      </a:r>
                      <a:endParaRPr lang="en-GB" sz="1700">
                        <a:effectLst/>
                        <a:latin typeface="Calibri" panose="020F0502020204030204" pitchFamily="34" charset="0"/>
                        <a:ea typeface="Calibri" panose="020F0502020204030204" pitchFamily="34" charset="0"/>
                        <a:cs typeface="Times New Roman" panose="02020603050405020304" pitchFamily="18" charset="0"/>
                      </a:endParaRPr>
                    </a:p>
                  </a:txBody>
                  <a:tcPr marL="14937" marR="14937" marT="14937" marB="14937" anchor="ctr"/>
                </a:tc>
                <a:extLst>
                  <a:ext uri="{0D108BD9-81ED-4DB2-BD59-A6C34878D82A}">
                    <a16:rowId xmlns:a16="http://schemas.microsoft.com/office/drawing/2014/main" val="3204771583"/>
                  </a:ext>
                </a:extLst>
              </a:tr>
              <a:tr h="1576188">
                <a:tc>
                  <a:txBody>
                    <a:bodyPr/>
                    <a:lstStyle/>
                    <a:p>
                      <a:pPr>
                        <a:lnSpc>
                          <a:spcPct val="107000"/>
                        </a:lnSpc>
                        <a:spcAft>
                          <a:spcPts val="800"/>
                        </a:spcAft>
                      </a:pPr>
                      <a:r>
                        <a:rPr lang="en-GB" sz="1900">
                          <a:effectLst/>
                        </a:rPr>
                        <a:t>Post-test</a:t>
                      </a:r>
                      <a:endParaRPr lang="en-GB" sz="1700">
                        <a:effectLst/>
                        <a:latin typeface="Calibri" panose="020F0502020204030204" pitchFamily="34" charset="0"/>
                        <a:ea typeface="Calibri" panose="020F0502020204030204" pitchFamily="34" charset="0"/>
                        <a:cs typeface="Times New Roman" panose="02020603050405020304" pitchFamily="18" charset="0"/>
                      </a:endParaRPr>
                    </a:p>
                  </a:txBody>
                  <a:tcPr marL="14937" marR="14937" marT="14937" marB="14937" anchor="ctr"/>
                </a:tc>
                <a:tc>
                  <a:txBody>
                    <a:bodyPr/>
                    <a:lstStyle/>
                    <a:p>
                      <a:pPr>
                        <a:lnSpc>
                          <a:spcPct val="107000"/>
                        </a:lnSpc>
                        <a:spcAft>
                          <a:spcPts val="800"/>
                        </a:spcAft>
                      </a:pPr>
                      <a:r>
                        <a:rPr lang="en-GB" sz="1900">
                          <a:effectLst/>
                        </a:rPr>
                        <a:t>Measure on outcome variable (Y)</a:t>
                      </a:r>
                      <a:endParaRPr lang="en-GB" sz="1700">
                        <a:effectLst/>
                        <a:latin typeface="Calibri" panose="020F0502020204030204" pitchFamily="34" charset="0"/>
                        <a:ea typeface="Calibri" panose="020F0502020204030204" pitchFamily="34" charset="0"/>
                        <a:cs typeface="Times New Roman" panose="02020603050405020304" pitchFamily="18" charset="0"/>
                      </a:endParaRPr>
                    </a:p>
                  </a:txBody>
                  <a:tcPr marL="14937" marR="14937" marT="14937" marB="14937" anchor="ctr"/>
                </a:tc>
                <a:tc>
                  <a:txBody>
                    <a:bodyPr/>
                    <a:lstStyle/>
                    <a:p>
                      <a:pPr>
                        <a:lnSpc>
                          <a:spcPct val="107000"/>
                        </a:lnSpc>
                        <a:spcAft>
                          <a:spcPts val="800"/>
                        </a:spcAft>
                      </a:pPr>
                      <a:r>
                        <a:rPr lang="en-GB" sz="1900" dirty="0">
                          <a:effectLst/>
                        </a:rPr>
                        <a:t>Measure on outcome variable (Y)</a:t>
                      </a:r>
                      <a:endParaRPr lang="en-GB"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14937" marR="14937" marT="14937" marB="14937" anchor="ctr"/>
                </a:tc>
                <a:extLst>
                  <a:ext uri="{0D108BD9-81ED-4DB2-BD59-A6C34878D82A}">
                    <a16:rowId xmlns:a16="http://schemas.microsoft.com/office/drawing/2014/main" val="390010748"/>
                  </a:ext>
                </a:extLst>
              </a:tr>
            </a:tbl>
          </a:graphicData>
        </a:graphic>
      </p:graphicFrame>
    </p:spTree>
    <p:extLst>
      <p:ext uri="{BB962C8B-B14F-4D97-AF65-F5344CB8AC3E}">
        <p14:creationId xmlns:p14="http://schemas.microsoft.com/office/powerpoint/2010/main" val="21259414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282E2A95-1A08-4118-83C6-B1CA5648E0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1">
            <a:schemeClr val="l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68DC0EC7-60EA-4BD3-BC04-D547DE1B28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0122" y="413053"/>
            <a:ext cx="8212114" cy="6064596"/>
          </a:xfrm>
          <a:prstGeom prst="rect">
            <a:avLst/>
          </a:prstGeom>
          <a:noFill/>
          <a:ln w="6350" cap="sq" cmpd="sng" algn="ctr">
            <a:solidFill>
              <a:srgbClr val="404040"/>
            </a:solidFill>
            <a:prstDash val="solid"/>
            <a:miter lim="800000"/>
          </a:ln>
          <a:effectLst/>
        </p:spPr>
      </p:sp>
      <p:pic>
        <p:nvPicPr>
          <p:cNvPr id="8" name="Content Placeholder 4">
            <a:extLst>
              <a:ext uri="{FF2B5EF4-FFF2-40B4-BE49-F238E27FC236}">
                <a16:creationId xmlns:a16="http://schemas.microsoft.com/office/drawing/2014/main" id="{27C8AB93-CAC5-434D-9D3C-ED0F2E821545}"/>
              </a:ext>
            </a:extLst>
          </p:cNvPr>
          <p:cNvPicPr>
            <a:picLocks noChangeAspect="1"/>
          </p:cNvPicPr>
          <p:nvPr/>
        </p:nvPicPr>
        <p:blipFill>
          <a:blip r:embed="rId2"/>
          <a:stretch>
            <a:fillRect/>
          </a:stretch>
        </p:blipFill>
        <p:spPr>
          <a:xfrm>
            <a:off x="904701" y="1543261"/>
            <a:ext cx="7237877" cy="3799886"/>
          </a:xfrm>
          <a:prstGeom prst="rect">
            <a:avLst/>
          </a:prstGeom>
        </p:spPr>
      </p:pic>
      <p:sp>
        <p:nvSpPr>
          <p:cNvPr id="19" name="Rectangle 18">
            <a:extLst>
              <a:ext uri="{FF2B5EF4-FFF2-40B4-BE49-F238E27FC236}">
                <a16:creationId xmlns:a16="http://schemas.microsoft.com/office/drawing/2014/main" id="{2FFEFC7E-85EE-4AC9-A351-FBEB13A1D6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020386" y="237744"/>
            <a:ext cx="2926080"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a:extLst>
              <a:ext uri="{FF2B5EF4-FFF2-40B4-BE49-F238E27FC236}">
                <a16:creationId xmlns:a16="http://schemas.microsoft.com/office/drawing/2014/main" id="{CB2511BB-FC4C-45F3-94EB-661D6806C9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56699" y="413053"/>
            <a:ext cx="2616201" cy="6064596"/>
          </a:xfrm>
          <a:prstGeom prst="rect">
            <a:avLst/>
          </a:prstGeom>
          <a:noFill/>
          <a:ln w="63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68D00F0-79FF-4985-A9A3-7C7457A62A53}"/>
              </a:ext>
            </a:extLst>
          </p:cNvPr>
          <p:cNvSpPr>
            <a:spLocks noGrp="1"/>
          </p:cNvSpPr>
          <p:nvPr>
            <p:ph type="title"/>
          </p:nvPr>
        </p:nvSpPr>
        <p:spPr>
          <a:xfrm>
            <a:off x="9321801" y="612843"/>
            <a:ext cx="2312480" cy="1499738"/>
          </a:xfrm>
        </p:spPr>
        <p:txBody>
          <a:bodyPr vert="horz" lIns="91440" tIns="45720" rIns="91440" bIns="45720" rtlCol="0" anchor="b">
            <a:normAutofit/>
          </a:bodyPr>
          <a:lstStyle/>
          <a:p>
            <a:r>
              <a:rPr lang="en-US" sz="2600" kern="1200">
                <a:latin typeface="+mj-lt"/>
                <a:ea typeface="+mj-ea"/>
                <a:cs typeface="+mj-cs"/>
              </a:rPr>
              <a:t>Observational designs</a:t>
            </a:r>
          </a:p>
        </p:txBody>
      </p:sp>
      <p:sp>
        <p:nvSpPr>
          <p:cNvPr id="12" name="Content Placeholder 11">
            <a:extLst>
              <a:ext uri="{FF2B5EF4-FFF2-40B4-BE49-F238E27FC236}">
                <a16:creationId xmlns:a16="http://schemas.microsoft.com/office/drawing/2014/main" id="{CE892260-0025-76B8-6A76-1125202B095C}"/>
              </a:ext>
            </a:extLst>
          </p:cNvPr>
          <p:cNvSpPr>
            <a:spLocks noGrp="1"/>
          </p:cNvSpPr>
          <p:nvPr>
            <p:ph idx="1"/>
          </p:nvPr>
        </p:nvSpPr>
        <p:spPr>
          <a:xfrm>
            <a:off x="9321801" y="2149813"/>
            <a:ext cx="2312479" cy="3854197"/>
          </a:xfrm>
        </p:spPr>
        <p:txBody>
          <a:bodyPr>
            <a:normAutofit lnSpcReduction="10000"/>
          </a:bodyPr>
          <a:lstStyle/>
          <a:p>
            <a:endParaRPr lang="en-US" sz="1400" dirty="0">
              <a:solidFill>
                <a:schemeClr val="tx1">
                  <a:lumMod val="85000"/>
                  <a:lumOff val="15000"/>
                </a:schemeClr>
              </a:solidFill>
            </a:endParaRPr>
          </a:p>
          <a:p>
            <a:r>
              <a:rPr lang="en-US" sz="1400" dirty="0">
                <a:solidFill>
                  <a:schemeClr val="tx1">
                    <a:lumMod val="85000"/>
                    <a:lumOff val="15000"/>
                  </a:schemeClr>
                </a:solidFill>
              </a:rPr>
              <a:t>Different types of variation possible:</a:t>
            </a:r>
          </a:p>
          <a:p>
            <a:endParaRPr lang="en-US" sz="1400" dirty="0">
              <a:solidFill>
                <a:schemeClr val="tx1">
                  <a:lumMod val="85000"/>
                  <a:lumOff val="15000"/>
                </a:schemeClr>
              </a:solidFill>
            </a:endParaRPr>
          </a:p>
          <a:p>
            <a:pPr lvl="1"/>
            <a:r>
              <a:rPr lang="en-US" sz="1200" dirty="0">
                <a:solidFill>
                  <a:schemeClr val="tx1">
                    <a:lumMod val="85000"/>
                    <a:lumOff val="15000"/>
                  </a:schemeClr>
                </a:solidFill>
              </a:rPr>
              <a:t>Between studied units</a:t>
            </a:r>
          </a:p>
          <a:p>
            <a:pPr lvl="1"/>
            <a:r>
              <a:rPr lang="en-US" sz="1200" dirty="0">
                <a:solidFill>
                  <a:schemeClr val="tx1">
                    <a:lumMod val="85000"/>
                    <a:lumOff val="15000"/>
                  </a:schemeClr>
                </a:solidFill>
              </a:rPr>
              <a:t>Within units, over time</a:t>
            </a:r>
          </a:p>
          <a:p>
            <a:pPr lvl="1"/>
            <a:endParaRPr lang="en-US" sz="1200" dirty="0">
              <a:solidFill>
                <a:schemeClr val="tx1">
                  <a:lumMod val="85000"/>
                  <a:lumOff val="15000"/>
                </a:schemeClr>
              </a:solidFill>
            </a:endParaRPr>
          </a:p>
          <a:p>
            <a:pPr lvl="1"/>
            <a:r>
              <a:rPr lang="en-US" sz="1200" dirty="0">
                <a:solidFill>
                  <a:schemeClr val="tx1">
                    <a:lumMod val="85000"/>
                    <a:lumOff val="15000"/>
                  </a:schemeClr>
                </a:solidFill>
              </a:rPr>
              <a:t>Most projects at this level with work with cross-sectional data (for example cross-sectional survey data, measurements of different units) or time series data (more common in science)</a:t>
            </a:r>
          </a:p>
          <a:p>
            <a:pPr lvl="1"/>
            <a:endParaRPr lang="en-US" sz="1200" dirty="0">
              <a:solidFill>
                <a:schemeClr val="tx1">
                  <a:lumMod val="85000"/>
                  <a:lumOff val="15000"/>
                </a:schemeClr>
              </a:solidFill>
            </a:endParaRPr>
          </a:p>
        </p:txBody>
      </p:sp>
      <p:sp>
        <p:nvSpPr>
          <p:cNvPr id="3" name="TextBox 2">
            <a:extLst>
              <a:ext uri="{FF2B5EF4-FFF2-40B4-BE49-F238E27FC236}">
                <a16:creationId xmlns:a16="http://schemas.microsoft.com/office/drawing/2014/main" id="{C7341D74-38E9-AB87-D80D-9D881890E318}"/>
              </a:ext>
            </a:extLst>
          </p:cNvPr>
          <p:cNvSpPr txBox="1"/>
          <p:nvPr/>
        </p:nvSpPr>
        <p:spPr>
          <a:xfrm>
            <a:off x="3618116" y="5130073"/>
            <a:ext cx="1811045" cy="369332"/>
          </a:xfrm>
          <a:prstGeom prst="rect">
            <a:avLst/>
          </a:prstGeom>
          <a:noFill/>
        </p:spPr>
        <p:txBody>
          <a:bodyPr wrap="square" rtlCol="0">
            <a:spAutoFit/>
          </a:bodyPr>
          <a:lstStyle/>
          <a:p>
            <a:r>
              <a:rPr lang="en-US" dirty="0">
                <a:hlinkClick r:id="rId3"/>
              </a:rPr>
              <a:t>Toshkov, 2016</a:t>
            </a:r>
            <a:endParaRPr lang="en-GB" dirty="0"/>
          </a:p>
        </p:txBody>
      </p:sp>
    </p:spTree>
    <p:extLst>
      <p:ext uri="{BB962C8B-B14F-4D97-AF65-F5344CB8AC3E}">
        <p14:creationId xmlns:p14="http://schemas.microsoft.com/office/powerpoint/2010/main" val="17528064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6EE7E08-B389-43E5-B019-1B0A8ACBBD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Colourful carved figures of humans">
            <a:extLst>
              <a:ext uri="{FF2B5EF4-FFF2-40B4-BE49-F238E27FC236}">
                <a16:creationId xmlns:a16="http://schemas.microsoft.com/office/drawing/2014/main" id="{86BD599F-A161-0402-55D0-3D498CE5B518}"/>
              </a:ext>
            </a:extLst>
          </p:cNvPr>
          <p:cNvPicPr>
            <a:picLocks noChangeAspect="1"/>
          </p:cNvPicPr>
          <p:nvPr/>
        </p:nvPicPr>
        <p:blipFill rotWithShape="1">
          <a:blip r:embed="rId2"/>
          <a:srcRect l="16908" r="16676" b="-1"/>
          <a:stretch/>
        </p:blipFill>
        <p:spPr>
          <a:xfrm>
            <a:off x="20" y="10"/>
            <a:ext cx="6392647" cy="6857990"/>
          </a:xfrm>
          <a:prstGeom prst="rect">
            <a:avLst/>
          </a:prstGeom>
        </p:spPr>
      </p:pic>
      <p:sp>
        <p:nvSpPr>
          <p:cNvPr id="11" name="Rectangle 10">
            <a:extLst>
              <a:ext uri="{FF2B5EF4-FFF2-40B4-BE49-F238E27FC236}">
                <a16:creationId xmlns:a16="http://schemas.microsoft.com/office/drawing/2014/main" id="{E60D94A5-8A09-4BAB-8F7C-69BC34C54D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21267" y="255102"/>
            <a:ext cx="5342133" cy="6361598"/>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A1AE32B-3A6E-4C5E-8FEB-73861B9A26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69100" y="393365"/>
            <a:ext cx="5018211" cy="6035547"/>
          </a:xfrm>
          <a:prstGeom prst="rect">
            <a:avLst/>
          </a:prstGeom>
          <a:noFill/>
          <a:ln w="63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2651B43-6C01-0B74-4D1F-723C737C7E32}"/>
              </a:ext>
            </a:extLst>
          </p:cNvPr>
          <p:cNvSpPr>
            <a:spLocks noGrp="1"/>
          </p:cNvSpPr>
          <p:nvPr>
            <p:ph type="title"/>
          </p:nvPr>
        </p:nvSpPr>
        <p:spPr>
          <a:xfrm>
            <a:off x="7064082" y="642594"/>
            <a:ext cx="4472921" cy="1371600"/>
          </a:xfrm>
        </p:spPr>
        <p:txBody>
          <a:bodyPr>
            <a:normAutofit/>
          </a:bodyPr>
          <a:lstStyle/>
          <a:p>
            <a:r>
              <a:rPr lang="en-US" dirty="0"/>
              <a:t>Statistical inference</a:t>
            </a:r>
            <a:endParaRPr lang="en-GB" dirty="0"/>
          </a:p>
        </p:txBody>
      </p:sp>
      <p:sp>
        <p:nvSpPr>
          <p:cNvPr id="3" name="Content Placeholder 2">
            <a:extLst>
              <a:ext uri="{FF2B5EF4-FFF2-40B4-BE49-F238E27FC236}">
                <a16:creationId xmlns:a16="http://schemas.microsoft.com/office/drawing/2014/main" id="{3E13716B-6FA7-8C7D-D37A-5FC15D73635F}"/>
              </a:ext>
            </a:extLst>
          </p:cNvPr>
          <p:cNvSpPr>
            <a:spLocks noGrp="1"/>
          </p:cNvSpPr>
          <p:nvPr>
            <p:ph idx="1"/>
          </p:nvPr>
        </p:nvSpPr>
        <p:spPr>
          <a:xfrm>
            <a:off x="7064082" y="2103120"/>
            <a:ext cx="4472922" cy="3931920"/>
          </a:xfrm>
        </p:spPr>
        <p:txBody>
          <a:bodyPr>
            <a:normAutofit/>
          </a:bodyPr>
          <a:lstStyle/>
          <a:p>
            <a:r>
              <a:rPr lang="en-US" sz="1600" dirty="0"/>
              <a:t>Population </a:t>
            </a:r>
          </a:p>
          <a:p>
            <a:r>
              <a:rPr lang="en-US" sz="1600" dirty="0"/>
              <a:t>(Representative) sample</a:t>
            </a:r>
          </a:p>
          <a:p>
            <a:endParaRPr lang="en-US" sz="1600" dirty="0"/>
          </a:p>
          <a:p>
            <a:r>
              <a:rPr lang="en-US" sz="1600" dirty="0"/>
              <a:t>Statistical inference: the process of using what we know about a sample to make probabilistic statements about the broader population.</a:t>
            </a:r>
          </a:p>
          <a:p>
            <a:pPr lvl="1"/>
            <a:r>
              <a:rPr lang="en-US" sz="1600" dirty="0"/>
              <a:t>AIM: say something about the population based on the available sample.</a:t>
            </a:r>
          </a:p>
          <a:p>
            <a:endParaRPr lang="en-GB" dirty="0"/>
          </a:p>
        </p:txBody>
      </p:sp>
    </p:spTree>
    <p:extLst>
      <p:ext uri="{BB962C8B-B14F-4D97-AF65-F5344CB8AC3E}">
        <p14:creationId xmlns:p14="http://schemas.microsoft.com/office/powerpoint/2010/main" val="11965196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D15573D-0E45-4691-B525-471152EC18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E448559-19A4-4252-8C27-54C1DA906F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4696" y="237744"/>
            <a:ext cx="4419599"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1B19C35E-4E30-4F1D-9FC2-F2FA6191E4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4819" y="466344"/>
            <a:ext cx="3959352" cy="5925312"/>
          </a:xfrm>
          <a:prstGeom prst="rect">
            <a:avLst/>
          </a:prstGeom>
          <a:noFill/>
          <a:ln w="6350" cap="sq" cmpd="sng" algn="ctr">
            <a:solidFill>
              <a:schemeClr val="tx1">
                <a:lumMod val="75000"/>
                <a:lumOff val="25000"/>
              </a:schemeClr>
            </a:solidFill>
            <a:prstDash val="solid"/>
            <a:miter lim="800000"/>
          </a:ln>
          <a:effectLst/>
        </p:spPr>
      </p:sp>
      <p:sp>
        <p:nvSpPr>
          <p:cNvPr id="2" name="Title 1">
            <a:extLst>
              <a:ext uri="{FF2B5EF4-FFF2-40B4-BE49-F238E27FC236}">
                <a16:creationId xmlns:a16="http://schemas.microsoft.com/office/drawing/2014/main" id="{FDB3B5BA-5E27-4505-88FE-5BF08F107E4C}"/>
              </a:ext>
            </a:extLst>
          </p:cNvPr>
          <p:cNvSpPr>
            <a:spLocks noGrp="1"/>
          </p:cNvSpPr>
          <p:nvPr>
            <p:ph type="title"/>
          </p:nvPr>
        </p:nvSpPr>
        <p:spPr>
          <a:xfrm>
            <a:off x="676240" y="875324"/>
            <a:ext cx="3536510" cy="5093520"/>
          </a:xfrm>
        </p:spPr>
        <p:txBody>
          <a:bodyPr>
            <a:normAutofit/>
          </a:bodyPr>
          <a:lstStyle/>
          <a:p>
            <a:pPr algn="ctr"/>
            <a:r>
              <a:rPr lang="en-US" sz="2800">
                <a:solidFill>
                  <a:schemeClr val="tx1"/>
                </a:solidFill>
                <a:latin typeface="+mn-lt"/>
              </a:rPr>
              <a:t>Answering causal/explanatory questions with observational data </a:t>
            </a:r>
          </a:p>
        </p:txBody>
      </p:sp>
      <p:sp>
        <p:nvSpPr>
          <p:cNvPr id="3" name="Content Placeholder 2">
            <a:extLst>
              <a:ext uri="{FF2B5EF4-FFF2-40B4-BE49-F238E27FC236}">
                <a16:creationId xmlns:a16="http://schemas.microsoft.com/office/drawing/2014/main" id="{38237EA2-85B3-441D-A133-5150A78A3820}"/>
              </a:ext>
            </a:extLst>
          </p:cNvPr>
          <p:cNvSpPr>
            <a:spLocks noGrp="1"/>
          </p:cNvSpPr>
          <p:nvPr>
            <p:ph idx="1"/>
          </p:nvPr>
        </p:nvSpPr>
        <p:spPr>
          <a:xfrm>
            <a:off x="4758431" y="466345"/>
            <a:ext cx="7111014" cy="5925312"/>
          </a:xfrm>
        </p:spPr>
        <p:txBody>
          <a:bodyPr anchor="ctr">
            <a:normAutofit/>
          </a:bodyPr>
          <a:lstStyle/>
          <a:p>
            <a:pPr marL="0" indent="0">
              <a:lnSpc>
                <a:spcPct val="100000"/>
              </a:lnSpc>
              <a:buNone/>
            </a:pPr>
            <a:r>
              <a:rPr lang="en-US" sz="2000" dirty="0"/>
              <a:t>Mimicking experimental logic with observational data by exploiting different sources of variation. </a:t>
            </a:r>
          </a:p>
          <a:p>
            <a:pPr>
              <a:lnSpc>
                <a:spcPct val="100000"/>
              </a:lnSpc>
              <a:buFontTx/>
              <a:buChar char="-"/>
            </a:pPr>
            <a:r>
              <a:rPr lang="en-US" sz="2000" dirty="0"/>
              <a:t>Between the studied units</a:t>
            </a:r>
          </a:p>
          <a:p>
            <a:pPr>
              <a:lnSpc>
                <a:spcPct val="100000"/>
              </a:lnSpc>
              <a:buFontTx/>
              <a:buChar char="-"/>
            </a:pPr>
            <a:r>
              <a:rPr lang="en-US" sz="2000" dirty="0"/>
              <a:t>Over time variation</a:t>
            </a:r>
          </a:p>
          <a:p>
            <a:pPr>
              <a:lnSpc>
                <a:spcPct val="100000"/>
              </a:lnSpc>
              <a:buFontTx/>
              <a:buChar char="-"/>
            </a:pPr>
            <a:r>
              <a:rPr lang="en-US" sz="2000" dirty="0"/>
              <a:t>Controlling for or keeping constant other factors</a:t>
            </a:r>
          </a:p>
          <a:p>
            <a:pPr marL="0" indent="0">
              <a:lnSpc>
                <a:spcPct val="100000"/>
              </a:lnSpc>
              <a:buNone/>
            </a:pPr>
            <a:endParaRPr lang="en-US" altLang="en-US" sz="2000" i="1" dirty="0"/>
          </a:p>
          <a:p>
            <a:pPr marL="0" indent="0">
              <a:lnSpc>
                <a:spcPct val="100000"/>
              </a:lnSpc>
              <a:buNone/>
            </a:pPr>
            <a:r>
              <a:rPr lang="en-US" altLang="en-US" sz="2000" dirty="0"/>
              <a:t>Data analysis skills:</a:t>
            </a:r>
          </a:p>
          <a:p>
            <a:pPr>
              <a:lnSpc>
                <a:spcPct val="100000"/>
              </a:lnSpc>
            </a:pPr>
            <a:r>
              <a:rPr lang="en-US" sz="2000" dirty="0"/>
              <a:t>Regression analysis (A-Level </a:t>
            </a:r>
            <a:r>
              <a:rPr lang="en-US" sz="2000" dirty="0" err="1"/>
              <a:t>Maths</a:t>
            </a:r>
            <a:r>
              <a:rPr lang="en-US" sz="2000" dirty="0"/>
              <a:t>/Statistics)</a:t>
            </a:r>
          </a:p>
          <a:p>
            <a:pPr lvl="1">
              <a:lnSpc>
                <a:spcPct val="100000"/>
              </a:lnSpc>
            </a:pPr>
            <a:r>
              <a:rPr lang="en-US" sz="1600" dirty="0"/>
              <a:t>Allowing researchers to control for, or hold constant confounding variables, estimate associations when these other confounders are accounted for, and predict changes in the dependent variable at different values or combinations of values of the independent variables. </a:t>
            </a:r>
          </a:p>
          <a:p>
            <a:pPr lvl="1">
              <a:lnSpc>
                <a:spcPct val="100000"/>
              </a:lnSpc>
            </a:pPr>
            <a:r>
              <a:rPr lang="en-US" sz="1600" dirty="0"/>
              <a:t>Controlling for other relevant factors, a one-unit increase in the independent variable is associated with 2-units increase in the dependent variable. </a:t>
            </a:r>
          </a:p>
          <a:p>
            <a:pPr lvl="1">
              <a:lnSpc>
                <a:spcPct val="100000"/>
              </a:lnSpc>
            </a:pPr>
            <a:r>
              <a:rPr lang="en-US" sz="1600" dirty="0"/>
              <a:t>Still association, but closer to a causal relation. </a:t>
            </a:r>
          </a:p>
        </p:txBody>
      </p:sp>
      <p:pic>
        <p:nvPicPr>
          <p:cNvPr id="9" name="Picture 8" descr="Text&#10;&#10;Description automatically generated">
            <a:extLst>
              <a:ext uri="{FF2B5EF4-FFF2-40B4-BE49-F238E27FC236}">
                <a16:creationId xmlns:a16="http://schemas.microsoft.com/office/drawing/2014/main" id="{F4A284E7-DAE0-EEDB-C671-5D546862C364}"/>
              </a:ext>
            </a:extLst>
          </p:cNvPr>
          <p:cNvPicPr>
            <a:picLocks noChangeAspect="1"/>
          </p:cNvPicPr>
          <p:nvPr/>
        </p:nvPicPr>
        <p:blipFill rotWithShape="1">
          <a:blip r:embed="rId2">
            <a:extLst>
              <a:ext uri="{28A0092B-C50C-407E-A947-70E740481C1C}">
                <a14:useLocalDpi xmlns:a14="http://schemas.microsoft.com/office/drawing/2010/main" val="0"/>
              </a:ext>
            </a:extLst>
          </a:blip>
          <a:srcRect l="41653" t="24006" r="11461" b="28527"/>
          <a:stretch/>
        </p:blipFill>
        <p:spPr>
          <a:xfrm>
            <a:off x="10607462" y="-62272"/>
            <a:ext cx="1584538" cy="600032"/>
          </a:xfrm>
          <a:prstGeom prst="rect">
            <a:avLst/>
          </a:prstGeom>
        </p:spPr>
      </p:pic>
    </p:spTree>
    <p:extLst>
      <p:ext uri="{BB962C8B-B14F-4D97-AF65-F5344CB8AC3E}">
        <p14:creationId xmlns:p14="http://schemas.microsoft.com/office/powerpoint/2010/main" val="6760366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EB72A9B-FD82-4F09-BF1E-D39311D3A0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DD39B371-6E4E-4070-AB4E-4D788405A5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4696" y="237744"/>
            <a:ext cx="11722608"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B937DAED-8BFE-4563-BB45-B5E554D70A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Title 1">
            <a:extLst>
              <a:ext uri="{FF2B5EF4-FFF2-40B4-BE49-F238E27FC236}">
                <a16:creationId xmlns:a16="http://schemas.microsoft.com/office/drawing/2014/main" id="{62EC4013-2DB7-D78E-F0E1-9160366C0747}"/>
              </a:ext>
            </a:extLst>
          </p:cNvPr>
          <p:cNvSpPr>
            <a:spLocks noGrp="1"/>
          </p:cNvSpPr>
          <p:nvPr>
            <p:ph type="title"/>
          </p:nvPr>
        </p:nvSpPr>
        <p:spPr>
          <a:xfrm>
            <a:off x="1066800" y="642594"/>
            <a:ext cx="10058400" cy="1371600"/>
          </a:xfrm>
        </p:spPr>
        <p:txBody>
          <a:bodyPr>
            <a:normAutofit/>
          </a:bodyPr>
          <a:lstStyle/>
          <a:p>
            <a:pPr algn="ctr"/>
            <a:r>
              <a:rPr lang="en-US" dirty="0"/>
              <a:t>Software and tools for visualizing, describing and analysing data</a:t>
            </a:r>
            <a:endParaRPr lang="en-GB" dirty="0"/>
          </a:p>
        </p:txBody>
      </p:sp>
      <p:graphicFrame>
        <p:nvGraphicFramePr>
          <p:cNvPr id="5" name="Content Placeholder 2">
            <a:extLst>
              <a:ext uri="{FF2B5EF4-FFF2-40B4-BE49-F238E27FC236}">
                <a16:creationId xmlns:a16="http://schemas.microsoft.com/office/drawing/2014/main" id="{A3C5722D-24A9-B14B-BD6B-33A2CD230AA8}"/>
              </a:ext>
            </a:extLst>
          </p:cNvPr>
          <p:cNvGraphicFramePr>
            <a:graphicFrameLocks noGrp="1"/>
          </p:cNvGraphicFramePr>
          <p:nvPr>
            <p:ph idx="1"/>
            <p:extLst>
              <p:ext uri="{D42A27DB-BD31-4B8C-83A1-F6EECF244321}">
                <p14:modId xmlns:p14="http://schemas.microsoft.com/office/powerpoint/2010/main" val="3068587182"/>
              </p:ext>
            </p:extLst>
          </p:nvPr>
        </p:nvGraphicFramePr>
        <p:xfrm>
          <a:off x="1066800" y="2310063"/>
          <a:ext cx="10058400" cy="37256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41852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D15573D-0E45-4691-B525-471152EC18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venir Next LT Pro" panose="02020404030301010803"/>
              <a:ea typeface="+mn-ea"/>
              <a:cs typeface="+mn-cs"/>
            </a:endParaRPr>
          </a:p>
        </p:txBody>
      </p:sp>
      <p:sp>
        <p:nvSpPr>
          <p:cNvPr id="11" name="Rectangle 10">
            <a:extLst>
              <a:ext uri="{FF2B5EF4-FFF2-40B4-BE49-F238E27FC236}">
                <a16:creationId xmlns:a16="http://schemas.microsoft.com/office/drawing/2014/main" id="{9E448559-19A4-4252-8C27-54C1DA906F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4696" y="237744"/>
            <a:ext cx="4419599"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1B19C35E-4E30-4F1D-9FC2-F2FA6191E4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4819" y="466344"/>
            <a:ext cx="3959352" cy="5925312"/>
          </a:xfrm>
          <a:prstGeom prst="rect">
            <a:avLst/>
          </a:prstGeom>
          <a:noFill/>
          <a:ln w="6350" cap="sq" cmpd="sng" algn="ctr">
            <a:solidFill>
              <a:schemeClr val="tx1">
                <a:lumMod val="75000"/>
                <a:lumOff val="25000"/>
              </a:schemeClr>
            </a:solidFill>
            <a:prstDash val="solid"/>
            <a:miter lim="800000"/>
          </a:ln>
          <a:effectLst/>
        </p:spPr>
      </p:sp>
      <p:sp>
        <p:nvSpPr>
          <p:cNvPr id="2" name="Title 1">
            <a:extLst>
              <a:ext uri="{FF2B5EF4-FFF2-40B4-BE49-F238E27FC236}">
                <a16:creationId xmlns:a16="http://schemas.microsoft.com/office/drawing/2014/main" id="{06CA9D01-2485-86B9-60DF-5CEF2887B36B}"/>
              </a:ext>
            </a:extLst>
          </p:cNvPr>
          <p:cNvSpPr>
            <a:spLocks noGrp="1"/>
          </p:cNvSpPr>
          <p:nvPr>
            <p:ph type="title"/>
          </p:nvPr>
        </p:nvSpPr>
        <p:spPr>
          <a:xfrm>
            <a:off x="676240" y="875324"/>
            <a:ext cx="3536510" cy="5093520"/>
          </a:xfrm>
        </p:spPr>
        <p:txBody>
          <a:bodyPr>
            <a:normAutofit/>
          </a:bodyPr>
          <a:lstStyle/>
          <a:p>
            <a:pPr algn="ctr"/>
            <a:r>
              <a:rPr lang="en-US" sz="4400">
                <a:solidFill>
                  <a:schemeClr val="tx1"/>
                </a:solidFill>
              </a:rPr>
              <a:t>Resources</a:t>
            </a:r>
            <a:endParaRPr lang="en-GB" sz="4400">
              <a:solidFill>
                <a:schemeClr val="tx1"/>
              </a:solidFill>
            </a:endParaRPr>
          </a:p>
        </p:txBody>
      </p:sp>
      <p:sp>
        <p:nvSpPr>
          <p:cNvPr id="3" name="Content Placeholder 2">
            <a:extLst>
              <a:ext uri="{FF2B5EF4-FFF2-40B4-BE49-F238E27FC236}">
                <a16:creationId xmlns:a16="http://schemas.microsoft.com/office/drawing/2014/main" id="{DA63E250-0BED-7398-4D47-057C129A36EC}"/>
              </a:ext>
            </a:extLst>
          </p:cNvPr>
          <p:cNvSpPr>
            <a:spLocks noGrp="1"/>
          </p:cNvSpPr>
          <p:nvPr>
            <p:ph idx="1"/>
          </p:nvPr>
        </p:nvSpPr>
        <p:spPr>
          <a:xfrm>
            <a:off x="5000625" y="559477"/>
            <a:ext cx="6726556" cy="5984198"/>
          </a:xfrm>
        </p:spPr>
        <p:txBody>
          <a:bodyPr anchor="ctr">
            <a:normAutofit/>
          </a:bodyPr>
          <a:lstStyle/>
          <a:p>
            <a:pPr>
              <a:lnSpc>
                <a:spcPct val="100000"/>
              </a:lnSpc>
            </a:pPr>
            <a:r>
              <a:rPr lang="en-US" sz="1400" dirty="0"/>
              <a:t>General resources on research design:</a:t>
            </a:r>
          </a:p>
          <a:p>
            <a:pPr lvl="1">
              <a:lnSpc>
                <a:spcPct val="100000"/>
              </a:lnSpc>
            </a:pPr>
            <a:r>
              <a:rPr lang="en-US" sz="1200" dirty="0" err="1"/>
              <a:t>Walliman</a:t>
            </a:r>
            <a:r>
              <a:rPr lang="en-US" sz="1200" dirty="0"/>
              <a:t>, N. (2021). </a:t>
            </a:r>
            <a:r>
              <a:rPr lang="en-US" sz="1200" i="1" dirty="0"/>
              <a:t>Research Methods: The Basics</a:t>
            </a:r>
            <a:r>
              <a:rPr lang="en-US" sz="1200" dirty="0"/>
              <a:t> (3rd edition). Routledge.</a:t>
            </a:r>
          </a:p>
          <a:p>
            <a:pPr lvl="1">
              <a:lnSpc>
                <a:spcPct val="100000"/>
              </a:lnSpc>
            </a:pPr>
            <a:r>
              <a:rPr lang="en-US" sz="1200" dirty="0"/>
              <a:t>Adams, J., Khan, H. T. A., &amp; </a:t>
            </a:r>
            <a:r>
              <a:rPr lang="en-US" sz="1200" dirty="0" err="1"/>
              <a:t>Raeside</a:t>
            </a:r>
            <a:r>
              <a:rPr lang="en-US" sz="1200" dirty="0"/>
              <a:t>, R. (2014). </a:t>
            </a:r>
            <a:r>
              <a:rPr lang="en-US" sz="1200" i="1" dirty="0"/>
              <a:t>Research Methods for Business and Social Science Students</a:t>
            </a:r>
            <a:r>
              <a:rPr lang="en-US" sz="1200" dirty="0"/>
              <a:t>. SAGE Publications.</a:t>
            </a:r>
          </a:p>
          <a:p>
            <a:pPr>
              <a:lnSpc>
                <a:spcPct val="100000"/>
              </a:lnSpc>
            </a:pPr>
            <a:r>
              <a:rPr lang="en-GB" sz="1400" b="1" dirty="0"/>
              <a:t>Core resources for descriptive statistics, statistical inference and analysis:</a:t>
            </a:r>
          </a:p>
          <a:p>
            <a:pPr lvl="1">
              <a:lnSpc>
                <a:spcPct val="100000"/>
              </a:lnSpc>
            </a:pPr>
            <a:r>
              <a:rPr lang="en-GB" sz="1200" b="1" dirty="0"/>
              <a:t>A-Level Maths and Statistics materials. </a:t>
            </a:r>
          </a:p>
          <a:p>
            <a:pPr>
              <a:lnSpc>
                <a:spcPct val="100000"/>
              </a:lnSpc>
            </a:pPr>
            <a:r>
              <a:rPr lang="en-GB" sz="1400" dirty="0"/>
              <a:t>Additional materials on quantitative research and outputs:</a:t>
            </a:r>
            <a:endParaRPr lang="en-GB" sz="1200" dirty="0"/>
          </a:p>
          <a:p>
            <a:pPr lvl="1"/>
            <a:r>
              <a:rPr lang="en-US" dirty="0" err="1"/>
              <a:t>Agresti</a:t>
            </a:r>
            <a:r>
              <a:rPr lang="en-US" dirty="0"/>
              <a:t>, A. (2018). </a:t>
            </a:r>
            <a:r>
              <a:rPr lang="en-US" i="1" dirty="0"/>
              <a:t>Statistical Methods for the Social Sciences, Global Edition</a:t>
            </a:r>
            <a:r>
              <a:rPr lang="en-US" dirty="0"/>
              <a:t> (5th edition). Pearson.</a:t>
            </a:r>
          </a:p>
          <a:p>
            <a:pPr lvl="1"/>
            <a:r>
              <a:rPr lang="en-US" dirty="0" err="1"/>
              <a:t>Balnaves</a:t>
            </a:r>
            <a:r>
              <a:rPr lang="en-US" dirty="0"/>
              <a:t>, M., &amp; </a:t>
            </a:r>
            <a:r>
              <a:rPr lang="en-US" dirty="0" err="1"/>
              <a:t>Caputi</a:t>
            </a:r>
            <a:r>
              <a:rPr lang="en-US" dirty="0"/>
              <a:t>, P. (2001). </a:t>
            </a:r>
            <a:r>
              <a:rPr lang="en-US" i="1" dirty="0"/>
              <a:t>Introduction to Quantitative Research Methods: An Investigative Approach</a:t>
            </a:r>
            <a:r>
              <a:rPr lang="en-US" dirty="0"/>
              <a:t> (First edition). SAGE Publications Ltd.</a:t>
            </a:r>
          </a:p>
          <a:p>
            <a:pPr lvl="1"/>
            <a:r>
              <a:rPr lang="en-US" dirty="0"/>
              <a:t>Bergin, T. (2018). </a:t>
            </a:r>
            <a:r>
              <a:rPr lang="en-US" i="1" dirty="0"/>
              <a:t>An Introduction to Data Analysis: Quantitative, Qualitative and Mixed Methods</a:t>
            </a:r>
            <a:r>
              <a:rPr lang="en-US" dirty="0"/>
              <a:t> (1st edition). SAGE Publications Ltd.</a:t>
            </a:r>
          </a:p>
          <a:p>
            <a:pPr lvl="1"/>
            <a:r>
              <a:rPr lang="en-US" dirty="0" err="1"/>
              <a:t>Cleff</a:t>
            </a:r>
            <a:r>
              <a:rPr lang="en-US" dirty="0"/>
              <a:t>, T. (2019). </a:t>
            </a:r>
            <a:r>
              <a:rPr lang="en-US" i="1" dirty="0"/>
              <a:t>Applied Statistics and Multivariate Data Analysis for Business and Economics: A Modern Approach Using SPSS, Stata, and Excel</a:t>
            </a:r>
            <a:r>
              <a:rPr lang="en-US" dirty="0"/>
              <a:t>. Springer.</a:t>
            </a:r>
          </a:p>
          <a:p>
            <a:pPr lvl="1"/>
            <a:r>
              <a:rPr lang="en-US" dirty="0"/>
              <a:t>Salkind, N. J., &amp; Frey, B. B. (2021). </a:t>
            </a:r>
            <a:r>
              <a:rPr lang="en-US" i="1" dirty="0"/>
              <a:t>Statistics for People Who (Think They) Hate Statistics - International Student Edition: Using Microsoft Excel</a:t>
            </a:r>
            <a:r>
              <a:rPr lang="en-US" dirty="0"/>
              <a:t> (Fifth edition). SAGE Publications, Inc.</a:t>
            </a:r>
          </a:p>
          <a:p>
            <a:pPr lvl="1"/>
            <a:r>
              <a:rPr lang="en-US" dirty="0"/>
              <a:t>Toshkov, D. (2016). </a:t>
            </a:r>
            <a:r>
              <a:rPr lang="en-US" i="1" dirty="0"/>
              <a:t>Research Design in Political Science</a:t>
            </a:r>
            <a:r>
              <a:rPr lang="en-US" dirty="0"/>
              <a:t>. Macmillan International Higher Education.</a:t>
            </a:r>
          </a:p>
          <a:p>
            <a:pPr lvl="1"/>
            <a:endParaRPr lang="en-US" dirty="0"/>
          </a:p>
        </p:txBody>
      </p:sp>
      <p:pic>
        <p:nvPicPr>
          <p:cNvPr id="4" name="Picture 3" descr="Text&#10;&#10;Description automatically generated">
            <a:extLst>
              <a:ext uri="{FF2B5EF4-FFF2-40B4-BE49-F238E27FC236}">
                <a16:creationId xmlns:a16="http://schemas.microsoft.com/office/drawing/2014/main" id="{FE132629-23CB-7CB9-82B2-3425262019DB}"/>
              </a:ext>
            </a:extLst>
          </p:cNvPr>
          <p:cNvPicPr>
            <a:picLocks noChangeAspect="1"/>
          </p:cNvPicPr>
          <p:nvPr/>
        </p:nvPicPr>
        <p:blipFill rotWithShape="1">
          <a:blip r:embed="rId2">
            <a:extLst>
              <a:ext uri="{28A0092B-C50C-407E-A947-70E740481C1C}">
                <a14:useLocalDpi xmlns:a14="http://schemas.microsoft.com/office/drawing/2010/main" val="0"/>
              </a:ext>
            </a:extLst>
          </a:blip>
          <a:srcRect l="41653" t="24006" r="11461" b="28527"/>
          <a:stretch/>
        </p:blipFill>
        <p:spPr>
          <a:xfrm>
            <a:off x="10607462" y="-62272"/>
            <a:ext cx="1584538" cy="600032"/>
          </a:xfrm>
          <a:prstGeom prst="rect">
            <a:avLst/>
          </a:prstGeom>
        </p:spPr>
      </p:pic>
    </p:spTree>
    <p:extLst>
      <p:ext uri="{BB962C8B-B14F-4D97-AF65-F5344CB8AC3E}">
        <p14:creationId xmlns:p14="http://schemas.microsoft.com/office/powerpoint/2010/main" val="37067818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EB949D8D-8E17-4DBF-BEA8-13C57BF638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4BC6FC45-D4D9-4025-91DA-272D318D37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84393" y="237744"/>
            <a:ext cx="7652977"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8" name="Rectangle 27">
            <a:extLst>
              <a:ext uri="{FF2B5EF4-FFF2-40B4-BE49-F238E27FC236}">
                <a16:creationId xmlns:a16="http://schemas.microsoft.com/office/drawing/2014/main" id="{EA284212-C175-4C82-B112-A5208F70CB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3809" y="393365"/>
            <a:ext cx="7328969" cy="6059273"/>
          </a:xfrm>
          <a:prstGeom prst="rect">
            <a:avLst/>
          </a:prstGeom>
          <a:noFill/>
          <a:ln w="63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D60AF5D-D195-0285-402C-D4F20F53CB1E}"/>
              </a:ext>
            </a:extLst>
          </p:cNvPr>
          <p:cNvSpPr>
            <a:spLocks noGrp="1"/>
          </p:cNvSpPr>
          <p:nvPr>
            <p:ph type="title"/>
          </p:nvPr>
        </p:nvSpPr>
        <p:spPr>
          <a:xfrm>
            <a:off x="868680" y="642593"/>
            <a:ext cx="6281928" cy="1744183"/>
          </a:xfrm>
        </p:spPr>
        <p:txBody>
          <a:bodyPr>
            <a:normAutofit/>
          </a:bodyPr>
          <a:lstStyle/>
          <a:p>
            <a:br>
              <a:rPr lang="en-US" sz="2200"/>
            </a:br>
            <a:br>
              <a:rPr lang="en-US" sz="2200"/>
            </a:br>
            <a:br>
              <a:rPr lang="en-US" sz="2200"/>
            </a:br>
            <a:br>
              <a:rPr lang="en-US" sz="2200"/>
            </a:br>
            <a:r>
              <a:rPr lang="en-US" sz="2200"/>
              <a:t> </a:t>
            </a:r>
            <a:endParaRPr lang="en-GB" sz="2200"/>
          </a:p>
        </p:txBody>
      </p:sp>
      <p:pic>
        <p:nvPicPr>
          <p:cNvPr id="8" name="Content Placeholder 4">
            <a:extLst>
              <a:ext uri="{FF2B5EF4-FFF2-40B4-BE49-F238E27FC236}">
                <a16:creationId xmlns:a16="http://schemas.microsoft.com/office/drawing/2014/main" id="{AFAC6996-DDBA-0A56-CF00-354BBDE89600}"/>
              </a:ext>
            </a:extLst>
          </p:cNvPr>
          <p:cNvPicPr>
            <a:picLocks noChangeAspect="1"/>
          </p:cNvPicPr>
          <p:nvPr/>
        </p:nvPicPr>
        <p:blipFill rotWithShape="1">
          <a:blip r:embed="rId2"/>
          <a:srcRect t="20956"/>
          <a:stretch/>
        </p:blipFill>
        <p:spPr>
          <a:xfrm>
            <a:off x="7855695" y="2143150"/>
            <a:ext cx="4151912" cy="2100376"/>
          </a:xfrm>
          <a:prstGeom prst="rect">
            <a:avLst/>
          </a:prstGeom>
        </p:spPr>
      </p:pic>
      <p:graphicFrame>
        <p:nvGraphicFramePr>
          <p:cNvPr id="5" name="Content Placeholder 2">
            <a:extLst>
              <a:ext uri="{FF2B5EF4-FFF2-40B4-BE49-F238E27FC236}">
                <a16:creationId xmlns:a16="http://schemas.microsoft.com/office/drawing/2014/main" id="{B71EDA88-B9E2-1A98-2D2D-658948E746D5}"/>
              </a:ext>
            </a:extLst>
          </p:cNvPr>
          <p:cNvGraphicFramePr>
            <a:graphicFrameLocks noGrp="1"/>
          </p:cNvGraphicFramePr>
          <p:nvPr>
            <p:ph idx="1"/>
            <p:extLst>
              <p:ext uri="{D42A27DB-BD31-4B8C-83A1-F6EECF244321}">
                <p14:modId xmlns:p14="http://schemas.microsoft.com/office/powerpoint/2010/main" val="1441297834"/>
              </p:ext>
            </p:extLst>
          </p:nvPr>
        </p:nvGraphicFramePr>
        <p:xfrm>
          <a:off x="868680" y="642593"/>
          <a:ext cx="6281928" cy="539244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6" name="Picture 15" descr="Text&#10;&#10;Description automatically generated">
            <a:extLst>
              <a:ext uri="{FF2B5EF4-FFF2-40B4-BE49-F238E27FC236}">
                <a16:creationId xmlns:a16="http://schemas.microsoft.com/office/drawing/2014/main" id="{C39D1809-0106-556D-1490-AC6F16BFC7F8}"/>
              </a:ext>
            </a:extLst>
          </p:cNvPr>
          <p:cNvPicPr>
            <a:picLocks noChangeAspect="1"/>
          </p:cNvPicPr>
          <p:nvPr/>
        </p:nvPicPr>
        <p:blipFill rotWithShape="1">
          <a:blip r:embed="rId8">
            <a:extLst>
              <a:ext uri="{28A0092B-C50C-407E-A947-70E740481C1C}">
                <a14:useLocalDpi xmlns:a14="http://schemas.microsoft.com/office/drawing/2010/main" val="0"/>
              </a:ext>
            </a:extLst>
          </a:blip>
          <a:srcRect l="41653" t="24006" r="11461" b="28527"/>
          <a:stretch/>
        </p:blipFill>
        <p:spPr>
          <a:xfrm>
            <a:off x="10607462" y="-62272"/>
            <a:ext cx="1584538" cy="600032"/>
          </a:xfrm>
          <a:prstGeom prst="rect">
            <a:avLst/>
          </a:prstGeom>
        </p:spPr>
      </p:pic>
    </p:spTree>
    <p:extLst>
      <p:ext uri="{BB962C8B-B14F-4D97-AF65-F5344CB8AC3E}">
        <p14:creationId xmlns:p14="http://schemas.microsoft.com/office/powerpoint/2010/main" val="3323413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A2AD6B69-E0A0-476D-9EE1-6B69F04C59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venir Next LT Pro" panose="02020404030301010803"/>
              <a:ea typeface="+mn-ea"/>
              <a:cs typeface="+mn-cs"/>
            </a:endParaRPr>
          </a:p>
        </p:txBody>
      </p:sp>
      <p:sp>
        <p:nvSpPr>
          <p:cNvPr id="29" name="Rectangle 28">
            <a:extLst>
              <a:ext uri="{FF2B5EF4-FFF2-40B4-BE49-F238E27FC236}">
                <a16:creationId xmlns:a16="http://schemas.microsoft.com/office/drawing/2014/main" id="{16BE10A1-AD5F-4AB3-8A94-41D62B494A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4696" y="237744"/>
            <a:ext cx="4419599" cy="6382512"/>
          </a:xfrm>
          <a:prstGeom prst="rect">
            <a:avLst/>
          </a:prstGeom>
          <a:solidFill>
            <a:schemeClr val="bg1">
              <a:lumMod val="85000"/>
              <a:alpha val="60000"/>
            </a:schemeClr>
          </a:solidFill>
          <a:ln w="6350" cap="flat" cmpd="sng" algn="ctr">
            <a:noFill/>
            <a:prstDash val="solid"/>
          </a:ln>
          <a:effectLst>
            <a:softEdge rad="0"/>
          </a:effectLst>
        </p:spPr>
      </p:sp>
      <p:sp>
        <p:nvSpPr>
          <p:cNvPr id="2" name="Title 1">
            <a:extLst>
              <a:ext uri="{FF2B5EF4-FFF2-40B4-BE49-F238E27FC236}">
                <a16:creationId xmlns:a16="http://schemas.microsoft.com/office/drawing/2014/main" id="{2C95D343-8AC6-47AA-CAE8-16ADD0868EEF}"/>
              </a:ext>
            </a:extLst>
          </p:cNvPr>
          <p:cNvSpPr>
            <a:spLocks noGrp="1"/>
          </p:cNvSpPr>
          <p:nvPr>
            <p:ph type="title"/>
          </p:nvPr>
        </p:nvSpPr>
        <p:spPr>
          <a:xfrm>
            <a:off x="573409" y="559477"/>
            <a:ext cx="3765200" cy="5709931"/>
          </a:xfrm>
        </p:spPr>
        <p:txBody>
          <a:bodyPr>
            <a:normAutofit/>
          </a:bodyPr>
          <a:lstStyle/>
          <a:p>
            <a:pPr algn="ctr"/>
            <a:r>
              <a:rPr lang="en-US" dirty="0"/>
              <a:t>Elements of a research project </a:t>
            </a:r>
            <a:endParaRPr lang="en-GB" dirty="0"/>
          </a:p>
        </p:txBody>
      </p:sp>
      <p:sp>
        <p:nvSpPr>
          <p:cNvPr id="31" name="Rectangle 30">
            <a:extLst>
              <a:ext uri="{FF2B5EF4-FFF2-40B4-BE49-F238E27FC236}">
                <a16:creationId xmlns:a16="http://schemas.microsoft.com/office/drawing/2014/main" id="{5684BFFE-6A90-4311-ACD5-B34177D464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 y="374904"/>
            <a:ext cx="4122323" cy="6108192"/>
          </a:xfrm>
          <a:prstGeom prst="rect">
            <a:avLst/>
          </a:prstGeom>
          <a:noFill/>
          <a:ln w="6350" cap="sq" cmpd="sng" algn="ctr">
            <a:solidFill>
              <a:schemeClr val="tx1">
                <a:lumMod val="75000"/>
                <a:lumOff val="25000"/>
              </a:schemeClr>
            </a:solidFill>
            <a:prstDash val="solid"/>
            <a:miter lim="800000"/>
          </a:ln>
          <a:effectLst/>
        </p:spPr>
      </p:sp>
      <p:graphicFrame>
        <p:nvGraphicFramePr>
          <p:cNvPr id="7" name="Content Placeholder 2">
            <a:extLst>
              <a:ext uri="{FF2B5EF4-FFF2-40B4-BE49-F238E27FC236}">
                <a16:creationId xmlns:a16="http://schemas.microsoft.com/office/drawing/2014/main" id="{77662BF3-879E-4532-1DA0-E07ED63A6656}"/>
              </a:ext>
            </a:extLst>
          </p:cNvPr>
          <p:cNvGraphicFramePr>
            <a:graphicFrameLocks noGrp="1"/>
          </p:cNvGraphicFramePr>
          <p:nvPr>
            <p:ph idx="1"/>
          </p:nvPr>
        </p:nvGraphicFramePr>
        <p:xfrm>
          <a:off x="4791455" y="299962"/>
          <a:ext cx="7143278" cy="576942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8" name="Picture 7" descr="Text&#10;&#10;Description automatically generated">
            <a:extLst>
              <a:ext uri="{FF2B5EF4-FFF2-40B4-BE49-F238E27FC236}">
                <a16:creationId xmlns:a16="http://schemas.microsoft.com/office/drawing/2014/main" id="{B0D5F26E-A48F-E1EA-ABF4-BF102FF89F00}"/>
              </a:ext>
            </a:extLst>
          </p:cNvPr>
          <p:cNvPicPr>
            <a:picLocks noChangeAspect="1"/>
          </p:cNvPicPr>
          <p:nvPr/>
        </p:nvPicPr>
        <p:blipFill rotWithShape="1">
          <a:blip r:embed="rId8">
            <a:extLst>
              <a:ext uri="{28A0092B-C50C-407E-A947-70E740481C1C}">
                <a14:useLocalDpi xmlns:a14="http://schemas.microsoft.com/office/drawing/2010/main" val="0"/>
              </a:ext>
            </a:extLst>
          </a:blip>
          <a:srcRect l="41653" t="24006" r="11461" b="28527"/>
          <a:stretch/>
        </p:blipFill>
        <p:spPr>
          <a:xfrm>
            <a:off x="10607462" y="-62272"/>
            <a:ext cx="1584538" cy="600032"/>
          </a:xfrm>
          <a:prstGeom prst="rect">
            <a:avLst/>
          </a:prstGeom>
        </p:spPr>
      </p:pic>
    </p:spTree>
    <p:extLst>
      <p:ext uri="{BB962C8B-B14F-4D97-AF65-F5344CB8AC3E}">
        <p14:creationId xmlns:p14="http://schemas.microsoft.com/office/powerpoint/2010/main" val="3353070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A2A057-4566-EFB3-6DF2-46C7683000B9}"/>
              </a:ext>
            </a:extLst>
          </p:cNvPr>
          <p:cNvSpPr>
            <a:spLocks noGrp="1"/>
          </p:cNvSpPr>
          <p:nvPr>
            <p:ph type="title"/>
          </p:nvPr>
        </p:nvSpPr>
        <p:spPr/>
        <p:txBody>
          <a:bodyPr/>
          <a:lstStyle/>
          <a:p>
            <a:r>
              <a:rPr lang="en-US" dirty="0"/>
              <a:t>A good research hypothesis..</a:t>
            </a:r>
            <a:endParaRPr lang="en-GB" dirty="0"/>
          </a:p>
        </p:txBody>
      </p:sp>
      <p:graphicFrame>
        <p:nvGraphicFramePr>
          <p:cNvPr id="7" name="Content Placeholder 2">
            <a:extLst>
              <a:ext uri="{FF2B5EF4-FFF2-40B4-BE49-F238E27FC236}">
                <a16:creationId xmlns:a16="http://schemas.microsoft.com/office/drawing/2014/main" id="{816ED561-4636-F0ED-EF88-4DB27DFA8311}"/>
              </a:ext>
            </a:extLst>
          </p:cNvPr>
          <p:cNvGraphicFramePr>
            <a:graphicFrameLocks noGrp="1"/>
          </p:cNvGraphicFramePr>
          <p:nvPr>
            <p:ph idx="1"/>
          </p:nvPr>
        </p:nvGraphicFramePr>
        <p:xfrm>
          <a:off x="1066800" y="2103120"/>
          <a:ext cx="10058400" cy="38496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3" descr="Text&#10;&#10;Description automatically generated">
            <a:extLst>
              <a:ext uri="{FF2B5EF4-FFF2-40B4-BE49-F238E27FC236}">
                <a16:creationId xmlns:a16="http://schemas.microsoft.com/office/drawing/2014/main" id="{8FEA9F5A-9DBB-39B0-D118-2E50B0B6E677}"/>
              </a:ext>
            </a:extLst>
          </p:cNvPr>
          <p:cNvPicPr>
            <a:picLocks noChangeAspect="1"/>
          </p:cNvPicPr>
          <p:nvPr/>
        </p:nvPicPr>
        <p:blipFill rotWithShape="1">
          <a:blip r:embed="rId7">
            <a:extLst>
              <a:ext uri="{28A0092B-C50C-407E-A947-70E740481C1C}">
                <a14:useLocalDpi xmlns:a14="http://schemas.microsoft.com/office/drawing/2010/main" val="0"/>
              </a:ext>
            </a:extLst>
          </a:blip>
          <a:srcRect l="41653" t="24006" r="11461" b="28527"/>
          <a:stretch/>
        </p:blipFill>
        <p:spPr>
          <a:xfrm>
            <a:off x="10270110" y="305224"/>
            <a:ext cx="1584538" cy="600032"/>
          </a:xfrm>
          <a:prstGeom prst="rect">
            <a:avLst/>
          </a:prstGeom>
        </p:spPr>
      </p:pic>
    </p:spTree>
    <p:extLst>
      <p:ext uri="{BB962C8B-B14F-4D97-AF65-F5344CB8AC3E}">
        <p14:creationId xmlns:p14="http://schemas.microsoft.com/office/powerpoint/2010/main" val="34878416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8">
            <a:extLst>
              <a:ext uri="{FF2B5EF4-FFF2-40B4-BE49-F238E27FC236}">
                <a16:creationId xmlns:a16="http://schemas.microsoft.com/office/drawing/2014/main" id="{0EB72A9B-FD82-4F09-BF1E-D39311D3A0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0">
            <a:extLst>
              <a:ext uri="{FF2B5EF4-FFF2-40B4-BE49-F238E27FC236}">
                <a16:creationId xmlns:a16="http://schemas.microsoft.com/office/drawing/2014/main" id="{DD39B371-6E4E-4070-AB4E-4D788405A5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4696" y="237744"/>
            <a:ext cx="11722608"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2">
            <a:extLst>
              <a:ext uri="{FF2B5EF4-FFF2-40B4-BE49-F238E27FC236}">
                <a16:creationId xmlns:a16="http://schemas.microsoft.com/office/drawing/2014/main" id="{B937DAED-8BFE-4563-BB45-B5E554D70A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graphicFrame>
        <p:nvGraphicFramePr>
          <p:cNvPr id="18" name="Content Placeholder 2">
            <a:extLst>
              <a:ext uri="{FF2B5EF4-FFF2-40B4-BE49-F238E27FC236}">
                <a16:creationId xmlns:a16="http://schemas.microsoft.com/office/drawing/2014/main" id="{171C4AF2-9A46-602D-C34C-C0970A5AFDA6}"/>
              </a:ext>
            </a:extLst>
          </p:cNvPr>
          <p:cNvGraphicFramePr>
            <a:graphicFrameLocks noGrp="1"/>
          </p:cNvGraphicFramePr>
          <p:nvPr>
            <p:ph idx="1"/>
            <p:extLst>
              <p:ext uri="{D42A27DB-BD31-4B8C-83A1-F6EECF244321}">
                <p14:modId xmlns:p14="http://schemas.microsoft.com/office/powerpoint/2010/main" val="1752701173"/>
              </p:ext>
            </p:extLst>
          </p:nvPr>
        </p:nvGraphicFramePr>
        <p:xfrm>
          <a:off x="1066800" y="1581150"/>
          <a:ext cx="10058400" cy="48196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itle 5">
            <a:extLst>
              <a:ext uri="{FF2B5EF4-FFF2-40B4-BE49-F238E27FC236}">
                <a16:creationId xmlns:a16="http://schemas.microsoft.com/office/drawing/2014/main" id="{0B758E86-8B2C-7D36-AC70-49BB3E420876}"/>
              </a:ext>
            </a:extLst>
          </p:cNvPr>
          <p:cNvSpPr>
            <a:spLocks noGrp="1"/>
          </p:cNvSpPr>
          <p:nvPr>
            <p:ph type="title"/>
          </p:nvPr>
        </p:nvSpPr>
        <p:spPr>
          <a:xfrm>
            <a:off x="1066800" y="374904"/>
            <a:ext cx="10058400" cy="1371600"/>
          </a:xfrm>
        </p:spPr>
        <p:txBody>
          <a:bodyPr/>
          <a:lstStyle/>
          <a:p>
            <a:r>
              <a:rPr lang="en-US" dirty="0"/>
              <a:t>Types of data</a:t>
            </a:r>
            <a:endParaRPr lang="en-GB" dirty="0"/>
          </a:p>
        </p:txBody>
      </p:sp>
    </p:spTree>
    <p:extLst>
      <p:ext uri="{BB962C8B-B14F-4D97-AF65-F5344CB8AC3E}">
        <p14:creationId xmlns:p14="http://schemas.microsoft.com/office/powerpoint/2010/main" val="11481044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65FAA58-0EDC-412F-A5F8-01968BE605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8089CB0-2F03-4E3C-ADBB-570A3BE78F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81" y="0"/>
            <a:ext cx="551077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0DBA80B1-3B69-49C0-8AC9-716ABA57F5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56197" y="643464"/>
            <a:ext cx="4143830" cy="5566305"/>
          </a:xfrm>
          <a:prstGeom prst="rect">
            <a:avLst/>
          </a:prstGeom>
          <a:solidFill>
            <a:srgbClr val="D9D9D9"/>
          </a:solidFill>
          <a:ln w="6350" cap="flat" cmpd="sng" algn="ctr">
            <a:noFill/>
            <a:prstDash val="solid"/>
          </a:ln>
          <a:effectLst>
            <a:outerShdw blurRad="50800" algn="ctr" rotWithShape="0">
              <a:prstClr val="black">
                <a:alpha val="66000"/>
              </a:prstClr>
            </a:outerShdw>
            <a:softEdge rad="0"/>
          </a:effectLst>
        </p:spPr>
      </p:sp>
      <p:sp>
        <p:nvSpPr>
          <p:cNvPr id="14" name="Rectangle 13">
            <a:extLst>
              <a:ext uri="{FF2B5EF4-FFF2-40B4-BE49-F238E27FC236}">
                <a16:creationId xmlns:a16="http://schemas.microsoft.com/office/drawing/2014/main" id="{047E1103-B264-49BE-BC2A-F4E40BD33B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1587" y="806860"/>
            <a:ext cx="3813048" cy="5239512"/>
          </a:xfrm>
          <a:prstGeom prst="rect">
            <a:avLst/>
          </a:prstGeom>
          <a:solidFill>
            <a:schemeClr val="bg1"/>
          </a:solidFill>
          <a:ln w="9525" cap="sq" cmpd="sng" algn="ctr">
            <a:noFill/>
            <a:prstDash val="solid"/>
            <a:miter lim="800000"/>
          </a:ln>
          <a:effectLst/>
        </p:spPr>
      </p:sp>
      <p:sp>
        <p:nvSpPr>
          <p:cNvPr id="2" name="Title 1">
            <a:extLst>
              <a:ext uri="{FF2B5EF4-FFF2-40B4-BE49-F238E27FC236}">
                <a16:creationId xmlns:a16="http://schemas.microsoft.com/office/drawing/2014/main" id="{4411189A-5B8E-44AD-8D04-287322157FF3}"/>
              </a:ext>
            </a:extLst>
          </p:cNvPr>
          <p:cNvSpPr>
            <a:spLocks noGrp="1"/>
          </p:cNvSpPr>
          <p:nvPr>
            <p:ph type="title"/>
          </p:nvPr>
        </p:nvSpPr>
        <p:spPr>
          <a:xfrm>
            <a:off x="983887" y="1185059"/>
            <a:ext cx="3491832" cy="4487882"/>
          </a:xfrm>
        </p:spPr>
        <p:txBody>
          <a:bodyPr>
            <a:normAutofit/>
          </a:bodyPr>
          <a:lstStyle/>
          <a:p>
            <a:pPr algn="ctr"/>
            <a:r>
              <a:rPr lang="en-US" sz="4400" dirty="0"/>
              <a:t>Descriptive/exploratory research</a:t>
            </a:r>
            <a:endParaRPr lang="en-GB" sz="4400" dirty="0"/>
          </a:p>
        </p:txBody>
      </p:sp>
      <p:sp>
        <p:nvSpPr>
          <p:cNvPr id="16" name="Rectangle 15">
            <a:extLst>
              <a:ext uri="{FF2B5EF4-FFF2-40B4-BE49-F238E27FC236}">
                <a16:creationId xmlns:a16="http://schemas.microsoft.com/office/drawing/2014/main" id="{52DA11B6-B538-4624-9628-98B823D761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59939" y="276008"/>
            <a:ext cx="6146615" cy="6305984"/>
          </a:xfrm>
          <a:prstGeom prst="rect">
            <a:avLst/>
          </a:prstGeom>
          <a:solidFill>
            <a:schemeClr val="bg1">
              <a:lumMod val="7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CFB1CB5B-67A5-45DB-B8E1-7A09A642E3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25455" y="438912"/>
            <a:ext cx="5815584" cy="5980176"/>
          </a:xfrm>
          <a:prstGeom prst="rect">
            <a:avLst/>
          </a:prstGeom>
          <a:noFill/>
          <a:ln w="6350" cap="sq" cmpd="sng" algn="ctr">
            <a:solidFill>
              <a:schemeClr val="tx1">
                <a:lumMod val="75000"/>
                <a:lumOff val="25000"/>
              </a:schemeClr>
            </a:solidFill>
            <a:prstDash val="solid"/>
            <a:miter lim="800000"/>
          </a:ln>
          <a:effectLst/>
        </p:spPr>
      </p:sp>
      <p:sp>
        <p:nvSpPr>
          <p:cNvPr id="15" name="Content Placeholder 2">
            <a:extLst>
              <a:ext uri="{FF2B5EF4-FFF2-40B4-BE49-F238E27FC236}">
                <a16:creationId xmlns:a16="http://schemas.microsoft.com/office/drawing/2014/main" id="{541B63D9-7309-4191-A0F7-92FFF7FAF4BF}"/>
              </a:ext>
            </a:extLst>
          </p:cNvPr>
          <p:cNvSpPr>
            <a:spLocks noGrp="1"/>
          </p:cNvSpPr>
          <p:nvPr>
            <p:ph idx="1"/>
          </p:nvPr>
        </p:nvSpPr>
        <p:spPr>
          <a:xfrm>
            <a:off x="6403656" y="936416"/>
            <a:ext cx="4870512" cy="4985169"/>
          </a:xfrm>
        </p:spPr>
        <p:txBody>
          <a:bodyPr anchor="ctr">
            <a:normAutofit fontScale="85000" lnSpcReduction="20000"/>
          </a:bodyPr>
          <a:lstStyle/>
          <a:p>
            <a:pPr>
              <a:lnSpc>
                <a:spcPct val="100000"/>
              </a:lnSpc>
            </a:pPr>
            <a:r>
              <a:rPr lang="en-GB" sz="1700" dirty="0"/>
              <a:t>Answering questions on </a:t>
            </a:r>
            <a:r>
              <a:rPr lang="en-US" sz="1700" dirty="0"/>
              <a:t>distributions, characteristics, meanings and processes. </a:t>
            </a:r>
          </a:p>
          <a:p>
            <a:pPr lvl="1">
              <a:lnSpc>
                <a:spcPct val="100000"/>
              </a:lnSpc>
            </a:pPr>
            <a:r>
              <a:rPr lang="en-US" sz="1500" dirty="0"/>
              <a:t>“What is?” </a:t>
            </a:r>
            <a:endParaRPr lang="en-GB" sz="1500" dirty="0"/>
          </a:p>
          <a:p>
            <a:pPr>
              <a:lnSpc>
                <a:spcPct val="100000"/>
              </a:lnSpc>
            </a:pPr>
            <a:r>
              <a:rPr lang="en-GB" sz="1700" dirty="0"/>
              <a:t>Not just fact reporting, but also sometimes grouping into categories, trying to identify patterns. </a:t>
            </a:r>
          </a:p>
          <a:p>
            <a:pPr>
              <a:lnSpc>
                <a:spcPct val="100000"/>
              </a:lnSpc>
            </a:pPr>
            <a:r>
              <a:rPr lang="en-GB" sz="1700" dirty="0"/>
              <a:t>Describing the data used is always the first step in any quantitative project. </a:t>
            </a:r>
          </a:p>
          <a:p>
            <a:pPr>
              <a:lnSpc>
                <a:spcPct val="100000"/>
              </a:lnSpc>
            </a:pPr>
            <a:endParaRPr lang="en-US" sz="1700" dirty="0"/>
          </a:p>
          <a:p>
            <a:pPr>
              <a:lnSpc>
                <a:spcPct val="100000"/>
              </a:lnSpc>
            </a:pPr>
            <a:r>
              <a:rPr lang="en-GB" sz="1700" dirty="0"/>
              <a:t>Variety of data collection methods and sources</a:t>
            </a:r>
          </a:p>
          <a:p>
            <a:pPr lvl="1">
              <a:lnSpc>
                <a:spcPct val="100000"/>
              </a:lnSpc>
            </a:pPr>
            <a:r>
              <a:rPr lang="en-GB" sz="1500" dirty="0"/>
              <a:t>observational data on different units of analysis (individuals, families, households, companies, local authorities, countries, various aspects of the natural world, etc.)</a:t>
            </a:r>
          </a:p>
          <a:p>
            <a:pPr>
              <a:lnSpc>
                <a:spcPct val="100000"/>
              </a:lnSpc>
            </a:pPr>
            <a:endParaRPr lang="en-GB" sz="1700" dirty="0"/>
          </a:p>
          <a:p>
            <a:pPr>
              <a:lnSpc>
                <a:spcPct val="100000"/>
              </a:lnSpc>
            </a:pPr>
            <a:r>
              <a:rPr lang="en-GB" sz="1700" dirty="0"/>
              <a:t>Used to identify associations, but not test causal relations. </a:t>
            </a:r>
          </a:p>
          <a:p>
            <a:pPr>
              <a:lnSpc>
                <a:spcPct val="100000"/>
              </a:lnSpc>
            </a:pPr>
            <a:endParaRPr lang="en-GB" sz="1700" dirty="0"/>
          </a:p>
          <a:p>
            <a:pPr>
              <a:lnSpc>
                <a:spcPct val="100000"/>
              </a:lnSpc>
            </a:pPr>
            <a:r>
              <a:rPr lang="en-GB" sz="1700" dirty="0"/>
              <a:t>Required data analysis skills: </a:t>
            </a:r>
          </a:p>
          <a:p>
            <a:pPr lvl="1">
              <a:lnSpc>
                <a:spcPct val="100000"/>
              </a:lnSpc>
            </a:pPr>
            <a:r>
              <a:rPr lang="en-GB" sz="1500" dirty="0"/>
              <a:t>descriptive statistics – tables of summary statistics and cross-tabulations,  graphs (bar charts, line charts, boxplots, histograms, etc.) </a:t>
            </a:r>
          </a:p>
          <a:p>
            <a:pPr>
              <a:lnSpc>
                <a:spcPct val="100000"/>
              </a:lnSpc>
            </a:pPr>
            <a:endParaRPr lang="en-GB" sz="1700" dirty="0"/>
          </a:p>
        </p:txBody>
      </p:sp>
    </p:spTree>
    <p:extLst>
      <p:ext uri="{BB962C8B-B14F-4D97-AF65-F5344CB8AC3E}">
        <p14:creationId xmlns:p14="http://schemas.microsoft.com/office/powerpoint/2010/main" val="19895749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65FAA58-0EDC-412F-A5F8-01968BE605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8089CB0-2F03-4E3C-ADBB-570A3BE78F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81" y="0"/>
            <a:ext cx="551077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0DBA80B1-3B69-49C0-8AC9-716ABA57F5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56197" y="643464"/>
            <a:ext cx="4143830" cy="5566305"/>
          </a:xfrm>
          <a:prstGeom prst="rect">
            <a:avLst/>
          </a:prstGeom>
          <a:solidFill>
            <a:srgbClr val="D9D9D9"/>
          </a:solidFill>
          <a:ln w="6350" cap="flat" cmpd="sng" algn="ctr">
            <a:noFill/>
            <a:prstDash val="solid"/>
          </a:ln>
          <a:effectLst>
            <a:outerShdw blurRad="50800" algn="ctr" rotWithShape="0">
              <a:prstClr val="black">
                <a:alpha val="66000"/>
              </a:prstClr>
            </a:outerShdw>
            <a:softEdge rad="0"/>
          </a:effectLst>
        </p:spPr>
      </p:sp>
      <p:sp>
        <p:nvSpPr>
          <p:cNvPr id="14" name="Rectangle 13">
            <a:extLst>
              <a:ext uri="{FF2B5EF4-FFF2-40B4-BE49-F238E27FC236}">
                <a16:creationId xmlns:a16="http://schemas.microsoft.com/office/drawing/2014/main" id="{047E1103-B264-49BE-BC2A-F4E40BD33B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1587" y="806860"/>
            <a:ext cx="3813048" cy="5239512"/>
          </a:xfrm>
          <a:prstGeom prst="rect">
            <a:avLst/>
          </a:prstGeom>
          <a:solidFill>
            <a:schemeClr val="bg1"/>
          </a:solidFill>
          <a:ln w="9525" cap="sq" cmpd="sng" algn="ctr">
            <a:noFill/>
            <a:prstDash val="solid"/>
            <a:miter lim="800000"/>
          </a:ln>
          <a:effectLst/>
        </p:spPr>
      </p:sp>
      <p:sp>
        <p:nvSpPr>
          <p:cNvPr id="2" name="Title 1">
            <a:extLst>
              <a:ext uri="{FF2B5EF4-FFF2-40B4-BE49-F238E27FC236}">
                <a16:creationId xmlns:a16="http://schemas.microsoft.com/office/drawing/2014/main" id="{C37A8BE6-6C8C-4A15-A81C-AB33C389ABA6}"/>
              </a:ext>
            </a:extLst>
          </p:cNvPr>
          <p:cNvSpPr>
            <a:spLocks noGrp="1"/>
          </p:cNvSpPr>
          <p:nvPr>
            <p:ph type="title"/>
          </p:nvPr>
        </p:nvSpPr>
        <p:spPr>
          <a:xfrm>
            <a:off x="983887" y="1185059"/>
            <a:ext cx="3491832" cy="4487882"/>
          </a:xfrm>
        </p:spPr>
        <p:txBody>
          <a:bodyPr>
            <a:normAutofit/>
          </a:bodyPr>
          <a:lstStyle/>
          <a:p>
            <a:pPr algn="ctr"/>
            <a:r>
              <a:rPr lang="en-US" sz="4400"/>
              <a:t>Predictive research</a:t>
            </a:r>
            <a:endParaRPr lang="en-GB" sz="4400"/>
          </a:p>
        </p:txBody>
      </p:sp>
      <p:sp>
        <p:nvSpPr>
          <p:cNvPr id="16" name="Rectangle 15">
            <a:extLst>
              <a:ext uri="{FF2B5EF4-FFF2-40B4-BE49-F238E27FC236}">
                <a16:creationId xmlns:a16="http://schemas.microsoft.com/office/drawing/2014/main" id="{52DA11B6-B538-4624-9628-98B823D761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59939" y="276008"/>
            <a:ext cx="6146615" cy="6305984"/>
          </a:xfrm>
          <a:prstGeom prst="rect">
            <a:avLst/>
          </a:prstGeom>
          <a:solidFill>
            <a:schemeClr val="bg1">
              <a:lumMod val="7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CFB1CB5B-67A5-45DB-B8E1-7A09A642E3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25455" y="438912"/>
            <a:ext cx="5815584" cy="5980176"/>
          </a:xfrm>
          <a:prstGeom prst="rect">
            <a:avLst/>
          </a:prstGeom>
          <a:noFill/>
          <a:ln w="6350" cap="sq" cmpd="sng" algn="ctr">
            <a:solidFill>
              <a:schemeClr val="tx1">
                <a:lumMod val="75000"/>
                <a:lumOff val="25000"/>
              </a:schemeClr>
            </a:solidFill>
            <a:prstDash val="solid"/>
            <a:miter lim="800000"/>
          </a:ln>
          <a:effectLst/>
        </p:spPr>
      </p:sp>
      <p:sp>
        <p:nvSpPr>
          <p:cNvPr id="3" name="Content Placeholder 2">
            <a:extLst>
              <a:ext uri="{FF2B5EF4-FFF2-40B4-BE49-F238E27FC236}">
                <a16:creationId xmlns:a16="http://schemas.microsoft.com/office/drawing/2014/main" id="{E8781E1E-AAED-4116-9028-C8339CC0D02A}"/>
              </a:ext>
            </a:extLst>
          </p:cNvPr>
          <p:cNvSpPr>
            <a:spLocks noGrp="1"/>
          </p:cNvSpPr>
          <p:nvPr>
            <p:ph idx="1"/>
          </p:nvPr>
        </p:nvSpPr>
        <p:spPr>
          <a:xfrm>
            <a:off x="6403656" y="936416"/>
            <a:ext cx="4870512" cy="4985169"/>
          </a:xfrm>
        </p:spPr>
        <p:txBody>
          <a:bodyPr anchor="ctr">
            <a:normAutofit fontScale="85000" lnSpcReduction="10000"/>
          </a:bodyPr>
          <a:lstStyle/>
          <a:p>
            <a:r>
              <a:rPr lang="en-US" sz="2000" dirty="0"/>
              <a:t>Forecasting: projections about empirical phenomena into the future, based on existing data. </a:t>
            </a:r>
          </a:p>
          <a:p>
            <a:pPr lvl="1"/>
            <a:r>
              <a:rPr lang="en-US" sz="1800" dirty="0"/>
              <a:t>“What will be?”</a:t>
            </a:r>
          </a:p>
          <a:p>
            <a:r>
              <a:rPr lang="en-US" sz="2000" dirty="0"/>
              <a:t>Can formulate predictions without a causal theory, by building upon descriptive research. </a:t>
            </a:r>
          </a:p>
          <a:p>
            <a:r>
              <a:rPr lang="en-US" sz="2000" dirty="0"/>
              <a:t>Can be entirely data-driven. </a:t>
            </a:r>
          </a:p>
          <a:p>
            <a:endParaRPr lang="en-US" sz="2000" dirty="0"/>
          </a:p>
          <a:p>
            <a:r>
              <a:rPr lang="en-US" sz="2000" dirty="0"/>
              <a:t>Similar data sources to descriptive research. </a:t>
            </a:r>
          </a:p>
          <a:p>
            <a:endParaRPr lang="en-US" sz="2000" dirty="0"/>
          </a:p>
          <a:p>
            <a:r>
              <a:rPr lang="en-GB" sz="2000" dirty="0"/>
              <a:t>Required data analysis skills: </a:t>
            </a:r>
          </a:p>
          <a:p>
            <a:pPr lvl="1"/>
            <a:r>
              <a:rPr lang="en-GB" sz="1800" dirty="0"/>
              <a:t>Descriptive statistics</a:t>
            </a:r>
          </a:p>
          <a:p>
            <a:pPr lvl="1"/>
            <a:r>
              <a:rPr lang="en-US" sz="1800" dirty="0"/>
              <a:t>A-level statistics – statistical inference, correlation, regression</a:t>
            </a:r>
            <a:endParaRPr lang="en-GB" sz="1800" dirty="0"/>
          </a:p>
        </p:txBody>
      </p:sp>
    </p:spTree>
    <p:extLst>
      <p:ext uri="{BB962C8B-B14F-4D97-AF65-F5344CB8AC3E}">
        <p14:creationId xmlns:p14="http://schemas.microsoft.com/office/powerpoint/2010/main" val="17399280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65FAA58-0EDC-412F-A5F8-01968BE605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8089CB0-2F03-4E3C-ADBB-570A3BE78F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81" y="0"/>
            <a:ext cx="551077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0DBA80B1-3B69-49C0-8AC9-716ABA57F5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56197" y="643464"/>
            <a:ext cx="4143830" cy="5566305"/>
          </a:xfrm>
          <a:prstGeom prst="rect">
            <a:avLst/>
          </a:prstGeom>
          <a:solidFill>
            <a:srgbClr val="D9D9D9"/>
          </a:solidFill>
          <a:ln w="6350" cap="flat" cmpd="sng" algn="ctr">
            <a:noFill/>
            <a:prstDash val="solid"/>
          </a:ln>
          <a:effectLst>
            <a:outerShdw blurRad="50800" algn="ctr" rotWithShape="0">
              <a:prstClr val="black">
                <a:alpha val="66000"/>
              </a:prstClr>
            </a:outerShdw>
            <a:softEdge rad="0"/>
          </a:effectLst>
        </p:spPr>
      </p:sp>
      <p:sp>
        <p:nvSpPr>
          <p:cNvPr id="14" name="Rectangle 13">
            <a:extLst>
              <a:ext uri="{FF2B5EF4-FFF2-40B4-BE49-F238E27FC236}">
                <a16:creationId xmlns:a16="http://schemas.microsoft.com/office/drawing/2014/main" id="{047E1103-B264-49BE-BC2A-F4E40BD33B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1587" y="806860"/>
            <a:ext cx="3813048" cy="5239512"/>
          </a:xfrm>
          <a:prstGeom prst="rect">
            <a:avLst/>
          </a:prstGeom>
          <a:solidFill>
            <a:schemeClr val="bg1"/>
          </a:solidFill>
          <a:ln w="9525" cap="sq" cmpd="sng" algn="ctr">
            <a:noFill/>
            <a:prstDash val="solid"/>
            <a:miter lim="800000"/>
          </a:ln>
          <a:effectLst/>
        </p:spPr>
      </p:sp>
      <p:sp>
        <p:nvSpPr>
          <p:cNvPr id="2" name="Title 1">
            <a:extLst>
              <a:ext uri="{FF2B5EF4-FFF2-40B4-BE49-F238E27FC236}">
                <a16:creationId xmlns:a16="http://schemas.microsoft.com/office/drawing/2014/main" id="{77B15577-3180-42F3-A423-3859AC4E0183}"/>
              </a:ext>
            </a:extLst>
          </p:cNvPr>
          <p:cNvSpPr>
            <a:spLocks noGrp="1"/>
          </p:cNvSpPr>
          <p:nvPr>
            <p:ph type="title"/>
          </p:nvPr>
        </p:nvSpPr>
        <p:spPr>
          <a:xfrm>
            <a:off x="983887" y="1185059"/>
            <a:ext cx="3491832" cy="4487882"/>
          </a:xfrm>
        </p:spPr>
        <p:txBody>
          <a:bodyPr>
            <a:normAutofit/>
          </a:bodyPr>
          <a:lstStyle/>
          <a:p>
            <a:pPr algn="ctr"/>
            <a:r>
              <a:rPr lang="en-US" sz="4400" dirty="0"/>
              <a:t>Explanatory/causal research</a:t>
            </a:r>
            <a:endParaRPr lang="en-GB" sz="4400" dirty="0"/>
          </a:p>
        </p:txBody>
      </p:sp>
      <p:sp>
        <p:nvSpPr>
          <p:cNvPr id="16" name="Rectangle 15">
            <a:extLst>
              <a:ext uri="{FF2B5EF4-FFF2-40B4-BE49-F238E27FC236}">
                <a16:creationId xmlns:a16="http://schemas.microsoft.com/office/drawing/2014/main" id="{52DA11B6-B538-4624-9628-98B823D761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59939" y="276008"/>
            <a:ext cx="6146615" cy="6305984"/>
          </a:xfrm>
          <a:prstGeom prst="rect">
            <a:avLst/>
          </a:prstGeom>
          <a:solidFill>
            <a:schemeClr val="bg1">
              <a:lumMod val="7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CFB1CB5B-67A5-45DB-B8E1-7A09A642E3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25455" y="438912"/>
            <a:ext cx="5815584" cy="5980176"/>
          </a:xfrm>
          <a:prstGeom prst="rect">
            <a:avLst/>
          </a:prstGeom>
          <a:noFill/>
          <a:ln w="6350" cap="sq" cmpd="sng" algn="ctr">
            <a:solidFill>
              <a:schemeClr val="tx1">
                <a:lumMod val="75000"/>
                <a:lumOff val="25000"/>
              </a:schemeClr>
            </a:solidFill>
            <a:prstDash val="solid"/>
            <a:miter lim="800000"/>
          </a:ln>
          <a:effectLst/>
        </p:spPr>
      </p:sp>
      <p:sp>
        <p:nvSpPr>
          <p:cNvPr id="3" name="Content Placeholder 2">
            <a:extLst>
              <a:ext uri="{FF2B5EF4-FFF2-40B4-BE49-F238E27FC236}">
                <a16:creationId xmlns:a16="http://schemas.microsoft.com/office/drawing/2014/main" id="{92E0E092-91AE-449C-AA02-F7A487BE219F}"/>
              </a:ext>
            </a:extLst>
          </p:cNvPr>
          <p:cNvSpPr>
            <a:spLocks noGrp="1"/>
          </p:cNvSpPr>
          <p:nvPr>
            <p:ph idx="1"/>
          </p:nvPr>
        </p:nvSpPr>
        <p:spPr>
          <a:xfrm>
            <a:off x="6276513" y="643464"/>
            <a:ext cx="5157925" cy="5566305"/>
          </a:xfrm>
        </p:spPr>
        <p:txBody>
          <a:bodyPr anchor="ctr">
            <a:normAutofit fontScale="85000" lnSpcReduction="20000"/>
          </a:bodyPr>
          <a:lstStyle/>
          <a:p>
            <a:pPr>
              <a:lnSpc>
                <a:spcPct val="100000"/>
              </a:lnSpc>
            </a:pPr>
            <a:r>
              <a:rPr lang="en-US" sz="1900" dirty="0"/>
              <a:t>Identify the causes of events and phenomena, study general causal effects and evaluate causal mechanisms.  </a:t>
            </a:r>
          </a:p>
          <a:p>
            <a:pPr lvl="1">
              <a:lnSpc>
                <a:spcPct val="100000"/>
              </a:lnSpc>
            </a:pPr>
            <a:r>
              <a:rPr lang="en-US" sz="1900" dirty="0"/>
              <a:t>“Why?” </a:t>
            </a:r>
          </a:p>
          <a:p>
            <a:pPr>
              <a:lnSpc>
                <a:spcPct val="100000"/>
              </a:lnSpc>
            </a:pPr>
            <a:r>
              <a:rPr lang="en-US" sz="2100" dirty="0"/>
              <a:t>Evaluating the effect of an input (or independent) variable on an output (or dependent) variable. </a:t>
            </a:r>
          </a:p>
          <a:p>
            <a:pPr lvl="1">
              <a:lnSpc>
                <a:spcPct val="100000"/>
              </a:lnSpc>
            </a:pPr>
            <a:r>
              <a:rPr lang="en-US" sz="1900" dirty="0"/>
              <a:t>Sometimes also focusing on the mechanism of action – a moderator or mediator variable. </a:t>
            </a:r>
          </a:p>
          <a:p>
            <a:pPr>
              <a:lnSpc>
                <a:spcPct val="100000"/>
              </a:lnSpc>
            </a:pPr>
            <a:r>
              <a:rPr lang="en-US" sz="1900" dirty="0"/>
              <a:t>Questions about </a:t>
            </a:r>
            <a:r>
              <a:rPr lang="en-US" sz="1900" i="1" dirty="0"/>
              <a:t>impacts</a:t>
            </a:r>
            <a:r>
              <a:rPr lang="en-US" sz="1900" dirty="0"/>
              <a:t> and </a:t>
            </a:r>
            <a:r>
              <a:rPr lang="en-US" sz="1900" i="1" dirty="0"/>
              <a:t>effects</a:t>
            </a:r>
            <a:r>
              <a:rPr lang="en-US" sz="1900" dirty="0"/>
              <a:t> are always explanatory. </a:t>
            </a:r>
          </a:p>
          <a:p>
            <a:pPr>
              <a:lnSpc>
                <a:spcPct val="100000"/>
              </a:lnSpc>
            </a:pPr>
            <a:endParaRPr lang="en-US" sz="1900" dirty="0"/>
          </a:p>
          <a:p>
            <a:pPr>
              <a:lnSpc>
                <a:spcPct val="100000"/>
              </a:lnSpc>
            </a:pPr>
            <a:r>
              <a:rPr lang="en-US" sz="1900" dirty="0"/>
              <a:t>Using experimental </a:t>
            </a:r>
            <a:r>
              <a:rPr lang="en-US" sz="1900" b="1" dirty="0"/>
              <a:t>OR</a:t>
            </a:r>
            <a:r>
              <a:rPr lang="en-US" sz="1900" dirty="0"/>
              <a:t> observational data</a:t>
            </a:r>
          </a:p>
          <a:p>
            <a:pPr>
              <a:lnSpc>
                <a:spcPct val="100000"/>
              </a:lnSpc>
            </a:pPr>
            <a:endParaRPr lang="en-US" sz="1900" dirty="0"/>
          </a:p>
          <a:p>
            <a:pPr>
              <a:lnSpc>
                <a:spcPct val="100000"/>
              </a:lnSpc>
            </a:pPr>
            <a:r>
              <a:rPr lang="en-GB" sz="1800" dirty="0"/>
              <a:t>Required data analysis skills: </a:t>
            </a:r>
          </a:p>
          <a:p>
            <a:pPr lvl="1"/>
            <a:r>
              <a:rPr lang="en-GB" sz="1800" dirty="0"/>
              <a:t>Descriptive statistics</a:t>
            </a:r>
          </a:p>
          <a:p>
            <a:pPr lvl="1"/>
            <a:r>
              <a:rPr lang="en-US" sz="1800" dirty="0"/>
              <a:t>A-level </a:t>
            </a:r>
            <a:r>
              <a:rPr lang="en-US" sz="1800" dirty="0" err="1"/>
              <a:t>Maths</a:t>
            </a:r>
            <a:r>
              <a:rPr lang="en-US" sz="1800" dirty="0"/>
              <a:t>/Statistics – statistical inference, statistical tests, correlation, regression</a:t>
            </a:r>
          </a:p>
          <a:p>
            <a:pPr lvl="2"/>
            <a:r>
              <a:rPr lang="en-US" sz="1700" dirty="0"/>
              <a:t>Statistical tests meant to establish if the relation we are observing could just be due to chance or not. </a:t>
            </a:r>
          </a:p>
          <a:p>
            <a:pPr lvl="1"/>
            <a:r>
              <a:rPr lang="en-US" sz="1800" dirty="0"/>
              <a:t>More advanced analyses may require the type of knowledge provided in Further </a:t>
            </a:r>
            <a:r>
              <a:rPr lang="en-US" sz="1800" dirty="0" err="1"/>
              <a:t>Maths</a:t>
            </a:r>
            <a:endParaRPr lang="en-US" sz="1900" dirty="0"/>
          </a:p>
        </p:txBody>
      </p:sp>
    </p:spTree>
    <p:extLst>
      <p:ext uri="{BB962C8B-B14F-4D97-AF65-F5344CB8AC3E}">
        <p14:creationId xmlns:p14="http://schemas.microsoft.com/office/powerpoint/2010/main" val="11057639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1">
            <a:extLst>
              <a:ext uri="{FF2B5EF4-FFF2-40B4-BE49-F238E27FC236}">
                <a16:creationId xmlns:a16="http://schemas.microsoft.com/office/drawing/2014/main" id="{A2AD6B69-E0A0-476D-9EE1-6B69F04C59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3">
            <a:extLst>
              <a:ext uri="{FF2B5EF4-FFF2-40B4-BE49-F238E27FC236}">
                <a16:creationId xmlns:a16="http://schemas.microsoft.com/office/drawing/2014/main" id="{16BE10A1-AD5F-4AB3-8A94-41D62B494A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4696" y="237744"/>
            <a:ext cx="4419599" cy="6382512"/>
          </a:xfrm>
          <a:prstGeom prst="rect">
            <a:avLst/>
          </a:prstGeom>
          <a:solidFill>
            <a:schemeClr val="bg1">
              <a:lumMod val="85000"/>
              <a:alpha val="60000"/>
            </a:schemeClr>
          </a:solidFill>
          <a:ln w="6350" cap="flat" cmpd="sng" algn="ctr">
            <a:noFill/>
            <a:prstDash val="solid"/>
          </a:ln>
          <a:effectLst>
            <a:softEdge rad="0"/>
          </a:effectLst>
        </p:spPr>
      </p:sp>
      <p:sp>
        <p:nvSpPr>
          <p:cNvPr id="2" name="Title 1">
            <a:extLst>
              <a:ext uri="{FF2B5EF4-FFF2-40B4-BE49-F238E27FC236}">
                <a16:creationId xmlns:a16="http://schemas.microsoft.com/office/drawing/2014/main" id="{24B23E49-EAF3-4B2A-8049-7CEDE86D876B}"/>
              </a:ext>
            </a:extLst>
          </p:cNvPr>
          <p:cNvSpPr>
            <a:spLocks noGrp="1"/>
          </p:cNvSpPr>
          <p:nvPr>
            <p:ph type="title"/>
          </p:nvPr>
        </p:nvSpPr>
        <p:spPr>
          <a:xfrm>
            <a:off x="573409" y="559477"/>
            <a:ext cx="3765200" cy="5709931"/>
          </a:xfrm>
        </p:spPr>
        <p:txBody>
          <a:bodyPr>
            <a:normAutofit/>
          </a:bodyPr>
          <a:lstStyle/>
          <a:p>
            <a:pPr algn="ctr"/>
            <a:r>
              <a:rPr lang="en-US"/>
              <a:t>Types of research designs</a:t>
            </a:r>
            <a:endParaRPr lang="en-GB"/>
          </a:p>
        </p:txBody>
      </p:sp>
      <p:sp>
        <p:nvSpPr>
          <p:cNvPr id="20" name="Rectangle 15">
            <a:extLst>
              <a:ext uri="{FF2B5EF4-FFF2-40B4-BE49-F238E27FC236}">
                <a16:creationId xmlns:a16="http://schemas.microsoft.com/office/drawing/2014/main" id="{5684BFFE-6A90-4311-ACD5-B34177D464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 y="374904"/>
            <a:ext cx="4122323" cy="6108192"/>
          </a:xfrm>
          <a:prstGeom prst="rect">
            <a:avLst/>
          </a:prstGeom>
          <a:noFill/>
          <a:ln w="6350" cap="sq" cmpd="sng" algn="ctr">
            <a:solidFill>
              <a:schemeClr val="tx1">
                <a:lumMod val="75000"/>
                <a:lumOff val="25000"/>
              </a:schemeClr>
            </a:solidFill>
            <a:prstDash val="solid"/>
            <a:miter lim="800000"/>
          </a:ln>
          <a:effectLst/>
        </p:spPr>
      </p:sp>
      <p:graphicFrame>
        <p:nvGraphicFramePr>
          <p:cNvPr id="7" name="Content Placeholder 2">
            <a:extLst>
              <a:ext uri="{FF2B5EF4-FFF2-40B4-BE49-F238E27FC236}">
                <a16:creationId xmlns:a16="http://schemas.microsoft.com/office/drawing/2014/main" id="{C8C8998B-F0B8-89BD-019F-A82EE2060DD9}"/>
              </a:ext>
            </a:extLst>
          </p:cNvPr>
          <p:cNvGraphicFramePr>
            <a:graphicFrameLocks noGrp="1"/>
          </p:cNvGraphicFramePr>
          <p:nvPr>
            <p:ph idx="1"/>
            <p:extLst>
              <p:ext uri="{D42A27DB-BD31-4B8C-83A1-F6EECF244321}">
                <p14:modId xmlns:p14="http://schemas.microsoft.com/office/powerpoint/2010/main" val="312758091"/>
              </p:ext>
            </p:extLst>
          </p:nvPr>
        </p:nvGraphicFramePr>
        <p:xfrm>
          <a:off x="5029200" y="447676"/>
          <a:ext cx="6790944" cy="58217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21" name="Picture 20" descr="Text&#10;&#10;Description automatically generated">
            <a:extLst>
              <a:ext uri="{FF2B5EF4-FFF2-40B4-BE49-F238E27FC236}">
                <a16:creationId xmlns:a16="http://schemas.microsoft.com/office/drawing/2014/main" id="{EC353D51-DC92-E39E-2C89-0C4170E43853}"/>
              </a:ext>
            </a:extLst>
          </p:cNvPr>
          <p:cNvPicPr>
            <a:picLocks noChangeAspect="1"/>
          </p:cNvPicPr>
          <p:nvPr/>
        </p:nvPicPr>
        <p:blipFill rotWithShape="1">
          <a:blip r:embed="rId7">
            <a:extLst>
              <a:ext uri="{28A0092B-C50C-407E-A947-70E740481C1C}">
                <a14:useLocalDpi xmlns:a14="http://schemas.microsoft.com/office/drawing/2010/main" val="0"/>
              </a:ext>
            </a:extLst>
          </a:blip>
          <a:srcRect l="41653" t="24006" r="11461" b="28527"/>
          <a:stretch/>
        </p:blipFill>
        <p:spPr>
          <a:xfrm>
            <a:off x="10607462" y="-62272"/>
            <a:ext cx="1584538" cy="600032"/>
          </a:xfrm>
          <a:prstGeom prst="rect">
            <a:avLst/>
          </a:prstGeom>
        </p:spPr>
      </p:pic>
    </p:spTree>
    <p:extLst>
      <p:ext uri="{BB962C8B-B14F-4D97-AF65-F5344CB8AC3E}">
        <p14:creationId xmlns:p14="http://schemas.microsoft.com/office/powerpoint/2010/main" val="355675465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AnalogousFromRegularSeedLeftStep">
      <a:dk1>
        <a:srgbClr val="000000"/>
      </a:dk1>
      <a:lt1>
        <a:srgbClr val="FFFFFF"/>
      </a:lt1>
      <a:dk2>
        <a:srgbClr val="1D3326"/>
      </a:dk2>
      <a:lt2>
        <a:srgbClr val="E8E3E2"/>
      </a:lt2>
      <a:accent1>
        <a:srgbClr val="42AFCE"/>
      </a:accent1>
      <a:accent2>
        <a:srgbClr val="2EB49B"/>
      </a:accent2>
      <a:accent3>
        <a:srgbClr val="3AB66A"/>
      </a:accent3>
      <a:accent4>
        <a:srgbClr val="33BA2F"/>
      </a:accent4>
      <a:accent5>
        <a:srgbClr val="6EB239"/>
      </a:accent5>
      <a:accent6>
        <a:srgbClr val="99AB2B"/>
      </a:accent6>
      <a:hlink>
        <a:srgbClr val="BF5C3F"/>
      </a:hlink>
      <a:folHlink>
        <a:srgbClr val="7F7F7F"/>
      </a:folHlink>
    </a:clrScheme>
    <a:fontScheme name="Savon">
      <a:majorFont>
        <a:latin typeface="Avenir Next LT Pro Light"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venir Next LT Pro"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VTI" id="{A72E8C35-66DD-49F8-AF66-813F19B983AE}" vid="{93CCBC76-B7A1-4C3D-93EA-5CE34C4670F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8473FF17AEA7C4289D853262B9660C8" ma:contentTypeVersion="15" ma:contentTypeDescription="Create a new document." ma:contentTypeScope="" ma:versionID="37690978d0cb39621d9b3e0c8fcec43a">
  <xsd:schema xmlns:xsd="http://www.w3.org/2001/XMLSchema" xmlns:xs="http://www.w3.org/2001/XMLSchema" xmlns:p="http://schemas.microsoft.com/office/2006/metadata/properties" xmlns:ns2="ae0eda49-25fd-4056-8e42-530a2ee38379" xmlns:ns3="e38e092f-befb-4cf5-87be-e6dadffa3dbe" xmlns:ns4="7baf63a6-8159-4531-922f-8d695af1915f" targetNamespace="http://schemas.microsoft.com/office/2006/metadata/properties" ma:root="true" ma:fieldsID="b73aca2fde1e3a109811fc2d0fa109ef" ns2:_="" ns3:_="" ns4:_="">
    <xsd:import namespace="ae0eda49-25fd-4056-8e42-530a2ee38379"/>
    <xsd:import namespace="e38e092f-befb-4cf5-87be-e6dadffa3dbe"/>
    <xsd:import namespace="7baf63a6-8159-4531-922f-8d695af1915f"/>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LengthInSeconds" minOccurs="0"/>
                <xsd:element ref="ns2:lcf76f155ced4ddcb4097134ff3c332f" minOccurs="0"/>
                <xsd:element ref="ns4: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e0eda49-25fd-4056-8e42-530a2ee3837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85693718-8356-48ba-866a-85db3a9efc26"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e38e092f-befb-4cf5-87be-e6dadffa3dbe"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baf63a6-8159-4531-922f-8d695af1915f" elementFormDefault="qualified">
    <xsd:import namespace="http://schemas.microsoft.com/office/2006/documentManagement/types"/>
    <xsd:import namespace="http://schemas.microsoft.com/office/infopath/2007/PartnerControls"/>
    <xsd:element name="TaxCatchAll" ma:index="22" nillable="true" ma:displayName="Taxonomy Catch All Column" ma:hidden="true" ma:list="{e1f44e78-1bb0-4150-8b57-df3fa0e0ea70}" ma:internalName="TaxCatchAll" ma:showField="CatchAllData" ma:web="e38e092f-befb-4cf5-87be-e6dadffa3db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7baf63a6-8159-4531-922f-8d695af1915f" xsi:nil="true"/>
    <lcf76f155ced4ddcb4097134ff3c332f xmlns="ae0eda49-25fd-4056-8e42-530a2ee38379">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B30BDF29-D6AD-4485-AB2E-38222AA59F7B}"/>
</file>

<file path=customXml/itemProps2.xml><?xml version="1.0" encoding="utf-8"?>
<ds:datastoreItem xmlns:ds="http://schemas.openxmlformats.org/officeDocument/2006/customXml" ds:itemID="{389E8D23-6CDF-483C-8629-4919FF5A9697}"/>
</file>

<file path=customXml/itemProps3.xml><?xml version="1.0" encoding="utf-8"?>
<ds:datastoreItem xmlns:ds="http://schemas.openxmlformats.org/officeDocument/2006/customXml" ds:itemID="{1F082E95-920C-44FB-B9C4-6D2EEFBF0F5F}"/>
</file>

<file path=docProps/app.xml><?xml version="1.0" encoding="utf-8"?>
<Properties xmlns="http://schemas.openxmlformats.org/officeDocument/2006/extended-properties" xmlns:vt="http://schemas.openxmlformats.org/officeDocument/2006/docPropsVTypes">
  <Template/>
  <TotalTime>4277</TotalTime>
  <Words>1584</Words>
  <Application>Microsoft Office PowerPoint</Application>
  <PresentationFormat>Widescreen</PresentationFormat>
  <Paragraphs>171</Paragraphs>
  <Slides>15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Avenir Next LT Pro</vt:lpstr>
      <vt:lpstr>Avenir Next LT Pro Light</vt:lpstr>
      <vt:lpstr>Calibri</vt:lpstr>
      <vt:lpstr>Garamond</vt:lpstr>
      <vt:lpstr>SavonVTI</vt:lpstr>
      <vt:lpstr>Quantitative Research Methods and Techniques</vt:lpstr>
      <vt:lpstr>     </vt:lpstr>
      <vt:lpstr>Elements of a research project </vt:lpstr>
      <vt:lpstr>A good research hypothesis..</vt:lpstr>
      <vt:lpstr>Types of data</vt:lpstr>
      <vt:lpstr>Descriptive/exploratory research</vt:lpstr>
      <vt:lpstr>Predictive research</vt:lpstr>
      <vt:lpstr>Explanatory/causal research</vt:lpstr>
      <vt:lpstr>Types of research designs</vt:lpstr>
      <vt:lpstr>Experimental research</vt:lpstr>
      <vt:lpstr>Observational designs</vt:lpstr>
      <vt:lpstr>Statistical inference</vt:lpstr>
      <vt:lpstr>Answering causal/explanatory questions with observational data </vt:lpstr>
      <vt:lpstr>Software and tools for visualizing, describing and analysing data</vt:lpstr>
      <vt:lpstr>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 Science Research for Non-Social Scientists</dc:title>
  <dc:creator>Iulia Cioroianu</dc:creator>
  <cp:lastModifiedBy>Iulia Cioroianu</cp:lastModifiedBy>
  <cp:revision>30</cp:revision>
  <dcterms:created xsi:type="dcterms:W3CDTF">2022-06-13T16:58:51Z</dcterms:created>
  <dcterms:modified xsi:type="dcterms:W3CDTF">2022-06-17T14:07:23Z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0x01010028473FF17AEA7C4289D853262B9660C8</vt:lpwstr>
  </property>
</Properties>
</file>