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notesSlides/notesSlide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8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tags/tag2.xml" ContentType="application/vnd.openxmlformats-officedocument.presentationml.tags+xml"/>
  <Override PartName="/ppt/tags/tag1.xml" ContentType="application/vnd.openxmlformats-officedocument.presentationml.tags+xml"/>
  <Override PartName="/docProps/core.xml" ContentType="application/vnd.openxmlformats-package.core-properties+xml"/>
  <Override PartName="/ppt/tags/tag3.xml" ContentType="application/vnd.openxmlformats-officedocument.presentationml.tag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712" r:id="rId2"/>
  </p:sldMasterIdLst>
  <p:notesMasterIdLst>
    <p:notesMasterId r:id="rId50"/>
  </p:notesMasterIdLst>
  <p:handoutMasterIdLst>
    <p:handoutMasterId r:id="rId51"/>
  </p:handoutMasterIdLst>
  <p:sldIdLst>
    <p:sldId id="256" r:id="rId3"/>
    <p:sldId id="266" r:id="rId4"/>
    <p:sldId id="257" r:id="rId5"/>
    <p:sldId id="265" r:id="rId6"/>
    <p:sldId id="258" r:id="rId7"/>
    <p:sldId id="389" r:id="rId8"/>
    <p:sldId id="390" r:id="rId9"/>
    <p:sldId id="392" r:id="rId10"/>
    <p:sldId id="391" r:id="rId11"/>
    <p:sldId id="268" r:id="rId12"/>
    <p:sldId id="335" r:id="rId13"/>
    <p:sldId id="312" r:id="rId14"/>
    <p:sldId id="334" r:id="rId15"/>
    <p:sldId id="320" r:id="rId16"/>
    <p:sldId id="330" r:id="rId17"/>
    <p:sldId id="336" r:id="rId18"/>
    <p:sldId id="319" r:id="rId19"/>
    <p:sldId id="324" r:id="rId20"/>
    <p:sldId id="325" r:id="rId21"/>
    <p:sldId id="383" r:id="rId22"/>
    <p:sldId id="329" r:id="rId23"/>
    <p:sldId id="382" r:id="rId24"/>
    <p:sldId id="338" r:id="rId25"/>
    <p:sldId id="339" r:id="rId26"/>
    <p:sldId id="340" r:id="rId27"/>
    <p:sldId id="341" r:id="rId28"/>
    <p:sldId id="342" r:id="rId29"/>
    <p:sldId id="283" r:id="rId30"/>
    <p:sldId id="343" r:id="rId31"/>
    <p:sldId id="384" r:id="rId32"/>
    <p:sldId id="385" r:id="rId33"/>
    <p:sldId id="388" r:id="rId34"/>
    <p:sldId id="394" r:id="rId35"/>
    <p:sldId id="386" r:id="rId36"/>
    <p:sldId id="259" r:id="rId37"/>
    <p:sldId id="346" r:id="rId38"/>
    <p:sldId id="327" r:id="rId39"/>
    <p:sldId id="380" r:id="rId40"/>
    <p:sldId id="359" r:id="rId41"/>
    <p:sldId id="323" r:id="rId42"/>
    <p:sldId id="361" r:id="rId43"/>
    <p:sldId id="381" r:id="rId44"/>
    <p:sldId id="365" r:id="rId45"/>
    <p:sldId id="309" r:id="rId46"/>
    <p:sldId id="316" r:id="rId47"/>
    <p:sldId id="393" r:id="rId48"/>
    <p:sldId id="310" r:id="rId49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 baseline="-250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 baseline="-250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 baseline="-250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 baseline="-250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 baseline="-250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 baseline="-250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 baseline="-250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 baseline="-250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 baseline="-250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omas Rogers" initials="TR" lastIdx="3" clrIdx="0">
    <p:extLst>
      <p:ext uri="{19B8F6BF-5375-455C-9EA6-DF929625EA0E}">
        <p15:presenceInfo xmlns:p15="http://schemas.microsoft.com/office/powerpoint/2012/main" userId="S-1-5-21-1078081533-789336058-839522115-10893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0000"/>
    <a:srgbClr val="FF00FF"/>
    <a:srgbClr val="FBF3FA"/>
    <a:srgbClr val="FAF3FB"/>
    <a:srgbClr val="F5DFF3"/>
    <a:srgbClr val="E9CEEE"/>
    <a:srgbClr val="F3D1F3"/>
    <a:srgbClr val="FFFF99"/>
    <a:srgbClr val="CC99FF"/>
    <a:srgbClr val="F9F1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25" autoAdjust="0"/>
    <p:restoredTop sz="77209" autoAdjust="0"/>
  </p:normalViewPr>
  <p:slideViewPr>
    <p:cSldViewPr snapToGrid="0">
      <p:cViewPr varScale="1">
        <p:scale>
          <a:sx n="122" d="100"/>
          <a:sy n="122" d="100"/>
        </p:scale>
        <p:origin x="2724" y="90"/>
      </p:cViewPr>
      <p:guideLst/>
    </p:cSldViewPr>
  </p:slideViewPr>
  <p:outlineViewPr>
    <p:cViewPr>
      <p:scale>
        <a:sx n="33" d="100"/>
        <a:sy n="33" d="100"/>
      </p:scale>
      <p:origin x="0" y="-1426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514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8" Type="http://schemas.openxmlformats.org/officeDocument/2006/relationships/customXml" Target="../customXml/item2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customXml" Target="../customXml/item3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customXml" Target="../customXml/item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6-14T10:17:10.746" idx="2">
    <p:pos x="10" y="10"/>
    <p:text>Make the point that Librray is about the physical assets ... online materials ... skills for searching ... expertise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6-14T10:17:10.746" idx="3">
    <p:pos x="10" y="10"/>
    <p:text>Make the point that Librray is about the physical assets ... online materials ... skills for searching ... expertise</p:text>
    <p:extLst>
      <p:ext uri="{C676402C-5697-4E1C-873F-D02D1690AC5C}">
        <p15:threadingInfo xmlns:p15="http://schemas.microsoft.com/office/powerpoint/2012/main" timeZoneBias="-6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aseline="0"/>
            </a:lvl1pPr>
          </a:lstStyle>
          <a:p>
            <a:fld id="{838313F1-9654-429F-AD19-92FCFDA27D5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aseline="0"/>
            </a:lvl1pPr>
          </a:lstStyle>
          <a:p>
            <a:fld id="{FE350E44-8B40-4A46-8145-B9539035E0EC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F43902-98BC-4B99-B119-24BDAE657DBC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23052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50E44-8B40-4A46-8145-B9539035E0EC}" type="slidenum">
              <a:rPr lang="en-GB" altLang="en-US" smtClean="0"/>
              <a:pPr/>
              <a:t>31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88008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5726536-1309-4F72-87F0-A88CDF378EDA}" type="slidenum">
              <a:rPr lang="en-GB" altLang="en-US">
                <a:solidFill>
                  <a:prstClr val="black"/>
                </a:solidFill>
              </a:rPr>
              <a:pPr eaLnBrk="1" hangingPunct="1"/>
              <a:t>36</a:t>
            </a:fld>
            <a:endParaRPr lang="en-GB" altLang="en-US">
              <a:solidFill>
                <a:prstClr val="black"/>
              </a:solidFill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b="1" dirty="0"/>
          </a:p>
          <a:p>
            <a:pPr eaLnBrk="1" hangingPunct="1"/>
            <a:endParaRPr lang="en-GB" altLang="en-US" dirty="0"/>
          </a:p>
          <a:p>
            <a:pPr eaLnBrk="1" hangingPunct="1"/>
            <a:endParaRPr lang="en-GB" altLang="en-US" dirty="0"/>
          </a:p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1574745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AF01E55-7A44-4108-B220-4A318080FB25}" type="slidenum">
              <a:rPr lang="en-GB" smtClean="0"/>
              <a:pPr eaLnBrk="1" hangingPunct="1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40632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AF01E55-7A44-4108-B220-4A318080FB25}" type="slidenum">
              <a:rPr lang="en-GB" smtClean="0"/>
              <a:pPr eaLnBrk="1" hangingPunct="1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96442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GB" altLang="en-US">
                <a:latin typeface="Arial" panose="020B0604020202020204" pitchFamily="34" charset="0"/>
                <a:cs typeface="Arial" panose="020B0604020202020204" pitchFamily="34" charset="0"/>
              </a:rPr>
              <a:t>Common knowledge refers to information a member of public living in your country is likely to know. In academic practice it is a generally acknoweldged fact and doesn’t require a citation. Opinions can differ about what is common knowledge. A general rule of thumb is if it’s in your head then it’s common knowledge, ir you’ve read it in recent weeks it should be cited. If in doubt then cite.</a:t>
            </a:r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5013" indent="-2825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1888" indent="-2254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84325" indent="-2254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36763" indent="-2254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93963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51163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08363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65563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6430FB7-539E-43D3-B76C-C2103DC4A781}" type="slidenum">
              <a:rPr lang="en-GB" altLang="en-US" smtClean="0"/>
              <a:pPr/>
              <a:t>43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25639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F43902-98BC-4B99-B119-24BDAE657DBC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78710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538" indent="-28520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0828" indent="-22816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7160" indent="-22816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3491" indent="-22816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09822" indent="-228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66154" indent="-228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2485" indent="-228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78816" indent="-228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438F86F-EE4A-4EAA-AE53-246C23C5DF6A}" type="slidenum">
              <a:rPr lang="en-GB" altLang="en-US" smtClean="0"/>
              <a:pPr>
                <a:spcBef>
                  <a:spcPct val="0"/>
                </a:spcBef>
              </a:pPr>
              <a:t>11</a:t>
            </a:fld>
            <a:endParaRPr lang="en-GB" altLang="en-US"/>
          </a:p>
        </p:txBody>
      </p:sp>
      <p:sp>
        <p:nvSpPr>
          <p:cNvPr id="105475" name="Rectangle 7"/>
          <p:cNvSpPr txBox="1">
            <a:spLocks noGrp="1" noChangeArrowheads="1"/>
          </p:cNvSpPr>
          <p:nvPr/>
        </p:nvSpPr>
        <p:spPr bwMode="auto">
          <a:xfrm>
            <a:off x="3851118" y="9428959"/>
            <a:ext cx="2944972" cy="496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60" tIns="45629" rIns="91260" bIns="4562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9B7DA92-6E86-4A77-BC9E-519FAFEAEAE9}" type="slidenum">
              <a:rPr lang="en-GB" altLang="en-US"/>
              <a:pPr algn="r" eaLnBrk="1" hangingPunct="1">
                <a:spcBef>
                  <a:spcPct val="0"/>
                </a:spcBef>
              </a:pPr>
              <a:t>11</a:t>
            </a:fld>
            <a:endParaRPr lang="en-GB" altLang="en-US"/>
          </a:p>
        </p:txBody>
      </p:sp>
      <p:sp>
        <p:nvSpPr>
          <p:cNvPr id="1054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59350" cy="3721100"/>
          </a:xfrm>
          <a:ln/>
        </p:spPr>
      </p:sp>
      <p:sp>
        <p:nvSpPr>
          <p:cNvPr id="1054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610" y="4716856"/>
            <a:ext cx="5438456" cy="4464848"/>
          </a:xfrm>
          <a:noFill/>
        </p:spPr>
        <p:txBody>
          <a:bodyPr lIns="91260" tIns="45629" rIns="91260" bIns="45629"/>
          <a:lstStyle/>
          <a:p>
            <a:pPr eaLnBrk="1" hangingPunct="1"/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7302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50E44-8B40-4A46-8145-B9539035E0EC}" type="slidenum">
              <a:rPr lang="en-GB" altLang="en-US" smtClean="0"/>
              <a:pPr/>
              <a:t>12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830609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538" indent="-28520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0828" indent="-22816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7160" indent="-22816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3491" indent="-22816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09822" indent="-228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66154" indent="-228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2485" indent="-228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78816" indent="-228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0568C44-18F6-412C-971F-6DAC9420C137}" type="slidenum">
              <a:rPr lang="en-GB" altLang="en-US" smtClean="0"/>
              <a:pPr>
                <a:spcBef>
                  <a:spcPct val="0"/>
                </a:spcBef>
              </a:pPr>
              <a:t>13</a:t>
            </a:fld>
            <a:endParaRPr lang="en-GB" altLang="en-US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altLang="en-US">
                <a:latin typeface="Arial" panose="020B0604020202020204" pitchFamily="34" charset="0"/>
                <a:cs typeface="Arial" panose="020B0604020202020204" pitchFamily="34" charset="0"/>
              </a:rPr>
              <a:t>Discuss means to </a:t>
            </a:r>
          </a:p>
        </p:txBody>
      </p:sp>
    </p:spTree>
    <p:extLst>
      <p:ext uri="{BB962C8B-B14F-4D97-AF65-F5344CB8AC3E}">
        <p14:creationId xmlns:p14="http://schemas.microsoft.com/office/powerpoint/2010/main" val="16329815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50E44-8B40-4A46-8145-B9539035E0EC}" type="slidenum">
              <a:rPr lang="en-GB" altLang="en-US" smtClean="0"/>
              <a:pPr/>
              <a:t>14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119365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C3B2F3-7EBC-426F-8D45-F4892830DAF3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26214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50E44-8B40-4A46-8145-B9539035E0EC}" type="slidenum">
              <a:rPr lang="en-GB" altLang="en-US" smtClean="0"/>
              <a:pPr/>
              <a:t>18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888249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50E44-8B40-4A46-8145-B9539035E0EC}" type="slidenum">
              <a:rPr lang="en-GB" altLang="en-US" smtClean="0"/>
              <a:pPr/>
              <a:t>23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10959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5" descr="27259-024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15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98" r="-70"/>
          <a:stretch>
            <a:fillRect/>
          </a:stretch>
        </p:blipFill>
        <p:spPr bwMode="auto">
          <a:xfrm>
            <a:off x="0" y="-26988"/>
            <a:ext cx="9274175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Logo white"/>
          <p:cNvPicPr>
            <a:picLocks noChangeAspect="1" noChangeArrowheads="1"/>
          </p:cNvPicPr>
          <p:nvPr/>
        </p:nvPicPr>
        <p:blipFill>
          <a:blip r:embed="rId4" cstate="screen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6388" y="349250"/>
            <a:ext cx="1809750" cy="60801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8748713" y="-26988"/>
            <a:ext cx="575815" cy="6884988"/>
          </a:xfrm>
          <a:prstGeom prst="rect">
            <a:avLst/>
          </a:prstGeom>
          <a:solidFill>
            <a:srgbClr val="6B303D">
              <a:alpha val="88000"/>
            </a:srgbClr>
          </a:solidFill>
          <a:ln w="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" name="Round Single Corner Rectangle 6"/>
          <p:cNvSpPr/>
          <p:nvPr userDrawn="1"/>
        </p:nvSpPr>
        <p:spPr>
          <a:xfrm>
            <a:off x="0" y="333375"/>
            <a:ext cx="6481763" cy="590550"/>
          </a:xfrm>
          <a:prstGeom prst="round1Rect">
            <a:avLst>
              <a:gd name="adj" fmla="val 26344"/>
            </a:avLst>
          </a:prstGeom>
          <a:solidFill>
            <a:srgbClr val="652539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8" name="Round Single Corner Rectangle 7"/>
          <p:cNvSpPr/>
          <p:nvPr/>
        </p:nvSpPr>
        <p:spPr>
          <a:xfrm>
            <a:off x="360363" y="1260475"/>
            <a:ext cx="7740650" cy="1089025"/>
          </a:xfrm>
          <a:prstGeom prst="round1Rect">
            <a:avLst/>
          </a:prstGeom>
          <a:solidFill>
            <a:srgbClr val="652539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360000" y="1260000"/>
            <a:ext cx="7402512" cy="571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60000" y="1854488"/>
            <a:ext cx="7405687" cy="488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Title 1"/>
          <p:cNvSpPr txBox="1">
            <a:spLocks/>
          </p:cNvSpPr>
          <p:nvPr userDrawn="1"/>
        </p:nvSpPr>
        <p:spPr bwMode="auto">
          <a:xfrm>
            <a:off x="6369" y="350412"/>
            <a:ext cx="6475394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9pPr>
          </a:lstStyle>
          <a:p>
            <a:endParaRPr lang="en-GB" kern="0" baseline="0" dirty="0"/>
          </a:p>
        </p:txBody>
      </p:sp>
    </p:spTree>
    <p:extLst>
      <p:ext uri="{BB962C8B-B14F-4D97-AF65-F5344CB8AC3E}">
        <p14:creationId xmlns:p14="http://schemas.microsoft.com/office/powerpoint/2010/main" val="669822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4589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24338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0975" y="1258888"/>
            <a:ext cx="2057400" cy="54975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8775" y="1258888"/>
            <a:ext cx="6019800" cy="549751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86550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6" descr="DSC_0031031-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32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Logo whit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6388" y="349250"/>
            <a:ext cx="180975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8640763" y="0"/>
            <a:ext cx="503237" cy="6858000"/>
          </a:xfrm>
          <a:prstGeom prst="rect">
            <a:avLst/>
          </a:prstGeom>
          <a:solidFill>
            <a:srgbClr val="D5D3B9">
              <a:alpha val="79999"/>
            </a:srgbClr>
          </a:solidFill>
          <a:ln w="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" name="Round Single Corner Rectangle 6"/>
          <p:cNvSpPr/>
          <p:nvPr/>
        </p:nvSpPr>
        <p:spPr>
          <a:xfrm>
            <a:off x="360363" y="1260475"/>
            <a:ext cx="7740650" cy="1089025"/>
          </a:xfrm>
          <a:prstGeom prst="round1Rect">
            <a:avLst/>
          </a:prstGeom>
          <a:solidFill>
            <a:srgbClr val="484542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8" name="Round Single Corner Rectangle 7"/>
          <p:cNvSpPr/>
          <p:nvPr/>
        </p:nvSpPr>
        <p:spPr>
          <a:xfrm>
            <a:off x="0" y="333375"/>
            <a:ext cx="6481763" cy="590550"/>
          </a:xfrm>
          <a:prstGeom prst="round1Rect">
            <a:avLst>
              <a:gd name="adj" fmla="val 26344"/>
            </a:avLst>
          </a:prstGeom>
          <a:solidFill>
            <a:srgbClr val="D5D3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360000" y="1260000"/>
            <a:ext cx="7402512" cy="571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360000" y="1890000"/>
            <a:ext cx="7405687" cy="488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21154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11826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4794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5" y="1124744"/>
            <a:ext cx="8107363" cy="71040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8775" y="2060848"/>
            <a:ext cx="3992563" cy="46955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03738" y="2060848"/>
            <a:ext cx="3992562" cy="46955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80066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832" y="1124744"/>
            <a:ext cx="8229600" cy="64807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0832" y="2097187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0832" y="2736949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8657" y="2097187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8657" y="2736949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41214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63157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9502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5" descr="27259-024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8" r="-70"/>
          <a:stretch>
            <a:fillRect/>
          </a:stretch>
        </p:blipFill>
        <p:spPr bwMode="auto">
          <a:xfrm>
            <a:off x="0" y="-26988"/>
            <a:ext cx="9274175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Logo white"/>
          <p:cNvPicPr>
            <a:picLocks noChangeAspect="1" noChangeArrowheads="1"/>
          </p:cNvPicPr>
          <p:nvPr/>
        </p:nvPicPr>
        <p:blipFill>
          <a:blip r:embed="rId3" cstate="screen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6388" y="349250"/>
            <a:ext cx="1809750" cy="60801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8748713" y="-26988"/>
            <a:ext cx="575815" cy="6884988"/>
          </a:xfrm>
          <a:prstGeom prst="rect">
            <a:avLst/>
          </a:prstGeom>
          <a:solidFill>
            <a:srgbClr val="6B303D">
              <a:alpha val="88000"/>
            </a:srgbClr>
          </a:solidFill>
          <a:ln w="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" name="Round Single Corner Rectangle 6"/>
          <p:cNvSpPr/>
          <p:nvPr userDrawn="1"/>
        </p:nvSpPr>
        <p:spPr>
          <a:xfrm>
            <a:off x="0" y="333375"/>
            <a:ext cx="6481763" cy="590550"/>
          </a:xfrm>
          <a:prstGeom prst="round1Rect">
            <a:avLst>
              <a:gd name="adj" fmla="val 26344"/>
            </a:avLst>
          </a:prstGeom>
          <a:solidFill>
            <a:srgbClr val="652539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8" name="Round Single Corner Rectangle 7"/>
          <p:cNvSpPr/>
          <p:nvPr/>
        </p:nvSpPr>
        <p:spPr>
          <a:xfrm>
            <a:off x="360363" y="1260475"/>
            <a:ext cx="7740650" cy="1089025"/>
          </a:xfrm>
          <a:prstGeom prst="round1Rect">
            <a:avLst/>
          </a:prstGeom>
          <a:solidFill>
            <a:srgbClr val="652539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360000" y="1260000"/>
            <a:ext cx="7402512" cy="571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60000" y="1854488"/>
            <a:ext cx="7405687" cy="488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Title 1"/>
          <p:cNvSpPr txBox="1">
            <a:spLocks/>
          </p:cNvSpPr>
          <p:nvPr userDrawn="1"/>
        </p:nvSpPr>
        <p:spPr bwMode="auto">
          <a:xfrm>
            <a:off x="6369" y="350412"/>
            <a:ext cx="6475394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9pPr>
          </a:lstStyle>
          <a:p>
            <a:endParaRPr lang="en-GB" kern="0" baseline="0" dirty="0"/>
          </a:p>
        </p:txBody>
      </p:sp>
    </p:spTree>
    <p:extLst>
      <p:ext uri="{BB962C8B-B14F-4D97-AF65-F5344CB8AC3E}">
        <p14:creationId xmlns:p14="http://schemas.microsoft.com/office/powerpoint/2010/main" val="13974658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064925"/>
            <a:ext cx="3008313" cy="77989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1378" y="1052736"/>
            <a:ext cx="5111750" cy="56886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3528" y="1844824"/>
            <a:ext cx="3008313" cy="4896545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4211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5508762"/>
            <a:ext cx="5947048" cy="58453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31640" y="1196752"/>
            <a:ext cx="5947048" cy="424400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31640" y="6131779"/>
            <a:ext cx="5947048" cy="60958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41115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41539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0975" y="1258888"/>
            <a:ext cx="2057400" cy="54975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8775" y="1258888"/>
            <a:ext cx="6019800" cy="54975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9078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3602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3955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8775" y="2230438"/>
            <a:ext cx="3992563" cy="45259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03738" y="2230438"/>
            <a:ext cx="3992562" cy="45259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4603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184" y="1196752"/>
            <a:ext cx="8136904" cy="65293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3184" y="207831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3184" y="271807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8657" y="207831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8657" y="271807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736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3859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3206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2717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Logo redrawn 432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6388" y="347663"/>
            <a:ext cx="180975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10"/>
          <p:cNvSpPr>
            <a:spLocks noChangeArrowheads="1"/>
          </p:cNvSpPr>
          <p:nvPr/>
        </p:nvSpPr>
        <p:spPr bwMode="auto">
          <a:xfrm>
            <a:off x="8640763" y="0"/>
            <a:ext cx="503237" cy="6858000"/>
          </a:xfrm>
          <a:prstGeom prst="rect">
            <a:avLst/>
          </a:prstGeom>
          <a:solidFill>
            <a:srgbClr val="652539"/>
          </a:solidFill>
          <a:ln w="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8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358775" y="1258888"/>
            <a:ext cx="8107363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sp>
        <p:nvSpPr>
          <p:cNvPr id="1029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8775" y="2230438"/>
            <a:ext cx="8137525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</p:txBody>
      </p:sp>
      <p:sp>
        <p:nvSpPr>
          <p:cNvPr id="7" name="Round Single Corner Rectangle 6"/>
          <p:cNvSpPr/>
          <p:nvPr userDrawn="1"/>
        </p:nvSpPr>
        <p:spPr>
          <a:xfrm>
            <a:off x="0" y="333375"/>
            <a:ext cx="6481763" cy="590550"/>
          </a:xfrm>
          <a:prstGeom prst="round1Rect">
            <a:avLst>
              <a:gd name="adj" fmla="val 26344"/>
            </a:avLst>
          </a:prstGeom>
          <a:solidFill>
            <a:srgbClr val="652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45535F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45535F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45535F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45535F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45535F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45535F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45535F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45535F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Logo redrawn 432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6388" y="323850"/>
            <a:ext cx="180975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10"/>
          <p:cNvSpPr>
            <a:spLocks noChangeArrowheads="1"/>
          </p:cNvSpPr>
          <p:nvPr/>
        </p:nvSpPr>
        <p:spPr bwMode="auto">
          <a:xfrm>
            <a:off x="8640763" y="0"/>
            <a:ext cx="503237" cy="6858000"/>
          </a:xfrm>
          <a:prstGeom prst="rect">
            <a:avLst/>
          </a:prstGeom>
          <a:solidFill>
            <a:srgbClr val="D5D3B9"/>
          </a:solidFill>
          <a:ln w="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8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358775" y="1258888"/>
            <a:ext cx="8107363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9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8775" y="2016125"/>
            <a:ext cx="8137525" cy="453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7" name="Round Single Corner Rectangle 6"/>
          <p:cNvSpPr/>
          <p:nvPr/>
        </p:nvSpPr>
        <p:spPr>
          <a:xfrm>
            <a:off x="0" y="323850"/>
            <a:ext cx="6480175" cy="590550"/>
          </a:xfrm>
          <a:prstGeom prst="round1Rect">
            <a:avLst>
              <a:gd name="adj" fmla="val 26344"/>
            </a:avLst>
          </a:prstGeom>
          <a:solidFill>
            <a:srgbClr val="D5D3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6859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45535F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45535F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45535F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45535F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45535F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45535F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45535F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45535F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45535F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s://bath-ac-primo.hosted.exlibrisgroup.com/primo-explore/search?vid=44BAT_VU1" TargetMode="Externa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ubmed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hyperlink" Target="https://www.myendnoteweb.com/" TargetMode="External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1.png"/><Relationship Id="rId5" Type="http://schemas.openxmlformats.org/officeDocument/2006/relationships/hyperlink" Target="https://www.zotero.org/" TargetMode="External"/><Relationship Id="rId4" Type="http://schemas.openxmlformats.org/officeDocument/2006/relationships/hyperlink" Target="https://www.mendeley.com/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conversamos.wordpress.com/category/palavras-e-expressoes/" TargetMode="External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creativecommons.org/licenses/by-nc/4.0/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s://library.bath.ac.uk/literaturesearch" TargetMode="External"/><Relationship Id="rId3" Type="http://schemas.openxmlformats.org/officeDocument/2006/relationships/hyperlink" Target="https://library.bath.ac.uk/images/referencing" TargetMode="External"/><Relationship Id="rId7" Type="http://schemas.openxmlformats.org/officeDocument/2006/relationships/hyperlink" Target="https://www.bath.ac.uk/guides/online-resources-for-university-alumni/" TargetMode="External"/><Relationship Id="rId2" Type="http://schemas.openxmlformats.org/officeDocument/2006/relationships/hyperlink" Target="https://library.bath.ac.uk/referencing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bath.ac.uk/guides/understanding-copyright-and-keeping-your-copying-legal/" TargetMode="External"/><Relationship Id="rId5" Type="http://schemas.openxmlformats.org/officeDocument/2006/relationships/hyperlink" Target="https://www.bath.ac.uk/guides/how-to-evaluate-journal-articles-and-websites/" TargetMode="External"/><Relationship Id="rId10" Type="http://schemas.openxmlformats.org/officeDocument/2006/relationships/hyperlink" Target="https://researchportal.bath.ac.uk/" TargetMode="External"/><Relationship Id="rId4" Type="http://schemas.openxmlformats.org/officeDocument/2006/relationships/hyperlink" Target="https://library.bath.ac.uk/referencing/reference-management" TargetMode="External"/><Relationship Id="rId9" Type="http://schemas.openxmlformats.org/officeDocument/2006/relationships/hyperlink" Target="https://www.bath.ac.uk/guides/how-to-find-books-and-journal-articles/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leadershipfreak.wordpress.com/2010/03/05/10-best-questions-ever" TargetMode="External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creativecommons.org/licenses/by-sa/2.5/" TargetMode="External"/><Relationship Id="rId4" Type="http://schemas.openxmlformats.org/officeDocument/2006/relationships/hyperlink" Target="http://www.mrscienceshow.com/2010/06/bring-us-your-burning-science-questions.html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6" Type="http://schemas.openxmlformats.org/officeDocument/2006/relationships/comments" Target="../comments/comment1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17" Type="http://schemas.openxmlformats.org/officeDocument/2006/relationships/comments" Target="../comments/comment2.xml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20.jpeg"/><Relationship Id="rId1" Type="http://schemas.openxmlformats.org/officeDocument/2006/relationships/tags" Target="../tags/tag2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5" Type="http://schemas.openxmlformats.org/officeDocument/2006/relationships/image" Target="../media/image19.jpeg"/><Relationship Id="rId10" Type="http://schemas.openxmlformats.org/officeDocument/2006/relationships/image" Target="../media/image14.jpeg"/><Relationship Id="rId4" Type="http://schemas.openxmlformats.org/officeDocument/2006/relationships/image" Target="../media/image8.PNG"/><Relationship Id="rId9" Type="http://schemas.openxmlformats.org/officeDocument/2006/relationships/image" Target="../media/image13.jpeg"/><Relationship Id="rId1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microsoft.com/office/2007/relationships/hdphoto" Target="../media/hdphoto3.wdp"/><Relationship Id="rId7" Type="http://schemas.openxmlformats.org/officeDocument/2006/relationships/image" Target="../media/image25.jpeg"/><Relationship Id="rId12" Type="http://schemas.openxmlformats.org/officeDocument/2006/relationships/image" Target="../media/image3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jpeg"/><Relationship Id="rId11" Type="http://schemas.openxmlformats.org/officeDocument/2006/relationships/image" Target="../media/image29.png"/><Relationship Id="rId5" Type="http://schemas.openxmlformats.org/officeDocument/2006/relationships/image" Target="../media/image23.jpeg"/><Relationship Id="rId10" Type="http://schemas.openxmlformats.org/officeDocument/2006/relationships/image" Target="../media/image28.png"/><Relationship Id="rId4" Type="http://schemas.openxmlformats.org/officeDocument/2006/relationships/image" Target="../media/image22.jpeg"/><Relationship Id="rId9" Type="http://schemas.openxmlformats.org/officeDocument/2006/relationships/image" Target="../media/image27.png"/><Relationship Id="rId1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4231341" y="5029201"/>
            <a:ext cx="4195484" cy="1649504"/>
          </a:xfrm>
          <a:prstGeom prst="rect">
            <a:avLst/>
          </a:prstGeom>
          <a:solidFill>
            <a:srgbClr val="F3F3F3"/>
          </a:solidFill>
          <a:ln w="3175" cap="flat" cmpd="sng" algn="ctr">
            <a:solidFill>
              <a:srgbClr val="D1819A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1" u="none" strike="noStrike" cap="none" baseline="0" dirty="0">
                <a:ln>
                  <a:noFill/>
                </a:ln>
                <a:solidFill>
                  <a:srgbClr val="652539"/>
                </a:solidFill>
                <a:effectLst/>
              </a:rPr>
              <a:t>Tom Rogers </a:t>
            </a:r>
            <a:endParaRPr kumimoji="0" lang="en-GB" sz="1600" b="1" u="none" strike="noStrike" cap="none" baseline="0" dirty="0">
              <a:ln>
                <a:noFill/>
              </a:ln>
              <a:solidFill>
                <a:srgbClr val="652539"/>
              </a:solidFill>
              <a:effectLst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baseline="0" dirty="0"/>
              <a:t>Subject Librarian:</a:t>
            </a:r>
            <a:br>
              <a:rPr lang="en-GB" sz="1400" baseline="0" dirty="0"/>
            </a:br>
            <a:r>
              <a:rPr lang="en-GB" sz="1400" baseline="0" dirty="0">
                <a:solidFill>
                  <a:srgbClr val="652539"/>
                </a:solidFill>
              </a:rPr>
              <a:t>Mechanical Engineering</a:t>
            </a:r>
            <a:br>
              <a:rPr lang="en-GB" sz="1400" baseline="0" dirty="0">
                <a:solidFill>
                  <a:srgbClr val="652539"/>
                </a:solidFill>
              </a:rPr>
            </a:br>
            <a:r>
              <a:rPr lang="en-GB" sz="1400" baseline="0" dirty="0">
                <a:solidFill>
                  <a:srgbClr val="652539"/>
                </a:solidFill>
              </a:rPr>
              <a:t>Electronic &amp; Electrical Engineering</a:t>
            </a:r>
            <a:endParaRPr kumimoji="0" lang="en-GB" sz="1400" u="none" strike="noStrike" cap="none" baseline="0" dirty="0">
              <a:ln>
                <a:noFill/>
              </a:ln>
              <a:solidFill>
                <a:srgbClr val="652539"/>
              </a:solidFill>
              <a:effectLst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baseline="0" dirty="0"/>
              <a:t>Liaison Librarian:</a:t>
            </a:r>
            <a:br>
              <a:rPr lang="en-GB" sz="1400" baseline="0" dirty="0"/>
            </a:br>
            <a:r>
              <a:rPr lang="en-GB" sz="1400" baseline="0" dirty="0">
                <a:solidFill>
                  <a:srgbClr val="652539"/>
                </a:solidFill>
              </a:rPr>
              <a:t>Widening Participation &amp; Learning Partnerships</a:t>
            </a:r>
            <a:endParaRPr kumimoji="0" lang="en-GB" sz="1400" u="none" strike="noStrike" cap="none" baseline="0" dirty="0">
              <a:ln>
                <a:noFill/>
              </a:ln>
              <a:solidFill>
                <a:srgbClr val="652539"/>
              </a:solidFill>
              <a:effectLst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8C6B739-D9D8-4458-A3D0-6A9D4C44DD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849" y="1266826"/>
            <a:ext cx="5620870" cy="1076324"/>
          </a:xfrm>
        </p:spPr>
        <p:txBody>
          <a:bodyPr anchor="ctr"/>
          <a:lstStyle/>
          <a:p>
            <a:pPr algn="ctr"/>
            <a:r>
              <a:rPr lang="en-US" altLang="en-US" dirty="0">
                <a:solidFill>
                  <a:schemeClr val="bg1">
                    <a:lumMod val="95000"/>
                  </a:schemeClr>
                </a:solidFill>
              </a:rPr>
              <a:t>Spotlight on Project Qualifications:</a:t>
            </a:r>
            <a:br>
              <a:rPr lang="en-US" altLang="en-US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altLang="en-US" sz="2800" dirty="0">
                <a:solidFill>
                  <a:schemeClr val="bg1">
                    <a:lumMod val="95000"/>
                  </a:schemeClr>
                </a:solidFill>
              </a:rPr>
              <a:t>Library Research Skills</a:t>
            </a:r>
            <a:endParaRPr lang="en-US" alt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6888480" y="254000"/>
            <a:ext cx="1740111" cy="87376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782560" cy="5839200"/>
          </a:xfrm>
          <a:prstGeom prst="rect">
            <a:avLst/>
          </a:prstGeom>
        </p:spPr>
      </p:pic>
      <p:sp>
        <p:nvSpPr>
          <p:cNvPr id="9" name="Title 3"/>
          <p:cNvSpPr txBox="1">
            <a:spLocks/>
          </p:cNvSpPr>
          <p:nvPr/>
        </p:nvSpPr>
        <p:spPr bwMode="auto">
          <a:xfrm>
            <a:off x="1207056" y="5470207"/>
            <a:ext cx="7441855" cy="13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9pPr>
          </a:lstStyle>
          <a:p>
            <a:r>
              <a:rPr lang="en-GB" sz="6000" kern="0" baseline="0" dirty="0">
                <a:solidFill>
                  <a:schemeClr val="bg1">
                    <a:lumMod val="75000"/>
                  </a:schemeClr>
                </a:solidFill>
                <a:effectLst>
                  <a:reflection blurRad="50800" stA="14000" endPos="70000" dir="5400000" sy="-100000" algn="bl" rotWithShape="0"/>
                </a:effectLst>
              </a:rPr>
              <a:t>Research Skills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17407" y="5486400"/>
            <a:ext cx="7441855" cy="1362075"/>
          </a:xfrm>
        </p:spPr>
        <p:txBody>
          <a:bodyPr/>
          <a:lstStyle/>
          <a:p>
            <a:r>
              <a:rPr lang="en-GB" sz="6000" dirty="0">
                <a:effectLst>
                  <a:reflection blurRad="50800" stA="14000" endPos="70000" dir="5400000" sy="-100000" algn="bl" rotWithShape="0"/>
                </a:effectLst>
              </a:rPr>
              <a:t>Research Skills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6369" y="350412"/>
            <a:ext cx="6475394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9pPr>
          </a:lstStyle>
          <a:p>
            <a:endParaRPr lang="en-GB" kern="0" baseline="0" dirty="0"/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8659071" y="0"/>
            <a:ext cx="484930" cy="6884988"/>
          </a:xfrm>
          <a:prstGeom prst="rect">
            <a:avLst/>
          </a:prstGeom>
          <a:solidFill>
            <a:srgbClr val="6B303D">
              <a:alpha val="88000"/>
            </a:srgbClr>
          </a:solidFill>
          <a:ln w="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" name="Round Single Corner Rectangle 9"/>
          <p:cNvSpPr/>
          <p:nvPr/>
        </p:nvSpPr>
        <p:spPr>
          <a:xfrm>
            <a:off x="0" y="333375"/>
            <a:ext cx="6481763" cy="590550"/>
          </a:xfrm>
          <a:prstGeom prst="round1Rect">
            <a:avLst>
              <a:gd name="adj" fmla="val 26344"/>
            </a:avLst>
          </a:prstGeom>
          <a:solidFill>
            <a:srgbClr val="652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38759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Number Placeholder 3"/>
          <p:cNvSpPr txBox="1">
            <a:spLocks noGrp="1"/>
          </p:cNvSpPr>
          <p:nvPr/>
        </p:nvSpPr>
        <p:spPr bwMode="auto">
          <a:xfrm>
            <a:off x="8072438" y="6519863"/>
            <a:ext cx="6762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17C9518E-A6D6-470D-8BAF-5A7852CAD2B9}" type="slidenum">
              <a:rPr lang="en-GB" altLang="en-US" sz="1400">
                <a:latin typeface="Rdg Vesta" pitchFamily="2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11</a:t>
            </a:fld>
            <a:endParaRPr lang="en-GB" altLang="en-US" sz="1400">
              <a:latin typeface="Rdg Vesta" pitchFamily="2" charset="0"/>
            </a:endParaRPr>
          </a:p>
        </p:txBody>
      </p:sp>
      <p:sp>
        <p:nvSpPr>
          <p:cNvPr id="104452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84826" y="301557"/>
            <a:ext cx="7772400" cy="630678"/>
          </a:xfrm>
        </p:spPr>
        <p:txBody>
          <a:bodyPr wrap="none" anchor="b"/>
          <a:lstStyle/>
          <a:p>
            <a:pPr eaLnBrk="1" hangingPunct="1"/>
            <a:r>
              <a:rPr lang="en-GB" altLang="en-US" dirty="0">
                <a:solidFill>
                  <a:srgbClr val="F9F1F3"/>
                </a:solidFill>
              </a:rPr>
              <a:t>Gathering your ideas</a:t>
            </a:r>
          </a:p>
        </p:txBody>
      </p:sp>
      <p:sp>
        <p:nvSpPr>
          <p:cNvPr id="104453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369650" y="1366839"/>
            <a:ext cx="8093413" cy="5267426"/>
          </a:xfrm>
        </p:spPr>
        <p:txBody>
          <a:bodyPr/>
          <a:lstStyle/>
          <a:p>
            <a:pPr marL="534988" indent="-534988" eaLnBrk="1" hangingPunct="1">
              <a:buFontTx/>
              <a:buAutoNum type="arabicPeriod"/>
            </a:pPr>
            <a:r>
              <a:rPr lang="en-GB" altLang="en-US" sz="2800" dirty="0">
                <a:solidFill>
                  <a:schemeClr val="accent2"/>
                </a:solidFill>
              </a:rPr>
              <a:t>Write down your </a:t>
            </a:r>
            <a:r>
              <a:rPr lang="en-GB" altLang="en-US" sz="2800" b="1" dirty="0">
                <a:solidFill>
                  <a:schemeClr val="accent2"/>
                </a:solidFill>
              </a:rPr>
              <a:t>topic</a:t>
            </a:r>
            <a:br>
              <a:rPr lang="en-GB" altLang="en-US" sz="2800" dirty="0">
                <a:solidFill>
                  <a:schemeClr val="accent2"/>
                </a:solidFill>
              </a:rPr>
            </a:br>
            <a:endParaRPr lang="en-GB" altLang="en-US" sz="2800" dirty="0">
              <a:solidFill>
                <a:schemeClr val="accent2"/>
              </a:solidFill>
            </a:endParaRPr>
          </a:p>
          <a:p>
            <a:pPr marL="534988" indent="-534988" eaLnBrk="1" hangingPunct="1">
              <a:buFontTx/>
              <a:buAutoNum type="arabicPeriod"/>
            </a:pPr>
            <a:r>
              <a:rPr lang="en-GB" altLang="en-US" sz="2800" dirty="0">
                <a:solidFill>
                  <a:schemeClr val="accent2"/>
                </a:solidFill>
              </a:rPr>
              <a:t>What are the</a:t>
            </a:r>
            <a:r>
              <a:rPr lang="en-GB" altLang="en-US" sz="2800" b="1" dirty="0">
                <a:solidFill>
                  <a:schemeClr val="accent2"/>
                </a:solidFill>
              </a:rPr>
              <a:t> issues </a:t>
            </a:r>
            <a:r>
              <a:rPr lang="en-GB" altLang="en-US" sz="2800" dirty="0">
                <a:solidFill>
                  <a:schemeClr val="accent2"/>
                </a:solidFill>
              </a:rPr>
              <a:t>and </a:t>
            </a:r>
            <a:r>
              <a:rPr lang="en-GB" altLang="en-US" sz="2800" b="1" dirty="0">
                <a:solidFill>
                  <a:schemeClr val="accent2"/>
                </a:solidFill>
              </a:rPr>
              <a:t>key</a:t>
            </a:r>
            <a:r>
              <a:rPr lang="en-GB" altLang="en-US" sz="2800" dirty="0">
                <a:solidFill>
                  <a:schemeClr val="accent2"/>
                </a:solidFill>
              </a:rPr>
              <a:t> </a:t>
            </a:r>
            <a:r>
              <a:rPr lang="en-GB" altLang="en-US" sz="2800" b="1" dirty="0">
                <a:solidFill>
                  <a:schemeClr val="accent2"/>
                </a:solidFill>
              </a:rPr>
              <a:t>concepts</a:t>
            </a:r>
            <a:r>
              <a:rPr lang="en-GB" altLang="en-US" sz="2800" dirty="0">
                <a:solidFill>
                  <a:schemeClr val="accent2"/>
                </a:solidFill>
              </a:rPr>
              <a:t>?</a:t>
            </a:r>
            <a:br>
              <a:rPr lang="en-GB" altLang="en-US" sz="2800" dirty="0">
                <a:solidFill>
                  <a:schemeClr val="accent2"/>
                </a:solidFill>
              </a:rPr>
            </a:br>
            <a:endParaRPr lang="en-GB" altLang="en-US" sz="2800" dirty="0">
              <a:solidFill>
                <a:schemeClr val="accent2"/>
              </a:solidFill>
            </a:endParaRPr>
          </a:p>
          <a:p>
            <a:pPr marL="534988" indent="-534988" eaLnBrk="1" hangingPunct="1">
              <a:buFontTx/>
              <a:buAutoNum type="arabicPeriod"/>
            </a:pPr>
            <a:r>
              <a:rPr lang="en-GB" altLang="en-US" sz="2800" dirty="0">
                <a:solidFill>
                  <a:schemeClr val="accent2"/>
                </a:solidFill>
              </a:rPr>
              <a:t>What </a:t>
            </a:r>
            <a:r>
              <a:rPr lang="en-GB" altLang="en-US" sz="2800" b="1" dirty="0">
                <a:solidFill>
                  <a:schemeClr val="accent2"/>
                </a:solidFill>
              </a:rPr>
              <a:t>motivates </a:t>
            </a:r>
            <a:r>
              <a:rPr lang="en-GB" altLang="en-US" sz="2800" dirty="0">
                <a:solidFill>
                  <a:schemeClr val="accent2"/>
                </a:solidFill>
              </a:rPr>
              <a:t>you and what aspects of the topic are important and of interest?</a:t>
            </a:r>
            <a:br>
              <a:rPr lang="en-GB" altLang="en-US" sz="2800" dirty="0">
                <a:solidFill>
                  <a:schemeClr val="accent2"/>
                </a:solidFill>
              </a:rPr>
            </a:br>
            <a:endParaRPr lang="en-GB" altLang="en-US" sz="2800" dirty="0">
              <a:solidFill>
                <a:schemeClr val="accent2"/>
              </a:solidFill>
            </a:endParaRPr>
          </a:p>
          <a:p>
            <a:pPr marL="534988" indent="-534988" eaLnBrk="1" hangingPunct="1">
              <a:buFontTx/>
              <a:buAutoNum type="arabicPeriod"/>
            </a:pPr>
            <a:r>
              <a:rPr lang="en-GB" altLang="en-US" sz="2800" dirty="0">
                <a:solidFill>
                  <a:schemeClr val="accent2"/>
                </a:solidFill>
              </a:rPr>
              <a:t>What </a:t>
            </a:r>
            <a:r>
              <a:rPr lang="en-GB" altLang="en-US" sz="2800" b="1" dirty="0">
                <a:solidFill>
                  <a:schemeClr val="accent2"/>
                </a:solidFill>
              </a:rPr>
              <a:t>aims</a:t>
            </a:r>
            <a:r>
              <a:rPr lang="en-GB" altLang="en-US" sz="2800" dirty="0">
                <a:solidFill>
                  <a:schemeClr val="accent2"/>
                </a:solidFill>
              </a:rPr>
              <a:t> and </a:t>
            </a:r>
            <a:r>
              <a:rPr lang="en-GB" altLang="en-US" sz="2800" b="1" dirty="0">
                <a:solidFill>
                  <a:schemeClr val="accent2"/>
                </a:solidFill>
              </a:rPr>
              <a:t>goals</a:t>
            </a:r>
            <a:r>
              <a:rPr lang="en-GB" altLang="en-US" sz="2800" dirty="0">
                <a:solidFill>
                  <a:schemeClr val="accent2"/>
                </a:solidFill>
              </a:rPr>
              <a:t> does this work present?</a:t>
            </a:r>
            <a:br>
              <a:rPr lang="en-GB" altLang="en-US" sz="2800" dirty="0">
                <a:solidFill>
                  <a:schemeClr val="accent2"/>
                </a:solidFill>
              </a:rPr>
            </a:br>
            <a:endParaRPr lang="en-GB" altLang="en-US" sz="2800" dirty="0">
              <a:solidFill>
                <a:schemeClr val="accent2"/>
              </a:solidFill>
            </a:endParaRPr>
          </a:p>
          <a:p>
            <a:pPr marL="534988" indent="-534988" eaLnBrk="1" hangingPunct="1">
              <a:buFontTx/>
              <a:buAutoNum type="arabicPeriod"/>
            </a:pPr>
            <a:r>
              <a:rPr lang="en-GB" altLang="en-US" sz="2800" dirty="0">
                <a:solidFill>
                  <a:schemeClr val="accent2"/>
                </a:solidFill>
              </a:rPr>
              <a:t>Decide where to </a:t>
            </a:r>
            <a:r>
              <a:rPr lang="en-GB" altLang="en-US" sz="2800" b="1" dirty="0">
                <a:solidFill>
                  <a:schemeClr val="accent2"/>
                </a:solidFill>
              </a:rPr>
              <a:t>start</a:t>
            </a:r>
            <a:r>
              <a:rPr lang="en-GB" altLang="en-US" sz="2800" dirty="0">
                <a:solidFill>
                  <a:schemeClr val="accent2"/>
                </a:solidFill>
              </a:rPr>
              <a:t> …</a:t>
            </a:r>
          </a:p>
          <a:p>
            <a:pPr marL="381000" indent="-381000" eaLnBrk="1" hangingPunct="1">
              <a:buClr>
                <a:schemeClr val="tx1"/>
              </a:buClr>
              <a:buFontTx/>
              <a:buNone/>
            </a:pPr>
            <a:endParaRPr lang="en-GB" altLang="en-US" sz="2400" dirty="0">
              <a:solidFill>
                <a:schemeClr val="accent2"/>
              </a:solidFill>
            </a:endParaRPr>
          </a:p>
          <a:p>
            <a:pPr marL="381000" indent="-381000" eaLnBrk="1" hangingPunct="1">
              <a:buClr>
                <a:schemeClr val="tx1"/>
              </a:buClr>
              <a:buFontTx/>
              <a:buNone/>
            </a:pPr>
            <a:r>
              <a:rPr lang="en-GB" altLang="en-US" sz="2400" dirty="0">
                <a:solidFill>
                  <a:schemeClr val="accent2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819951047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34504" y="1431982"/>
            <a:ext cx="8593493" cy="5486399"/>
            <a:chOff x="0" y="1371600"/>
            <a:chExt cx="8593493" cy="5486399"/>
          </a:xfrm>
        </p:grpSpPr>
        <p:sp>
          <p:nvSpPr>
            <p:cNvPr id="8" name="Cloud 7"/>
            <p:cNvSpPr/>
            <p:nvPr/>
          </p:nvSpPr>
          <p:spPr bwMode="auto">
            <a:xfrm>
              <a:off x="0" y="1371600"/>
              <a:ext cx="8593493" cy="5486399"/>
            </a:xfrm>
            <a:prstGeom prst="cloud">
              <a:avLst/>
            </a:prstGeom>
            <a:gradFill flip="none" rotWithShape="1">
              <a:gsLst>
                <a:gs pos="0">
                  <a:srgbClr val="ECF294"/>
                </a:gs>
                <a:gs pos="43000">
                  <a:srgbClr val="ECF294"/>
                </a:gs>
                <a:gs pos="100000">
                  <a:srgbClr val="FFFFEB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softEdge rad="127000"/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903233" y="3057395"/>
              <a:ext cx="13670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aseline="0" dirty="0"/>
                <a:t>The great unknowns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388855" y="2818375"/>
            <a:ext cx="5805575" cy="3483008"/>
            <a:chOff x="1389150" y="2818375"/>
            <a:chExt cx="5765910" cy="3483008"/>
          </a:xfrm>
        </p:grpSpPr>
        <p:sp>
          <p:nvSpPr>
            <p:cNvPr id="7" name="Oval 6"/>
            <p:cNvSpPr/>
            <p:nvPr/>
          </p:nvSpPr>
          <p:spPr bwMode="auto">
            <a:xfrm rot="21182001">
              <a:off x="1711804" y="2818375"/>
              <a:ext cx="5443256" cy="3483008"/>
            </a:xfrm>
            <a:prstGeom prst="ellipse">
              <a:avLst/>
            </a:pr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389150" y="5316128"/>
              <a:ext cx="562316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aseline="0" dirty="0"/>
                <a:t>Things you don’t know about—</a:t>
              </a:r>
              <a:br>
                <a:rPr lang="en-GB" sz="1600" baseline="0" dirty="0"/>
              </a:br>
              <a:r>
                <a:rPr lang="en-GB" sz="1600" baseline="0" dirty="0"/>
                <a:t>essential to comprehension, interpretation,</a:t>
              </a:r>
              <a:br>
                <a:rPr lang="en-GB" sz="1600" baseline="0" dirty="0"/>
              </a:br>
              <a:r>
                <a:rPr lang="en-GB" sz="1600" baseline="0" dirty="0"/>
                <a:t>and communication</a:t>
              </a:r>
              <a:endParaRPr lang="en-GB" sz="1600" i="1" baseline="0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777796" y="3000223"/>
            <a:ext cx="2985247" cy="2328790"/>
            <a:chOff x="2777796" y="3000223"/>
            <a:chExt cx="2985247" cy="2328790"/>
          </a:xfrm>
        </p:grpSpPr>
        <p:sp>
          <p:nvSpPr>
            <p:cNvPr id="6" name="Oval 5"/>
            <p:cNvSpPr/>
            <p:nvPr/>
          </p:nvSpPr>
          <p:spPr bwMode="auto">
            <a:xfrm rot="532097">
              <a:off x="2777796" y="3000223"/>
              <a:ext cx="2985247" cy="232879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440028" y="4538983"/>
              <a:ext cx="22133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aseline="0" dirty="0"/>
                <a:t>What you know you</a:t>
              </a:r>
              <a:br>
                <a:rPr lang="en-GB" baseline="0" dirty="0"/>
              </a:br>
              <a:r>
                <a:rPr lang="en-GB" baseline="0" dirty="0"/>
                <a:t>need to find out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 flipH="1">
            <a:off x="213669" y="335901"/>
            <a:ext cx="57765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aseline="0" dirty="0">
                <a:solidFill>
                  <a:srgbClr val="F3F3F3"/>
                </a:solidFill>
              </a:rPr>
              <a:t>Thinking, Planning </a:t>
            </a:r>
            <a:r>
              <a:rPr lang="en-GB" sz="3200" baseline="0" dirty="0">
                <a:solidFill>
                  <a:srgbClr val="F3F3F3"/>
                </a:solidFill>
                <a:sym typeface="Wingdings" panose="05000000000000000000" pitchFamily="2" charset="2"/>
              </a:rPr>
              <a:t> Doing</a:t>
            </a:r>
            <a:endParaRPr lang="en-GB" sz="3200" baseline="0" dirty="0">
              <a:solidFill>
                <a:srgbClr val="F3F3F3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7114" y="1096876"/>
            <a:ext cx="67180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aseline="0" dirty="0">
                <a:solidFill>
                  <a:srgbClr val="820000"/>
                </a:solidFill>
              </a:rPr>
              <a:t>Topic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aseline="0" dirty="0">
                <a:solidFill>
                  <a:srgbClr val="820000"/>
                </a:solidFill>
              </a:rPr>
              <a:t>General research goal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179686" y="3091234"/>
            <a:ext cx="1832570" cy="1461786"/>
            <a:chOff x="3179686" y="3091234"/>
            <a:chExt cx="1832570" cy="1461786"/>
          </a:xfrm>
        </p:grpSpPr>
        <p:sp>
          <p:nvSpPr>
            <p:cNvPr id="5" name="Oval 4"/>
            <p:cNvSpPr/>
            <p:nvPr/>
          </p:nvSpPr>
          <p:spPr bwMode="auto">
            <a:xfrm rot="20427553">
              <a:off x="3179686" y="3091234"/>
              <a:ext cx="1832570" cy="1461786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513688" y="3440092"/>
              <a:ext cx="136709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aseline="0" dirty="0"/>
                <a:t>What you already know?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337114" y="1874019"/>
            <a:ext cx="41440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aseline="0" dirty="0">
                <a:solidFill>
                  <a:srgbClr val="C00000"/>
                </a:solidFill>
              </a:rPr>
              <a:t>Specific research question</a:t>
            </a:r>
          </a:p>
        </p:txBody>
      </p:sp>
    </p:spTree>
    <p:extLst>
      <p:ext uri="{BB962C8B-B14F-4D97-AF65-F5344CB8AC3E}">
        <p14:creationId xmlns:p14="http://schemas.microsoft.com/office/powerpoint/2010/main" val="2619886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60588"/>
            <a:ext cx="8705850" cy="625681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GB" altLang="en-US" sz="3200" dirty="0">
                <a:solidFill>
                  <a:srgbClr val="820000"/>
                </a:solidFill>
                <a:latin typeface="Arial Narrow" panose="020B0606020202030204" pitchFamily="34" charset="0"/>
              </a:rPr>
              <a:t>Discuss the ethics of cloning animals for food production?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11125" y="367517"/>
            <a:ext cx="8107363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9pPr>
          </a:lstStyle>
          <a:p>
            <a:r>
              <a:rPr lang="en-GB" kern="0" baseline="0" dirty="0">
                <a:solidFill>
                  <a:srgbClr val="F9F1F3"/>
                </a:solidFill>
              </a:rPr>
              <a:t>Develop your research question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495059" y="5263365"/>
            <a:ext cx="78613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indent="-609600" eaLnBrk="1" hangingPunct="1">
              <a:buFontTx/>
              <a:buNone/>
            </a:pPr>
            <a:r>
              <a:rPr lang="en-GB" altLang="en-US" sz="2400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What are the ethical considerations </a:t>
            </a:r>
            <a:r>
              <a:rPr lang="en-GB" altLang="en-US" sz="2400" baseline="0">
                <a:solidFill>
                  <a:schemeClr val="tx1">
                    <a:lumMod val="65000"/>
                    <a:lumOff val="35000"/>
                  </a:schemeClr>
                </a:solidFill>
              </a:rPr>
              <a:t>in your </a:t>
            </a:r>
            <a:r>
              <a:rPr lang="en-GB" altLang="en-US" sz="2400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question?	</a:t>
            </a:r>
          </a:p>
        </p:txBody>
      </p:sp>
      <p:sp>
        <p:nvSpPr>
          <p:cNvPr id="7" name="Rectangle 6"/>
          <p:cNvSpPr/>
          <p:nvPr/>
        </p:nvSpPr>
        <p:spPr>
          <a:xfrm>
            <a:off x="244474" y="2270739"/>
            <a:ext cx="81375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09600" indent="-609600" algn="ctr" eaLnBrk="1" hangingPunct="1">
              <a:buFontTx/>
              <a:buNone/>
            </a:pPr>
            <a:r>
              <a:rPr lang="en-GB" altLang="en-US" sz="3200" baseline="0" dirty="0"/>
              <a:t>What are the key search terms?</a:t>
            </a:r>
          </a:p>
        </p:txBody>
      </p:sp>
      <p:sp>
        <p:nvSpPr>
          <p:cNvPr id="5" name="Rectangle 4"/>
          <p:cNvSpPr/>
          <p:nvPr/>
        </p:nvSpPr>
        <p:spPr>
          <a:xfrm>
            <a:off x="84904" y="3099076"/>
            <a:ext cx="12250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 eaLnBrk="1" hangingPunct="1">
              <a:buFontTx/>
              <a:buNone/>
            </a:pPr>
            <a:r>
              <a:rPr lang="en-GB" altLang="en-US" sz="2800" b="1" baseline="0" dirty="0">
                <a:solidFill>
                  <a:srgbClr val="820000"/>
                </a:solidFill>
              </a:rPr>
              <a:t>ethics</a:t>
            </a:r>
          </a:p>
        </p:txBody>
      </p:sp>
      <p:sp>
        <p:nvSpPr>
          <p:cNvPr id="9" name="Rectangle 8"/>
          <p:cNvSpPr/>
          <p:nvPr/>
        </p:nvSpPr>
        <p:spPr>
          <a:xfrm>
            <a:off x="84904" y="3619985"/>
            <a:ext cx="14622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 eaLnBrk="1" hangingPunct="1">
              <a:buFontTx/>
              <a:buNone/>
            </a:pPr>
            <a:r>
              <a:rPr lang="en-GB" altLang="en-US" sz="2800" b="1" baseline="0" dirty="0">
                <a:solidFill>
                  <a:srgbClr val="820000"/>
                </a:solidFill>
              </a:rPr>
              <a:t>cloning</a:t>
            </a:r>
          </a:p>
        </p:txBody>
      </p:sp>
      <p:sp>
        <p:nvSpPr>
          <p:cNvPr id="10" name="Rectangle 9"/>
          <p:cNvSpPr/>
          <p:nvPr/>
        </p:nvSpPr>
        <p:spPr>
          <a:xfrm>
            <a:off x="-97678" y="4640190"/>
            <a:ext cx="32896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 eaLnBrk="1" hangingPunct="1">
              <a:buFontTx/>
              <a:buNone/>
            </a:pPr>
            <a:r>
              <a:rPr lang="en-GB" altLang="en-US" sz="2800" b="1" baseline="0" dirty="0">
                <a:solidFill>
                  <a:srgbClr val="820000"/>
                </a:solidFill>
              </a:rPr>
              <a:t>“food production”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4904" y="4119537"/>
            <a:ext cx="15231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 eaLnBrk="1" hangingPunct="1">
              <a:buFontTx/>
              <a:buNone/>
            </a:pPr>
            <a:r>
              <a:rPr lang="en-GB" altLang="en-US" sz="2800" b="1" baseline="0" dirty="0">
                <a:solidFill>
                  <a:srgbClr val="820000"/>
                </a:solidFill>
              </a:rPr>
              <a:t>animals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725851" y="3099076"/>
            <a:ext cx="9444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 eaLnBrk="1" hangingPunct="1">
              <a:buFontTx/>
              <a:buNone/>
            </a:pPr>
            <a:r>
              <a:rPr lang="en-GB" altLang="en-US" sz="2800" baseline="0" dirty="0">
                <a:solidFill>
                  <a:srgbClr val="C00000"/>
                </a:solidFill>
              </a:rPr>
              <a:t>ethic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771329" y="3099076"/>
            <a:ext cx="12250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eaLnBrk="1" hangingPunct="1">
              <a:buFontTx/>
              <a:buNone/>
            </a:pPr>
            <a:r>
              <a:rPr lang="en-GB" altLang="en-US" sz="2800" baseline="0" dirty="0">
                <a:solidFill>
                  <a:srgbClr val="C00000"/>
                </a:solidFill>
              </a:rPr>
              <a:t>ethical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427504" y="3099076"/>
            <a:ext cx="9460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eaLnBrk="1" hangingPunct="1">
              <a:buFontTx/>
              <a:buNone/>
            </a:pPr>
            <a:r>
              <a:rPr lang="en-GB" altLang="en-US" sz="2800" baseline="0" dirty="0">
                <a:solidFill>
                  <a:srgbClr val="3E3E9F"/>
                </a:solidFill>
              </a:rPr>
              <a:t>legal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241763" y="3099076"/>
            <a:ext cx="10855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eaLnBrk="1" hangingPunct="1">
              <a:buFontTx/>
              <a:buNone/>
            </a:pPr>
            <a:r>
              <a:rPr lang="en-GB" altLang="en-US" sz="2800" baseline="0" dirty="0">
                <a:solidFill>
                  <a:srgbClr val="3E3E9F"/>
                </a:solidFill>
              </a:rPr>
              <a:t>moral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725851" y="3619985"/>
            <a:ext cx="10454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 eaLnBrk="1" hangingPunct="1">
              <a:buFontTx/>
              <a:buNone/>
            </a:pPr>
            <a:r>
              <a:rPr lang="en-GB" altLang="en-US" sz="2800" baseline="0" dirty="0">
                <a:solidFill>
                  <a:srgbClr val="C00000"/>
                </a:solidFill>
              </a:rPr>
              <a:t>clone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771329" y="3619985"/>
            <a:ext cx="12458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 eaLnBrk="1" hangingPunct="1">
              <a:buFontTx/>
              <a:buNone/>
            </a:pPr>
            <a:r>
              <a:rPr lang="en-GB" altLang="en-US" sz="2800" baseline="0" dirty="0">
                <a:solidFill>
                  <a:srgbClr val="C00000"/>
                </a:solidFill>
              </a:rPr>
              <a:t>cloned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097333" y="3619985"/>
            <a:ext cx="35862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eaLnBrk="1" hangingPunct="1">
              <a:buFontTx/>
              <a:buNone/>
            </a:pPr>
            <a:r>
              <a:rPr lang="en-GB" altLang="en-US" sz="2800" baseline="0" dirty="0">
                <a:solidFill>
                  <a:srgbClr val="3E3E9F"/>
                </a:solidFill>
              </a:rPr>
              <a:t>“genetically modified”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725851" y="4119537"/>
            <a:ext cx="12458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 eaLnBrk="1" hangingPunct="1">
              <a:buFontTx/>
              <a:buNone/>
            </a:pPr>
            <a:r>
              <a:rPr lang="en-GB" altLang="en-US" sz="2800" baseline="0" dirty="0">
                <a:solidFill>
                  <a:srgbClr val="C00000"/>
                </a:solidFill>
              </a:rPr>
              <a:t>animal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593008" y="3619985"/>
            <a:ext cx="7633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eaLnBrk="1" hangingPunct="1">
              <a:buFontTx/>
              <a:buNone/>
            </a:pPr>
            <a:r>
              <a:rPr lang="en-GB" altLang="en-US" sz="2800" baseline="0" dirty="0">
                <a:solidFill>
                  <a:srgbClr val="3E3E9F"/>
                </a:solidFill>
              </a:rPr>
              <a:t>GM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516085" y="4119537"/>
            <a:ext cx="15632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eaLnBrk="1" hangingPunct="1">
              <a:buFontTx/>
              <a:buNone/>
            </a:pPr>
            <a:r>
              <a:rPr lang="en-GB" altLang="en-US" sz="2800" baseline="0" dirty="0">
                <a:solidFill>
                  <a:srgbClr val="3E3E9F"/>
                </a:solidFill>
              </a:rPr>
              <a:t>livestock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079333" y="4119537"/>
            <a:ext cx="24849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eaLnBrk="1" hangingPunct="1">
              <a:buFontTx/>
              <a:buNone/>
            </a:pPr>
            <a:r>
              <a:rPr lang="en-GB" altLang="en-US" sz="2800" baseline="0" dirty="0">
                <a:solidFill>
                  <a:srgbClr val="3E3E9F"/>
                </a:solidFill>
              </a:rPr>
              <a:t>“farm animals”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564309" y="4119537"/>
            <a:ext cx="10438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eaLnBrk="1" hangingPunct="1">
              <a:buFontTx/>
              <a:buNone/>
            </a:pPr>
            <a:r>
              <a:rPr lang="en-GB" altLang="en-US" sz="2800" baseline="0" dirty="0">
                <a:solidFill>
                  <a:srgbClr val="3E3E9F"/>
                </a:solidFill>
              </a:rPr>
              <a:t>cattle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221292" y="4640190"/>
            <a:ext cx="18662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eaLnBrk="1" hangingPunct="1">
              <a:buFontTx/>
              <a:buNone/>
            </a:pPr>
            <a:r>
              <a:rPr lang="en-GB" altLang="en-US" sz="2800" baseline="0" dirty="0">
                <a:solidFill>
                  <a:srgbClr val="3E3E9F"/>
                </a:solidFill>
              </a:rPr>
              <a:t>agriculture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071319" y="4640190"/>
            <a:ext cx="24929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eaLnBrk="1" hangingPunct="1">
              <a:buFontTx/>
              <a:buNone/>
            </a:pPr>
            <a:r>
              <a:rPr lang="en-GB" altLang="en-US" sz="2800" baseline="0" dirty="0">
                <a:solidFill>
                  <a:srgbClr val="3E3E9F"/>
                </a:solidFill>
              </a:rPr>
              <a:t>“food industry”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438150" y="2889139"/>
            <a:ext cx="778033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Rectangle 26"/>
          <p:cNvSpPr/>
          <p:nvPr/>
        </p:nvSpPr>
        <p:spPr>
          <a:xfrm>
            <a:off x="311113" y="6256264"/>
            <a:ext cx="78613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indent="-609600" eaLnBrk="1" hangingPunct="1">
              <a:buFontTx/>
              <a:buNone/>
            </a:pPr>
            <a:r>
              <a:rPr lang="en-GB" altLang="en-US" sz="2400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What aspects of food production need to be considered?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38150" y="5770762"/>
            <a:ext cx="78613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indent="-609600" eaLnBrk="1" hangingPunct="1">
              <a:buFontTx/>
              <a:buNone/>
            </a:pPr>
            <a:r>
              <a:rPr lang="en-GB" altLang="en-US" sz="2400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What is </a:t>
            </a:r>
            <a:r>
              <a:rPr lang="en-GB" altLang="en-US" sz="2400" b="1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cloning</a:t>
            </a:r>
            <a:r>
              <a:rPr lang="en-GB" altLang="en-US" sz="2400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? Are there different types of cloning?</a:t>
            </a:r>
          </a:p>
        </p:txBody>
      </p:sp>
    </p:spTree>
    <p:extLst>
      <p:ext uri="{BB962C8B-B14F-4D97-AF65-F5344CB8AC3E}">
        <p14:creationId xmlns:p14="http://schemas.microsoft.com/office/powerpoint/2010/main" val="2551565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3" grpId="1"/>
      <p:bldP spid="14" grpId="0"/>
      <p:bldP spid="14" grpId="1"/>
      <p:bldP spid="15" grpId="0"/>
      <p:bldP spid="16" grpId="0"/>
      <p:bldP spid="17" grpId="0"/>
      <p:bldP spid="17" grpId="1"/>
      <p:bldP spid="18" grpId="0"/>
      <p:bldP spid="18" grpId="1"/>
      <p:bldP spid="20" grpId="0"/>
      <p:bldP spid="21" grpId="0"/>
      <p:bldP spid="21" grpId="1"/>
      <p:bldP spid="22" grpId="0"/>
      <p:bldP spid="23" grpId="0"/>
      <p:bldP spid="24" grpId="0"/>
      <p:bldP spid="25" grpId="0"/>
      <p:bldP spid="26" grpId="0"/>
      <p:bldP spid="28" grpId="0"/>
      <p:bldP spid="27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82575" y="1709739"/>
            <a:ext cx="8137525" cy="4470400"/>
          </a:xfrm>
        </p:spPr>
        <p:txBody>
          <a:bodyPr/>
          <a:lstStyle/>
          <a:p>
            <a:pPr lvl="0">
              <a:buFont typeface="Arial" panose="020B0604020202020204" pitchFamily="34" charset="0"/>
              <a:buChar char="•"/>
            </a:pPr>
            <a:r>
              <a:rPr lang="en-US" dirty="0"/>
              <a:t>Critically review at every stage </a:t>
            </a:r>
            <a:endParaRPr lang="en-GB" dirty="0"/>
          </a:p>
          <a:p>
            <a:pPr lvl="0">
              <a:buFont typeface="Arial" panose="020B0604020202020204" pitchFamily="34" charset="0"/>
              <a:buChar char="•"/>
            </a:pPr>
            <a:r>
              <a:rPr lang="en-US" dirty="0"/>
              <a:t>Credibility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dirty="0"/>
              <a:t>Controversial?</a:t>
            </a:r>
            <a:endParaRPr lang="en-GB" dirty="0"/>
          </a:p>
          <a:p>
            <a:pPr lvl="0">
              <a:buFont typeface="Arial" panose="020B0604020202020204" pitchFamily="34" charset="0"/>
              <a:buChar char="•"/>
            </a:pPr>
            <a:r>
              <a:rPr lang="en-US" dirty="0"/>
              <a:t>Relevance</a:t>
            </a:r>
            <a:endParaRPr lang="en-GB" dirty="0"/>
          </a:p>
          <a:p>
            <a:pPr lvl="0">
              <a:buFont typeface="Arial" panose="020B0604020202020204" pitchFamily="34" charset="0"/>
              <a:buChar char="•"/>
            </a:pPr>
            <a:r>
              <a:rPr lang="en-US" dirty="0"/>
              <a:t>Authority </a:t>
            </a:r>
            <a:r>
              <a:rPr lang="en-US" sz="1800" dirty="0"/>
              <a:t>… will it command the attention of your audience</a:t>
            </a:r>
            <a:endParaRPr lang="en-GB" sz="1800" dirty="0"/>
          </a:p>
          <a:p>
            <a:pPr lvl="0">
              <a:buFont typeface="Arial" panose="020B0604020202020204" pitchFamily="34" charset="0"/>
              <a:buChar char="•"/>
            </a:pPr>
            <a:r>
              <a:rPr lang="en-US" dirty="0"/>
              <a:t>Accuracy</a:t>
            </a:r>
            <a:endParaRPr lang="en-GB" dirty="0"/>
          </a:p>
          <a:p>
            <a:pPr lvl="0">
              <a:buFont typeface="Arial" panose="020B0604020202020204" pitchFamily="34" charset="0"/>
              <a:buChar char="•"/>
            </a:pPr>
            <a:r>
              <a:rPr lang="en-US" dirty="0"/>
              <a:t>Timeliness </a:t>
            </a:r>
            <a:r>
              <a:rPr lang="en-US" sz="1800" dirty="0"/>
              <a:t>… forward looking … new thinking … current interest or 		understanding … of historical significance</a:t>
            </a:r>
            <a:endParaRPr lang="en-GB" sz="1800" dirty="0"/>
          </a:p>
          <a:p>
            <a:pPr lvl="0">
              <a:buFont typeface="Arial" panose="020B0604020202020204" pitchFamily="34" charset="0"/>
              <a:buChar char="•"/>
            </a:pPr>
            <a:r>
              <a:rPr lang="en-US" dirty="0"/>
              <a:t>Purpose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6" name="Title 3"/>
          <p:cNvSpPr txBox="1">
            <a:spLocks/>
          </p:cNvSpPr>
          <p:nvPr/>
        </p:nvSpPr>
        <p:spPr bwMode="auto">
          <a:xfrm>
            <a:off x="161552" y="1022631"/>
            <a:ext cx="6257177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9pPr>
          </a:lstStyle>
          <a:p>
            <a:r>
              <a:rPr lang="en-GB" kern="0" baseline="0">
                <a:solidFill>
                  <a:srgbClr val="C00000"/>
                </a:solidFill>
              </a:rPr>
              <a:t>Critical evaluation and reflection</a:t>
            </a:r>
            <a:endParaRPr lang="en-GB" kern="0" baseline="0" dirty="0">
              <a:solidFill>
                <a:srgbClr val="C00000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4519A6B-D9DC-4F34-BB3C-641253AA2D87}"/>
              </a:ext>
            </a:extLst>
          </p:cNvPr>
          <p:cNvSpPr txBox="1">
            <a:spLocks/>
          </p:cNvSpPr>
          <p:nvPr/>
        </p:nvSpPr>
        <p:spPr bwMode="auto">
          <a:xfrm>
            <a:off x="120650" y="354013"/>
            <a:ext cx="5641975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9pPr>
          </a:lstStyle>
          <a:p>
            <a:r>
              <a:rPr lang="en-GB" kern="0" baseline="0" dirty="0">
                <a:solidFill>
                  <a:srgbClr val="F9F1F3"/>
                </a:solidFill>
              </a:rPr>
              <a:t>Top tips for literature searching</a:t>
            </a:r>
          </a:p>
        </p:txBody>
      </p:sp>
    </p:spTree>
    <p:extLst>
      <p:ext uri="{BB962C8B-B14F-4D97-AF65-F5344CB8AC3E}">
        <p14:creationId xmlns:p14="http://schemas.microsoft.com/office/powerpoint/2010/main" val="27681632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326" y="989806"/>
            <a:ext cx="5213350" cy="487302"/>
          </a:xfrm>
        </p:spPr>
        <p:txBody>
          <a:bodyPr>
            <a:normAutofit fontScale="90000"/>
          </a:bodyPr>
          <a:lstStyle/>
          <a:p>
            <a:pPr lvl="0"/>
            <a:r>
              <a:rPr lang="en-GB" dirty="0">
                <a:solidFill>
                  <a:srgbClr val="C00000"/>
                </a:solidFill>
              </a:rPr>
              <a:t>Choose good quality 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7326" y="1536639"/>
            <a:ext cx="8528049" cy="5245161"/>
          </a:xfrm>
        </p:spPr>
        <p:txBody>
          <a:bodyPr>
            <a:normAutofit lnSpcReduction="10000"/>
          </a:bodyPr>
          <a:lstStyle/>
          <a:p>
            <a:pPr marL="361950" indent="-36195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4"/>
                </a:solidFill>
              </a:rPr>
              <a:t>Is it peer-reviewed?  Is it presenting evidence or opinion?</a:t>
            </a:r>
          </a:p>
          <a:p>
            <a:pPr marL="361950" indent="-36195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4"/>
                </a:solidFill>
              </a:rPr>
              <a:t>Is it from a reputable author/institution?</a:t>
            </a:r>
            <a:br>
              <a:rPr lang="en-GB" dirty="0">
                <a:solidFill>
                  <a:schemeClr val="accent4"/>
                </a:solidFill>
              </a:rPr>
            </a:br>
            <a:r>
              <a:rPr lang="en-GB" dirty="0">
                <a:solidFill>
                  <a:schemeClr val="accent4"/>
                </a:solidFill>
              </a:rPr>
              <a:t>Have you heard of them?</a:t>
            </a:r>
          </a:p>
          <a:p>
            <a:pPr marL="361950" indent="-36195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4"/>
                </a:solidFill>
              </a:rPr>
              <a:t>For example, is it published in a high-quality journal?</a:t>
            </a:r>
          </a:p>
          <a:p>
            <a:pPr marL="361950" indent="-36195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4"/>
                </a:solidFill>
              </a:rPr>
              <a:t>Significance of the literature? Has it been cited?</a:t>
            </a:r>
          </a:p>
          <a:p>
            <a:pPr marL="361950" indent="-36195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Keep a record of the searches you’ve done – AND any useful articles!</a:t>
            </a:r>
          </a:p>
          <a:p>
            <a:pPr marL="361950" indent="-36195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Appropriate number of references – depends on your topic and search goal.</a:t>
            </a:r>
          </a:p>
          <a:p>
            <a:pPr marL="1000125" lvl="2" indent="-257175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</a:rPr>
              <a:t>Don’t miss important papers</a:t>
            </a:r>
          </a:p>
          <a:p>
            <a:pPr marL="1000125" lvl="2" indent="-257175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</a:rPr>
              <a:t>Don’t include irrelevant ones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120650" y="354013"/>
            <a:ext cx="5641975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9pPr>
          </a:lstStyle>
          <a:p>
            <a:r>
              <a:rPr lang="en-GB" kern="0" baseline="0" dirty="0">
                <a:solidFill>
                  <a:srgbClr val="F9F1F3"/>
                </a:solidFill>
              </a:rPr>
              <a:t>Top tips for literature searching</a:t>
            </a:r>
          </a:p>
        </p:txBody>
      </p:sp>
    </p:spTree>
    <p:extLst>
      <p:ext uri="{BB962C8B-B14F-4D97-AF65-F5344CB8AC3E}">
        <p14:creationId xmlns:p14="http://schemas.microsoft.com/office/powerpoint/2010/main" val="17563410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971550"/>
            <a:ext cx="86821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baseline="0" dirty="0">
                <a:solidFill>
                  <a:srgbClr val="0070C0"/>
                </a:solidFill>
              </a:rPr>
              <a:t>Paywall: not all information is free!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33575"/>
            <a:ext cx="6149023" cy="51625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9023" y="1933575"/>
            <a:ext cx="2419350" cy="441726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 bwMode="auto">
          <a:xfrm>
            <a:off x="6076950" y="1771650"/>
            <a:ext cx="2491423" cy="4905375"/>
          </a:xfrm>
          <a:prstGeom prst="roundRect">
            <a:avLst>
              <a:gd name="adj" fmla="val 7595"/>
            </a:avLst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FFFF00">
                <a:alpha val="60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6614FBD1-1B11-4C08-817A-8B464514AAB2}"/>
              </a:ext>
            </a:extLst>
          </p:cNvPr>
          <p:cNvSpPr txBox="1">
            <a:spLocks/>
          </p:cNvSpPr>
          <p:nvPr/>
        </p:nvSpPr>
        <p:spPr>
          <a:xfrm>
            <a:off x="161552" y="335523"/>
            <a:ext cx="6257177" cy="57626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9pPr>
          </a:lstStyle>
          <a:p>
            <a:r>
              <a:rPr lang="en-GB" kern="0" baseline="0">
                <a:solidFill>
                  <a:schemeClr val="bg1">
                    <a:lumMod val="85000"/>
                  </a:schemeClr>
                </a:solidFill>
              </a:rPr>
              <a:t>Where to look?</a:t>
            </a:r>
            <a:endParaRPr lang="en-GB" kern="0" baseline="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0019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9235" y="945678"/>
            <a:ext cx="8001000" cy="411480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2234" y="1698429"/>
            <a:ext cx="6158389" cy="5415851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1833" y="4075175"/>
            <a:ext cx="6025228" cy="4575391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5161" y="911785"/>
            <a:ext cx="8147773" cy="601503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3760" y="991939"/>
            <a:ext cx="5767388" cy="415552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42354" y="1387321"/>
            <a:ext cx="6514148" cy="5110573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3686" y="2436443"/>
            <a:ext cx="6457505" cy="405765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1574" y="871037"/>
            <a:ext cx="7658100" cy="493776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B2BAD41-82D7-4D1D-B190-9FAE4B4C583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040" y="3479272"/>
            <a:ext cx="6433031" cy="4112637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6913" y="2511276"/>
            <a:ext cx="6789420" cy="496633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7798" y="3601202"/>
            <a:ext cx="5880735" cy="3963443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1552" y="335523"/>
            <a:ext cx="6257177" cy="576262"/>
          </a:xfrm>
        </p:spPr>
        <p:txBody>
          <a:bodyPr/>
          <a:lstStyle/>
          <a:p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Where to look?</a:t>
            </a:r>
          </a:p>
        </p:txBody>
      </p:sp>
      <p:sp>
        <p:nvSpPr>
          <p:cNvPr id="2" name="Rectangle 1"/>
          <p:cNvSpPr/>
          <p:nvPr/>
        </p:nvSpPr>
        <p:spPr>
          <a:xfrm>
            <a:off x="200084" y="1202925"/>
            <a:ext cx="27029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aseline="0" dirty="0"/>
              <a:t>Library catalogues</a:t>
            </a:r>
          </a:p>
        </p:txBody>
      </p:sp>
      <p:sp>
        <p:nvSpPr>
          <p:cNvPr id="3" name="Rectangle 2"/>
          <p:cNvSpPr/>
          <p:nvPr/>
        </p:nvSpPr>
        <p:spPr>
          <a:xfrm>
            <a:off x="200084" y="1963779"/>
            <a:ext cx="26500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aseline="0" dirty="0"/>
              <a:t>Internet searching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200084" y="4246341"/>
            <a:ext cx="70258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aseline="0" dirty="0"/>
              <a:t>Open access materials</a:t>
            </a:r>
          </a:p>
        </p:txBody>
      </p:sp>
      <p:sp>
        <p:nvSpPr>
          <p:cNvPr id="8" name="Rectangle 7"/>
          <p:cNvSpPr/>
          <p:nvPr/>
        </p:nvSpPr>
        <p:spPr>
          <a:xfrm>
            <a:off x="200084" y="5007195"/>
            <a:ext cx="32159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aseline="0" dirty="0"/>
              <a:t>Academic repositories</a:t>
            </a:r>
          </a:p>
        </p:txBody>
      </p:sp>
      <p:sp>
        <p:nvSpPr>
          <p:cNvPr id="9" name="Rectangle 8"/>
          <p:cNvSpPr/>
          <p:nvPr/>
        </p:nvSpPr>
        <p:spPr>
          <a:xfrm>
            <a:off x="200084" y="3485487"/>
            <a:ext cx="31117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aseline="0" dirty="0"/>
              <a:t>Statistical information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02555" y="2724633"/>
            <a:ext cx="16578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aseline="0" dirty="0">
                <a:solidFill>
                  <a:srgbClr val="000000"/>
                </a:solidFill>
              </a:rPr>
              <a:t>Databases</a:t>
            </a:r>
            <a:endParaRPr lang="en-GB" sz="24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00084" y="5768049"/>
            <a:ext cx="4786983" cy="553250"/>
          </a:xfrm>
          <a:gradFill flip="none" rotWithShape="1">
            <a:gsLst>
              <a:gs pos="0">
                <a:schemeClr val="bg1">
                  <a:alpha val="0"/>
                </a:schemeClr>
              </a:gs>
              <a:gs pos="74000">
                <a:schemeClr val="bg1">
                  <a:alpha val="65000"/>
                </a:schemeClr>
              </a:gs>
              <a:gs pos="83000">
                <a:schemeClr val="bg1">
                  <a:alpha val="58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/>
          <a:lstStyle/>
          <a:p>
            <a:r>
              <a:rPr lang="en-GB" dirty="0"/>
              <a:t>Authors and their online presence</a:t>
            </a:r>
          </a:p>
        </p:txBody>
      </p:sp>
    </p:spTree>
    <p:extLst>
      <p:ext uri="{BB962C8B-B14F-4D97-AF65-F5344CB8AC3E}">
        <p14:creationId xmlns:p14="http://schemas.microsoft.com/office/powerpoint/2010/main" val="631267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50"/>
                            </p:stCondLst>
                            <p:childTnLst>
                              <p:par>
                                <p:cTn id="3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"/>
                            </p:stCondLst>
                            <p:childTnLst>
                              <p:par>
                                <p:cTn id="1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00"/>
                            </p:stCondLst>
                            <p:childTnLst>
                              <p:par>
                                <p:cTn id="13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6" grpId="0"/>
      <p:bldP spid="6" grpId="1"/>
      <p:bldP spid="8" grpId="0"/>
      <p:bldP spid="8" grpId="1"/>
      <p:bldP spid="9" grpId="0"/>
      <p:bldP spid="9" grpId="1"/>
      <p:bldP spid="20" grpId="0"/>
      <p:bldP spid="20" grpId="1"/>
      <p:bldP spid="5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57887" y="1092971"/>
            <a:ext cx="2297906" cy="2020839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1552" y="335523"/>
            <a:ext cx="6257177" cy="576262"/>
          </a:xfrm>
        </p:spPr>
        <p:txBody>
          <a:bodyPr/>
          <a:lstStyle/>
          <a:p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Where to look?</a:t>
            </a:r>
          </a:p>
        </p:txBody>
      </p:sp>
      <p:sp>
        <p:nvSpPr>
          <p:cNvPr id="2" name="Rectangle 1"/>
          <p:cNvSpPr/>
          <p:nvPr/>
        </p:nvSpPr>
        <p:spPr>
          <a:xfrm>
            <a:off x="200084" y="1202925"/>
            <a:ext cx="27029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aseline="0" dirty="0"/>
              <a:t>Library catalogues</a:t>
            </a:r>
          </a:p>
        </p:txBody>
      </p:sp>
      <p:sp>
        <p:nvSpPr>
          <p:cNvPr id="3" name="Rectangle 2"/>
          <p:cNvSpPr/>
          <p:nvPr/>
        </p:nvSpPr>
        <p:spPr>
          <a:xfrm>
            <a:off x="200084" y="1963779"/>
            <a:ext cx="26500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aseline="0" dirty="0"/>
              <a:t>Internet searching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200084" y="4246341"/>
            <a:ext cx="70258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aseline="0" dirty="0"/>
              <a:t>Open access materials</a:t>
            </a:r>
          </a:p>
        </p:txBody>
      </p:sp>
      <p:sp>
        <p:nvSpPr>
          <p:cNvPr id="8" name="Rectangle 7"/>
          <p:cNvSpPr/>
          <p:nvPr/>
        </p:nvSpPr>
        <p:spPr>
          <a:xfrm>
            <a:off x="200084" y="5007195"/>
            <a:ext cx="32159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aseline="0" dirty="0"/>
              <a:t>Academic repositories</a:t>
            </a:r>
          </a:p>
        </p:txBody>
      </p:sp>
      <p:sp>
        <p:nvSpPr>
          <p:cNvPr id="9" name="Rectangle 8"/>
          <p:cNvSpPr/>
          <p:nvPr/>
        </p:nvSpPr>
        <p:spPr>
          <a:xfrm>
            <a:off x="200084" y="3485487"/>
            <a:ext cx="31117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aseline="0" dirty="0"/>
              <a:t>Statistical information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69605" y="1744464"/>
            <a:ext cx="2883694" cy="2077761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83379" y="2126147"/>
            <a:ext cx="3228752" cy="202882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33C9F84-3025-4605-8314-649725098D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518" y="2563522"/>
            <a:ext cx="2972786" cy="1900503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2984" y="3195548"/>
            <a:ext cx="2828925" cy="206930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19678" y="3672930"/>
            <a:ext cx="2326481" cy="1825204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2395" y="3924022"/>
            <a:ext cx="3190875" cy="2045589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25159" y="4817310"/>
            <a:ext cx="2450306" cy="1651434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626" y="4302412"/>
            <a:ext cx="4000500" cy="205740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0089" y="4843049"/>
            <a:ext cx="2731294" cy="2074069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/>
          <p:cNvSpPr/>
          <p:nvPr/>
        </p:nvSpPr>
        <p:spPr>
          <a:xfrm>
            <a:off x="202555" y="2724633"/>
            <a:ext cx="16578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aseline="0" dirty="0">
                <a:solidFill>
                  <a:srgbClr val="000000"/>
                </a:solidFill>
              </a:rPr>
              <a:t>Databases</a:t>
            </a:r>
            <a:endParaRPr lang="en-GB" sz="24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0598" y="5042167"/>
            <a:ext cx="2845594" cy="2005013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00084" y="5768049"/>
            <a:ext cx="4786983" cy="553250"/>
          </a:xfrm>
          <a:solidFill>
            <a:schemeClr val="bg1">
              <a:alpha val="60000"/>
            </a:schemeClr>
          </a:solidFill>
        </p:spPr>
        <p:txBody>
          <a:bodyPr/>
          <a:lstStyle/>
          <a:p>
            <a:r>
              <a:rPr lang="en-GB" dirty="0"/>
              <a:t>Authors and their online presence</a:t>
            </a:r>
          </a:p>
        </p:txBody>
      </p:sp>
    </p:spTree>
    <p:extLst>
      <p:ext uri="{BB962C8B-B14F-4D97-AF65-F5344CB8AC3E}">
        <p14:creationId xmlns:p14="http://schemas.microsoft.com/office/powerpoint/2010/main" val="277717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2552" y="1181100"/>
            <a:ext cx="6108704" cy="5381625"/>
          </a:xfrm>
          <a:prstGeom prst="rect">
            <a:avLst/>
          </a:prstGeom>
          <a:ln w="6350">
            <a:solidFill>
              <a:schemeClr val="bg1">
                <a:lumMod val="65000"/>
              </a:schemeClr>
            </a:solidFill>
          </a:ln>
          <a:effectLst/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161552" y="335523"/>
            <a:ext cx="6257177" cy="57626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9pPr>
          </a:lstStyle>
          <a:p>
            <a:r>
              <a:rPr lang="en-GB" kern="0" baseline="0" dirty="0">
                <a:solidFill>
                  <a:schemeClr val="bg1">
                    <a:lumMod val="85000"/>
                  </a:schemeClr>
                </a:solidFill>
              </a:rPr>
              <a:t>Public Libraries?</a:t>
            </a:r>
          </a:p>
        </p:txBody>
      </p:sp>
      <p:sp>
        <p:nvSpPr>
          <p:cNvPr id="3" name="Rectangle 2"/>
          <p:cNvSpPr/>
          <p:nvPr/>
        </p:nvSpPr>
        <p:spPr>
          <a:xfrm>
            <a:off x="608332" y="5481252"/>
            <a:ext cx="7597144" cy="1167198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anchor="ctr" anchorCtr="0">
            <a:noAutofit/>
          </a:bodyPr>
          <a:lstStyle/>
          <a:p>
            <a:pPr algn="ctr">
              <a:spcAft>
                <a:spcPts val="1200"/>
              </a:spcAft>
            </a:pPr>
            <a:endParaRPr lang="en-GB" sz="5400" dirty="0">
              <a:solidFill>
                <a:schemeClr val="accent1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4945D2-8B00-4823-B3B2-2D7B65CEE497}"/>
              </a:ext>
            </a:extLst>
          </p:cNvPr>
          <p:cNvSpPr txBox="1"/>
          <p:nvPr/>
        </p:nvSpPr>
        <p:spPr>
          <a:xfrm>
            <a:off x="881450" y="5676899"/>
            <a:ext cx="7050907" cy="601497"/>
          </a:xfrm>
          <a:prstGeom prst="rect">
            <a:avLst/>
          </a:prstGeom>
          <a:noFill/>
        </p:spPr>
        <p:txBody>
          <a:bodyPr wrap="square" tIns="0" bIns="108000" anchor="ctr">
            <a:spAutoFit/>
          </a:bodyPr>
          <a:lstStyle/>
          <a:p>
            <a:pPr algn="ctr"/>
            <a:r>
              <a:rPr lang="en-GB" sz="3200" baseline="0" dirty="0">
                <a:solidFill>
                  <a:schemeClr val="accent1">
                    <a:lumMod val="25000"/>
                  </a:schemeClr>
                </a:solidFill>
              </a:rPr>
              <a:t>https://www.accesstoresearch.org.uk/</a:t>
            </a:r>
          </a:p>
        </p:txBody>
      </p:sp>
    </p:spTree>
    <p:extLst>
      <p:ext uri="{BB962C8B-B14F-4D97-AF65-F5344CB8AC3E}">
        <p14:creationId xmlns:p14="http://schemas.microsoft.com/office/powerpoint/2010/main" val="413679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DD8423F-D3C9-41E1-B40C-C52FC1D294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849" y="1266826"/>
            <a:ext cx="5620870" cy="1076324"/>
          </a:xfrm>
        </p:spPr>
        <p:txBody>
          <a:bodyPr anchor="ctr"/>
          <a:lstStyle/>
          <a:p>
            <a:pPr algn="ctr"/>
            <a:r>
              <a:rPr lang="en-US" altLang="en-US" dirty="0">
                <a:solidFill>
                  <a:schemeClr val="bg1">
                    <a:lumMod val="95000"/>
                  </a:schemeClr>
                </a:solidFill>
              </a:rPr>
              <a:t>Spotlight on Project Qualifications:</a:t>
            </a:r>
            <a:br>
              <a:rPr lang="en-US" altLang="en-US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altLang="en-US" sz="2800" dirty="0">
                <a:solidFill>
                  <a:schemeClr val="bg1">
                    <a:lumMod val="95000"/>
                  </a:schemeClr>
                </a:solidFill>
              </a:rPr>
              <a:t>Library Research Skills</a:t>
            </a:r>
            <a:endParaRPr lang="en-US" alt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770820"/>
      </p:ext>
    </p:extLst>
  </p:cSld>
  <p:clrMapOvr>
    <a:masterClrMapping/>
  </p:clrMapOvr>
  <p:transition advClick="0" advTm="200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7750" y="1107432"/>
            <a:ext cx="6718306" cy="5113762"/>
          </a:xfrm>
          <a:prstGeom prst="rect">
            <a:avLst/>
          </a:prstGeom>
          <a:ln w="6350">
            <a:solidFill>
              <a:schemeClr val="bg1">
                <a:lumMod val="65000"/>
              </a:schemeClr>
            </a:solidFill>
          </a:ln>
          <a:effectLst/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161552" y="335523"/>
            <a:ext cx="6257177" cy="57626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9pPr>
          </a:lstStyle>
          <a:p>
            <a:r>
              <a:rPr lang="en-GB" kern="0" baseline="0" dirty="0">
                <a:solidFill>
                  <a:schemeClr val="bg1">
                    <a:lumMod val="85000"/>
                  </a:schemeClr>
                </a:solidFill>
              </a:rPr>
              <a:t>Public Libraries?</a:t>
            </a:r>
          </a:p>
        </p:txBody>
      </p:sp>
      <p:sp>
        <p:nvSpPr>
          <p:cNvPr id="3" name="Rectangle 2"/>
          <p:cNvSpPr/>
          <p:nvPr/>
        </p:nvSpPr>
        <p:spPr>
          <a:xfrm>
            <a:off x="608332" y="5481252"/>
            <a:ext cx="7597144" cy="1167198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anchor="ctr" anchorCtr="0">
            <a:noAutofit/>
          </a:bodyPr>
          <a:lstStyle/>
          <a:p>
            <a:pPr algn="ctr">
              <a:spcAft>
                <a:spcPts val="1200"/>
              </a:spcAft>
            </a:pPr>
            <a:endParaRPr lang="en-GB" sz="5400" dirty="0">
              <a:solidFill>
                <a:schemeClr val="accent1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4945D2-8B00-4823-B3B2-2D7B65CEE497}"/>
              </a:ext>
            </a:extLst>
          </p:cNvPr>
          <p:cNvSpPr txBox="1"/>
          <p:nvPr/>
        </p:nvSpPr>
        <p:spPr>
          <a:xfrm>
            <a:off x="881450" y="5676899"/>
            <a:ext cx="7050907" cy="601497"/>
          </a:xfrm>
          <a:prstGeom prst="rect">
            <a:avLst/>
          </a:prstGeom>
          <a:noFill/>
        </p:spPr>
        <p:txBody>
          <a:bodyPr wrap="square" tIns="0" bIns="108000" anchor="ctr">
            <a:spAutoFit/>
          </a:bodyPr>
          <a:lstStyle/>
          <a:p>
            <a:pPr algn="ctr"/>
            <a:r>
              <a:rPr lang="en-GB" sz="3200" baseline="0" dirty="0">
                <a:solidFill>
                  <a:schemeClr val="accent1">
                    <a:lumMod val="25000"/>
                  </a:schemeClr>
                </a:solidFill>
              </a:rPr>
              <a:t>https://www.batharchives.co.uk/</a:t>
            </a:r>
          </a:p>
        </p:txBody>
      </p:sp>
    </p:spTree>
    <p:extLst>
      <p:ext uri="{BB962C8B-B14F-4D97-AF65-F5344CB8AC3E}">
        <p14:creationId xmlns:p14="http://schemas.microsoft.com/office/powerpoint/2010/main" val="3586803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2459" y="981074"/>
            <a:ext cx="7096616" cy="5849666"/>
          </a:xfrm>
          <a:prstGeom prst="rect">
            <a:avLst/>
          </a:prstGeom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161552" y="335523"/>
            <a:ext cx="6257177" cy="57626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9pPr>
          </a:lstStyle>
          <a:p>
            <a:r>
              <a:rPr lang="en-GB" kern="0" baseline="0" dirty="0">
                <a:solidFill>
                  <a:schemeClr val="bg1">
                    <a:lumMod val="85000"/>
                  </a:schemeClr>
                </a:solidFill>
              </a:rPr>
              <a:t>Catalogue search demonstration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97B2EA-38EC-4127-8930-A5634295C519}"/>
              </a:ext>
            </a:extLst>
          </p:cNvPr>
          <p:cNvSpPr txBox="1"/>
          <p:nvPr/>
        </p:nvSpPr>
        <p:spPr>
          <a:xfrm>
            <a:off x="923925" y="1495425"/>
            <a:ext cx="2257425" cy="3238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GB" baseline="0" dirty="0"/>
              <a:t>algae biofuel</a:t>
            </a:r>
          </a:p>
        </p:txBody>
      </p:sp>
    </p:spTree>
    <p:extLst>
      <p:ext uri="{BB962C8B-B14F-4D97-AF65-F5344CB8AC3E}">
        <p14:creationId xmlns:p14="http://schemas.microsoft.com/office/powerpoint/2010/main" val="21662754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413" y="361813"/>
            <a:ext cx="7321778" cy="532852"/>
          </a:xfrm>
        </p:spPr>
        <p:txBody>
          <a:bodyPr/>
          <a:lstStyle/>
          <a:p>
            <a:pPr>
              <a:defRPr/>
            </a:pPr>
            <a:r>
              <a:rPr lang="en-GB" altLang="en-US" b="0" dirty="0">
                <a:solidFill>
                  <a:srgbClr val="F9F1F3"/>
                </a:solidFill>
              </a:rPr>
              <a:t>Email results from the library catalogue</a:t>
            </a:r>
          </a:p>
        </p:txBody>
      </p:sp>
      <p:pic>
        <p:nvPicPr>
          <p:cNvPr id="1741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4799" y="1065076"/>
            <a:ext cx="7180185" cy="10386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2739088" y="3038474"/>
            <a:ext cx="756587" cy="409940"/>
          </a:xfrm>
          <a:prstGeom prst="roundRect">
            <a:avLst>
              <a:gd name="adj" fmla="val 7373"/>
            </a:avLst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00FF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367988" y="2628535"/>
            <a:ext cx="756587" cy="409940"/>
          </a:xfrm>
          <a:prstGeom prst="roundRect">
            <a:avLst>
              <a:gd name="adj" fmla="val 9697"/>
            </a:avLst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4D8100-227F-435E-989D-7F05418F2F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8" t="2386" r="2213" b="3319"/>
          <a:stretch/>
        </p:blipFill>
        <p:spPr>
          <a:xfrm>
            <a:off x="3600450" y="3276600"/>
            <a:ext cx="4562476" cy="267652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38100" sx="101000" sy="101000" algn="ctr" rotWithShape="0">
              <a:prstClr val="black">
                <a:alpha val="19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6770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88889E-6 -1.11022E-16 L -3.88889E-6 -0.675 " pathEditMode="relative" rAng="0" ptsTypes="AA">
                                      <p:cBhvr>
                                        <p:cTn id="29" dur="1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3643" y="1019174"/>
            <a:ext cx="6553457" cy="5852873"/>
          </a:xfrm>
          <a:prstGeom prst="rect">
            <a:avLst/>
          </a:prstGeom>
        </p:spPr>
      </p:pic>
      <p:sp>
        <p:nvSpPr>
          <p:cNvPr id="4" name="Title 3"/>
          <p:cNvSpPr txBox="1">
            <a:spLocks/>
          </p:cNvSpPr>
          <p:nvPr/>
        </p:nvSpPr>
        <p:spPr>
          <a:xfrm>
            <a:off x="161552" y="335523"/>
            <a:ext cx="6257177" cy="57626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9pPr>
          </a:lstStyle>
          <a:p>
            <a:r>
              <a:rPr lang="en-GB" kern="0" baseline="0" dirty="0">
                <a:solidFill>
                  <a:schemeClr val="bg1">
                    <a:lumMod val="85000"/>
                  </a:schemeClr>
                </a:solidFill>
              </a:rPr>
              <a:t>Database search demonstration</a:t>
            </a:r>
          </a:p>
        </p:txBody>
      </p:sp>
    </p:spTree>
    <p:extLst>
      <p:ext uri="{BB962C8B-B14F-4D97-AF65-F5344CB8AC3E}">
        <p14:creationId xmlns:p14="http://schemas.microsoft.com/office/powerpoint/2010/main" val="422839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3"/>
          <p:cNvSpPr txBox="1">
            <a:spLocks/>
          </p:cNvSpPr>
          <p:nvPr/>
        </p:nvSpPr>
        <p:spPr>
          <a:xfrm>
            <a:off x="161552" y="335523"/>
            <a:ext cx="6257177" cy="57626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9pPr>
          </a:lstStyle>
          <a:p>
            <a:r>
              <a:rPr lang="en-GB" kern="0" baseline="0" dirty="0">
                <a:solidFill>
                  <a:schemeClr val="bg1">
                    <a:lumMod val="85000"/>
                  </a:schemeClr>
                </a:solidFill>
              </a:rPr>
              <a:t>Using ‘AND’</a:t>
            </a:r>
          </a:p>
        </p:txBody>
      </p:sp>
      <p:sp>
        <p:nvSpPr>
          <p:cNvPr id="21" name="Oval 20"/>
          <p:cNvSpPr/>
          <p:nvPr/>
        </p:nvSpPr>
        <p:spPr bwMode="auto">
          <a:xfrm>
            <a:off x="1890957" y="1155249"/>
            <a:ext cx="2818800" cy="2817845"/>
          </a:xfrm>
          <a:prstGeom prst="ellipse">
            <a:avLst/>
          </a:prstGeom>
          <a:solidFill>
            <a:srgbClr val="66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3573578" y="1155249"/>
            <a:ext cx="2818800" cy="2817845"/>
          </a:xfrm>
          <a:prstGeom prst="ellipse">
            <a:avLst/>
          </a:prstGeom>
          <a:solidFill>
            <a:srgbClr val="FF99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Freeform 32"/>
          <p:cNvSpPr/>
          <p:nvPr/>
        </p:nvSpPr>
        <p:spPr bwMode="auto">
          <a:xfrm>
            <a:off x="3574055" y="1435927"/>
            <a:ext cx="1135225" cy="2256488"/>
          </a:xfrm>
          <a:custGeom>
            <a:avLst/>
            <a:gdLst>
              <a:gd name="connsiteX0" fmla="*/ 567613 w 1135225"/>
              <a:gd name="connsiteY0" fmla="*/ 0 h 2256488"/>
              <a:gd name="connsiteX1" fmla="*/ 622508 w 1135225"/>
              <a:gd name="connsiteY1" fmla="*/ 41050 h 2256488"/>
              <a:gd name="connsiteX2" fmla="*/ 1135225 w 1135225"/>
              <a:gd name="connsiteY2" fmla="*/ 1128244 h 2256488"/>
              <a:gd name="connsiteX3" fmla="*/ 622508 w 1135225"/>
              <a:gd name="connsiteY3" fmla="*/ 2215438 h 2256488"/>
              <a:gd name="connsiteX4" fmla="*/ 567613 w 1135225"/>
              <a:gd name="connsiteY4" fmla="*/ 2256488 h 2256488"/>
              <a:gd name="connsiteX5" fmla="*/ 512717 w 1135225"/>
              <a:gd name="connsiteY5" fmla="*/ 2215438 h 2256488"/>
              <a:gd name="connsiteX6" fmla="*/ 0 w 1135225"/>
              <a:gd name="connsiteY6" fmla="*/ 1128244 h 2256488"/>
              <a:gd name="connsiteX7" fmla="*/ 512717 w 1135225"/>
              <a:gd name="connsiteY7" fmla="*/ 41050 h 2256488"/>
              <a:gd name="connsiteX8" fmla="*/ 567613 w 1135225"/>
              <a:gd name="connsiteY8" fmla="*/ 0 h 2256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5225" h="2256488">
                <a:moveTo>
                  <a:pt x="567613" y="0"/>
                </a:moveTo>
                <a:lnTo>
                  <a:pt x="622508" y="41050"/>
                </a:lnTo>
                <a:cubicBezTo>
                  <a:pt x="935637" y="299468"/>
                  <a:pt x="1135225" y="690548"/>
                  <a:pt x="1135225" y="1128244"/>
                </a:cubicBezTo>
                <a:cubicBezTo>
                  <a:pt x="1135225" y="1565941"/>
                  <a:pt x="935637" y="1957021"/>
                  <a:pt x="622508" y="2215438"/>
                </a:cubicBezTo>
                <a:lnTo>
                  <a:pt x="567613" y="2256488"/>
                </a:lnTo>
                <a:lnTo>
                  <a:pt x="512717" y="2215438"/>
                </a:lnTo>
                <a:cubicBezTo>
                  <a:pt x="199588" y="1957021"/>
                  <a:pt x="0" y="1565941"/>
                  <a:pt x="0" y="1128244"/>
                </a:cubicBezTo>
                <a:cubicBezTo>
                  <a:pt x="0" y="690548"/>
                  <a:pt x="199588" y="299468"/>
                  <a:pt x="512717" y="41050"/>
                </a:cubicBezTo>
                <a:lnTo>
                  <a:pt x="567613" y="0"/>
                </a:lnTo>
                <a:close/>
              </a:path>
            </a:pathLst>
          </a:custGeom>
          <a:solidFill>
            <a:srgbClr val="FF99FF">
              <a:alpha val="7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Freeform 36"/>
          <p:cNvSpPr/>
          <p:nvPr/>
        </p:nvSpPr>
        <p:spPr bwMode="auto">
          <a:xfrm>
            <a:off x="3573101" y="1435927"/>
            <a:ext cx="1135225" cy="2256488"/>
          </a:xfrm>
          <a:custGeom>
            <a:avLst/>
            <a:gdLst>
              <a:gd name="connsiteX0" fmla="*/ 567613 w 1135225"/>
              <a:gd name="connsiteY0" fmla="*/ 0 h 2256488"/>
              <a:gd name="connsiteX1" fmla="*/ 622508 w 1135225"/>
              <a:gd name="connsiteY1" fmla="*/ 41050 h 2256488"/>
              <a:gd name="connsiteX2" fmla="*/ 1135225 w 1135225"/>
              <a:gd name="connsiteY2" fmla="*/ 1128244 h 2256488"/>
              <a:gd name="connsiteX3" fmla="*/ 622508 w 1135225"/>
              <a:gd name="connsiteY3" fmla="*/ 2215438 h 2256488"/>
              <a:gd name="connsiteX4" fmla="*/ 567613 w 1135225"/>
              <a:gd name="connsiteY4" fmla="*/ 2256488 h 2256488"/>
              <a:gd name="connsiteX5" fmla="*/ 512717 w 1135225"/>
              <a:gd name="connsiteY5" fmla="*/ 2215438 h 2256488"/>
              <a:gd name="connsiteX6" fmla="*/ 0 w 1135225"/>
              <a:gd name="connsiteY6" fmla="*/ 1128244 h 2256488"/>
              <a:gd name="connsiteX7" fmla="*/ 512717 w 1135225"/>
              <a:gd name="connsiteY7" fmla="*/ 41050 h 2256488"/>
              <a:gd name="connsiteX8" fmla="*/ 567613 w 1135225"/>
              <a:gd name="connsiteY8" fmla="*/ 0 h 2256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5225" h="2256488">
                <a:moveTo>
                  <a:pt x="567613" y="0"/>
                </a:moveTo>
                <a:lnTo>
                  <a:pt x="622508" y="41050"/>
                </a:lnTo>
                <a:cubicBezTo>
                  <a:pt x="935637" y="299468"/>
                  <a:pt x="1135225" y="690548"/>
                  <a:pt x="1135225" y="1128244"/>
                </a:cubicBezTo>
                <a:cubicBezTo>
                  <a:pt x="1135225" y="1565941"/>
                  <a:pt x="935637" y="1957021"/>
                  <a:pt x="622508" y="2215438"/>
                </a:cubicBezTo>
                <a:lnTo>
                  <a:pt x="567613" y="2256488"/>
                </a:lnTo>
                <a:lnTo>
                  <a:pt x="512717" y="2215438"/>
                </a:lnTo>
                <a:cubicBezTo>
                  <a:pt x="199588" y="1957021"/>
                  <a:pt x="0" y="1565941"/>
                  <a:pt x="0" y="1128244"/>
                </a:cubicBezTo>
                <a:cubicBezTo>
                  <a:pt x="0" y="690548"/>
                  <a:pt x="199588" y="299468"/>
                  <a:pt x="512717" y="41050"/>
                </a:cubicBezTo>
                <a:lnTo>
                  <a:pt x="567613" y="0"/>
                </a:lnTo>
                <a:close/>
              </a:path>
            </a:pathLst>
          </a:custGeom>
          <a:solidFill>
            <a:srgbClr val="FFFF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61553" y="4278731"/>
            <a:ext cx="8327828" cy="240655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/>
            <a:r>
              <a:rPr lang="en-GB" sz="2800" kern="0" baseline="0" dirty="0">
                <a:solidFill>
                  <a:schemeClr val="accent4"/>
                </a:solidFill>
              </a:rPr>
              <a:t>For connecting different concepts:</a:t>
            </a:r>
          </a:p>
          <a:p>
            <a:pPr marL="1260475" indent="0">
              <a:spcBef>
                <a:spcPts val="1800"/>
              </a:spcBef>
            </a:pPr>
            <a:r>
              <a:rPr lang="en-GB" sz="2800" kern="0" baseline="0" dirty="0">
                <a:solidFill>
                  <a:srgbClr val="0070C0"/>
                </a:solidFill>
              </a:rPr>
              <a:t>Bio fuel* </a:t>
            </a:r>
            <a:r>
              <a:rPr lang="en-GB" sz="2800" kern="0" baseline="0" dirty="0">
                <a:solidFill>
                  <a:srgbClr val="7030A0"/>
                </a:solidFill>
              </a:rPr>
              <a:t>AND</a:t>
            </a:r>
            <a:r>
              <a:rPr lang="en-GB" sz="2800" kern="0" baseline="0" dirty="0">
                <a:solidFill>
                  <a:srgbClr val="0070C0"/>
                </a:solidFill>
              </a:rPr>
              <a:t> environment</a:t>
            </a:r>
          </a:p>
          <a:p>
            <a:pPr marL="1260475" indent="0">
              <a:spcBef>
                <a:spcPts val="1200"/>
              </a:spcBef>
            </a:pPr>
            <a:r>
              <a:rPr lang="en-GB" sz="2800" kern="0" baseline="0" dirty="0">
                <a:solidFill>
                  <a:srgbClr val="0070C0"/>
                </a:solidFill>
              </a:rPr>
              <a:t>sunscreen* </a:t>
            </a:r>
            <a:r>
              <a:rPr lang="en-GB" sz="2800" kern="0" baseline="0" dirty="0">
                <a:solidFill>
                  <a:srgbClr val="7030A0"/>
                </a:solidFill>
              </a:rPr>
              <a:t>AND</a:t>
            </a:r>
            <a:r>
              <a:rPr lang="en-GB" sz="2800" kern="0" baseline="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2800" kern="0" baseline="0" dirty="0">
                <a:solidFill>
                  <a:srgbClr val="0070C0"/>
                </a:solidFill>
              </a:rPr>
              <a:t>skin</a:t>
            </a:r>
          </a:p>
          <a:p>
            <a:pPr marL="1260475" indent="0">
              <a:spcBef>
                <a:spcPts val="1200"/>
              </a:spcBef>
            </a:pPr>
            <a:r>
              <a:rPr lang="en-GB" sz="2800" kern="0" baseline="0" dirty="0">
                <a:solidFill>
                  <a:srgbClr val="0070C0"/>
                </a:solidFill>
              </a:rPr>
              <a:t>medicine</a:t>
            </a:r>
            <a:r>
              <a:rPr lang="en-GB" sz="2800" kern="0" baseline="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2800" kern="0" baseline="0" dirty="0">
                <a:solidFill>
                  <a:srgbClr val="7030A0"/>
                </a:solidFill>
              </a:rPr>
              <a:t>AND</a:t>
            </a:r>
            <a:r>
              <a:rPr lang="en-GB" sz="2800" kern="0" baseline="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2800" kern="0" baseline="0" dirty="0">
                <a:solidFill>
                  <a:srgbClr val="0070C0"/>
                </a:solidFill>
              </a:rPr>
              <a:t>pregnancy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8336" y="1435927"/>
            <a:ext cx="17715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aseline="0" dirty="0"/>
              <a:t>bio-fuel*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06752" y="1435927"/>
            <a:ext cx="2500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aseline="0" dirty="0"/>
              <a:t>environment</a:t>
            </a:r>
          </a:p>
        </p:txBody>
      </p:sp>
    </p:spTree>
    <p:extLst>
      <p:ext uri="{BB962C8B-B14F-4D97-AF65-F5344CB8AC3E}">
        <p14:creationId xmlns:p14="http://schemas.microsoft.com/office/powerpoint/2010/main" val="2619881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3" grpId="0" animBg="1"/>
      <p:bldP spid="33" grpId="1" animBg="1"/>
      <p:bldP spid="37" grpId="0" animBg="1"/>
      <p:bldP spid="10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/>
          <p:cNvSpPr/>
          <p:nvPr/>
        </p:nvSpPr>
        <p:spPr bwMode="auto">
          <a:xfrm>
            <a:off x="2038208" y="1155248"/>
            <a:ext cx="2818800" cy="2817845"/>
          </a:xfrm>
          <a:prstGeom prst="ellipse">
            <a:avLst/>
          </a:prstGeom>
          <a:solidFill>
            <a:srgbClr val="66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3720829" y="1155248"/>
            <a:ext cx="2818800" cy="2817845"/>
          </a:xfrm>
          <a:prstGeom prst="ellipse">
            <a:avLst/>
          </a:prstGeom>
          <a:solidFill>
            <a:srgbClr val="FF99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0" y="1435925"/>
            <a:ext cx="20746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aseline="0" dirty="0"/>
              <a:t>sunscreen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503230" y="1435925"/>
            <a:ext cx="18020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aseline="0" dirty="0"/>
              <a:t>sunblock</a:t>
            </a:r>
          </a:p>
        </p:txBody>
      </p:sp>
      <p:sp>
        <p:nvSpPr>
          <p:cNvPr id="33" name="Freeform 32"/>
          <p:cNvSpPr/>
          <p:nvPr/>
        </p:nvSpPr>
        <p:spPr bwMode="auto">
          <a:xfrm>
            <a:off x="3721306" y="1435926"/>
            <a:ext cx="1135225" cy="2256488"/>
          </a:xfrm>
          <a:custGeom>
            <a:avLst/>
            <a:gdLst>
              <a:gd name="connsiteX0" fmla="*/ 567613 w 1135225"/>
              <a:gd name="connsiteY0" fmla="*/ 0 h 2256488"/>
              <a:gd name="connsiteX1" fmla="*/ 622508 w 1135225"/>
              <a:gd name="connsiteY1" fmla="*/ 41050 h 2256488"/>
              <a:gd name="connsiteX2" fmla="*/ 1135225 w 1135225"/>
              <a:gd name="connsiteY2" fmla="*/ 1128244 h 2256488"/>
              <a:gd name="connsiteX3" fmla="*/ 622508 w 1135225"/>
              <a:gd name="connsiteY3" fmla="*/ 2215438 h 2256488"/>
              <a:gd name="connsiteX4" fmla="*/ 567613 w 1135225"/>
              <a:gd name="connsiteY4" fmla="*/ 2256488 h 2256488"/>
              <a:gd name="connsiteX5" fmla="*/ 512717 w 1135225"/>
              <a:gd name="connsiteY5" fmla="*/ 2215438 h 2256488"/>
              <a:gd name="connsiteX6" fmla="*/ 0 w 1135225"/>
              <a:gd name="connsiteY6" fmla="*/ 1128244 h 2256488"/>
              <a:gd name="connsiteX7" fmla="*/ 512717 w 1135225"/>
              <a:gd name="connsiteY7" fmla="*/ 41050 h 2256488"/>
              <a:gd name="connsiteX8" fmla="*/ 567613 w 1135225"/>
              <a:gd name="connsiteY8" fmla="*/ 0 h 2256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5225" h="2256488">
                <a:moveTo>
                  <a:pt x="567613" y="0"/>
                </a:moveTo>
                <a:lnTo>
                  <a:pt x="622508" y="41050"/>
                </a:lnTo>
                <a:cubicBezTo>
                  <a:pt x="935637" y="299468"/>
                  <a:pt x="1135225" y="690548"/>
                  <a:pt x="1135225" y="1128244"/>
                </a:cubicBezTo>
                <a:cubicBezTo>
                  <a:pt x="1135225" y="1565941"/>
                  <a:pt x="935637" y="1957021"/>
                  <a:pt x="622508" y="2215438"/>
                </a:cubicBezTo>
                <a:lnTo>
                  <a:pt x="567613" y="2256488"/>
                </a:lnTo>
                <a:lnTo>
                  <a:pt x="512717" y="2215438"/>
                </a:lnTo>
                <a:cubicBezTo>
                  <a:pt x="199588" y="1957021"/>
                  <a:pt x="0" y="1565941"/>
                  <a:pt x="0" y="1128244"/>
                </a:cubicBezTo>
                <a:cubicBezTo>
                  <a:pt x="0" y="690548"/>
                  <a:pt x="199588" y="299468"/>
                  <a:pt x="512717" y="41050"/>
                </a:cubicBezTo>
                <a:lnTo>
                  <a:pt x="567613" y="0"/>
                </a:lnTo>
                <a:close/>
              </a:path>
            </a:pathLst>
          </a:custGeom>
          <a:solidFill>
            <a:srgbClr val="66FFFF">
              <a:alpha val="7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1" name="Freeform 30"/>
          <p:cNvSpPr/>
          <p:nvPr/>
        </p:nvSpPr>
        <p:spPr bwMode="auto">
          <a:xfrm>
            <a:off x="4289396" y="1155248"/>
            <a:ext cx="2250233" cy="2817846"/>
          </a:xfrm>
          <a:custGeom>
            <a:avLst/>
            <a:gdLst>
              <a:gd name="connsiteX0" fmla="*/ 841310 w 2250233"/>
              <a:gd name="connsiteY0" fmla="*/ 0 h 2817846"/>
              <a:gd name="connsiteX1" fmla="*/ 2250233 w 2250233"/>
              <a:gd name="connsiteY1" fmla="*/ 1408923 h 2817846"/>
              <a:gd name="connsiteX2" fmla="*/ 841310 w 2250233"/>
              <a:gd name="connsiteY2" fmla="*/ 2817846 h 2817846"/>
              <a:gd name="connsiteX3" fmla="*/ 53568 w 2250233"/>
              <a:gd name="connsiteY3" fmla="*/ 2577224 h 2817846"/>
              <a:gd name="connsiteX4" fmla="*/ 0 w 2250233"/>
              <a:gd name="connsiteY4" fmla="*/ 2537167 h 2817846"/>
              <a:gd name="connsiteX5" fmla="*/ 54895 w 2250233"/>
              <a:gd name="connsiteY5" fmla="*/ 2496117 h 2817846"/>
              <a:gd name="connsiteX6" fmla="*/ 567612 w 2250233"/>
              <a:gd name="connsiteY6" fmla="*/ 1408923 h 2817846"/>
              <a:gd name="connsiteX7" fmla="*/ 54895 w 2250233"/>
              <a:gd name="connsiteY7" fmla="*/ 321729 h 2817846"/>
              <a:gd name="connsiteX8" fmla="*/ 0 w 2250233"/>
              <a:gd name="connsiteY8" fmla="*/ 280679 h 2817846"/>
              <a:gd name="connsiteX9" fmla="*/ 53568 w 2250233"/>
              <a:gd name="connsiteY9" fmla="*/ 240622 h 2817846"/>
              <a:gd name="connsiteX10" fmla="*/ 841310 w 2250233"/>
              <a:gd name="connsiteY10" fmla="*/ 0 h 2817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50233" h="2817846">
                <a:moveTo>
                  <a:pt x="841310" y="0"/>
                </a:moveTo>
                <a:cubicBezTo>
                  <a:pt x="1619437" y="0"/>
                  <a:pt x="2250233" y="630796"/>
                  <a:pt x="2250233" y="1408923"/>
                </a:cubicBezTo>
                <a:cubicBezTo>
                  <a:pt x="2250233" y="2187050"/>
                  <a:pt x="1619437" y="2817846"/>
                  <a:pt x="841310" y="2817846"/>
                </a:cubicBezTo>
                <a:cubicBezTo>
                  <a:pt x="549513" y="2817846"/>
                  <a:pt x="278433" y="2729141"/>
                  <a:pt x="53568" y="2577224"/>
                </a:cubicBezTo>
                <a:lnTo>
                  <a:pt x="0" y="2537167"/>
                </a:lnTo>
                <a:lnTo>
                  <a:pt x="54895" y="2496117"/>
                </a:lnTo>
                <a:cubicBezTo>
                  <a:pt x="368024" y="2237700"/>
                  <a:pt x="567612" y="1846620"/>
                  <a:pt x="567612" y="1408923"/>
                </a:cubicBezTo>
                <a:cubicBezTo>
                  <a:pt x="567612" y="971227"/>
                  <a:pt x="368024" y="580147"/>
                  <a:pt x="54895" y="321729"/>
                </a:cubicBezTo>
                <a:lnTo>
                  <a:pt x="0" y="280679"/>
                </a:lnTo>
                <a:lnTo>
                  <a:pt x="53568" y="240622"/>
                </a:lnTo>
                <a:cubicBezTo>
                  <a:pt x="278433" y="88706"/>
                  <a:pt x="549513" y="0"/>
                  <a:pt x="841310" y="0"/>
                </a:cubicBezTo>
                <a:close/>
              </a:path>
            </a:pathLst>
          </a:custGeom>
          <a:solidFill>
            <a:srgbClr val="66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Freeform 13"/>
          <p:cNvSpPr/>
          <p:nvPr/>
        </p:nvSpPr>
        <p:spPr bwMode="auto">
          <a:xfrm>
            <a:off x="2039162" y="1155248"/>
            <a:ext cx="4500467" cy="2817846"/>
          </a:xfrm>
          <a:custGeom>
            <a:avLst/>
            <a:gdLst>
              <a:gd name="connsiteX0" fmla="*/ 1408923 w 4500467"/>
              <a:gd name="connsiteY0" fmla="*/ 0 h 2817846"/>
              <a:gd name="connsiteX1" fmla="*/ 2196665 w 4500467"/>
              <a:gd name="connsiteY1" fmla="*/ 240622 h 2817846"/>
              <a:gd name="connsiteX2" fmla="*/ 2250234 w 4500467"/>
              <a:gd name="connsiteY2" fmla="*/ 280679 h 2817846"/>
              <a:gd name="connsiteX3" fmla="*/ 2303802 w 4500467"/>
              <a:gd name="connsiteY3" fmla="*/ 240622 h 2817846"/>
              <a:gd name="connsiteX4" fmla="*/ 3091544 w 4500467"/>
              <a:gd name="connsiteY4" fmla="*/ 0 h 2817846"/>
              <a:gd name="connsiteX5" fmla="*/ 4500467 w 4500467"/>
              <a:gd name="connsiteY5" fmla="*/ 1408923 h 2817846"/>
              <a:gd name="connsiteX6" fmla="*/ 3091544 w 4500467"/>
              <a:gd name="connsiteY6" fmla="*/ 2817846 h 2817846"/>
              <a:gd name="connsiteX7" fmla="*/ 2303802 w 4500467"/>
              <a:gd name="connsiteY7" fmla="*/ 2577224 h 2817846"/>
              <a:gd name="connsiteX8" fmla="*/ 2250234 w 4500467"/>
              <a:gd name="connsiteY8" fmla="*/ 2537167 h 2817846"/>
              <a:gd name="connsiteX9" fmla="*/ 2196665 w 4500467"/>
              <a:gd name="connsiteY9" fmla="*/ 2577224 h 2817846"/>
              <a:gd name="connsiteX10" fmla="*/ 1408923 w 4500467"/>
              <a:gd name="connsiteY10" fmla="*/ 2817846 h 2817846"/>
              <a:gd name="connsiteX11" fmla="*/ 0 w 4500467"/>
              <a:gd name="connsiteY11" fmla="*/ 1408923 h 2817846"/>
              <a:gd name="connsiteX12" fmla="*/ 1408923 w 4500467"/>
              <a:gd name="connsiteY12" fmla="*/ 0 h 2817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00467" h="2817846">
                <a:moveTo>
                  <a:pt x="1408923" y="0"/>
                </a:moveTo>
                <a:cubicBezTo>
                  <a:pt x="1700721" y="0"/>
                  <a:pt x="1971800" y="88706"/>
                  <a:pt x="2196665" y="240622"/>
                </a:cubicBezTo>
                <a:lnTo>
                  <a:pt x="2250234" y="280679"/>
                </a:lnTo>
                <a:lnTo>
                  <a:pt x="2303802" y="240622"/>
                </a:lnTo>
                <a:cubicBezTo>
                  <a:pt x="2528667" y="88706"/>
                  <a:pt x="2799746" y="0"/>
                  <a:pt x="3091544" y="0"/>
                </a:cubicBezTo>
                <a:cubicBezTo>
                  <a:pt x="3869671" y="0"/>
                  <a:pt x="4500467" y="630796"/>
                  <a:pt x="4500467" y="1408923"/>
                </a:cubicBezTo>
                <a:cubicBezTo>
                  <a:pt x="4500467" y="2187050"/>
                  <a:pt x="3869671" y="2817846"/>
                  <a:pt x="3091544" y="2817846"/>
                </a:cubicBezTo>
                <a:cubicBezTo>
                  <a:pt x="2799746" y="2817846"/>
                  <a:pt x="2528667" y="2729141"/>
                  <a:pt x="2303802" y="2577224"/>
                </a:cubicBezTo>
                <a:lnTo>
                  <a:pt x="2250234" y="2537167"/>
                </a:lnTo>
                <a:lnTo>
                  <a:pt x="2196665" y="2577224"/>
                </a:lnTo>
                <a:cubicBezTo>
                  <a:pt x="1971800" y="2729141"/>
                  <a:pt x="1700721" y="2817846"/>
                  <a:pt x="1408923" y="2817846"/>
                </a:cubicBezTo>
                <a:cubicBezTo>
                  <a:pt x="630796" y="2817846"/>
                  <a:pt x="0" y="2187050"/>
                  <a:pt x="0" y="1408923"/>
                </a:cubicBezTo>
                <a:cubicBezTo>
                  <a:pt x="0" y="630796"/>
                  <a:pt x="630796" y="0"/>
                  <a:pt x="1408923" y="0"/>
                </a:cubicBezTo>
                <a:close/>
              </a:path>
            </a:pathLst>
          </a:custGeom>
          <a:solidFill>
            <a:srgbClr val="FF99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itle 3"/>
          <p:cNvSpPr txBox="1">
            <a:spLocks/>
          </p:cNvSpPr>
          <p:nvPr/>
        </p:nvSpPr>
        <p:spPr>
          <a:xfrm>
            <a:off x="161552" y="335523"/>
            <a:ext cx="6257177" cy="57626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9pPr>
          </a:lstStyle>
          <a:p>
            <a:r>
              <a:rPr lang="en-GB" kern="0" baseline="0" dirty="0">
                <a:solidFill>
                  <a:schemeClr val="bg1">
                    <a:lumMod val="85000"/>
                  </a:schemeClr>
                </a:solidFill>
              </a:rPr>
              <a:t>Using ‘OR’</a:t>
            </a:r>
          </a:p>
        </p:txBody>
      </p:sp>
      <p:sp>
        <p:nvSpPr>
          <p:cNvPr id="3" name="Rectangle 2"/>
          <p:cNvSpPr/>
          <p:nvPr/>
        </p:nvSpPr>
        <p:spPr>
          <a:xfrm>
            <a:off x="401738" y="4480415"/>
            <a:ext cx="8498421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2400" baseline="0" dirty="0">
                <a:solidFill>
                  <a:schemeClr val="accent4"/>
                </a:solidFill>
              </a:rPr>
              <a:t>For different spellings, abbreviations or synonyms:</a:t>
            </a:r>
            <a:endParaRPr lang="en-GB" sz="2400" baseline="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marL="1431925">
              <a:spcBef>
                <a:spcPts val="1800"/>
              </a:spcBef>
              <a:buNone/>
            </a:pPr>
            <a:r>
              <a:rPr lang="en-GB" sz="2400" baseline="0" dirty="0">
                <a:solidFill>
                  <a:srgbClr val="0070C0"/>
                </a:solidFill>
              </a:rPr>
              <a:t>Haematology </a:t>
            </a:r>
            <a:r>
              <a:rPr lang="en-GB" sz="2400" baseline="0" dirty="0">
                <a:solidFill>
                  <a:srgbClr val="CC00FF"/>
                </a:solidFill>
              </a:rPr>
              <a:t>OR</a:t>
            </a:r>
            <a:r>
              <a:rPr lang="en-GB" sz="2400" baseline="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2400" baseline="0" dirty="0" err="1">
                <a:solidFill>
                  <a:srgbClr val="0070C0"/>
                </a:solidFill>
              </a:rPr>
              <a:t>Hematology</a:t>
            </a:r>
            <a:endParaRPr lang="en-GB" sz="2400" baseline="0" dirty="0">
              <a:solidFill>
                <a:srgbClr val="0070C0"/>
              </a:solidFill>
            </a:endParaRPr>
          </a:p>
          <a:p>
            <a:pPr marL="1431925">
              <a:spcBef>
                <a:spcPts val="1200"/>
              </a:spcBef>
              <a:buNone/>
            </a:pPr>
            <a:r>
              <a:rPr lang="en-GB" sz="2400" baseline="0" dirty="0">
                <a:solidFill>
                  <a:srgbClr val="0070C0"/>
                </a:solidFill>
              </a:rPr>
              <a:t>HIV</a:t>
            </a:r>
            <a:r>
              <a:rPr lang="en-GB" sz="2400" baseline="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2400" baseline="0" dirty="0">
                <a:solidFill>
                  <a:srgbClr val="CC00FF"/>
                </a:solidFill>
              </a:rPr>
              <a:t>OR</a:t>
            </a:r>
            <a:r>
              <a:rPr lang="en-GB" sz="2400" baseline="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2400" baseline="0" dirty="0">
                <a:solidFill>
                  <a:srgbClr val="0070C0"/>
                </a:solidFill>
              </a:rPr>
              <a:t>human immunodeficiency virus</a:t>
            </a:r>
          </a:p>
          <a:p>
            <a:pPr marL="1431925">
              <a:spcBef>
                <a:spcPts val="1200"/>
              </a:spcBef>
              <a:buNone/>
            </a:pPr>
            <a:r>
              <a:rPr lang="en-GB" sz="2400" baseline="0" dirty="0">
                <a:solidFill>
                  <a:srgbClr val="0070C0"/>
                </a:solidFill>
              </a:rPr>
              <a:t>bird flu </a:t>
            </a:r>
            <a:r>
              <a:rPr lang="en-GB" sz="2400" baseline="0" dirty="0">
                <a:solidFill>
                  <a:srgbClr val="CC00FF"/>
                </a:solidFill>
              </a:rPr>
              <a:t>OR</a:t>
            </a:r>
            <a:r>
              <a:rPr lang="en-GB" sz="2400" baseline="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2400" baseline="0" dirty="0">
                <a:solidFill>
                  <a:srgbClr val="0070C0"/>
                </a:solidFill>
              </a:rPr>
              <a:t>avian influenza</a:t>
            </a:r>
          </a:p>
        </p:txBody>
      </p:sp>
    </p:spTree>
    <p:extLst>
      <p:ext uri="{BB962C8B-B14F-4D97-AF65-F5344CB8AC3E}">
        <p14:creationId xmlns:p14="http://schemas.microsoft.com/office/powerpoint/2010/main" val="3552606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2" grpId="1" animBg="1"/>
      <p:bldP spid="32" grpId="0"/>
      <p:bldP spid="33" grpId="0" animBg="1"/>
      <p:bldP spid="33" grpId="1" animBg="1"/>
      <p:bldP spid="31" grpId="0" animBg="1"/>
      <p:bldP spid="14" grpId="0" animBg="1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Oval 86"/>
          <p:cNvSpPr/>
          <p:nvPr/>
        </p:nvSpPr>
        <p:spPr bwMode="auto">
          <a:xfrm>
            <a:off x="1950562" y="1154883"/>
            <a:ext cx="2818800" cy="2817845"/>
          </a:xfrm>
          <a:prstGeom prst="ellipse">
            <a:avLst/>
          </a:prstGeom>
          <a:solidFill>
            <a:srgbClr val="66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sng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8" name="Oval 87"/>
          <p:cNvSpPr/>
          <p:nvPr/>
        </p:nvSpPr>
        <p:spPr bwMode="auto">
          <a:xfrm>
            <a:off x="3633183" y="1154883"/>
            <a:ext cx="2818800" cy="2817845"/>
          </a:xfrm>
          <a:prstGeom prst="ellipse">
            <a:avLst/>
          </a:prstGeom>
          <a:solidFill>
            <a:srgbClr val="FF99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sng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9" name="Oval 88"/>
          <p:cNvSpPr/>
          <p:nvPr/>
        </p:nvSpPr>
        <p:spPr bwMode="auto">
          <a:xfrm>
            <a:off x="2878618" y="2667060"/>
            <a:ext cx="2818800" cy="2817845"/>
          </a:xfrm>
          <a:prstGeom prst="ellipse">
            <a:avLst/>
          </a:prstGeom>
          <a:solidFill>
            <a:srgbClr val="FF993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sng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0" name="Freeform 99"/>
          <p:cNvSpPr/>
          <p:nvPr/>
        </p:nvSpPr>
        <p:spPr bwMode="auto">
          <a:xfrm>
            <a:off x="2878618" y="1154883"/>
            <a:ext cx="3573365" cy="4330023"/>
          </a:xfrm>
          <a:custGeom>
            <a:avLst/>
            <a:gdLst>
              <a:gd name="connsiteX0" fmla="*/ 2163965 w 3573365"/>
              <a:gd name="connsiteY0" fmla="*/ 0 h 4330023"/>
              <a:gd name="connsiteX1" fmla="*/ 3573365 w 3573365"/>
              <a:gd name="connsiteY1" fmla="*/ 1408923 h 4330023"/>
              <a:gd name="connsiteX2" fmla="*/ 2835769 w 3573365"/>
              <a:gd name="connsiteY2" fmla="*/ 2647797 h 4330023"/>
              <a:gd name="connsiteX3" fmla="*/ 2794803 w 3573365"/>
              <a:gd name="connsiteY3" fmla="*/ 2667525 h 4330023"/>
              <a:gd name="connsiteX4" fmla="*/ 2811524 w 3573365"/>
              <a:gd name="connsiteY4" fmla="*/ 2777046 h 4330023"/>
              <a:gd name="connsiteX5" fmla="*/ 2818800 w 3573365"/>
              <a:gd name="connsiteY5" fmla="*/ 2921100 h 4330023"/>
              <a:gd name="connsiteX6" fmla="*/ 1409400 w 3573365"/>
              <a:gd name="connsiteY6" fmla="*/ 4330023 h 4330023"/>
              <a:gd name="connsiteX7" fmla="*/ 0 w 3573365"/>
              <a:gd name="connsiteY7" fmla="*/ 2921100 h 4330023"/>
              <a:gd name="connsiteX8" fmla="*/ 737596 w 3573365"/>
              <a:gd name="connsiteY8" fmla="*/ 1682227 h 4330023"/>
              <a:gd name="connsiteX9" fmla="*/ 778562 w 3573365"/>
              <a:gd name="connsiteY9" fmla="*/ 1662499 h 4330023"/>
              <a:gd name="connsiteX10" fmla="*/ 761842 w 3573365"/>
              <a:gd name="connsiteY10" fmla="*/ 1552977 h 4330023"/>
              <a:gd name="connsiteX11" fmla="*/ 754565 w 3573365"/>
              <a:gd name="connsiteY11" fmla="*/ 1408923 h 4330023"/>
              <a:gd name="connsiteX12" fmla="*/ 2163965 w 3573365"/>
              <a:gd name="connsiteY12" fmla="*/ 0 h 4330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73365" h="4330023">
                <a:moveTo>
                  <a:pt x="2163965" y="0"/>
                </a:moveTo>
                <a:cubicBezTo>
                  <a:pt x="2942355" y="0"/>
                  <a:pt x="3573365" y="630796"/>
                  <a:pt x="3573365" y="1408923"/>
                </a:cubicBezTo>
                <a:cubicBezTo>
                  <a:pt x="3573365" y="1943885"/>
                  <a:pt x="3275114" y="2409211"/>
                  <a:pt x="2835769" y="2647797"/>
                </a:cubicBezTo>
                <a:lnTo>
                  <a:pt x="2794803" y="2667525"/>
                </a:lnTo>
                <a:lnTo>
                  <a:pt x="2811524" y="2777046"/>
                </a:lnTo>
                <a:cubicBezTo>
                  <a:pt x="2816335" y="2824410"/>
                  <a:pt x="2818800" y="2872467"/>
                  <a:pt x="2818800" y="2921100"/>
                </a:cubicBezTo>
                <a:cubicBezTo>
                  <a:pt x="2818800" y="3699227"/>
                  <a:pt x="2187790" y="4330023"/>
                  <a:pt x="1409400" y="4330023"/>
                </a:cubicBezTo>
                <a:cubicBezTo>
                  <a:pt x="631010" y="4330023"/>
                  <a:pt x="0" y="3699227"/>
                  <a:pt x="0" y="2921100"/>
                </a:cubicBezTo>
                <a:cubicBezTo>
                  <a:pt x="0" y="2386138"/>
                  <a:pt x="298251" y="1920812"/>
                  <a:pt x="737596" y="1682227"/>
                </a:cubicBezTo>
                <a:lnTo>
                  <a:pt x="778562" y="1662499"/>
                </a:lnTo>
                <a:lnTo>
                  <a:pt x="761842" y="1552977"/>
                </a:lnTo>
                <a:cubicBezTo>
                  <a:pt x="757030" y="1505614"/>
                  <a:pt x="754565" y="1457556"/>
                  <a:pt x="754565" y="1408923"/>
                </a:cubicBezTo>
                <a:cubicBezTo>
                  <a:pt x="754565" y="630796"/>
                  <a:pt x="1385575" y="0"/>
                  <a:pt x="2163965" y="0"/>
                </a:cubicBezTo>
                <a:close/>
              </a:path>
            </a:pathLst>
          </a:custGeom>
          <a:solidFill>
            <a:srgbClr val="FF99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sng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2608" y="2442429"/>
            <a:ext cx="18662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aseline="0" dirty="0"/>
              <a:t>pregnancy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496347" y="2442429"/>
            <a:ext cx="10855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aseline="0" dirty="0"/>
              <a:t>drugs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436647" y="4679723"/>
            <a:ext cx="1805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aseline="0" dirty="0"/>
              <a:t>medicines</a:t>
            </a:r>
          </a:p>
        </p:txBody>
      </p:sp>
      <p:sp>
        <p:nvSpPr>
          <p:cNvPr id="86" name="Freeform 85"/>
          <p:cNvSpPr/>
          <p:nvPr/>
        </p:nvSpPr>
        <p:spPr bwMode="auto">
          <a:xfrm>
            <a:off x="2891434" y="1435350"/>
            <a:ext cx="1877928" cy="2537379"/>
          </a:xfrm>
          <a:custGeom>
            <a:avLst/>
            <a:gdLst>
              <a:gd name="connsiteX0" fmla="*/ 1309839 w 1877928"/>
              <a:gd name="connsiteY0" fmla="*/ 0 h 2537379"/>
              <a:gd name="connsiteX1" fmla="*/ 1365037 w 1877928"/>
              <a:gd name="connsiteY1" fmla="*/ 41262 h 2537379"/>
              <a:gd name="connsiteX2" fmla="*/ 1877928 w 1877928"/>
              <a:gd name="connsiteY2" fmla="*/ 1128456 h 2537379"/>
              <a:gd name="connsiteX3" fmla="*/ 468528 w 1877928"/>
              <a:gd name="connsiteY3" fmla="*/ 2537379 h 2537379"/>
              <a:gd name="connsiteX4" fmla="*/ 49416 w 1877928"/>
              <a:gd name="connsiteY4" fmla="*/ 2474037 h 2537379"/>
              <a:gd name="connsiteX5" fmla="*/ 0 w 1877928"/>
              <a:gd name="connsiteY5" fmla="*/ 2455957 h 2537379"/>
              <a:gd name="connsiteX6" fmla="*/ 858 w 1877928"/>
              <a:gd name="connsiteY6" fmla="*/ 2443593 h 2537379"/>
              <a:gd name="connsiteX7" fmla="*/ 724780 w 1877928"/>
              <a:gd name="connsiteY7" fmla="*/ 1401760 h 2537379"/>
              <a:gd name="connsiteX8" fmla="*/ 765746 w 1877928"/>
              <a:gd name="connsiteY8" fmla="*/ 1382032 h 2537379"/>
              <a:gd name="connsiteX9" fmla="*/ 749026 w 1877928"/>
              <a:gd name="connsiteY9" fmla="*/ 1272510 h 2537379"/>
              <a:gd name="connsiteX10" fmla="*/ 741749 w 1877928"/>
              <a:gd name="connsiteY10" fmla="*/ 1128456 h 2537379"/>
              <a:gd name="connsiteX11" fmla="*/ 1254640 w 1877928"/>
              <a:gd name="connsiteY11" fmla="*/ 41262 h 2537379"/>
              <a:gd name="connsiteX12" fmla="*/ 1309839 w 1877928"/>
              <a:gd name="connsiteY12" fmla="*/ 0 h 2537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77928" h="2537379">
                <a:moveTo>
                  <a:pt x="1309839" y="0"/>
                </a:moveTo>
                <a:lnTo>
                  <a:pt x="1365037" y="41262"/>
                </a:lnTo>
                <a:cubicBezTo>
                  <a:pt x="1678273" y="299680"/>
                  <a:pt x="1877928" y="690760"/>
                  <a:pt x="1877928" y="1128456"/>
                </a:cubicBezTo>
                <a:cubicBezTo>
                  <a:pt x="1877928" y="1906583"/>
                  <a:pt x="1246918" y="2537379"/>
                  <a:pt x="468528" y="2537379"/>
                </a:cubicBezTo>
                <a:cubicBezTo>
                  <a:pt x="322580" y="2537379"/>
                  <a:pt x="181813" y="2515203"/>
                  <a:pt x="49416" y="2474037"/>
                </a:cubicBezTo>
                <a:lnTo>
                  <a:pt x="0" y="2455957"/>
                </a:lnTo>
                <a:lnTo>
                  <a:pt x="858" y="2443593"/>
                </a:lnTo>
                <a:cubicBezTo>
                  <a:pt x="63951" y="1992882"/>
                  <a:pt x="340353" y="1610522"/>
                  <a:pt x="724780" y="1401760"/>
                </a:cubicBezTo>
                <a:lnTo>
                  <a:pt x="765746" y="1382032"/>
                </a:lnTo>
                <a:lnTo>
                  <a:pt x="749026" y="1272510"/>
                </a:lnTo>
                <a:cubicBezTo>
                  <a:pt x="744214" y="1225147"/>
                  <a:pt x="741749" y="1177089"/>
                  <a:pt x="741749" y="1128456"/>
                </a:cubicBezTo>
                <a:cubicBezTo>
                  <a:pt x="741749" y="690760"/>
                  <a:pt x="941405" y="299680"/>
                  <a:pt x="1254640" y="41262"/>
                </a:cubicBezTo>
                <a:lnTo>
                  <a:pt x="1309839" y="0"/>
                </a:lnTo>
                <a:close/>
              </a:path>
            </a:pathLst>
          </a:custGeom>
          <a:solidFill>
            <a:srgbClr val="FFFF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sng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5" name="Freeform 84"/>
          <p:cNvSpPr/>
          <p:nvPr/>
        </p:nvSpPr>
        <p:spPr bwMode="auto">
          <a:xfrm>
            <a:off x="1950562" y="1154883"/>
            <a:ext cx="2250711" cy="2736424"/>
          </a:xfrm>
          <a:custGeom>
            <a:avLst/>
            <a:gdLst>
              <a:gd name="connsiteX0" fmla="*/ 1409400 w 2250711"/>
              <a:gd name="connsiteY0" fmla="*/ 0 h 2736424"/>
              <a:gd name="connsiteX1" fmla="*/ 2197409 w 2250711"/>
              <a:gd name="connsiteY1" fmla="*/ 240622 h 2736424"/>
              <a:gd name="connsiteX2" fmla="*/ 2250711 w 2250711"/>
              <a:gd name="connsiteY2" fmla="*/ 280467 h 2736424"/>
              <a:gd name="connsiteX3" fmla="*/ 2195512 w 2250711"/>
              <a:gd name="connsiteY3" fmla="*/ 321729 h 2736424"/>
              <a:gd name="connsiteX4" fmla="*/ 1682621 w 2250711"/>
              <a:gd name="connsiteY4" fmla="*/ 1408923 h 2736424"/>
              <a:gd name="connsiteX5" fmla="*/ 1689898 w 2250711"/>
              <a:gd name="connsiteY5" fmla="*/ 1552977 h 2736424"/>
              <a:gd name="connsiteX6" fmla="*/ 1706618 w 2250711"/>
              <a:gd name="connsiteY6" fmla="*/ 1662499 h 2736424"/>
              <a:gd name="connsiteX7" fmla="*/ 1665652 w 2250711"/>
              <a:gd name="connsiteY7" fmla="*/ 1682227 h 2736424"/>
              <a:gd name="connsiteX8" fmla="*/ 941730 w 2250711"/>
              <a:gd name="connsiteY8" fmla="*/ 2724060 h 2736424"/>
              <a:gd name="connsiteX9" fmla="*/ 940872 w 2250711"/>
              <a:gd name="connsiteY9" fmla="*/ 2736424 h 2736424"/>
              <a:gd name="connsiteX10" fmla="*/ 860798 w 2250711"/>
              <a:gd name="connsiteY10" fmla="*/ 2707126 h 2736424"/>
              <a:gd name="connsiteX11" fmla="*/ 0 w 2250711"/>
              <a:gd name="connsiteY11" fmla="*/ 1408923 h 2736424"/>
              <a:gd name="connsiteX12" fmla="*/ 1409400 w 2250711"/>
              <a:gd name="connsiteY12" fmla="*/ 0 h 2736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50711" h="2736424">
                <a:moveTo>
                  <a:pt x="1409400" y="0"/>
                </a:moveTo>
                <a:cubicBezTo>
                  <a:pt x="1701296" y="0"/>
                  <a:pt x="1972467" y="88706"/>
                  <a:pt x="2197409" y="240622"/>
                </a:cubicBezTo>
                <a:lnTo>
                  <a:pt x="2250711" y="280467"/>
                </a:lnTo>
                <a:lnTo>
                  <a:pt x="2195512" y="321729"/>
                </a:lnTo>
                <a:cubicBezTo>
                  <a:pt x="1882277" y="580147"/>
                  <a:pt x="1682621" y="971227"/>
                  <a:pt x="1682621" y="1408923"/>
                </a:cubicBezTo>
                <a:cubicBezTo>
                  <a:pt x="1682621" y="1457556"/>
                  <a:pt x="1685086" y="1505614"/>
                  <a:pt x="1689898" y="1552977"/>
                </a:cubicBezTo>
                <a:lnTo>
                  <a:pt x="1706618" y="1662499"/>
                </a:lnTo>
                <a:lnTo>
                  <a:pt x="1665652" y="1682227"/>
                </a:lnTo>
                <a:cubicBezTo>
                  <a:pt x="1281225" y="1890989"/>
                  <a:pt x="1004823" y="2273349"/>
                  <a:pt x="941730" y="2724060"/>
                </a:cubicBezTo>
                <a:lnTo>
                  <a:pt x="940872" y="2736424"/>
                </a:lnTo>
                <a:lnTo>
                  <a:pt x="860798" y="2707126"/>
                </a:lnTo>
                <a:cubicBezTo>
                  <a:pt x="354943" y="2493240"/>
                  <a:pt x="0" y="1992518"/>
                  <a:pt x="0" y="1408923"/>
                </a:cubicBezTo>
                <a:cubicBezTo>
                  <a:pt x="0" y="630796"/>
                  <a:pt x="631010" y="0"/>
                  <a:pt x="1409400" y="0"/>
                </a:cubicBezTo>
                <a:close/>
              </a:path>
            </a:pathLst>
          </a:custGeom>
          <a:solidFill>
            <a:srgbClr val="66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sng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4" name="Freeform 83"/>
          <p:cNvSpPr/>
          <p:nvPr/>
        </p:nvSpPr>
        <p:spPr bwMode="auto">
          <a:xfrm>
            <a:off x="2878618" y="1154883"/>
            <a:ext cx="3573365" cy="4330023"/>
          </a:xfrm>
          <a:custGeom>
            <a:avLst/>
            <a:gdLst>
              <a:gd name="connsiteX0" fmla="*/ 2163965 w 3573365"/>
              <a:gd name="connsiteY0" fmla="*/ 0 h 4330023"/>
              <a:gd name="connsiteX1" fmla="*/ 3573365 w 3573365"/>
              <a:gd name="connsiteY1" fmla="*/ 1408923 h 4330023"/>
              <a:gd name="connsiteX2" fmla="*/ 2835769 w 3573365"/>
              <a:gd name="connsiteY2" fmla="*/ 2647797 h 4330023"/>
              <a:gd name="connsiteX3" fmla="*/ 2794803 w 3573365"/>
              <a:gd name="connsiteY3" fmla="*/ 2667525 h 4330023"/>
              <a:gd name="connsiteX4" fmla="*/ 2811524 w 3573365"/>
              <a:gd name="connsiteY4" fmla="*/ 2777046 h 4330023"/>
              <a:gd name="connsiteX5" fmla="*/ 2818800 w 3573365"/>
              <a:gd name="connsiteY5" fmla="*/ 2921100 h 4330023"/>
              <a:gd name="connsiteX6" fmla="*/ 1409400 w 3573365"/>
              <a:gd name="connsiteY6" fmla="*/ 4330023 h 4330023"/>
              <a:gd name="connsiteX7" fmla="*/ 0 w 3573365"/>
              <a:gd name="connsiteY7" fmla="*/ 2921100 h 4330023"/>
              <a:gd name="connsiteX8" fmla="*/ 12816 w 3573365"/>
              <a:gd name="connsiteY8" fmla="*/ 2736424 h 4330023"/>
              <a:gd name="connsiteX9" fmla="*/ 62232 w 3573365"/>
              <a:gd name="connsiteY9" fmla="*/ 2754504 h 4330023"/>
              <a:gd name="connsiteX10" fmla="*/ 481344 w 3573365"/>
              <a:gd name="connsiteY10" fmla="*/ 2817846 h 4330023"/>
              <a:gd name="connsiteX11" fmla="*/ 1890744 w 3573365"/>
              <a:gd name="connsiteY11" fmla="*/ 1408923 h 4330023"/>
              <a:gd name="connsiteX12" fmla="*/ 1377853 w 3573365"/>
              <a:gd name="connsiteY12" fmla="*/ 321729 h 4330023"/>
              <a:gd name="connsiteX13" fmla="*/ 1322655 w 3573365"/>
              <a:gd name="connsiteY13" fmla="*/ 280467 h 4330023"/>
              <a:gd name="connsiteX14" fmla="*/ 1375956 w 3573365"/>
              <a:gd name="connsiteY14" fmla="*/ 240622 h 4330023"/>
              <a:gd name="connsiteX15" fmla="*/ 2163965 w 3573365"/>
              <a:gd name="connsiteY15" fmla="*/ 0 h 4330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573365" h="4330023">
                <a:moveTo>
                  <a:pt x="2163965" y="0"/>
                </a:moveTo>
                <a:cubicBezTo>
                  <a:pt x="2942355" y="0"/>
                  <a:pt x="3573365" y="630796"/>
                  <a:pt x="3573365" y="1408923"/>
                </a:cubicBezTo>
                <a:cubicBezTo>
                  <a:pt x="3573365" y="1943885"/>
                  <a:pt x="3275114" y="2409211"/>
                  <a:pt x="2835769" y="2647797"/>
                </a:cubicBezTo>
                <a:lnTo>
                  <a:pt x="2794803" y="2667525"/>
                </a:lnTo>
                <a:lnTo>
                  <a:pt x="2811524" y="2777046"/>
                </a:lnTo>
                <a:cubicBezTo>
                  <a:pt x="2816335" y="2824410"/>
                  <a:pt x="2818800" y="2872467"/>
                  <a:pt x="2818800" y="2921100"/>
                </a:cubicBezTo>
                <a:cubicBezTo>
                  <a:pt x="2818800" y="3699227"/>
                  <a:pt x="2187790" y="4330023"/>
                  <a:pt x="1409400" y="4330023"/>
                </a:cubicBezTo>
                <a:cubicBezTo>
                  <a:pt x="631010" y="4330023"/>
                  <a:pt x="0" y="3699227"/>
                  <a:pt x="0" y="2921100"/>
                </a:cubicBezTo>
                <a:lnTo>
                  <a:pt x="12816" y="2736424"/>
                </a:lnTo>
                <a:lnTo>
                  <a:pt x="62232" y="2754504"/>
                </a:lnTo>
                <a:cubicBezTo>
                  <a:pt x="194629" y="2795670"/>
                  <a:pt x="335396" y="2817846"/>
                  <a:pt x="481344" y="2817846"/>
                </a:cubicBezTo>
                <a:cubicBezTo>
                  <a:pt x="1259734" y="2817846"/>
                  <a:pt x="1890744" y="2187050"/>
                  <a:pt x="1890744" y="1408923"/>
                </a:cubicBezTo>
                <a:cubicBezTo>
                  <a:pt x="1890744" y="971227"/>
                  <a:pt x="1691089" y="580147"/>
                  <a:pt x="1377853" y="321729"/>
                </a:cubicBezTo>
                <a:lnTo>
                  <a:pt x="1322655" y="280467"/>
                </a:lnTo>
                <a:lnTo>
                  <a:pt x="1375956" y="240622"/>
                </a:lnTo>
                <a:cubicBezTo>
                  <a:pt x="1600898" y="88706"/>
                  <a:pt x="1872069" y="0"/>
                  <a:pt x="2163965" y="0"/>
                </a:cubicBezTo>
                <a:close/>
              </a:path>
            </a:pathLst>
          </a:custGeom>
          <a:solidFill>
            <a:srgbClr val="FF99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sng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1" name="Freeform 90"/>
          <p:cNvSpPr/>
          <p:nvPr/>
        </p:nvSpPr>
        <p:spPr bwMode="auto">
          <a:xfrm>
            <a:off x="1950562" y="1154883"/>
            <a:ext cx="2250711" cy="2817846"/>
          </a:xfrm>
          <a:custGeom>
            <a:avLst/>
            <a:gdLst>
              <a:gd name="connsiteX0" fmla="*/ 1409400 w 2250711"/>
              <a:gd name="connsiteY0" fmla="*/ 0 h 2817846"/>
              <a:gd name="connsiteX1" fmla="*/ 2197409 w 2250711"/>
              <a:gd name="connsiteY1" fmla="*/ 240622 h 2817846"/>
              <a:gd name="connsiteX2" fmla="*/ 2250711 w 2250711"/>
              <a:gd name="connsiteY2" fmla="*/ 280467 h 2817846"/>
              <a:gd name="connsiteX3" fmla="*/ 2195512 w 2250711"/>
              <a:gd name="connsiteY3" fmla="*/ 321729 h 2817846"/>
              <a:gd name="connsiteX4" fmla="*/ 1682621 w 2250711"/>
              <a:gd name="connsiteY4" fmla="*/ 1408923 h 2817846"/>
              <a:gd name="connsiteX5" fmla="*/ 2195512 w 2250711"/>
              <a:gd name="connsiteY5" fmla="*/ 2496117 h 2817846"/>
              <a:gd name="connsiteX6" fmla="*/ 2250711 w 2250711"/>
              <a:gd name="connsiteY6" fmla="*/ 2537380 h 2817846"/>
              <a:gd name="connsiteX7" fmla="*/ 2197409 w 2250711"/>
              <a:gd name="connsiteY7" fmla="*/ 2577224 h 2817846"/>
              <a:gd name="connsiteX8" fmla="*/ 1409400 w 2250711"/>
              <a:gd name="connsiteY8" fmla="*/ 2817846 h 2817846"/>
              <a:gd name="connsiteX9" fmla="*/ 0 w 2250711"/>
              <a:gd name="connsiteY9" fmla="*/ 1408923 h 2817846"/>
              <a:gd name="connsiteX10" fmla="*/ 1409400 w 2250711"/>
              <a:gd name="connsiteY10" fmla="*/ 0 h 2817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50711" h="2817846">
                <a:moveTo>
                  <a:pt x="1409400" y="0"/>
                </a:moveTo>
                <a:cubicBezTo>
                  <a:pt x="1701296" y="0"/>
                  <a:pt x="1972467" y="88706"/>
                  <a:pt x="2197409" y="240622"/>
                </a:cubicBezTo>
                <a:lnTo>
                  <a:pt x="2250711" y="280467"/>
                </a:lnTo>
                <a:lnTo>
                  <a:pt x="2195512" y="321729"/>
                </a:lnTo>
                <a:cubicBezTo>
                  <a:pt x="1882277" y="580147"/>
                  <a:pt x="1682621" y="971227"/>
                  <a:pt x="1682621" y="1408923"/>
                </a:cubicBezTo>
                <a:cubicBezTo>
                  <a:pt x="1682621" y="1846620"/>
                  <a:pt x="1882277" y="2237700"/>
                  <a:pt x="2195512" y="2496117"/>
                </a:cubicBezTo>
                <a:lnTo>
                  <a:pt x="2250711" y="2537380"/>
                </a:lnTo>
                <a:lnTo>
                  <a:pt x="2197409" y="2577224"/>
                </a:lnTo>
                <a:cubicBezTo>
                  <a:pt x="1972467" y="2729141"/>
                  <a:pt x="1701296" y="2817846"/>
                  <a:pt x="1409400" y="2817846"/>
                </a:cubicBezTo>
                <a:cubicBezTo>
                  <a:pt x="631010" y="2817846"/>
                  <a:pt x="0" y="2187050"/>
                  <a:pt x="0" y="1408923"/>
                </a:cubicBezTo>
                <a:cubicBezTo>
                  <a:pt x="0" y="630796"/>
                  <a:pt x="631010" y="0"/>
                  <a:pt x="1409400" y="0"/>
                </a:cubicBezTo>
                <a:close/>
              </a:path>
            </a:pathLst>
          </a:custGeom>
          <a:solidFill>
            <a:srgbClr val="66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sng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0" name="Freeform 89"/>
          <p:cNvSpPr/>
          <p:nvPr/>
        </p:nvSpPr>
        <p:spPr bwMode="auto">
          <a:xfrm>
            <a:off x="4201273" y="1154883"/>
            <a:ext cx="2250710" cy="2817846"/>
          </a:xfrm>
          <a:custGeom>
            <a:avLst/>
            <a:gdLst>
              <a:gd name="connsiteX0" fmla="*/ 841310 w 2250710"/>
              <a:gd name="connsiteY0" fmla="*/ 0 h 2817846"/>
              <a:gd name="connsiteX1" fmla="*/ 2250710 w 2250710"/>
              <a:gd name="connsiteY1" fmla="*/ 1408923 h 2817846"/>
              <a:gd name="connsiteX2" fmla="*/ 841310 w 2250710"/>
              <a:gd name="connsiteY2" fmla="*/ 2817846 h 2817846"/>
              <a:gd name="connsiteX3" fmla="*/ 53301 w 2250710"/>
              <a:gd name="connsiteY3" fmla="*/ 2577224 h 2817846"/>
              <a:gd name="connsiteX4" fmla="*/ 0 w 2250710"/>
              <a:gd name="connsiteY4" fmla="*/ 2537380 h 2817846"/>
              <a:gd name="connsiteX5" fmla="*/ 55198 w 2250710"/>
              <a:gd name="connsiteY5" fmla="*/ 2496117 h 2817846"/>
              <a:gd name="connsiteX6" fmla="*/ 568089 w 2250710"/>
              <a:gd name="connsiteY6" fmla="*/ 1408923 h 2817846"/>
              <a:gd name="connsiteX7" fmla="*/ 55198 w 2250710"/>
              <a:gd name="connsiteY7" fmla="*/ 321729 h 2817846"/>
              <a:gd name="connsiteX8" fmla="*/ 0 w 2250710"/>
              <a:gd name="connsiteY8" fmla="*/ 280467 h 2817846"/>
              <a:gd name="connsiteX9" fmla="*/ 53301 w 2250710"/>
              <a:gd name="connsiteY9" fmla="*/ 240622 h 2817846"/>
              <a:gd name="connsiteX10" fmla="*/ 841310 w 2250710"/>
              <a:gd name="connsiteY10" fmla="*/ 0 h 2817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50710" h="2817846">
                <a:moveTo>
                  <a:pt x="841310" y="0"/>
                </a:moveTo>
                <a:cubicBezTo>
                  <a:pt x="1619700" y="0"/>
                  <a:pt x="2250710" y="630796"/>
                  <a:pt x="2250710" y="1408923"/>
                </a:cubicBezTo>
                <a:cubicBezTo>
                  <a:pt x="2250710" y="2187050"/>
                  <a:pt x="1619700" y="2817846"/>
                  <a:pt x="841310" y="2817846"/>
                </a:cubicBezTo>
                <a:cubicBezTo>
                  <a:pt x="549414" y="2817846"/>
                  <a:pt x="278243" y="2729141"/>
                  <a:pt x="53301" y="2577224"/>
                </a:cubicBezTo>
                <a:lnTo>
                  <a:pt x="0" y="2537380"/>
                </a:lnTo>
                <a:lnTo>
                  <a:pt x="55198" y="2496117"/>
                </a:lnTo>
                <a:cubicBezTo>
                  <a:pt x="368434" y="2237700"/>
                  <a:pt x="568089" y="1846620"/>
                  <a:pt x="568089" y="1408923"/>
                </a:cubicBezTo>
                <a:cubicBezTo>
                  <a:pt x="568089" y="971227"/>
                  <a:pt x="368434" y="580147"/>
                  <a:pt x="55198" y="321729"/>
                </a:cubicBezTo>
                <a:lnTo>
                  <a:pt x="0" y="280467"/>
                </a:lnTo>
                <a:lnTo>
                  <a:pt x="53301" y="240622"/>
                </a:lnTo>
                <a:cubicBezTo>
                  <a:pt x="278243" y="88706"/>
                  <a:pt x="549414" y="0"/>
                  <a:pt x="841310" y="0"/>
                </a:cubicBezTo>
                <a:close/>
              </a:path>
            </a:pathLst>
          </a:custGeom>
          <a:solidFill>
            <a:srgbClr val="FF99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sng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3" name="Freeform 92"/>
          <p:cNvSpPr/>
          <p:nvPr/>
        </p:nvSpPr>
        <p:spPr bwMode="auto">
          <a:xfrm>
            <a:off x="2873171" y="1435350"/>
            <a:ext cx="2818800" cy="4049556"/>
          </a:xfrm>
          <a:custGeom>
            <a:avLst/>
            <a:gdLst>
              <a:gd name="connsiteX0" fmla="*/ 1322656 w 2818800"/>
              <a:gd name="connsiteY0" fmla="*/ 0 h 4049556"/>
              <a:gd name="connsiteX1" fmla="*/ 1377854 w 2818800"/>
              <a:gd name="connsiteY1" fmla="*/ 41262 h 4049556"/>
              <a:gd name="connsiteX2" fmla="*/ 1890745 w 2818800"/>
              <a:gd name="connsiteY2" fmla="*/ 1128456 h 4049556"/>
              <a:gd name="connsiteX3" fmla="*/ 1881555 w 2818800"/>
              <a:gd name="connsiteY3" fmla="*/ 1290239 h 4049556"/>
              <a:gd name="connsiteX4" fmla="*/ 1877636 w 2818800"/>
              <a:gd name="connsiteY4" fmla="*/ 1313026 h 4049556"/>
              <a:gd name="connsiteX5" fmla="*/ 1958002 w 2818800"/>
              <a:gd name="connsiteY5" fmla="*/ 1342430 h 4049556"/>
              <a:gd name="connsiteX6" fmla="*/ 2818800 w 2818800"/>
              <a:gd name="connsiteY6" fmla="*/ 2640633 h 4049556"/>
              <a:gd name="connsiteX7" fmla="*/ 1409400 w 2818800"/>
              <a:gd name="connsiteY7" fmla="*/ 4049556 h 4049556"/>
              <a:gd name="connsiteX8" fmla="*/ 0 w 2818800"/>
              <a:gd name="connsiteY8" fmla="*/ 2640633 h 4049556"/>
              <a:gd name="connsiteX9" fmla="*/ 737596 w 2818800"/>
              <a:gd name="connsiteY9" fmla="*/ 1401760 h 4049556"/>
              <a:gd name="connsiteX10" fmla="*/ 779469 w 2818800"/>
              <a:gd name="connsiteY10" fmla="*/ 1381595 h 4049556"/>
              <a:gd name="connsiteX11" fmla="*/ 763757 w 2818800"/>
              <a:gd name="connsiteY11" fmla="*/ 1290239 h 4049556"/>
              <a:gd name="connsiteX12" fmla="*/ 754566 w 2818800"/>
              <a:gd name="connsiteY12" fmla="*/ 1128456 h 4049556"/>
              <a:gd name="connsiteX13" fmla="*/ 1267457 w 2818800"/>
              <a:gd name="connsiteY13" fmla="*/ 41262 h 4049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18800" h="4049556">
                <a:moveTo>
                  <a:pt x="1322656" y="0"/>
                </a:moveTo>
                <a:lnTo>
                  <a:pt x="1377854" y="41262"/>
                </a:lnTo>
                <a:cubicBezTo>
                  <a:pt x="1691090" y="299680"/>
                  <a:pt x="1890745" y="690760"/>
                  <a:pt x="1890745" y="1128456"/>
                </a:cubicBezTo>
                <a:cubicBezTo>
                  <a:pt x="1890745" y="1183168"/>
                  <a:pt x="1887626" y="1237152"/>
                  <a:pt x="1881555" y="1290239"/>
                </a:cubicBezTo>
                <a:lnTo>
                  <a:pt x="1877636" y="1313026"/>
                </a:lnTo>
                <a:lnTo>
                  <a:pt x="1958002" y="1342430"/>
                </a:lnTo>
                <a:cubicBezTo>
                  <a:pt x="2463857" y="1556316"/>
                  <a:pt x="2818800" y="2057038"/>
                  <a:pt x="2818800" y="2640633"/>
                </a:cubicBezTo>
                <a:cubicBezTo>
                  <a:pt x="2818800" y="3418760"/>
                  <a:pt x="2187790" y="4049556"/>
                  <a:pt x="1409400" y="4049556"/>
                </a:cubicBezTo>
                <a:cubicBezTo>
                  <a:pt x="631010" y="4049556"/>
                  <a:pt x="0" y="3418760"/>
                  <a:pt x="0" y="2640633"/>
                </a:cubicBezTo>
                <a:cubicBezTo>
                  <a:pt x="0" y="2105671"/>
                  <a:pt x="298251" y="1640345"/>
                  <a:pt x="737596" y="1401760"/>
                </a:cubicBezTo>
                <a:lnTo>
                  <a:pt x="779469" y="1381595"/>
                </a:lnTo>
                <a:lnTo>
                  <a:pt x="763757" y="1290239"/>
                </a:lnTo>
                <a:cubicBezTo>
                  <a:pt x="757686" y="1237152"/>
                  <a:pt x="754566" y="1183168"/>
                  <a:pt x="754566" y="1128456"/>
                </a:cubicBezTo>
                <a:cubicBezTo>
                  <a:pt x="754566" y="690760"/>
                  <a:pt x="954222" y="299680"/>
                  <a:pt x="1267457" y="41262"/>
                </a:cubicBezTo>
                <a:close/>
              </a:path>
            </a:pathLst>
          </a:custGeom>
          <a:solidFill>
            <a:srgbClr val="FFFF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sng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Title 3"/>
          <p:cNvSpPr txBox="1">
            <a:spLocks/>
          </p:cNvSpPr>
          <p:nvPr/>
        </p:nvSpPr>
        <p:spPr>
          <a:xfrm>
            <a:off x="161552" y="335523"/>
            <a:ext cx="6257177" cy="57626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9pPr>
          </a:lstStyle>
          <a:p>
            <a:r>
              <a:rPr lang="en-GB" kern="0" baseline="0" dirty="0">
                <a:solidFill>
                  <a:schemeClr val="bg1">
                    <a:lumMod val="85000"/>
                  </a:schemeClr>
                </a:solidFill>
              </a:rPr>
              <a:t>Multiple search terms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84950" y="5763736"/>
            <a:ext cx="72008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aseline="0" dirty="0">
                <a:solidFill>
                  <a:srgbClr val="0070C0"/>
                </a:solidFill>
              </a:rPr>
              <a:t>Pregnancy </a:t>
            </a:r>
            <a:r>
              <a:rPr lang="en-GB" sz="3200" baseline="0" dirty="0">
                <a:solidFill>
                  <a:srgbClr val="7030A0"/>
                </a:solidFill>
              </a:rPr>
              <a:t>AND</a:t>
            </a:r>
            <a:r>
              <a:rPr lang="en-GB" sz="3200" baseline="0" dirty="0">
                <a:solidFill>
                  <a:srgbClr val="0070C0"/>
                </a:solidFill>
              </a:rPr>
              <a:t> drugs </a:t>
            </a:r>
            <a:r>
              <a:rPr lang="en-GB" sz="3200" baseline="0" dirty="0">
                <a:solidFill>
                  <a:srgbClr val="7030A0"/>
                </a:solidFill>
              </a:rPr>
              <a:t>OR</a:t>
            </a:r>
            <a:r>
              <a:rPr lang="en-GB" sz="3200" baseline="0" dirty="0">
                <a:solidFill>
                  <a:srgbClr val="0070C0"/>
                </a:solidFill>
              </a:rPr>
              <a:t> medicines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684950" y="5765373"/>
            <a:ext cx="72008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aseline="0" dirty="0">
                <a:solidFill>
                  <a:srgbClr val="0070C0"/>
                </a:solidFill>
              </a:rPr>
              <a:t>Pregnancy </a:t>
            </a:r>
            <a:r>
              <a:rPr lang="en-GB" sz="3200" baseline="0" dirty="0">
                <a:solidFill>
                  <a:srgbClr val="7030A0"/>
                </a:solidFill>
              </a:rPr>
              <a:t>AND</a:t>
            </a:r>
            <a:r>
              <a:rPr lang="en-GB" sz="3200" baseline="0" dirty="0">
                <a:solidFill>
                  <a:srgbClr val="0070C0"/>
                </a:solidFill>
              </a:rPr>
              <a:t> </a:t>
            </a:r>
            <a:r>
              <a:rPr lang="en-GB" sz="3200" baseline="0" dirty="0">
                <a:solidFill>
                  <a:srgbClr val="7030A0"/>
                </a:solidFill>
              </a:rPr>
              <a:t>(</a:t>
            </a:r>
            <a:r>
              <a:rPr lang="en-GB" sz="3200" baseline="0" dirty="0">
                <a:solidFill>
                  <a:srgbClr val="0070C0"/>
                </a:solidFill>
              </a:rPr>
              <a:t>drugs </a:t>
            </a:r>
            <a:r>
              <a:rPr lang="en-GB" sz="3200" baseline="0" dirty="0">
                <a:solidFill>
                  <a:srgbClr val="7030A0"/>
                </a:solidFill>
              </a:rPr>
              <a:t>OR</a:t>
            </a:r>
            <a:r>
              <a:rPr lang="en-GB" sz="3200" baseline="0" dirty="0">
                <a:solidFill>
                  <a:srgbClr val="0070C0"/>
                </a:solidFill>
              </a:rPr>
              <a:t> medicines</a:t>
            </a:r>
            <a:r>
              <a:rPr lang="en-GB" sz="3200" baseline="0" dirty="0">
                <a:solidFill>
                  <a:srgbClr val="7030A0"/>
                </a:solidFill>
              </a:rPr>
              <a:t>)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50064" y="5762099"/>
            <a:ext cx="72008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aseline="0" dirty="0">
                <a:solidFill>
                  <a:srgbClr val="7030A0"/>
                </a:solidFill>
              </a:rPr>
              <a:t>(</a:t>
            </a:r>
            <a:r>
              <a:rPr lang="en-GB" sz="3200" baseline="0" dirty="0">
                <a:solidFill>
                  <a:srgbClr val="0070C0"/>
                </a:solidFill>
              </a:rPr>
              <a:t>Pregnancy </a:t>
            </a:r>
            <a:r>
              <a:rPr lang="en-GB" sz="3200" baseline="0" dirty="0">
                <a:solidFill>
                  <a:srgbClr val="7030A0"/>
                </a:solidFill>
              </a:rPr>
              <a:t>AND</a:t>
            </a:r>
            <a:r>
              <a:rPr lang="en-GB" sz="3200" baseline="0" dirty="0"/>
              <a:t> </a:t>
            </a:r>
            <a:r>
              <a:rPr lang="en-GB" sz="3200" baseline="0" dirty="0">
                <a:solidFill>
                  <a:srgbClr val="0070C0"/>
                </a:solidFill>
              </a:rPr>
              <a:t>drugs</a:t>
            </a:r>
            <a:r>
              <a:rPr lang="en-GB" sz="3200" baseline="0" dirty="0">
                <a:solidFill>
                  <a:srgbClr val="7030A0"/>
                </a:solidFill>
              </a:rPr>
              <a:t>)</a:t>
            </a:r>
            <a:r>
              <a:rPr lang="en-GB" sz="3200" baseline="0" dirty="0"/>
              <a:t> </a:t>
            </a:r>
            <a:r>
              <a:rPr lang="en-GB" sz="3200" baseline="0" dirty="0">
                <a:solidFill>
                  <a:srgbClr val="7030A0"/>
                </a:solidFill>
              </a:rPr>
              <a:t>OR</a:t>
            </a:r>
            <a:r>
              <a:rPr lang="en-GB" sz="3200" baseline="0" dirty="0"/>
              <a:t> </a:t>
            </a:r>
            <a:r>
              <a:rPr lang="en-GB" sz="3200" baseline="0" dirty="0">
                <a:solidFill>
                  <a:srgbClr val="0070C0"/>
                </a:solidFill>
              </a:rPr>
              <a:t>medicines</a:t>
            </a:r>
          </a:p>
        </p:txBody>
      </p:sp>
    </p:spTree>
    <p:extLst>
      <p:ext uri="{BB962C8B-B14F-4D97-AF65-F5344CB8AC3E}">
        <p14:creationId xmlns:p14="http://schemas.microsoft.com/office/powerpoint/2010/main" val="374383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set>
                                      <p:cBhvr>
                                        <p:cTn id="11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P spid="89" grpId="0" animBg="1"/>
      <p:bldP spid="100" grpId="0" animBg="1"/>
      <p:bldP spid="100" grpId="1" animBg="1"/>
      <p:bldP spid="86" grpId="0" animBg="1"/>
      <p:bldP spid="86" grpId="1" animBg="1"/>
      <p:bldP spid="85" grpId="0" animBg="1"/>
      <p:bldP spid="85" grpId="1" animBg="1"/>
      <p:bldP spid="84" grpId="0" animBg="1"/>
      <p:bldP spid="84" grpId="1" animBg="1"/>
      <p:bldP spid="91" grpId="0" animBg="1"/>
      <p:bldP spid="90" grpId="0" animBg="1"/>
      <p:bldP spid="93" grpId="0" animBg="1"/>
      <p:bldP spid="20" grpId="0"/>
      <p:bldP spid="97" grpId="0"/>
      <p:bldP spid="97" grpId="1"/>
      <p:bldP spid="3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/>
          <p:cNvSpPr/>
          <p:nvPr/>
        </p:nvSpPr>
        <p:spPr bwMode="auto">
          <a:xfrm>
            <a:off x="2038208" y="1155249"/>
            <a:ext cx="2818800" cy="2817845"/>
          </a:xfrm>
          <a:prstGeom prst="ellipse">
            <a:avLst/>
          </a:prstGeom>
          <a:solidFill>
            <a:srgbClr val="66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7176" y="2302561"/>
            <a:ext cx="13452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aseline="0" dirty="0"/>
              <a:t>cheese</a:t>
            </a:r>
          </a:p>
        </p:txBody>
      </p:sp>
      <p:sp>
        <p:nvSpPr>
          <p:cNvPr id="3" name="Rectangle 2"/>
          <p:cNvSpPr/>
          <p:nvPr/>
        </p:nvSpPr>
        <p:spPr>
          <a:xfrm>
            <a:off x="6548740" y="2302561"/>
            <a:ext cx="15664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aseline="0" dirty="0"/>
              <a:t>Cheddar</a:t>
            </a:r>
          </a:p>
        </p:txBody>
      </p:sp>
      <p:sp>
        <p:nvSpPr>
          <p:cNvPr id="16" name="Freeform 15"/>
          <p:cNvSpPr/>
          <p:nvPr/>
        </p:nvSpPr>
        <p:spPr bwMode="auto">
          <a:xfrm>
            <a:off x="2038208" y="1155249"/>
            <a:ext cx="2250234" cy="2817846"/>
          </a:xfrm>
          <a:custGeom>
            <a:avLst/>
            <a:gdLst>
              <a:gd name="connsiteX0" fmla="*/ 1408923 w 2250234"/>
              <a:gd name="connsiteY0" fmla="*/ 0 h 2817846"/>
              <a:gd name="connsiteX1" fmla="*/ 2196665 w 2250234"/>
              <a:gd name="connsiteY1" fmla="*/ 240622 h 2817846"/>
              <a:gd name="connsiteX2" fmla="*/ 2250234 w 2250234"/>
              <a:gd name="connsiteY2" fmla="*/ 280679 h 2817846"/>
              <a:gd name="connsiteX3" fmla="*/ 2195338 w 2250234"/>
              <a:gd name="connsiteY3" fmla="*/ 321729 h 2817846"/>
              <a:gd name="connsiteX4" fmla="*/ 1682621 w 2250234"/>
              <a:gd name="connsiteY4" fmla="*/ 1408923 h 2817846"/>
              <a:gd name="connsiteX5" fmla="*/ 2195338 w 2250234"/>
              <a:gd name="connsiteY5" fmla="*/ 2496117 h 2817846"/>
              <a:gd name="connsiteX6" fmla="*/ 2250234 w 2250234"/>
              <a:gd name="connsiteY6" fmla="*/ 2537167 h 2817846"/>
              <a:gd name="connsiteX7" fmla="*/ 2196665 w 2250234"/>
              <a:gd name="connsiteY7" fmla="*/ 2577224 h 2817846"/>
              <a:gd name="connsiteX8" fmla="*/ 1408923 w 2250234"/>
              <a:gd name="connsiteY8" fmla="*/ 2817846 h 2817846"/>
              <a:gd name="connsiteX9" fmla="*/ 0 w 2250234"/>
              <a:gd name="connsiteY9" fmla="*/ 1408923 h 2817846"/>
              <a:gd name="connsiteX10" fmla="*/ 1408923 w 2250234"/>
              <a:gd name="connsiteY10" fmla="*/ 0 h 2817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50234" h="2817846">
                <a:moveTo>
                  <a:pt x="1408923" y="0"/>
                </a:moveTo>
                <a:cubicBezTo>
                  <a:pt x="1700721" y="0"/>
                  <a:pt x="1971800" y="88706"/>
                  <a:pt x="2196665" y="240622"/>
                </a:cubicBezTo>
                <a:lnTo>
                  <a:pt x="2250234" y="280679"/>
                </a:lnTo>
                <a:lnTo>
                  <a:pt x="2195338" y="321729"/>
                </a:lnTo>
                <a:cubicBezTo>
                  <a:pt x="1882209" y="580147"/>
                  <a:pt x="1682621" y="971227"/>
                  <a:pt x="1682621" y="1408923"/>
                </a:cubicBezTo>
                <a:cubicBezTo>
                  <a:pt x="1682621" y="1846620"/>
                  <a:pt x="1882209" y="2237700"/>
                  <a:pt x="2195338" y="2496117"/>
                </a:cubicBezTo>
                <a:lnTo>
                  <a:pt x="2250234" y="2537167"/>
                </a:lnTo>
                <a:lnTo>
                  <a:pt x="2196665" y="2577224"/>
                </a:lnTo>
                <a:cubicBezTo>
                  <a:pt x="1971800" y="2729140"/>
                  <a:pt x="1700721" y="2817846"/>
                  <a:pt x="1408923" y="2817846"/>
                </a:cubicBezTo>
                <a:cubicBezTo>
                  <a:pt x="630796" y="2817846"/>
                  <a:pt x="0" y="2187050"/>
                  <a:pt x="0" y="1408923"/>
                </a:cubicBezTo>
                <a:cubicBezTo>
                  <a:pt x="0" y="630796"/>
                  <a:pt x="630796" y="0"/>
                  <a:pt x="1408923" y="0"/>
                </a:cubicBezTo>
                <a:close/>
              </a:path>
            </a:pathLst>
          </a:custGeom>
          <a:solidFill>
            <a:srgbClr val="FFFF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161552" y="335523"/>
            <a:ext cx="6257177" cy="57626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9pPr>
          </a:lstStyle>
          <a:p>
            <a:r>
              <a:rPr lang="en-GB" kern="0" baseline="0" dirty="0">
                <a:solidFill>
                  <a:schemeClr val="bg1">
                    <a:lumMod val="85000"/>
                  </a:schemeClr>
                </a:solidFill>
              </a:rPr>
              <a:t>Using ‘NOT’</a:t>
            </a:r>
          </a:p>
        </p:txBody>
      </p:sp>
      <p:sp>
        <p:nvSpPr>
          <p:cNvPr id="4" name="Rectangle 3"/>
          <p:cNvSpPr/>
          <p:nvPr/>
        </p:nvSpPr>
        <p:spPr>
          <a:xfrm>
            <a:off x="1850891" y="4281310"/>
            <a:ext cx="50621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aseline="0" dirty="0"/>
              <a:t>To exclude a word from your search</a:t>
            </a:r>
          </a:p>
        </p:txBody>
      </p:sp>
      <p:sp>
        <p:nvSpPr>
          <p:cNvPr id="5" name="Rectangle 4"/>
          <p:cNvSpPr/>
          <p:nvPr/>
        </p:nvSpPr>
        <p:spPr>
          <a:xfrm>
            <a:off x="2444828" y="4866080"/>
            <a:ext cx="42546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kern="0" baseline="0" dirty="0">
                <a:solidFill>
                  <a:srgbClr val="0070C0"/>
                </a:solidFill>
                <a:latin typeface="Arial"/>
              </a:rPr>
              <a:t> </a:t>
            </a:r>
            <a:r>
              <a:rPr lang="en-GB" sz="3200" kern="0" baseline="0" dirty="0">
                <a:solidFill>
                  <a:srgbClr val="0070C0"/>
                </a:solidFill>
                <a:latin typeface="Arial"/>
              </a:rPr>
              <a:t>cheese </a:t>
            </a:r>
            <a:r>
              <a:rPr lang="en-GB" sz="3200" kern="0" baseline="0" dirty="0">
                <a:solidFill>
                  <a:srgbClr val="7030A0"/>
                </a:solidFill>
                <a:latin typeface="Arial"/>
              </a:rPr>
              <a:t>NOT</a:t>
            </a:r>
            <a:r>
              <a:rPr lang="en-GB" sz="3200" kern="0" baseline="0" dirty="0">
                <a:solidFill>
                  <a:srgbClr val="0070C0"/>
                </a:solidFill>
                <a:latin typeface="Arial"/>
              </a:rPr>
              <a:t> Cheddar</a:t>
            </a:r>
            <a:endParaRPr lang="en-GB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5916640"/>
            <a:ext cx="8763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i="1" baseline="0" dirty="0">
                <a:solidFill>
                  <a:srgbClr val="C00000"/>
                </a:solidFill>
                <a:latin typeface="Tempus Sans ITC" panose="04020404030D07020202" pitchFamily="82" charset="0"/>
              </a:rPr>
              <a:t>Note: </a:t>
            </a:r>
            <a:r>
              <a:rPr lang="en-GB" sz="2400" b="1" baseline="0" dirty="0">
                <a:solidFill>
                  <a:srgbClr val="0066FF"/>
                </a:solidFill>
                <a:latin typeface="Tempus Sans ITC" panose="04020404030D07020202" pitchFamily="82" charset="0"/>
              </a:rPr>
              <a:t>Think before you do. What might be lost from your results?</a:t>
            </a:r>
          </a:p>
        </p:txBody>
      </p:sp>
      <p:sp>
        <p:nvSpPr>
          <p:cNvPr id="22" name="Oval 21"/>
          <p:cNvSpPr/>
          <p:nvPr/>
        </p:nvSpPr>
        <p:spPr bwMode="auto">
          <a:xfrm>
            <a:off x="3720829" y="1155249"/>
            <a:ext cx="2818800" cy="2817845"/>
          </a:xfrm>
          <a:prstGeom prst="ellipse">
            <a:avLst/>
          </a:prstGeom>
          <a:solidFill>
            <a:srgbClr val="FF99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Freeform 32"/>
          <p:cNvSpPr/>
          <p:nvPr/>
        </p:nvSpPr>
        <p:spPr bwMode="auto">
          <a:xfrm>
            <a:off x="3721306" y="1435927"/>
            <a:ext cx="1135225" cy="2256488"/>
          </a:xfrm>
          <a:custGeom>
            <a:avLst/>
            <a:gdLst>
              <a:gd name="connsiteX0" fmla="*/ 567613 w 1135225"/>
              <a:gd name="connsiteY0" fmla="*/ 0 h 2256488"/>
              <a:gd name="connsiteX1" fmla="*/ 622508 w 1135225"/>
              <a:gd name="connsiteY1" fmla="*/ 41050 h 2256488"/>
              <a:gd name="connsiteX2" fmla="*/ 1135225 w 1135225"/>
              <a:gd name="connsiteY2" fmla="*/ 1128244 h 2256488"/>
              <a:gd name="connsiteX3" fmla="*/ 622508 w 1135225"/>
              <a:gd name="connsiteY3" fmla="*/ 2215438 h 2256488"/>
              <a:gd name="connsiteX4" fmla="*/ 567613 w 1135225"/>
              <a:gd name="connsiteY4" fmla="*/ 2256488 h 2256488"/>
              <a:gd name="connsiteX5" fmla="*/ 512717 w 1135225"/>
              <a:gd name="connsiteY5" fmla="*/ 2215438 h 2256488"/>
              <a:gd name="connsiteX6" fmla="*/ 0 w 1135225"/>
              <a:gd name="connsiteY6" fmla="*/ 1128244 h 2256488"/>
              <a:gd name="connsiteX7" fmla="*/ 512717 w 1135225"/>
              <a:gd name="connsiteY7" fmla="*/ 41050 h 2256488"/>
              <a:gd name="connsiteX8" fmla="*/ 567613 w 1135225"/>
              <a:gd name="connsiteY8" fmla="*/ 0 h 2256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5225" h="2256488">
                <a:moveTo>
                  <a:pt x="567613" y="0"/>
                </a:moveTo>
                <a:lnTo>
                  <a:pt x="622508" y="41050"/>
                </a:lnTo>
                <a:cubicBezTo>
                  <a:pt x="935637" y="299468"/>
                  <a:pt x="1135225" y="690548"/>
                  <a:pt x="1135225" y="1128244"/>
                </a:cubicBezTo>
                <a:cubicBezTo>
                  <a:pt x="1135225" y="1565941"/>
                  <a:pt x="935637" y="1957021"/>
                  <a:pt x="622508" y="2215438"/>
                </a:cubicBezTo>
                <a:lnTo>
                  <a:pt x="567613" y="2256488"/>
                </a:lnTo>
                <a:lnTo>
                  <a:pt x="512717" y="2215438"/>
                </a:lnTo>
                <a:cubicBezTo>
                  <a:pt x="199588" y="1957021"/>
                  <a:pt x="0" y="1565941"/>
                  <a:pt x="0" y="1128244"/>
                </a:cubicBezTo>
                <a:cubicBezTo>
                  <a:pt x="0" y="690548"/>
                  <a:pt x="199588" y="299468"/>
                  <a:pt x="512717" y="41050"/>
                </a:cubicBezTo>
                <a:lnTo>
                  <a:pt x="567613" y="0"/>
                </a:lnTo>
                <a:close/>
              </a:path>
            </a:pathLst>
          </a:custGeom>
          <a:solidFill>
            <a:srgbClr val="FF99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1239652-B8B5-4FBF-8A0A-CD1FFC013893}"/>
              </a:ext>
            </a:extLst>
          </p:cNvPr>
          <p:cNvSpPr/>
          <p:nvPr/>
        </p:nvSpPr>
        <p:spPr bwMode="auto">
          <a:xfrm>
            <a:off x="3720829" y="1155249"/>
            <a:ext cx="2818800" cy="2817845"/>
          </a:xfrm>
          <a:prstGeom prst="ellipse">
            <a:avLst/>
          </a:prstGeom>
          <a:solidFill>
            <a:srgbClr val="FBF3F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-25000" dirty="0">
              <a:ln>
                <a:noFill/>
              </a:ln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23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6" grpId="0" animBg="1"/>
      <p:bldP spid="6" grpId="1"/>
      <p:bldP spid="33" grpId="0" animBg="1"/>
      <p:bldP spid="33" grpId="1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0" y="337164"/>
            <a:ext cx="5256213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9pPr>
          </a:lstStyle>
          <a:p>
            <a:r>
              <a:rPr lang="en-GB" kern="0" baseline="0" dirty="0">
                <a:solidFill>
                  <a:srgbClr val="F9F1F3"/>
                </a:solidFill>
              </a:rPr>
              <a:t>Helpful comments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5797" y="1017031"/>
            <a:ext cx="74126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aseline="0" dirty="0"/>
              <a:t>Research isn’t always easy or straightforward, and</a:t>
            </a:r>
            <a:br>
              <a:rPr lang="en-GB" sz="2400" baseline="0" dirty="0"/>
            </a:br>
            <a:r>
              <a:rPr lang="en-GB" sz="2400" baseline="0" dirty="0"/>
              <a:t>it doesn’t always go to plan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5797" y="1957129"/>
            <a:ext cx="49135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aseline="0" dirty="0"/>
              <a:t>Research is an iterative process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5797" y="2527895"/>
            <a:ext cx="76482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aseline="0" dirty="0"/>
              <a:t>Do not try and search for everything in one go or </a:t>
            </a:r>
            <a:br>
              <a:rPr lang="en-GB" sz="2400" baseline="0" dirty="0"/>
            </a:br>
            <a:r>
              <a:rPr lang="en-GB" sz="2400" baseline="0" dirty="0"/>
              <a:t>from one kind of resource or  from one search tool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5797" y="3467993"/>
            <a:ext cx="79344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aseline="0" dirty="0"/>
              <a:t>Seek to confirm information from different sources and</a:t>
            </a:r>
            <a:br>
              <a:rPr lang="en-GB" sz="2400" baseline="0" dirty="0"/>
            </a:br>
            <a:r>
              <a:rPr lang="en-GB" sz="2400" baseline="0" dirty="0"/>
              <a:t>look for different viewpoints and solutions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5797" y="4408091"/>
            <a:ext cx="35605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aseline="0" dirty="0"/>
              <a:t>Adapt as you discover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5797" y="4978857"/>
            <a:ext cx="62664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aseline="0" dirty="0"/>
              <a:t>Reflect on what you have found and when</a:t>
            </a:r>
            <a:br>
              <a:rPr lang="en-GB" sz="2400" baseline="0" dirty="0"/>
            </a:br>
            <a:r>
              <a:rPr lang="en-GB" sz="2400" baseline="0" dirty="0"/>
              <a:t>you have found enough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5797" y="5918953"/>
            <a:ext cx="775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aseline="0" dirty="0"/>
              <a:t>Keep notes/records of your searches, results and the</a:t>
            </a:r>
            <a:br>
              <a:rPr lang="en-GB" sz="2400" baseline="0" dirty="0"/>
            </a:br>
            <a:r>
              <a:rPr lang="en-GB" sz="2400" baseline="0" dirty="0"/>
              <a:t>resources you use</a:t>
            </a:r>
          </a:p>
        </p:txBody>
      </p:sp>
    </p:spTree>
    <p:extLst>
      <p:ext uri="{BB962C8B-B14F-4D97-AF65-F5344CB8AC3E}">
        <p14:creationId xmlns:p14="http://schemas.microsoft.com/office/powerpoint/2010/main" val="42128454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34735"/>
            <a:ext cx="6193652" cy="4864608"/>
          </a:xfrm>
          <a:prstGeom prst="rect">
            <a:avLst/>
          </a:prstGeom>
          <a:ln w="12700">
            <a:solidFill>
              <a:schemeClr val="bg1">
                <a:lumMod val="75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89617" y="606669"/>
            <a:ext cx="5008069" cy="4034977"/>
          </a:xfrm>
          <a:prstGeom prst="rect">
            <a:avLst/>
          </a:prstGeom>
          <a:ln w="12700">
            <a:solidFill>
              <a:schemeClr val="bg1">
                <a:lumMod val="75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92461" y="2206148"/>
            <a:ext cx="5967265" cy="4612641"/>
          </a:xfrm>
          <a:prstGeom prst="rect">
            <a:avLst/>
          </a:prstGeom>
          <a:ln w="12700">
            <a:solidFill>
              <a:schemeClr val="bg1">
                <a:lumMod val="75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22684"/>
            <a:ext cx="4006932" cy="3246122"/>
          </a:xfrm>
          <a:prstGeom prst="rect">
            <a:avLst/>
          </a:prstGeom>
          <a:ln w="12700">
            <a:solidFill>
              <a:schemeClr val="bg1">
                <a:lumMod val="75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1873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4C67E68-2C09-4608-AF26-E3DC4465BE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849" y="1266826"/>
            <a:ext cx="5620870" cy="1076324"/>
          </a:xfrm>
        </p:spPr>
        <p:txBody>
          <a:bodyPr anchor="ctr"/>
          <a:lstStyle/>
          <a:p>
            <a:pPr algn="ctr"/>
            <a:r>
              <a:rPr lang="en-US" altLang="en-US" dirty="0">
                <a:solidFill>
                  <a:srgbClr val="FFFF99"/>
                </a:solidFill>
              </a:rPr>
              <a:t>Spotlight on Project Qualifications:</a:t>
            </a:r>
            <a:br>
              <a:rPr lang="en-US" altLang="en-US" dirty="0">
                <a:solidFill>
                  <a:srgbClr val="FFFF99"/>
                </a:solidFill>
              </a:rPr>
            </a:br>
            <a:r>
              <a:rPr lang="en-US" altLang="en-US" sz="2800" dirty="0">
                <a:solidFill>
                  <a:srgbClr val="FFFF99"/>
                </a:solidFill>
              </a:rPr>
              <a:t>Library Research Skills</a:t>
            </a:r>
            <a:endParaRPr lang="en-US" altLang="en-US" dirty="0">
              <a:solidFill>
                <a:srgbClr val="FFFF9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50">
        <p:fade/>
      </p:transition>
    </mc:Choice>
    <mc:Fallback xmlns="">
      <p:transition spd="med" advClick="0" advTm="45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9CD5351-0BE3-4D37-8C0C-8901991E4D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22" y="1017037"/>
            <a:ext cx="6830977" cy="572899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E696A92-4AE6-49C1-B60D-45EFCE0729FA}"/>
              </a:ext>
            </a:extLst>
          </p:cNvPr>
          <p:cNvSpPr txBox="1">
            <a:spLocks/>
          </p:cNvSpPr>
          <p:nvPr/>
        </p:nvSpPr>
        <p:spPr bwMode="auto">
          <a:xfrm>
            <a:off x="0" y="337164"/>
            <a:ext cx="5256213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9pPr>
          </a:lstStyle>
          <a:p>
            <a:r>
              <a:rPr lang="en-GB" kern="0" baseline="0" dirty="0">
                <a:solidFill>
                  <a:srgbClr val="F9F1F3"/>
                </a:solidFill>
              </a:rPr>
              <a:t>Google search engine</a:t>
            </a:r>
          </a:p>
        </p:txBody>
      </p:sp>
    </p:spTree>
    <p:extLst>
      <p:ext uri="{BB962C8B-B14F-4D97-AF65-F5344CB8AC3E}">
        <p14:creationId xmlns:p14="http://schemas.microsoft.com/office/powerpoint/2010/main" val="14167652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EEE39-5CDC-4153-BD4D-5FCE74D5AD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047" y="1014860"/>
            <a:ext cx="7047794" cy="58431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DDC560-F43F-441D-837B-B871606056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b="14798"/>
          <a:stretch/>
        </p:blipFill>
        <p:spPr>
          <a:xfrm>
            <a:off x="146304" y="984738"/>
            <a:ext cx="1869631" cy="587326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D9A3183-0CF4-4CB1-BE2F-267C4AF33802}"/>
              </a:ext>
            </a:extLst>
          </p:cNvPr>
          <p:cNvSpPr/>
          <p:nvPr/>
        </p:nvSpPr>
        <p:spPr bwMode="auto">
          <a:xfrm>
            <a:off x="5802923" y="4853354"/>
            <a:ext cx="993531" cy="19343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-2500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rial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0B69D3-6153-4093-92F6-3422940DA6CF}"/>
              </a:ext>
            </a:extLst>
          </p:cNvPr>
          <p:cNvSpPr/>
          <p:nvPr/>
        </p:nvSpPr>
        <p:spPr bwMode="auto">
          <a:xfrm>
            <a:off x="5802923" y="5586046"/>
            <a:ext cx="993531" cy="19343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-2500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CC0A15-2A29-4D11-AAA6-D9EED621B5E7}"/>
              </a:ext>
            </a:extLst>
          </p:cNvPr>
          <p:cNvSpPr/>
          <p:nvPr/>
        </p:nvSpPr>
        <p:spPr bwMode="auto">
          <a:xfrm>
            <a:off x="5802923" y="6222023"/>
            <a:ext cx="993531" cy="19343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-2500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19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175A4032-70CF-4C45-9909-0A5C975908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400" y="1679331"/>
            <a:ext cx="5783254" cy="428193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38100" sx="101000" sy="101000" algn="ctr" rotWithShape="0">
              <a:prstClr val="black">
                <a:alpha val="17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37827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4CE8C7-EDE4-4ECD-87E2-B5E7D75DD4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1743075"/>
            <a:ext cx="8305800" cy="120015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6266401-8B95-44C5-8E08-580BEC5C43CE}"/>
              </a:ext>
            </a:extLst>
          </p:cNvPr>
          <p:cNvSpPr/>
          <p:nvPr/>
        </p:nvSpPr>
        <p:spPr bwMode="auto">
          <a:xfrm>
            <a:off x="6581775" y="1666875"/>
            <a:ext cx="1838325" cy="533400"/>
          </a:xfrm>
          <a:prstGeom prst="ellipse">
            <a:avLst/>
          </a:prstGeom>
          <a:noFill/>
          <a:ln w="381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Arrow: Up 4">
            <a:extLst>
              <a:ext uri="{FF2B5EF4-FFF2-40B4-BE49-F238E27FC236}">
                <a16:creationId xmlns:a16="http://schemas.microsoft.com/office/drawing/2014/main" id="{7647EB4D-7FC7-4FE1-946E-1DE2E678006E}"/>
              </a:ext>
            </a:extLst>
          </p:cNvPr>
          <p:cNvSpPr/>
          <p:nvPr/>
        </p:nvSpPr>
        <p:spPr bwMode="auto">
          <a:xfrm>
            <a:off x="1543050" y="2838449"/>
            <a:ext cx="657225" cy="619125"/>
          </a:xfrm>
          <a:prstGeom prst="upArrow">
            <a:avLst/>
          </a:prstGeom>
          <a:solidFill>
            <a:srgbClr val="FF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Arrow: Up 5">
            <a:extLst>
              <a:ext uri="{FF2B5EF4-FFF2-40B4-BE49-F238E27FC236}">
                <a16:creationId xmlns:a16="http://schemas.microsoft.com/office/drawing/2014/main" id="{30C80BB1-46B0-4A83-AD80-28002C667E43}"/>
              </a:ext>
            </a:extLst>
          </p:cNvPr>
          <p:cNvSpPr/>
          <p:nvPr/>
        </p:nvSpPr>
        <p:spPr bwMode="auto">
          <a:xfrm>
            <a:off x="3371850" y="2838448"/>
            <a:ext cx="657225" cy="619125"/>
          </a:xfrm>
          <a:prstGeom prst="upArrow">
            <a:avLst/>
          </a:prstGeom>
          <a:solidFill>
            <a:srgbClr val="FF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053C48C-8318-4C35-B090-E2B91955712F}"/>
              </a:ext>
            </a:extLst>
          </p:cNvPr>
          <p:cNvGrpSpPr/>
          <p:nvPr/>
        </p:nvGrpSpPr>
        <p:grpSpPr>
          <a:xfrm>
            <a:off x="66675" y="2838448"/>
            <a:ext cx="3517661" cy="2533056"/>
            <a:chOff x="66675" y="2943223"/>
            <a:chExt cx="3517661" cy="2533056"/>
          </a:xfrm>
        </p:grpSpPr>
        <p:sp>
          <p:nvSpPr>
            <p:cNvPr id="7" name="Arrow: Up 6">
              <a:extLst>
                <a:ext uri="{FF2B5EF4-FFF2-40B4-BE49-F238E27FC236}">
                  <a16:creationId xmlns:a16="http://schemas.microsoft.com/office/drawing/2014/main" id="{D1DDD975-9963-43D7-BB3B-45B98969AA02}"/>
                </a:ext>
              </a:extLst>
            </p:cNvPr>
            <p:cNvSpPr/>
            <p:nvPr/>
          </p:nvSpPr>
          <p:spPr bwMode="auto">
            <a:xfrm>
              <a:off x="66675" y="2943223"/>
              <a:ext cx="657225" cy="619125"/>
            </a:xfrm>
            <a:prstGeom prst="upArrow">
              <a:avLst/>
            </a:prstGeom>
            <a:solidFill>
              <a:srgbClr val="FF00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6A93F11-82BC-4352-A625-174912A0CA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5417" t="38667" r="36042" b="36833"/>
            <a:stretch/>
          </p:blipFill>
          <p:spPr>
            <a:xfrm>
              <a:off x="158988" y="3638549"/>
              <a:ext cx="3425348" cy="1837730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279D857-5877-4D6A-9F28-5D3AE798B8A2}"/>
              </a:ext>
            </a:extLst>
          </p:cNvPr>
          <p:cNvGrpSpPr/>
          <p:nvPr/>
        </p:nvGrpSpPr>
        <p:grpSpPr>
          <a:xfrm>
            <a:off x="723900" y="2838450"/>
            <a:ext cx="3693319" cy="3845718"/>
            <a:chOff x="723900" y="2943225"/>
            <a:chExt cx="3693319" cy="3845718"/>
          </a:xfrm>
        </p:grpSpPr>
        <p:sp>
          <p:nvSpPr>
            <p:cNvPr id="4" name="Arrow: Up 3">
              <a:extLst>
                <a:ext uri="{FF2B5EF4-FFF2-40B4-BE49-F238E27FC236}">
                  <a16:creationId xmlns:a16="http://schemas.microsoft.com/office/drawing/2014/main" id="{5052255C-6E79-4E9E-9B90-47A4D1158960}"/>
                </a:ext>
              </a:extLst>
            </p:cNvPr>
            <p:cNvSpPr/>
            <p:nvPr/>
          </p:nvSpPr>
          <p:spPr bwMode="auto">
            <a:xfrm>
              <a:off x="723900" y="2943225"/>
              <a:ext cx="657225" cy="619125"/>
            </a:xfrm>
            <a:prstGeom prst="upArrow">
              <a:avLst/>
            </a:prstGeom>
            <a:solidFill>
              <a:srgbClr val="FF00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7B2881C-1F27-4A61-A948-029C99A9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3900" y="3638549"/>
              <a:ext cx="3693319" cy="3150394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6106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5" grpId="1" animBg="1"/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E5FE92-AC64-4636-84B3-E7EB2FC3D3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8560" r="42667" b="25093"/>
          <a:stretch/>
        </p:blipFill>
        <p:spPr>
          <a:xfrm>
            <a:off x="470658" y="1172428"/>
            <a:ext cx="7339584" cy="530839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345120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6027576" y="149290"/>
            <a:ext cx="2481942" cy="98904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88812" y="-374904"/>
            <a:ext cx="9086028" cy="6355080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DD737CA2-EE37-45E6-AA48-B2C2FA2DD739}"/>
              </a:ext>
            </a:extLst>
          </p:cNvPr>
          <p:cNvSpPr txBox="1">
            <a:spLocks/>
          </p:cNvSpPr>
          <p:nvPr/>
        </p:nvSpPr>
        <p:spPr bwMode="auto">
          <a:xfrm>
            <a:off x="2864023" y="5482769"/>
            <a:ext cx="5827777" cy="13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9pPr>
          </a:lstStyle>
          <a:p>
            <a:r>
              <a:rPr lang="en-GB" sz="6000" kern="0" baseline="0" dirty="0">
                <a:solidFill>
                  <a:srgbClr val="F9F1F3"/>
                </a:solidFill>
                <a:effectLst>
                  <a:reflection blurRad="50800" stA="14000" endPos="70000" dir="5400000" sy="-100000" algn="bl" rotWithShape="0"/>
                </a:effectLst>
              </a:rPr>
              <a:t>REFERENCING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70602" y="5486400"/>
            <a:ext cx="5827777" cy="1362075"/>
          </a:xfrm>
        </p:spPr>
        <p:txBody>
          <a:bodyPr/>
          <a:lstStyle/>
          <a:p>
            <a:r>
              <a:rPr lang="en-GB" sz="6000" dirty="0">
                <a:effectLst>
                  <a:reflection blurRad="50800" stA="14000" endPos="70000" dir="5400000" sy="-100000" algn="bl" rotWithShape="0"/>
                </a:effectLst>
              </a:rPr>
              <a:t>REFERENCING</a:t>
            </a:r>
          </a:p>
        </p:txBody>
      </p:sp>
      <p:sp>
        <p:nvSpPr>
          <p:cNvPr id="6" name="Round Single Corner Rectangle 5"/>
          <p:cNvSpPr/>
          <p:nvPr/>
        </p:nvSpPr>
        <p:spPr>
          <a:xfrm>
            <a:off x="0" y="333375"/>
            <a:ext cx="6481763" cy="590550"/>
          </a:xfrm>
          <a:prstGeom prst="round1Rect">
            <a:avLst>
              <a:gd name="adj" fmla="val 26344"/>
            </a:avLst>
          </a:prstGeom>
          <a:solidFill>
            <a:srgbClr val="652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80325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339874" y="352425"/>
            <a:ext cx="8229600" cy="541114"/>
          </a:xfrm>
        </p:spPr>
        <p:txBody>
          <a:bodyPr/>
          <a:lstStyle/>
          <a:p>
            <a:pPr eaLnBrk="1" hangingPunct="1"/>
            <a:r>
              <a:rPr lang="en-GB" altLang="en-US" dirty="0">
                <a:solidFill>
                  <a:schemeClr val="bg1"/>
                </a:solidFill>
              </a:rPr>
              <a:t>What do you cite/reference?</a:t>
            </a:r>
          </a:p>
        </p:txBody>
      </p:sp>
      <p:sp>
        <p:nvSpPr>
          <p:cNvPr id="15364" name="Rectangle 3"/>
          <p:cNvSpPr>
            <a:spLocks noGrp="1" noChangeArrowheads="1"/>
          </p:cNvSpPr>
          <p:nvPr>
            <p:ph idx="1"/>
          </p:nvPr>
        </p:nvSpPr>
        <p:spPr>
          <a:xfrm>
            <a:off x="463699" y="1340768"/>
            <a:ext cx="8229600" cy="4862679"/>
          </a:xfrm>
        </p:spPr>
        <p:txBody>
          <a:bodyPr/>
          <a:lstStyle/>
          <a:p>
            <a:pPr>
              <a:spcAft>
                <a:spcPts val="240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GB" altLang="en-US" dirty="0">
                <a:solidFill>
                  <a:schemeClr val="accent1">
                    <a:lumMod val="10000"/>
                  </a:schemeClr>
                </a:solidFill>
              </a:rPr>
              <a:t>Any use of other peoples work</a:t>
            </a:r>
          </a:p>
          <a:p>
            <a:pPr>
              <a:spcAft>
                <a:spcPts val="240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GB" altLang="en-US" dirty="0">
                <a:solidFill>
                  <a:schemeClr val="accent1">
                    <a:lumMod val="10000"/>
                  </a:schemeClr>
                </a:solidFill>
              </a:rPr>
              <a:t>Direct quotations</a:t>
            </a:r>
          </a:p>
          <a:p>
            <a:pPr eaLnBrk="1" hangingPunct="1">
              <a:spcAft>
                <a:spcPts val="240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GB" altLang="en-US" dirty="0">
                <a:solidFill>
                  <a:schemeClr val="accent1">
                    <a:lumMod val="10000"/>
                  </a:schemeClr>
                </a:solidFill>
              </a:rPr>
              <a:t>Paraphrasing and summaries of others’ ideas</a:t>
            </a:r>
          </a:p>
          <a:p>
            <a:pPr eaLnBrk="1" hangingPunct="1">
              <a:spcAft>
                <a:spcPts val="240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GB" altLang="en-US" dirty="0">
                <a:solidFill>
                  <a:schemeClr val="accent1">
                    <a:lumMod val="10000"/>
                  </a:schemeClr>
                </a:solidFill>
              </a:rPr>
              <a:t>Not just text:</a:t>
            </a:r>
          </a:p>
          <a:p>
            <a:pPr eaLnBrk="1" hangingPunct="1">
              <a:spcAft>
                <a:spcPts val="2400"/>
              </a:spcAft>
              <a:buFontTx/>
              <a:buNone/>
            </a:pPr>
            <a:endParaRPr lang="en-GB" alt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945AD3A-B6BD-4C7B-9B9F-3CBF8B5F98B9}"/>
              </a:ext>
            </a:extLst>
          </p:cNvPr>
          <p:cNvSpPr/>
          <p:nvPr/>
        </p:nvSpPr>
        <p:spPr>
          <a:xfrm>
            <a:off x="4960988" y="4055805"/>
            <a:ext cx="321598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altLang="en-US" sz="2000" baseline="0" dirty="0">
                <a:solidFill>
                  <a:schemeClr val="bg2">
                    <a:lumMod val="75000"/>
                  </a:schemeClr>
                </a:solidFill>
              </a:rPr>
              <a:t>diagrams</a:t>
            </a:r>
          </a:p>
          <a:p>
            <a:pPr marL="457200" indent="-45720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altLang="en-US" sz="2000" baseline="0" dirty="0">
                <a:solidFill>
                  <a:schemeClr val="bg2">
                    <a:lumMod val="75000"/>
                  </a:schemeClr>
                </a:solidFill>
              </a:rPr>
              <a:t>code</a:t>
            </a:r>
          </a:p>
          <a:p>
            <a:pPr marL="457200" indent="-45720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altLang="en-US" sz="2000" baseline="0" dirty="0">
                <a:solidFill>
                  <a:schemeClr val="bg2">
                    <a:lumMod val="75000"/>
                  </a:schemeClr>
                </a:solidFill>
              </a:rPr>
              <a:t>images</a:t>
            </a:r>
          </a:p>
          <a:p>
            <a:pPr marL="457200" indent="-45720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altLang="en-US" sz="2000" baseline="0" dirty="0">
                <a:solidFill>
                  <a:schemeClr val="bg2">
                    <a:lumMod val="75000"/>
                  </a:schemeClr>
                </a:solidFill>
              </a:rPr>
              <a:t>illustrations</a:t>
            </a:r>
          </a:p>
          <a:p>
            <a:pPr marL="457200" indent="-45720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altLang="en-US" sz="2000" baseline="0" dirty="0">
                <a:solidFill>
                  <a:schemeClr val="bg2">
                    <a:lumMod val="75000"/>
                  </a:schemeClr>
                </a:solidFill>
              </a:rPr>
              <a:t>artwork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D862B4-96AE-4C6C-B42A-8A934C1151F0}"/>
              </a:ext>
            </a:extLst>
          </p:cNvPr>
          <p:cNvSpPr/>
          <p:nvPr/>
        </p:nvSpPr>
        <p:spPr>
          <a:xfrm>
            <a:off x="840557" y="4055805"/>
            <a:ext cx="393097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altLang="en-US" sz="2000" baseline="0" dirty="0">
                <a:solidFill>
                  <a:schemeClr val="bg2">
                    <a:lumMod val="75000"/>
                  </a:schemeClr>
                </a:solidFill>
              </a:rPr>
              <a:t>data and statistics</a:t>
            </a:r>
          </a:p>
          <a:p>
            <a:pPr marL="457200" indent="-45720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altLang="en-US" sz="2000" baseline="0" dirty="0">
                <a:solidFill>
                  <a:schemeClr val="bg2">
                    <a:lumMod val="75000"/>
                  </a:schemeClr>
                </a:solidFill>
              </a:rPr>
              <a:t>designs</a:t>
            </a:r>
          </a:p>
          <a:p>
            <a:pPr marL="457200" indent="-45720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altLang="en-US" sz="2000" baseline="0" dirty="0">
                <a:solidFill>
                  <a:schemeClr val="bg2">
                    <a:lumMod val="75000"/>
                  </a:schemeClr>
                </a:solidFill>
              </a:rPr>
              <a:t>graphs </a:t>
            </a:r>
          </a:p>
          <a:p>
            <a:pPr marL="457200" indent="-45720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altLang="en-US" sz="2000" baseline="0" dirty="0">
                <a:solidFill>
                  <a:schemeClr val="bg2">
                    <a:lumMod val="75000"/>
                  </a:schemeClr>
                </a:solidFill>
              </a:rPr>
              <a:t>tables</a:t>
            </a:r>
          </a:p>
          <a:p>
            <a:pPr marL="457200" indent="-45720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altLang="en-US" sz="2000" baseline="0" dirty="0">
                <a:solidFill>
                  <a:schemeClr val="bg2">
                    <a:lumMod val="75000"/>
                  </a:schemeClr>
                </a:solidFill>
              </a:rPr>
              <a:t>charts</a:t>
            </a:r>
          </a:p>
          <a:p>
            <a:pPr marL="457200" indent="-45720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GB" altLang="en-US" sz="2000" baseline="0" dirty="0">
                <a:solidFill>
                  <a:schemeClr val="bg2">
                    <a:lumMod val="75000"/>
                  </a:schemeClr>
                </a:solidFill>
              </a:rPr>
              <a:t>models</a:t>
            </a:r>
          </a:p>
        </p:txBody>
      </p:sp>
    </p:spTree>
    <p:extLst>
      <p:ext uri="{BB962C8B-B14F-4D97-AF65-F5344CB8AC3E}">
        <p14:creationId xmlns:p14="http://schemas.microsoft.com/office/powerpoint/2010/main" val="3367093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95813" y="1418779"/>
            <a:ext cx="3667582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2200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Books</a:t>
            </a:r>
          </a:p>
          <a:p>
            <a:pPr marL="266700" indent="-2667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2200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Magazine articles</a:t>
            </a:r>
          </a:p>
          <a:p>
            <a:pPr marL="266700" indent="-2667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2200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Academic journal articles</a:t>
            </a:r>
          </a:p>
          <a:p>
            <a:pPr marL="266700" indent="-2667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2200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web sites</a:t>
            </a:r>
          </a:p>
          <a:p>
            <a:pPr marL="266700" indent="-2667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2200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Newspapers</a:t>
            </a:r>
          </a:p>
          <a:p>
            <a:pPr marL="266700" indent="-2667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2200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Statistical sources</a:t>
            </a:r>
          </a:p>
          <a:p>
            <a:pPr marL="266700" indent="-2667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2200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Images</a:t>
            </a:r>
          </a:p>
          <a:p>
            <a:pPr marL="266700" indent="-2667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2200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Mathematical formula</a:t>
            </a:r>
          </a:p>
          <a:p>
            <a:pPr marL="266700" indent="-2667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2200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Dissertations and theses</a:t>
            </a:r>
          </a:p>
        </p:txBody>
      </p:sp>
      <p:sp>
        <p:nvSpPr>
          <p:cNvPr id="4" name="Rectangle 3"/>
          <p:cNvSpPr/>
          <p:nvPr/>
        </p:nvSpPr>
        <p:spPr>
          <a:xfrm>
            <a:off x="4650453" y="1418779"/>
            <a:ext cx="3743607" cy="4416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lvl="0" indent="-2667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2200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Company reports</a:t>
            </a:r>
          </a:p>
          <a:p>
            <a:pPr marL="266700" lvl="0" indent="-2667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2200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Chemical technical data</a:t>
            </a:r>
          </a:p>
          <a:p>
            <a:pPr marL="266700" lvl="0" indent="-2667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2200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Patents</a:t>
            </a:r>
          </a:p>
          <a:p>
            <a:pPr marL="266700" lvl="0" indent="-2667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2200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Medical case notes</a:t>
            </a:r>
          </a:p>
          <a:p>
            <a:pPr marL="266700" lvl="0" indent="-2667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2200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Government statutes</a:t>
            </a:r>
          </a:p>
          <a:p>
            <a:pPr marL="266700" lvl="0" indent="-2667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2200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Conference papers</a:t>
            </a:r>
          </a:p>
          <a:p>
            <a:pPr marL="266700" lvl="0" indent="-2667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2200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Film and video</a:t>
            </a:r>
          </a:p>
          <a:p>
            <a:pPr marL="266700" lvl="0" indent="-2667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2200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Social media</a:t>
            </a:r>
            <a:endParaRPr lang="en-GB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8480" y="385376"/>
            <a:ext cx="43754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baseline="0" dirty="0">
                <a:solidFill>
                  <a:srgbClr val="F9F1F3"/>
                </a:solidFill>
                <a:latin typeface="+mj-lt"/>
              </a:rPr>
              <a:t>Types of references, </a:t>
            </a:r>
            <a:r>
              <a:rPr lang="en-GB" sz="2800" b="1" i="1" baseline="0" dirty="0">
                <a:solidFill>
                  <a:srgbClr val="F9F1F3"/>
                </a:solidFill>
                <a:latin typeface="+mj-lt"/>
              </a:rPr>
              <a:t>e.g.</a:t>
            </a:r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 bwMode="auto">
          <a:xfrm>
            <a:off x="4393689" y="1228279"/>
            <a:ext cx="0" cy="5029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9456910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B37A81-B5D4-4D04-ABF5-0A347B19693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8791" y="1124909"/>
            <a:ext cx="3138098" cy="409928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F94B3D6-3521-4F5E-B98E-EE6DA9D4D0ED}"/>
              </a:ext>
            </a:extLst>
          </p:cNvPr>
          <p:cNvSpPr/>
          <p:nvPr/>
        </p:nvSpPr>
        <p:spPr>
          <a:xfrm>
            <a:off x="1249708" y="5571920"/>
            <a:ext cx="64075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aseline="0" dirty="0">
                <a:latin typeface="Calibri" panose="020F0502020204030204" pitchFamily="34" charset="0"/>
                <a:cs typeface="Calibri" panose="020F0502020204030204" pitchFamily="34" charset="0"/>
              </a:rPr>
              <a:t>Pears, R. and Shields, G.J., 2016. </a:t>
            </a:r>
            <a:r>
              <a:rPr lang="en-GB" sz="2400" i="1" baseline="0" dirty="0">
                <a:latin typeface="Calibri" panose="020F0502020204030204" pitchFamily="34" charset="0"/>
                <a:cs typeface="Calibri" panose="020F0502020204030204" pitchFamily="34" charset="0"/>
              </a:rPr>
              <a:t>Cite them right: the essential referencing guide. </a:t>
            </a:r>
            <a:r>
              <a:rPr lang="en-GB" sz="2400" baseline="0" dirty="0">
                <a:latin typeface="Calibri" panose="020F0502020204030204" pitchFamily="34" charset="0"/>
                <a:cs typeface="Calibri" panose="020F0502020204030204" pitchFamily="34" charset="0"/>
              </a:rPr>
              <a:t>10th ed. Basingstoke: Palgrave.</a:t>
            </a:r>
          </a:p>
        </p:txBody>
      </p:sp>
    </p:spTree>
    <p:extLst>
      <p:ext uri="{BB962C8B-B14F-4D97-AF65-F5344CB8AC3E}">
        <p14:creationId xmlns:p14="http://schemas.microsoft.com/office/powerpoint/2010/main" val="42489447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D2BA1BA-094C-4E3B-8DC7-6131FC88B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81" y="1017037"/>
            <a:ext cx="7869252" cy="562280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5B836FF-4A3D-4E61-AD95-E5F824370F36}"/>
              </a:ext>
            </a:extLst>
          </p:cNvPr>
          <p:cNvSpPr/>
          <p:nvPr/>
        </p:nvSpPr>
        <p:spPr>
          <a:xfrm>
            <a:off x="4572000" y="6354147"/>
            <a:ext cx="4469363" cy="391886"/>
          </a:xfrm>
          <a:prstGeom prst="roundRect">
            <a:avLst>
              <a:gd name="adj" fmla="val 5914"/>
            </a:avLst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aseline="0" dirty="0">
                <a:solidFill>
                  <a:srgbClr val="F9F1F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  <a:t>https://library.bath.ac.uk/referencing</a:t>
            </a:r>
          </a:p>
        </p:txBody>
      </p:sp>
    </p:spTree>
    <p:extLst>
      <p:ext uri="{BB962C8B-B14F-4D97-AF65-F5344CB8AC3E}">
        <p14:creationId xmlns:p14="http://schemas.microsoft.com/office/powerpoint/2010/main" val="3368723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260849" y="1266826"/>
            <a:ext cx="5620870" cy="1076324"/>
          </a:xfrm>
        </p:spPr>
        <p:txBody>
          <a:bodyPr anchor="ctr"/>
          <a:lstStyle/>
          <a:p>
            <a:pPr algn="ctr"/>
            <a:r>
              <a:rPr lang="en-US" altLang="en-US" dirty="0">
                <a:solidFill>
                  <a:srgbClr val="FFFF99"/>
                </a:solidFill>
              </a:rPr>
              <a:t>Spotlight on Project Qualifications:</a:t>
            </a:r>
            <a:br>
              <a:rPr lang="en-US" altLang="en-US" dirty="0">
                <a:solidFill>
                  <a:srgbClr val="FFFF99"/>
                </a:solidFill>
              </a:rPr>
            </a:br>
            <a:r>
              <a:rPr lang="en-US" altLang="en-US" sz="2800" dirty="0">
                <a:solidFill>
                  <a:srgbClr val="FFFF99"/>
                </a:solidFill>
              </a:rPr>
              <a:t>Library Research Skills</a:t>
            </a:r>
            <a:endParaRPr lang="en-US" altLang="en-US" dirty="0">
              <a:solidFill>
                <a:srgbClr val="FFFF99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360001" y="3792071"/>
            <a:ext cx="8066824" cy="2886634"/>
          </a:xfrm>
          <a:prstGeom prst="rect">
            <a:avLst/>
          </a:prstGeom>
          <a:solidFill>
            <a:srgbClr val="F3F3F3">
              <a:alpha val="88000"/>
            </a:srgbClr>
          </a:solidFill>
          <a:ln w="3175" cap="flat" cmpd="sng" algn="ctr">
            <a:solidFill>
              <a:srgbClr val="D1819A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 dirty="0">
                <a:ln>
                  <a:noFill/>
                </a:ln>
                <a:solidFill>
                  <a:srgbClr val="652539"/>
                </a:solidFill>
                <a:effectLst/>
                <a:latin typeface="Arial" charset="0"/>
              </a:rPr>
              <a:t>Session aims:</a:t>
            </a:r>
          </a:p>
          <a:p>
            <a:pPr marL="627063" marR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2000" baseline="0" dirty="0">
                <a:latin typeface="Arial" charset="0"/>
              </a:rPr>
              <a:t>Appreciation of how libraries can help with research</a:t>
            </a:r>
          </a:p>
          <a:p>
            <a:pPr marL="627063" marR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Understand importance of library and information skills in literature searching</a:t>
            </a:r>
          </a:p>
          <a:p>
            <a:pPr marL="627063" marR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2000" baseline="0" dirty="0">
                <a:latin typeface="Arial" charset="0"/>
              </a:rPr>
              <a:t>Highlight the role of critical thinking at every stage of the process</a:t>
            </a:r>
          </a:p>
          <a:p>
            <a:pPr marL="627063" marR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2000" baseline="0" dirty="0">
                <a:latin typeface="Arial" charset="0"/>
              </a:rPr>
              <a:t>Key points of referencing &amp; reference management</a:t>
            </a:r>
          </a:p>
          <a:p>
            <a:pPr marL="627063" marR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More help and information</a:t>
            </a:r>
          </a:p>
        </p:txBody>
      </p:sp>
    </p:spTree>
    <p:extLst>
      <p:ext uri="{BB962C8B-B14F-4D97-AF65-F5344CB8AC3E}">
        <p14:creationId xmlns:p14="http://schemas.microsoft.com/office/powerpoint/2010/main" val="87151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4" y="325438"/>
            <a:ext cx="6109491" cy="576262"/>
          </a:xfrm>
        </p:spPr>
        <p:txBody>
          <a:bodyPr/>
          <a:lstStyle/>
          <a:p>
            <a:r>
              <a:rPr lang="en-GB" dirty="0">
                <a:solidFill>
                  <a:srgbClr val="F9F1F3"/>
                </a:solidFill>
              </a:rPr>
              <a:t>Reference management software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FB0562-134D-4677-8939-78FB83760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84" y="1267142"/>
            <a:ext cx="6624734" cy="414045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C613294-44E1-4EFF-8562-F4E1A9B78B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8840" y="2289466"/>
            <a:ext cx="6624734" cy="414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1972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5"/>
          <p:cNvSpPr>
            <a:spLocks noGrp="1" noChangeArrowheads="1"/>
          </p:cNvSpPr>
          <p:nvPr>
            <p:ph idx="1"/>
          </p:nvPr>
        </p:nvSpPr>
        <p:spPr>
          <a:xfrm>
            <a:off x="192755" y="1148680"/>
            <a:ext cx="7229117" cy="5383882"/>
          </a:xfrm>
        </p:spPr>
        <p:txBody>
          <a:bodyPr/>
          <a:lstStyle/>
          <a:p>
            <a:pPr marL="457200" indent="-457200" eaLnBrk="1" hangingPunct="1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GB" sz="2400" dirty="0">
                <a:solidFill>
                  <a:schemeClr val="accent5">
                    <a:lumMod val="25000"/>
                  </a:schemeClr>
                </a:solidFill>
              </a:rPr>
              <a:t>Reference management software helps you to:</a:t>
            </a:r>
          </a:p>
          <a:p>
            <a:pPr marL="1077913" lvl="2" indent="-276225">
              <a:lnSpc>
                <a:spcPct val="80000"/>
              </a:lnSpc>
              <a:buSzPct val="75000"/>
              <a:buFont typeface="Wingdings" panose="05000000000000000000" pitchFamily="2" charset="2"/>
              <a:buChar char="§"/>
              <a:defRPr/>
            </a:pPr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create </a:t>
            </a:r>
          </a:p>
          <a:p>
            <a:pPr marL="1077913" lvl="2" indent="-276225">
              <a:lnSpc>
                <a:spcPct val="80000"/>
              </a:lnSpc>
              <a:buSzPct val="75000"/>
              <a:buFont typeface="Wingdings" panose="05000000000000000000" pitchFamily="2" charset="2"/>
              <a:buChar char="§"/>
              <a:defRPr/>
            </a:pPr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download/import</a:t>
            </a:r>
          </a:p>
          <a:p>
            <a:pPr marL="1077913" lvl="2" indent="-276225">
              <a:lnSpc>
                <a:spcPct val="80000"/>
              </a:lnSpc>
              <a:buSzPct val="75000"/>
              <a:buFont typeface="Wingdings" panose="05000000000000000000" pitchFamily="2" charset="2"/>
              <a:buChar char="§"/>
              <a:defRPr/>
            </a:pPr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save </a:t>
            </a:r>
          </a:p>
          <a:p>
            <a:pPr marL="1077913" lvl="2" indent="-276225">
              <a:lnSpc>
                <a:spcPct val="80000"/>
              </a:lnSpc>
              <a:buSzPct val="75000"/>
              <a:buFont typeface="Wingdings" panose="05000000000000000000" pitchFamily="2" charset="2"/>
              <a:buChar char="§"/>
              <a:defRPr/>
            </a:pPr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organize </a:t>
            </a:r>
          </a:p>
          <a:p>
            <a:pPr marL="1077913" lvl="2" indent="-276225">
              <a:lnSpc>
                <a:spcPct val="80000"/>
              </a:lnSpc>
              <a:spcAft>
                <a:spcPts val="1800"/>
              </a:spcAft>
              <a:buSzPct val="75000"/>
              <a:buFont typeface="Wingdings" panose="05000000000000000000" pitchFamily="2" charset="2"/>
              <a:buChar char="§"/>
              <a:defRPr/>
            </a:pPr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edit references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in your own collection or ‘library’</a:t>
            </a:r>
          </a:p>
          <a:p>
            <a:pPr marL="457200" indent="-457200" eaLnBrk="1" hangingPunct="1"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GB" sz="2400" dirty="0">
                <a:solidFill>
                  <a:schemeClr val="accent5">
                    <a:lumMod val="25000"/>
                  </a:schemeClr>
                </a:solidFill>
                <a:latin typeface="+mj-lt"/>
              </a:rPr>
              <a:t>Insert references from into your piece of work in</a:t>
            </a:r>
            <a:br>
              <a:rPr lang="en-GB" sz="2400" dirty="0">
                <a:solidFill>
                  <a:schemeClr val="accent5">
                    <a:lumMod val="25000"/>
                  </a:schemeClr>
                </a:solidFill>
                <a:latin typeface="+mj-lt"/>
              </a:rPr>
            </a:br>
            <a:r>
              <a:rPr lang="en-GB" sz="2400" dirty="0">
                <a:solidFill>
                  <a:schemeClr val="accent5">
                    <a:lumMod val="25000"/>
                  </a:schemeClr>
                </a:solidFill>
                <a:latin typeface="+mj-lt"/>
              </a:rPr>
              <a:t>Microsoft Word): ‘Cite while you write’ ribbon</a:t>
            </a:r>
          </a:p>
          <a:p>
            <a:pPr marL="457200" indent="-457200" eaLnBrk="1" hangingPunct="1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GB" dirty="0">
                <a:solidFill>
                  <a:schemeClr val="accent5">
                    <a:lumMod val="25000"/>
                  </a:schemeClr>
                </a:solidFill>
                <a:latin typeface="+mj-lt"/>
              </a:rPr>
              <a:t>Free online versions</a:t>
            </a:r>
          </a:p>
          <a:p>
            <a:pPr marL="1077913" indent="-277813">
              <a:lnSpc>
                <a:spcPct val="90000"/>
              </a:lnSpc>
              <a:buSzPct val="75000"/>
              <a:buFont typeface="Wingdings" panose="05000000000000000000" pitchFamily="2" charset="2"/>
              <a:buChar char="§"/>
              <a:tabLst>
                <a:tab pos="3051175" algn="l"/>
              </a:tabLst>
            </a:pPr>
            <a:r>
              <a:rPr lang="en-GB" sz="2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EndNote online	</a:t>
            </a:r>
            <a:r>
              <a:rPr lang="en-GB" sz="2000" i="1" spc="-100" dirty="0">
                <a:solidFill>
                  <a:srgbClr val="009999"/>
                </a:solidFill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</a:t>
            </a:r>
            <a:r>
              <a:rPr lang="en-GB" sz="2000" i="1" spc="-100" dirty="0">
                <a:solidFill>
                  <a:schemeClr val="accent6">
                    <a:lumMod val="75000"/>
                  </a:schemeClr>
                </a:solidFill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://www.myendnoteweb.com</a:t>
            </a:r>
            <a:endParaRPr lang="en-GB" sz="2000" spc="-1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  <a:p>
            <a:pPr marL="1077913" lvl="2" indent="-277813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ct val="75000"/>
              <a:buFont typeface="Wingdings" panose="05000000000000000000" pitchFamily="2" charset="2"/>
              <a:buChar char="§"/>
              <a:tabLst>
                <a:tab pos="3051175" algn="l"/>
              </a:tabLst>
              <a:defRPr/>
            </a:pPr>
            <a:r>
              <a:rPr lang="en-GB" sz="2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Mendeley	</a:t>
            </a:r>
            <a:r>
              <a:rPr lang="en-GB" sz="2000" i="1" dirty="0">
                <a:solidFill>
                  <a:srgbClr val="009999"/>
                </a:solidFill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</a:t>
            </a:r>
            <a:r>
              <a:rPr lang="en-GB" sz="2000" i="1" dirty="0">
                <a:solidFill>
                  <a:schemeClr val="accent6">
                    <a:lumMod val="75000"/>
                  </a:schemeClr>
                </a:solidFill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://www.mendeley.com/</a:t>
            </a:r>
            <a:r>
              <a:rPr lang="en-GB" sz="2000" i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</a:p>
          <a:p>
            <a:pPr marL="1077913" lvl="2" indent="-277813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ct val="75000"/>
              <a:buFont typeface="Wingdings" panose="05000000000000000000" pitchFamily="2" charset="2"/>
              <a:buChar char="§"/>
              <a:tabLst>
                <a:tab pos="3051175" algn="l"/>
              </a:tabLst>
              <a:defRPr/>
            </a:pPr>
            <a:r>
              <a:rPr lang="en-GB" sz="2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Zotero	</a:t>
            </a:r>
            <a:r>
              <a:rPr lang="en-GB" sz="2000" i="1" dirty="0">
                <a:solidFill>
                  <a:srgbClr val="009999"/>
                </a:solidFill>
                <a:latin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</a:t>
            </a:r>
            <a:r>
              <a:rPr lang="en-GB" sz="2000" i="1" dirty="0">
                <a:solidFill>
                  <a:schemeClr val="accent6">
                    <a:lumMod val="75000"/>
                  </a:schemeClr>
                </a:solidFill>
                <a:latin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://www.zotero.org/</a:t>
            </a:r>
            <a:r>
              <a:rPr lang="en-GB" sz="2400" i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endParaRPr lang="en-GB" sz="2000" i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0F93272-8E5E-4DD8-86D4-2032EF7B0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4" y="325438"/>
            <a:ext cx="6109491" cy="576262"/>
          </a:xfrm>
        </p:spPr>
        <p:txBody>
          <a:bodyPr/>
          <a:lstStyle/>
          <a:p>
            <a:r>
              <a:rPr lang="en-GB" dirty="0">
                <a:solidFill>
                  <a:srgbClr val="F9F1F3"/>
                </a:solidFill>
              </a:rPr>
              <a:t>Reference management software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3C6DD4-03A1-46F5-8539-AE5DA89E68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0091" y="6331644"/>
            <a:ext cx="1056179" cy="49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325240-6E48-4504-9DF8-B60DDBF4767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75" r="4333"/>
          <a:stretch/>
        </p:blipFill>
        <p:spPr>
          <a:xfrm>
            <a:off x="2970128" y="6379774"/>
            <a:ext cx="2029555" cy="40474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3F5BD68-56DA-4172-B936-E98EEACA5A54}"/>
              </a:ext>
            </a:extLst>
          </p:cNvPr>
          <p:cNvGrpSpPr/>
          <p:nvPr/>
        </p:nvGrpSpPr>
        <p:grpSpPr>
          <a:xfrm>
            <a:off x="5577826" y="6362068"/>
            <a:ext cx="1608689" cy="404745"/>
            <a:chOff x="5888489" y="6372104"/>
            <a:chExt cx="1608689" cy="404745"/>
          </a:xfrm>
        </p:grpSpPr>
        <p:pic>
          <p:nvPicPr>
            <p:cNvPr id="1026" name="Picture 2" descr="Mendeley - Wikipedia">
              <a:extLst>
                <a:ext uri="{FF2B5EF4-FFF2-40B4-BE49-F238E27FC236}">
                  <a16:creationId xmlns:a16="http://schemas.microsoft.com/office/drawing/2014/main" id="{E0C86965-D103-432F-B615-6AB3ED899D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8489" y="6372104"/>
              <a:ext cx="404745" cy="404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22543A-1398-4F1F-B12C-7883769B05FB}"/>
                </a:ext>
              </a:extLst>
            </p:cNvPr>
            <p:cNvSpPr txBox="1"/>
            <p:nvPr/>
          </p:nvSpPr>
          <p:spPr>
            <a:xfrm>
              <a:off x="6234141" y="6389810"/>
              <a:ext cx="12630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aseline="0" dirty="0">
                  <a:latin typeface="Bookman Old Style" panose="02050604050505020204" pitchFamily="18" charset="0"/>
                </a:rPr>
                <a:t>Mendeley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02426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32608F-E1BE-4994-9EA8-FDAA195BA6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0"/>
            <a:ext cx="8647888" cy="6857999"/>
          </a:xfrm>
          <a:solidFill>
            <a:schemeClr val="tx2">
              <a:lumMod val="85000"/>
              <a:lumOff val="15000"/>
            </a:schemeClr>
          </a:solidFill>
        </p:spPr>
        <p:txBody>
          <a:bodyPr/>
          <a:lstStyle/>
          <a:p>
            <a:pPr marL="0" indent="0" algn="ctr">
              <a:spcBef>
                <a:spcPts val="4800"/>
              </a:spcBef>
            </a:pPr>
            <a:endParaRPr lang="en-GB" sz="4000" b="1" dirty="0">
              <a:solidFill>
                <a:srgbClr val="FFFF00"/>
              </a:solidFill>
            </a:endParaRPr>
          </a:p>
          <a:p>
            <a:pPr marL="0" indent="0" algn="ctr">
              <a:spcBef>
                <a:spcPts val="0"/>
              </a:spcBef>
            </a:pPr>
            <a:r>
              <a:rPr lang="en-GB" sz="6000" b="1" dirty="0">
                <a:solidFill>
                  <a:srgbClr val="FFC000"/>
                </a:solidFill>
              </a:rPr>
              <a:t>‘Health’  Warning</a:t>
            </a:r>
          </a:p>
          <a:p>
            <a:pPr marL="0" indent="0" algn="ctr"/>
            <a:r>
              <a:rPr lang="en-GB" sz="6000" dirty="0">
                <a:solidFill>
                  <a:srgbClr val="FFFF99"/>
                </a:solidFill>
              </a:rPr>
              <a:t>If you can’t reference manually. You will not be successful with reference management software</a:t>
            </a:r>
            <a:r>
              <a:rPr lang="en-GB" dirty="0">
                <a:solidFill>
                  <a:srgbClr val="FFFF99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831687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30176" y="334963"/>
            <a:ext cx="5994400" cy="576262"/>
          </a:xfrm>
        </p:spPr>
        <p:txBody>
          <a:bodyPr/>
          <a:lstStyle/>
          <a:p>
            <a:pPr eaLnBrk="1" hangingPunct="1"/>
            <a:r>
              <a:rPr lang="en-GB" altLang="en-US" dirty="0">
                <a:solidFill>
                  <a:srgbClr val="F9F1F3"/>
                </a:solidFill>
              </a:rPr>
              <a:t>Good referencing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2425" y="1114425"/>
            <a:ext cx="8229600" cy="5582404"/>
          </a:xfrm>
        </p:spPr>
        <p:txBody>
          <a:bodyPr/>
          <a:lstStyle/>
          <a:p>
            <a:pPr marL="269875" indent="-269875" eaLnBrk="1" hangingPunct="1">
              <a:spcBef>
                <a:spcPts val="24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altLang="en-US" dirty="0">
                <a:solidFill>
                  <a:schemeClr val="accent2"/>
                </a:solidFill>
              </a:rPr>
              <a:t>Begins with choosing your topic, research planning</a:t>
            </a:r>
          </a:p>
          <a:p>
            <a:pPr marL="269875" indent="-269875" eaLnBrk="1" hangingPunct="1">
              <a:spcBef>
                <a:spcPts val="24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altLang="en-US" dirty="0">
                <a:solidFill>
                  <a:schemeClr val="accent2"/>
                </a:solidFill>
              </a:rPr>
              <a:t>Good time management … leave referencing until the end at your peril</a:t>
            </a:r>
          </a:p>
          <a:p>
            <a:pPr marL="269875" indent="-269875">
              <a:spcBef>
                <a:spcPts val="24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altLang="en-US" dirty="0">
                <a:solidFill>
                  <a:schemeClr val="accent2"/>
                </a:solidFill>
              </a:rPr>
              <a:t>Get used to keeping the required details of each source</a:t>
            </a:r>
          </a:p>
          <a:p>
            <a:pPr marL="269875" indent="-269875">
              <a:spcBef>
                <a:spcPts val="24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altLang="en-US" dirty="0">
                <a:solidFill>
                  <a:schemeClr val="accent2"/>
                </a:solidFill>
              </a:rPr>
              <a:t>It’s part and parcel of effective note taking</a:t>
            </a:r>
          </a:p>
          <a:p>
            <a:pPr marL="269875" indent="-269875" eaLnBrk="1" hangingPunct="1">
              <a:spcBef>
                <a:spcPts val="24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altLang="en-US" dirty="0">
                <a:solidFill>
                  <a:schemeClr val="accent2"/>
                </a:solidFill>
              </a:rPr>
              <a:t>Cite and reference sources: </a:t>
            </a:r>
            <a:r>
              <a:rPr lang="en-GB" altLang="en-US" u="sng" dirty="0">
                <a:solidFill>
                  <a:schemeClr val="accent2"/>
                </a:solidFill>
              </a:rPr>
              <a:t>using quotations accurately </a:t>
            </a:r>
            <a:r>
              <a:rPr lang="en-GB" altLang="en-US" dirty="0">
                <a:solidFill>
                  <a:schemeClr val="accent2"/>
                </a:solidFill>
              </a:rPr>
              <a:t>and when paraphrasing others work</a:t>
            </a:r>
          </a:p>
          <a:p>
            <a:pPr marL="269875" indent="-269875" eaLnBrk="1" hangingPunct="1">
              <a:spcBef>
                <a:spcPts val="24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altLang="en-US" dirty="0">
                <a:solidFill>
                  <a:schemeClr val="accent2"/>
                </a:solidFill>
              </a:rPr>
              <a:t>Reference all forms of knowledge: text, images, code etc.</a:t>
            </a:r>
          </a:p>
          <a:p>
            <a:pPr marL="269875" indent="-269875">
              <a:spcBef>
                <a:spcPts val="24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altLang="en-US" dirty="0">
                <a:solidFill>
                  <a:schemeClr val="accent2"/>
                </a:solidFill>
              </a:rPr>
              <a:t>Use features within the catalogue/database/Scholar to save or email records to yourself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7721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6179976" y="301690"/>
            <a:ext cx="2481942" cy="98904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63537" y="5486400"/>
            <a:ext cx="4160808" cy="1362075"/>
          </a:xfrm>
        </p:spPr>
        <p:txBody>
          <a:bodyPr/>
          <a:lstStyle/>
          <a:p>
            <a:r>
              <a:rPr lang="en-GB" sz="6000" dirty="0">
                <a:effectLst>
                  <a:reflection blurRad="50800" stA="14000" endPos="70000" dir="5400000" sy="-100000" algn="bl" rotWithShape="0"/>
                </a:effectLst>
              </a:rPr>
              <a:t>Summary</a:t>
            </a:r>
          </a:p>
        </p:txBody>
      </p:sp>
      <p:sp>
        <p:nvSpPr>
          <p:cNvPr id="5" name="Round Single Corner Rectangle 4"/>
          <p:cNvSpPr/>
          <p:nvPr/>
        </p:nvSpPr>
        <p:spPr>
          <a:xfrm>
            <a:off x="0" y="333375"/>
            <a:ext cx="6481763" cy="590550"/>
          </a:xfrm>
          <a:prstGeom prst="round1Rect">
            <a:avLst>
              <a:gd name="adj" fmla="val 26344"/>
            </a:avLst>
          </a:prstGeom>
          <a:solidFill>
            <a:srgbClr val="652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C6CD8B-75D3-46D6-A058-7C9014A73C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068924" y="2504732"/>
            <a:ext cx="4241800" cy="2743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E8DEDA3-7B80-4226-8ECC-B6D353BB181E}"/>
              </a:ext>
            </a:extLst>
          </p:cNvPr>
          <p:cNvSpPr txBox="1"/>
          <p:nvPr/>
        </p:nvSpPr>
        <p:spPr>
          <a:xfrm>
            <a:off x="4325814" y="5117538"/>
            <a:ext cx="2226782" cy="164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">
                <a:hlinkClick r:id="rId3" tooltip="https://conversamos.wordpress.com/category/palavras-e-expressoes/"/>
              </a:rPr>
              <a:t>This Photo</a:t>
            </a:r>
            <a:r>
              <a:rPr lang="en-GB" sz="700"/>
              <a:t> by Unknown Author is licensed under </a:t>
            </a:r>
            <a:r>
              <a:rPr lang="en-GB" sz="700">
                <a:hlinkClick r:id="rId4" tooltip="https://creativecommons.org/licenses/by-nc/4.0/"/>
              </a:rPr>
              <a:t>CC BY-NC</a:t>
            </a:r>
            <a:endParaRPr lang="en-GB" sz="700"/>
          </a:p>
        </p:txBody>
      </p:sp>
    </p:spTree>
    <p:extLst>
      <p:ext uri="{BB962C8B-B14F-4D97-AF65-F5344CB8AC3E}">
        <p14:creationId xmlns:p14="http://schemas.microsoft.com/office/powerpoint/2010/main" val="11722062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1552" y="335523"/>
            <a:ext cx="6257177" cy="576262"/>
          </a:xfrm>
        </p:spPr>
        <p:txBody>
          <a:bodyPr/>
          <a:lstStyle/>
          <a:p>
            <a:endParaRPr lang="en-GB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58775" y="1210235"/>
            <a:ext cx="8137525" cy="5312241"/>
          </a:xfrm>
        </p:spPr>
        <p:txBody>
          <a:bodyPr/>
          <a:lstStyle/>
          <a:p>
            <a:pPr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GB" dirty="0"/>
              <a:t>Why use a Library</a:t>
            </a:r>
          </a:p>
          <a:p>
            <a:pPr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GB" dirty="0"/>
              <a:t>Library services </a:t>
            </a:r>
          </a:p>
          <a:p>
            <a:pPr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GB" dirty="0"/>
              <a:t>Library catalogue</a:t>
            </a:r>
          </a:p>
          <a:p>
            <a:pPr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GB" dirty="0"/>
              <a:t>Free database and portals</a:t>
            </a:r>
          </a:p>
          <a:p>
            <a:pPr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GB" dirty="0"/>
              <a:t>Freely available academic resources … books, journals, statistics, repositories</a:t>
            </a:r>
          </a:p>
          <a:p>
            <a:pPr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GB" dirty="0"/>
              <a:t>Google Scholar </a:t>
            </a:r>
          </a:p>
          <a:p>
            <a:pPr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GB" dirty="0"/>
              <a:t>Issues of referencing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35737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24826C7C-DA0E-4D38-A827-B3FB92B727CB}"/>
              </a:ext>
            </a:extLst>
          </p:cNvPr>
          <p:cNvSpPr txBox="1">
            <a:spLocks noChangeArrowheads="1"/>
          </p:cNvSpPr>
          <p:nvPr/>
        </p:nvSpPr>
        <p:spPr>
          <a:xfrm>
            <a:off x="130176" y="334963"/>
            <a:ext cx="5994400" cy="57626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9pPr>
          </a:lstStyle>
          <a:p>
            <a:r>
              <a:rPr lang="en-GB" altLang="en-US" kern="0" baseline="0" dirty="0">
                <a:solidFill>
                  <a:srgbClr val="F9F1F3"/>
                </a:solidFill>
              </a:rPr>
              <a:t>More information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EB5037-1BF5-4914-A59A-F3D2BB496337}"/>
              </a:ext>
            </a:extLst>
          </p:cNvPr>
          <p:cNvSpPr txBox="1"/>
          <p:nvPr/>
        </p:nvSpPr>
        <p:spPr>
          <a:xfrm>
            <a:off x="130176" y="1179161"/>
            <a:ext cx="8203721" cy="56784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263" indent="-449263">
              <a:spcAft>
                <a:spcPts val="600"/>
              </a:spcAft>
            </a:pPr>
            <a:r>
              <a:rPr lang="en-GB" sz="1600" b="1" baseline="0" dirty="0">
                <a:solidFill>
                  <a:srgbClr val="820000"/>
                </a:solidFill>
              </a:rPr>
              <a:t>REFERENCING</a:t>
            </a:r>
          </a:p>
          <a:p>
            <a:pPr marL="449263" indent="-449263">
              <a:spcAft>
                <a:spcPts val="600"/>
              </a:spcAft>
            </a:pPr>
            <a:r>
              <a:rPr lang="en-GB" sz="1600" baseline="0" dirty="0"/>
              <a:t>Referencing guide:	</a:t>
            </a:r>
            <a:r>
              <a:rPr lang="en-GB" sz="1600" baseline="0" dirty="0">
                <a:hlinkClick r:id="rId2"/>
              </a:rPr>
              <a:t>https://library.bath.ac.uk/referencing</a:t>
            </a:r>
            <a:endParaRPr lang="en-GB" sz="1600" baseline="0" dirty="0"/>
          </a:p>
          <a:p>
            <a:pPr marL="449263" indent="-449263">
              <a:spcAft>
                <a:spcPts val="600"/>
              </a:spcAft>
            </a:pPr>
            <a:r>
              <a:rPr lang="en-GB" sz="1600" baseline="0" dirty="0"/>
              <a:t>Finding and referencing images: </a:t>
            </a:r>
            <a:r>
              <a:rPr lang="en-GB" sz="1600" baseline="0" dirty="0">
                <a:hlinkClick r:id="rId3"/>
              </a:rPr>
              <a:t>https://library.bath.ac.uk/images/referencing</a:t>
            </a:r>
            <a:endParaRPr lang="en-GB" sz="1600" baseline="0" dirty="0"/>
          </a:p>
          <a:p>
            <a:pPr marL="449263" indent="-449263">
              <a:spcAft>
                <a:spcPts val="600"/>
              </a:spcAft>
            </a:pPr>
            <a:r>
              <a:rPr lang="en-GB" sz="1600" baseline="0" dirty="0"/>
              <a:t>Reference management software:</a:t>
            </a:r>
            <a:br>
              <a:rPr lang="en-GB" sz="1600" baseline="0" dirty="0"/>
            </a:br>
            <a:r>
              <a:rPr lang="en-GB" sz="1600" baseline="0" dirty="0">
                <a:hlinkClick r:id="rId4"/>
              </a:rPr>
              <a:t>https://library.bath.ac.uk/referencing/reference-management</a:t>
            </a:r>
            <a:r>
              <a:rPr lang="en-GB" sz="1600" baseline="0" dirty="0"/>
              <a:t> </a:t>
            </a:r>
          </a:p>
          <a:p>
            <a:pPr marL="449263" indent="-449263">
              <a:spcAft>
                <a:spcPts val="600"/>
              </a:spcAft>
            </a:pPr>
            <a:r>
              <a:rPr lang="en-GB" sz="1600" baseline="0" dirty="0"/>
              <a:t>How to evaluate journal articles and websites:</a:t>
            </a:r>
            <a:br>
              <a:rPr lang="en-GB" sz="1600" baseline="0" dirty="0"/>
            </a:br>
            <a:r>
              <a:rPr lang="en-GB" sz="1600" baseline="0" dirty="0">
                <a:hlinkClick r:id="rId5"/>
              </a:rPr>
              <a:t>https://www.bath.ac.uk/guides/how-to-evaluate-journal-articles-and-websites/</a:t>
            </a:r>
            <a:r>
              <a:rPr lang="en-GB" sz="1600" baseline="0" dirty="0"/>
              <a:t> </a:t>
            </a:r>
          </a:p>
          <a:p>
            <a:pPr marL="449263" indent="-449263">
              <a:spcAft>
                <a:spcPts val="600"/>
              </a:spcAft>
            </a:pPr>
            <a:r>
              <a:rPr lang="en-GB" sz="1600" baseline="0" dirty="0"/>
              <a:t>Understanding copyright and keeping your copying legal:</a:t>
            </a:r>
            <a:br>
              <a:rPr lang="en-GB" sz="1600" baseline="0" dirty="0"/>
            </a:br>
            <a:r>
              <a:rPr lang="en-GB" sz="1600" spc="-40" baseline="0" dirty="0">
                <a:hlinkClick r:id="rId6"/>
              </a:rPr>
              <a:t>https://www.bath.ac.uk/guides/understanding-copyright-and-keeping-your-copying-legal/</a:t>
            </a:r>
            <a:r>
              <a:rPr lang="en-GB" sz="1600" spc="-40" baseline="0" dirty="0"/>
              <a:t> </a:t>
            </a:r>
          </a:p>
          <a:p>
            <a:pPr marL="449263" indent="-449263">
              <a:spcBef>
                <a:spcPts val="600"/>
              </a:spcBef>
              <a:spcAft>
                <a:spcPts val="600"/>
              </a:spcAft>
            </a:pPr>
            <a:r>
              <a:rPr lang="en-GB" sz="1600" b="1" baseline="0" dirty="0">
                <a:solidFill>
                  <a:srgbClr val="820000"/>
                </a:solidFill>
              </a:rPr>
              <a:t>LINKS TO FREE DATABASES</a:t>
            </a:r>
          </a:p>
          <a:p>
            <a:pPr marL="449263" indent="-449263">
              <a:spcAft>
                <a:spcPts val="600"/>
              </a:spcAft>
            </a:pPr>
            <a:r>
              <a:rPr lang="en-GB" sz="1600" baseline="0" dirty="0"/>
              <a:t>Recommended free online resources:</a:t>
            </a:r>
            <a:br>
              <a:rPr lang="en-GB" sz="1600" baseline="0" dirty="0"/>
            </a:br>
            <a:r>
              <a:rPr lang="en-GB" sz="1600" baseline="0" dirty="0">
                <a:hlinkClick r:id="rId7"/>
              </a:rPr>
              <a:t>https://www.bath.ac.uk/guides/online-resources-for-university-alumni/</a:t>
            </a:r>
            <a:r>
              <a:rPr lang="en-GB" sz="1600" baseline="0" dirty="0"/>
              <a:t> </a:t>
            </a:r>
          </a:p>
          <a:p>
            <a:pPr marL="449263" indent="-449263">
              <a:spcBef>
                <a:spcPts val="600"/>
              </a:spcBef>
              <a:spcAft>
                <a:spcPts val="600"/>
              </a:spcAft>
            </a:pPr>
            <a:r>
              <a:rPr lang="en-GB" sz="1600" b="1" baseline="0" dirty="0">
                <a:solidFill>
                  <a:srgbClr val="820000"/>
                </a:solidFill>
              </a:rPr>
              <a:t>SEARCH GUIDES</a:t>
            </a:r>
          </a:p>
          <a:p>
            <a:pPr marL="449263" indent="-449263">
              <a:spcAft>
                <a:spcPts val="600"/>
              </a:spcAft>
            </a:pPr>
            <a:r>
              <a:rPr lang="en-GB" sz="1600" baseline="0" dirty="0"/>
              <a:t>How to do a Literature Search: </a:t>
            </a:r>
            <a:r>
              <a:rPr lang="en-GB" sz="1600" baseline="0" dirty="0">
                <a:hlinkClick r:id="rId8"/>
              </a:rPr>
              <a:t>https://library.bath.ac.uk/literaturesearch</a:t>
            </a:r>
            <a:r>
              <a:rPr lang="en-GB" sz="1600" baseline="0" dirty="0"/>
              <a:t> </a:t>
            </a:r>
          </a:p>
          <a:p>
            <a:pPr marL="449263" indent="-449263">
              <a:spcAft>
                <a:spcPts val="600"/>
              </a:spcAft>
            </a:pPr>
            <a:r>
              <a:rPr lang="en-GB" sz="1600" baseline="0" dirty="0"/>
              <a:t>How to find books and journal articles:</a:t>
            </a:r>
            <a:br>
              <a:rPr lang="en-GB" sz="1600" baseline="0" dirty="0"/>
            </a:br>
            <a:r>
              <a:rPr lang="en-GB" sz="1600" baseline="0" dirty="0">
                <a:hlinkClick r:id="rId9"/>
              </a:rPr>
              <a:t>https://www.bath.ac.uk/guides/how-to-find-books-and-journal-articles/</a:t>
            </a:r>
            <a:endParaRPr lang="en-GB" sz="1600" baseline="0" dirty="0"/>
          </a:p>
          <a:p>
            <a:pPr marL="449263" indent="-449263">
              <a:spcBef>
                <a:spcPts val="600"/>
              </a:spcBef>
              <a:spcAft>
                <a:spcPts val="600"/>
              </a:spcAft>
            </a:pPr>
            <a:r>
              <a:rPr lang="en-GB" sz="1600" b="1" baseline="0" dirty="0">
                <a:solidFill>
                  <a:srgbClr val="820000"/>
                </a:solidFill>
              </a:rPr>
              <a:t>RESEARCH PORTAL</a:t>
            </a:r>
          </a:p>
          <a:p>
            <a:pPr marL="449263" indent="-449263">
              <a:spcAft>
                <a:spcPts val="600"/>
              </a:spcAft>
            </a:pPr>
            <a:r>
              <a:rPr lang="en-GB" sz="1600" baseline="0" dirty="0"/>
              <a:t>University of Bath's research portal: </a:t>
            </a:r>
            <a:r>
              <a:rPr lang="en-GB" sz="1600" baseline="0" dirty="0">
                <a:hlinkClick r:id="rId10"/>
              </a:rPr>
              <a:t>https://researchportal.bath.ac.uk/</a:t>
            </a:r>
            <a:r>
              <a:rPr lang="en-GB" sz="1600" baseline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828894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30496" y="5486400"/>
            <a:ext cx="7067884" cy="1362075"/>
          </a:xfrm>
        </p:spPr>
        <p:txBody>
          <a:bodyPr/>
          <a:lstStyle/>
          <a:p>
            <a:r>
              <a:rPr lang="en-GB" sz="6000" dirty="0">
                <a:effectLst>
                  <a:reflection blurRad="50800" stA="14000" endPos="70000" dir="5400000" sy="-100000" algn="bl" rotWithShape="0"/>
                </a:effectLst>
              </a:rPr>
              <a:t>ANY QUESTIONS?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A9B6BBC-D630-45BB-895A-17C6FF7038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51375" y="1684517"/>
            <a:ext cx="5715000" cy="358747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22BEEA7-1259-4C1E-A24F-F4BD62002617}"/>
              </a:ext>
            </a:extLst>
          </p:cNvPr>
          <p:cNvSpPr txBox="1"/>
          <p:nvPr/>
        </p:nvSpPr>
        <p:spPr>
          <a:xfrm>
            <a:off x="6435633" y="6617539"/>
            <a:ext cx="2334598" cy="164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" dirty="0">
                <a:hlinkClick r:id="rId4" tooltip="http://www.mrscienceshow.com/2010/06/bring-us-your-burning-science-questions.html"/>
              </a:rPr>
              <a:t>This Photo</a:t>
            </a:r>
            <a:r>
              <a:rPr lang="en-GB" sz="700" dirty="0"/>
              <a:t> by Unknown Author is licensed under </a:t>
            </a:r>
            <a:r>
              <a:rPr lang="en-GB" sz="700" dirty="0">
                <a:hlinkClick r:id="rId5" tooltip="https://creativecommons.org/licenses/by-sa/2.5/"/>
              </a:rPr>
              <a:t>CC BY-SA</a:t>
            </a:r>
            <a:endParaRPr lang="en-GB" sz="700" dirty="0"/>
          </a:p>
        </p:txBody>
      </p:sp>
      <p:sp>
        <p:nvSpPr>
          <p:cNvPr id="5" name="Rectangle 4"/>
          <p:cNvSpPr/>
          <p:nvPr/>
        </p:nvSpPr>
        <p:spPr bwMode="auto">
          <a:xfrm>
            <a:off x="6027576" y="149290"/>
            <a:ext cx="2481942" cy="98904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6481762" y="301690"/>
            <a:ext cx="2150971" cy="98904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ound Single Corner Rectangle 6"/>
          <p:cNvSpPr/>
          <p:nvPr/>
        </p:nvSpPr>
        <p:spPr>
          <a:xfrm>
            <a:off x="0" y="333375"/>
            <a:ext cx="6481763" cy="590550"/>
          </a:xfrm>
          <a:prstGeom prst="round1Rect">
            <a:avLst>
              <a:gd name="adj" fmla="val 26344"/>
            </a:avLst>
          </a:prstGeom>
          <a:solidFill>
            <a:srgbClr val="652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77704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6027576" y="149290"/>
            <a:ext cx="2481942" cy="98904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6369" y="350412"/>
            <a:ext cx="6475394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9pPr>
          </a:lstStyle>
          <a:p>
            <a:endParaRPr lang="en-GB" kern="0" baseline="0" dirty="0"/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8659071" y="0"/>
            <a:ext cx="484930" cy="6884988"/>
          </a:xfrm>
          <a:prstGeom prst="rect">
            <a:avLst/>
          </a:prstGeom>
          <a:solidFill>
            <a:srgbClr val="6B303D">
              <a:alpha val="88000"/>
            </a:srgbClr>
          </a:solidFill>
          <a:ln w="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63" y="9956"/>
            <a:ext cx="7787119" cy="5840338"/>
          </a:xfrm>
          <a:prstGeom prst="rect">
            <a:avLst/>
          </a:prstGeom>
          <a:effectLst/>
        </p:spPr>
      </p:pic>
      <p:sp>
        <p:nvSpPr>
          <p:cNvPr id="10" name="Round Single Corner Rectangle 9"/>
          <p:cNvSpPr/>
          <p:nvPr/>
        </p:nvSpPr>
        <p:spPr>
          <a:xfrm>
            <a:off x="0" y="333375"/>
            <a:ext cx="6481763" cy="590550"/>
          </a:xfrm>
          <a:prstGeom prst="round1Rect">
            <a:avLst>
              <a:gd name="adj" fmla="val 26344"/>
            </a:avLst>
          </a:prstGeom>
          <a:solidFill>
            <a:srgbClr val="652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295635" y="5486210"/>
            <a:ext cx="4363436" cy="1362075"/>
          </a:xfrm>
        </p:spPr>
        <p:txBody>
          <a:bodyPr/>
          <a:lstStyle/>
          <a:p>
            <a:r>
              <a:rPr lang="en-GB" sz="6000" dirty="0">
                <a:effectLst>
                  <a:reflection blurRad="50800" stA="14000" endPos="70000" dir="5400000" sy="-100000" algn="bl" rotWithShape="0"/>
                </a:effectLst>
              </a:rPr>
              <a:t>Libraries</a:t>
            </a:r>
          </a:p>
        </p:txBody>
      </p:sp>
    </p:spTree>
    <p:extLst>
      <p:ext uri="{BB962C8B-B14F-4D97-AF65-F5344CB8AC3E}">
        <p14:creationId xmlns:p14="http://schemas.microsoft.com/office/powerpoint/2010/main" val="31425081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creen grab of the  University of Bath Library's website home page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7" r="-221"/>
          <a:stretch/>
        </p:blipFill>
        <p:spPr>
          <a:xfrm>
            <a:off x="3946629" y="1593130"/>
            <a:ext cx="4664617" cy="4748292"/>
          </a:xfrm>
          <a:prstGeom prst="rect">
            <a:avLst/>
          </a:prstGeom>
        </p:spPr>
      </p:pic>
      <p:pic>
        <p:nvPicPr>
          <p:cNvPr id="5" name="Picture 4" descr="Image: external view of University of Bath Library 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179" y="923135"/>
            <a:ext cx="3940076" cy="594383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 bwMode="auto">
          <a:xfrm>
            <a:off x="-32541" y="932330"/>
            <a:ext cx="3979170" cy="5943600"/>
          </a:xfrm>
          <a:prstGeom prst="rect">
            <a:avLst/>
          </a:prstGeom>
          <a:solidFill>
            <a:srgbClr val="F9F1F3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Freeform 9"/>
          <p:cNvSpPr/>
          <p:nvPr/>
        </p:nvSpPr>
        <p:spPr bwMode="auto">
          <a:xfrm>
            <a:off x="-111846" y="1593131"/>
            <a:ext cx="3469824" cy="3105712"/>
          </a:xfrm>
          <a:custGeom>
            <a:avLst/>
            <a:gdLst>
              <a:gd name="connsiteX0" fmla="*/ 0 w 3263153"/>
              <a:gd name="connsiteY0" fmla="*/ 0 h 2859741"/>
              <a:gd name="connsiteX1" fmla="*/ 3164541 w 3263153"/>
              <a:gd name="connsiteY1" fmla="*/ 645459 h 2859741"/>
              <a:gd name="connsiteX2" fmla="*/ 3263153 w 3263153"/>
              <a:gd name="connsiteY2" fmla="*/ 2859741 h 2859741"/>
              <a:gd name="connsiteX3" fmla="*/ 107576 w 3263153"/>
              <a:gd name="connsiteY3" fmla="*/ 2680447 h 2859741"/>
              <a:gd name="connsiteX4" fmla="*/ 71717 w 3263153"/>
              <a:gd name="connsiteY4" fmla="*/ 17930 h 2859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63153" h="2859741">
                <a:moveTo>
                  <a:pt x="0" y="0"/>
                </a:moveTo>
                <a:lnTo>
                  <a:pt x="3164541" y="645459"/>
                </a:lnTo>
                <a:lnTo>
                  <a:pt x="3263153" y="2859741"/>
                </a:lnTo>
                <a:lnTo>
                  <a:pt x="107576" y="2680447"/>
                </a:lnTo>
                <a:lnTo>
                  <a:pt x="71717" y="17930"/>
                </a:lnTo>
              </a:path>
            </a:pathLst>
          </a:custGeom>
          <a:solidFill>
            <a:srgbClr val="F3F3F3">
              <a:alpha val="88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53392" y="914170"/>
            <a:ext cx="18229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baseline="0" dirty="0">
                <a:solidFill>
                  <a:srgbClr val="680218"/>
                </a:solidFill>
              </a:rPr>
              <a:t>Building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528053" y="890249"/>
            <a:ext cx="14590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en-GB" sz="3200" b="1" kern="0" baseline="0" dirty="0">
                <a:solidFill>
                  <a:srgbClr val="680218"/>
                </a:solidFill>
                <a:latin typeface="Arial"/>
              </a:rPr>
              <a:t>Online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 bwMode="auto">
          <a:xfrm>
            <a:off x="-5179" y="337679"/>
            <a:ext cx="8107363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9pPr>
          </a:lstStyle>
          <a:p>
            <a:r>
              <a:rPr lang="en-GB" kern="0" baseline="0" dirty="0">
                <a:solidFill>
                  <a:srgbClr val="F9F1F3"/>
                </a:solidFill>
              </a:rPr>
              <a:t>What the Library offers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5DEAAAA-291E-38E0-8489-CCB21B42BD72}"/>
              </a:ext>
            </a:extLst>
          </p:cNvPr>
          <p:cNvSpPr txBox="1">
            <a:spLocks/>
          </p:cNvSpPr>
          <p:nvPr/>
        </p:nvSpPr>
        <p:spPr bwMode="auto">
          <a:xfrm>
            <a:off x="49709" y="2037727"/>
            <a:ext cx="3504212" cy="218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179388" indent="-179388">
              <a:buFont typeface="Arial" pitchFamily="34" charset="0"/>
              <a:buChar char="•"/>
            </a:pPr>
            <a:r>
              <a:rPr lang="en-GB" sz="2000" kern="0" baseline="0" dirty="0"/>
              <a:t>332,000+ print books</a:t>
            </a:r>
          </a:p>
          <a:p>
            <a:pPr marL="179388" indent="-179388">
              <a:buFont typeface="Arial" pitchFamily="34" charset="0"/>
              <a:buChar char="•"/>
            </a:pPr>
            <a:r>
              <a:rPr lang="en-GB" sz="2000" kern="0" baseline="0" dirty="0"/>
              <a:t>200+ print journals</a:t>
            </a:r>
          </a:p>
          <a:p>
            <a:pPr marL="179388" indent="-179388">
              <a:buFont typeface="Arial" pitchFamily="34" charset="0"/>
              <a:buChar char="•"/>
            </a:pPr>
            <a:r>
              <a:rPr lang="en-GB" sz="2000" kern="0" baseline="0" dirty="0"/>
              <a:t>1,400 study spaces (including 500 with PCs)</a:t>
            </a:r>
          </a:p>
          <a:p>
            <a:pPr marL="179388" indent="-179388">
              <a:buFont typeface="Arial" pitchFamily="34" charset="0"/>
              <a:buChar char="•"/>
            </a:pPr>
            <a:r>
              <a:rPr lang="en-GB" sz="2000" kern="0" baseline="0" dirty="0"/>
              <a:t>Wireless internet access</a:t>
            </a:r>
          </a:p>
          <a:p>
            <a:pPr marL="179388" indent="-179388">
              <a:buFont typeface="Arial" pitchFamily="34" charset="0"/>
              <a:buChar char="•"/>
            </a:pPr>
            <a:r>
              <a:rPr lang="en-GB" sz="2000" kern="0" baseline="0" dirty="0"/>
              <a:t>Photocopiers &amp; printers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43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  <p:bldP spid="8" grpId="0"/>
      <p:bldP spid="11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Screen grab of the University of Bath home page">
            <a:extLst>
              <a:ext uri="{FF2B5EF4-FFF2-40B4-BE49-F238E27FC236}">
                <a16:creationId xmlns:a16="http://schemas.microsoft.com/office/drawing/2014/main" id="{36C536C7-82FA-CDA6-B2DA-209BF00547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7" r="-221"/>
          <a:stretch/>
        </p:blipFill>
        <p:spPr>
          <a:xfrm>
            <a:off x="3946629" y="1593130"/>
            <a:ext cx="4664617" cy="4748292"/>
          </a:xfrm>
          <a:prstGeom prst="rect">
            <a:avLst/>
          </a:prstGeom>
        </p:spPr>
      </p:pic>
      <p:pic>
        <p:nvPicPr>
          <p:cNvPr id="5" name="Picture 4" descr="Image: external view of University of Bath Library 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179" y="923135"/>
            <a:ext cx="3940076" cy="594383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 bwMode="auto">
          <a:xfrm>
            <a:off x="-47367" y="932330"/>
            <a:ext cx="3989722" cy="5943600"/>
          </a:xfrm>
          <a:prstGeom prst="rect">
            <a:avLst/>
          </a:prstGeom>
          <a:solidFill>
            <a:srgbClr val="F9F1F3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3997460" y="1590593"/>
            <a:ext cx="4653198" cy="5347110"/>
          </a:xfrm>
          <a:prstGeom prst="rect">
            <a:avLst/>
          </a:prstGeom>
          <a:solidFill>
            <a:srgbClr val="FFFFFF">
              <a:alpha val="9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9466" y="1989914"/>
            <a:ext cx="4403039" cy="2460341"/>
          </a:xfrm>
        </p:spPr>
        <p:txBody>
          <a:bodyPr/>
          <a:lstStyle/>
          <a:p>
            <a:pPr marL="179388" indent="-179388">
              <a:buFont typeface="Arial" pitchFamily="34" charset="0"/>
              <a:buChar char="•"/>
            </a:pPr>
            <a:r>
              <a:rPr lang="en-GB" sz="2000" dirty="0"/>
              <a:t>Library catalogue</a:t>
            </a:r>
          </a:p>
          <a:p>
            <a:pPr marL="179388" indent="-179388">
              <a:buFont typeface="Arial" pitchFamily="34" charset="0"/>
              <a:buChar char="•"/>
            </a:pPr>
            <a:r>
              <a:rPr lang="en-GB" sz="2000" dirty="0"/>
              <a:t>532,000+ e-books</a:t>
            </a:r>
          </a:p>
          <a:p>
            <a:pPr marL="179388" indent="-179388">
              <a:buFont typeface="Arial" pitchFamily="34" charset="0"/>
              <a:buChar char="•"/>
            </a:pPr>
            <a:r>
              <a:rPr lang="en-GB" sz="2000" dirty="0"/>
              <a:t>27,000+ e-journals</a:t>
            </a:r>
          </a:p>
          <a:p>
            <a:pPr marL="179388" indent="-179388">
              <a:buFont typeface="Arial" pitchFamily="34" charset="0"/>
              <a:buChar char="•"/>
            </a:pPr>
            <a:r>
              <a:rPr lang="en-US" sz="2000" dirty="0"/>
              <a:t>100 subscribed databases</a:t>
            </a:r>
          </a:p>
          <a:p>
            <a:pPr marL="179388" indent="-179388">
              <a:buFont typeface="Arial" pitchFamily="34" charset="0"/>
              <a:buChar char="•"/>
            </a:pPr>
            <a:r>
              <a:rPr lang="en-US" sz="2000" dirty="0"/>
              <a:t>100 additional free databases</a:t>
            </a:r>
          </a:p>
          <a:p>
            <a:pPr marL="179388" indent="-179388">
              <a:buFont typeface="Arial" pitchFamily="34" charset="0"/>
              <a:buChar char="•"/>
            </a:pPr>
            <a:r>
              <a:rPr lang="en-GB" sz="2000" dirty="0"/>
              <a:t>Website with guides, information and learning materials</a:t>
            </a:r>
          </a:p>
        </p:txBody>
      </p:sp>
      <p:sp>
        <p:nvSpPr>
          <p:cNvPr id="8" name="Rectangle 7"/>
          <p:cNvSpPr/>
          <p:nvPr/>
        </p:nvSpPr>
        <p:spPr>
          <a:xfrm>
            <a:off x="1053392" y="914170"/>
            <a:ext cx="18229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baseline="0" dirty="0">
                <a:solidFill>
                  <a:srgbClr val="680218"/>
                </a:solidFill>
              </a:rPr>
              <a:t>Building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528053" y="890249"/>
            <a:ext cx="14590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en-GB" sz="3200" b="1" kern="0" baseline="0" dirty="0">
                <a:solidFill>
                  <a:srgbClr val="680218"/>
                </a:solidFill>
                <a:latin typeface="Arial"/>
              </a:rPr>
              <a:t>Online</a:t>
            </a:r>
          </a:p>
        </p:txBody>
      </p:sp>
      <p:sp>
        <p:nvSpPr>
          <p:cNvPr id="30" name="Freeform 9">
            <a:extLst>
              <a:ext uri="{FF2B5EF4-FFF2-40B4-BE49-F238E27FC236}">
                <a16:creationId xmlns:a16="http://schemas.microsoft.com/office/drawing/2014/main" id="{F92356EE-707B-D2EE-2B5C-683B7A1562C2}"/>
              </a:ext>
            </a:extLst>
          </p:cNvPr>
          <p:cNvSpPr/>
          <p:nvPr/>
        </p:nvSpPr>
        <p:spPr bwMode="auto">
          <a:xfrm>
            <a:off x="-111846" y="1593131"/>
            <a:ext cx="3469824" cy="3105712"/>
          </a:xfrm>
          <a:custGeom>
            <a:avLst/>
            <a:gdLst>
              <a:gd name="connsiteX0" fmla="*/ 0 w 3263153"/>
              <a:gd name="connsiteY0" fmla="*/ 0 h 2859741"/>
              <a:gd name="connsiteX1" fmla="*/ 3164541 w 3263153"/>
              <a:gd name="connsiteY1" fmla="*/ 645459 h 2859741"/>
              <a:gd name="connsiteX2" fmla="*/ 3263153 w 3263153"/>
              <a:gd name="connsiteY2" fmla="*/ 2859741 h 2859741"/>
              <a:gd name="connsiteX3" fmla="*/ 107576 w 3263153"/>
              <a:gd name="connsiteY3" fmla="*/ 2680447 h 2859741"/>
              <a:gd name="connsiteX4" fmla="*/ 71717 w 3263153"/>
              <a:gd name="connsiteY4" fmla="*/ 17930 h 2859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63153" h="2859741">
                <a:moveTo>
                  <a:pt x="0" y="0"/>
                </a:moveTo>
                <a:lnTo>
                  <a:pt x="3164541" y="645459"/>
                </a:lnTo>
                <a:lnTo>
                  <a:pt x="3263153" y="2859741"/>
                </a:lnTo>
                <a:lnTo>
                  <a:pt x="107576" y="2680447"/>
                </a:lnTo>
                <a:lnTo>
                  <a:pt x="71717" y="17930"/>
                </a:lnTo>
              </a:path>
            </a:pathLst>
          </a:custGeom>
          <a:solidFill>
            <a:srgbClr val="F3F3F3">
              <a:alpha val="88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869133" y="4404973"/>
            <a:ext cx="6964802" cy="2408648"/>
            <a:chOff x="869133" y="4404973"/>
            <a:chExt cx="6964802" cy="2408648"/>
          </a:xfrm>
        </p:grpSpPr>
        <p:sp>
          <p:nvSpPr>
            <p:cNvPr id="9" name="Rectangle 8"/>
            <p:cNvSpPr/>
            <p:nvPr/>
          </p:nvSpPr>
          <p:spPr bwMode="auto">
            <a:xfrm>
              <a:off x="869133" y="4404973"/>
              <a:ext cx="6964802" cy="2408648"/>
            </a:xfrm>
            <a:prstGeom prst="rect">
              <a:avLst/>
            </a:prstGeom>
            <a:solidFill>
              <a:srgbClr val="D1819A">
                <a:alpha val="67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1079138" y="4551701"/>
              <a:ext cx="6544793" cy="1705564"/>
              <a:chOff x="1048150" y="4551701"/>
              <a:chExt cx="6544793" cy="1705564"/>
            </a:xfrm>
          </p:grpSpPr>
          <p:pic>
            <p:nvPicPr>
              <p:cNvPr id="17" name="Picture 16" descr="Picture of a Librarian"/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046105" y="5427565"/>
                <a:ext cx="829700" cy="829700"/>
              </a:xfrm>
              <a:prstGeom prst="roundRect">
                <a:avLst/>
              </a:prstGeom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</p:pic>
          <p:pic>
            <p:nvPicPr>
              <p:cNvPr id="18" name="Picture 17" descr="Picture of a Librarian"/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900542" y="5427565"/>
                <a:ext cx="829700" cy="829700"/>
              </a:xfrm>
              <a:prstGeom prst="roundRect">
                <a:avLst/>
              </a:prstGeom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</p:pic>
          <p:pic>
            <p:nvPicPr>
              <p:cNvPr id="19" name="Picture 18" descr="Picture of a Librarian"/>
              <p:cNvPicPr>
                <a:picLocks noChangeAspect="1"/>
              </p:cNvPicPr>
              <p:nvPr/>
            </p:nvPicPr>
            <p:blipFill rotWithShape="1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754979" y="5427565"/>
                <a:ext cx="829700" cy="829700"/>
              </a:xfrm>
              <a:prstGeom prst="roundRect">
                <a:avLst/>
              </a:prstGeom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</p:pic>
          <p:pic>
            <p:nvPicPr>
              <p:cNvPr id="20" name="Picture 19" descr="Picture of a Librarian"/>
              <p:cNvPicPr>
                <a:picLocks noChangeAspect="1"/>
              </p:cNvPicPr>
              <p:nvPr/>
            </p:nvPicPr>
            <p:blipFill rotWithShape="1"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62"/>
              <a:stretch/>
            </p:blipFill>
            <p:spPr>
              <a:xfrm>
                <a:off x="4477597" y="4551701"/>
                <a:ext cx="829047" cy="829700"/>
              </a:xfrm>
              <a:prstGeom prst="roundRect">
                <a:avLst/>
              </a:prstGeom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</p:pic>
          <p:pic>
            <p:nvPicPr>
              <p:cNvPr id="21" name="Picture 20" descr="Picture of a Librarian"/>
              <p:cNvPicPr>
                <a:picLocks noChangeAspect="1"/>
              </p:cNvPicPr>
              <p:nvPr/>
            </p:nvPicPr>
            <p:blipFill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334448" y="4551701"/>
                <a:ext cx="829700" cy="829700"/>
              </a:xfrm>
              <a:prstGeom prst="roundRect">
                <a:avLst/>
              </a:prstGeom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</p:pic>
          <p:pic>
            <p:nvPicPr>
              <p:cNvPr id="22" name="Picture 21" descr="Picture of a Librarian"/>
              <p:cNvPicPr>
                <a:picLocks noChangeAspect="1"/>
              </p:cNvPicPr>
              <p:nvPr/>
            </p:nvPicPr>
            <p:blipFill rotWithShape="1"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91299" y="4551701"/>
                <a:ext cx="829700" cy="829700"/>
              </a:xfrm>
              <a:prstGeom prst="roundRect">
                <a:avLst/>
              </a:prstGeom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</p:pic>
          <p:pic>
            <p:nvPicPr>
              <p:cNvPr id="23" name="Picture 22" descr="Picture of a Librarian"/>
              <p:cNvPicPr>
                <a:picLocks noChangeAspect="1"/>
              </p:cNvPicPr>
              <p:nvPr/>
            </p:nvPicPr>
            <p:blipFill rotWithShape="1"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20093" y="4551701"/>
                <a:ext cx="829700" cy="829700"/>
              </a:xfrm>
              <a:prstGeom prst="roundRect">
                <a:avLst/>
              </a:prstGeom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</p:pic>
          <p:pic>
            <p:nvPicPr>
              <p:cNvPr id="24" name="Picture 23" descr="Picture of a Librarian"/>
              <p:cNvPicPr>
                <a:picLocks noChangeAspect="1"/>
              </p:cNvPicPr>
              <p:nvPr/>
            </p:nvPicPr>
            <p:blipFill rotWithShape="1"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630035" y="5427565"/>
                <a:ext cx="809080" cy="829700"/>
              </a:xfrm>
              <a:prstGeom prst="roundRect">
                <a:avLst/>
              </a:prstGeom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</p:pic>
          <p:pic>
            <p:nvPicPr>
              <p:cNvPr id="25" name="Picture 24" descr="Picture of a Librarian"/>
              <p:cNvPicPr>
                <a:picLocks noChangeAspect="1"/>
              </p:cNvPicPr>
              <p:nvPr/>
            </p:nvPicPr>
            <p:blipFill rotWithShape="1"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191668" y="5427565"/>
                <a:ext cx="829700" cy="829700"/>
              </a:xfrm>
              <a:prstGeom prst="roundRect">
                <a:avLst/>
              </a:prstGeom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</p:pic>
          <p:pic>
            <p:nvPicPr>
              <p:cNvPr id="26" name="Picture 25" descr="Picture of a Librarian"/>
              <p:cNvPicPr>
                <a:picLocks noChangeAspect="1"/>
              </p:cNvPicPr>
              <p:nvPr/>
            </p:nvPicPr>
            <p:blipFill rotWithShape="1"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1294"/>
              <a:stretch/>
            </p:blipFill>
            <p:spPr>
              <a:xfrm>
                <a:off x="1048150" y="4551701"/>
                <a:ext cx="829700" cy="829700"/>
              </a:xfrm>
              <a:prstGeom prst="roundRect">
                <a:avLst/>
              </a:prstGeom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</p:pic>
          <p:pic>
            <p:nvPicPr>
              <p:cNvPr id="27" name="Picture 26" descr="Picture of a Librarian"/>
              <p:cNvPicPr>
                <a:picLocks noChangeAspect="1"/>
              </p:cNvPicPr>
              <p:nvPr/>
            </p:nvPicPr>
            <p:blipFill rotWithShape="1"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763243" y="4551701"/>
                <a:ext cx="829700" cy="829700"/>
              </a:xfrm>
              <a:prstGeom prst="roundRect">
                <a:avLst/>
              </a:prstGeom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</p:pic>
        </p:grpSp>
        <p:sp>
          <p:nvSpPr>
            <p:cNvPr id="6" name="Rectangle 5"/>
            <p:cNvSpPr/>
            <p:nvPr/>
          </p:nvSpPr>
          <p:spPr>
            <a:xfrm>
              <a:off x="3075383" y="6228846"/>
              <a:ext cx="255230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200" b="1" baseline="0" dirty="0">
                  <a:solidFill>
                    <a:srgbClr val="652539"/>
                  </a:solidFill>
                  <a:effectLst>
                    <a:innerShdw blurRad="63500" dist="50800" dir="10800000">
                      <a:prstClr val="black">
                        <a:alpha val="50000"/>
                      </a:prstClr>
                    </a:innerShdw>
                  </a:effectLst>
                </a:rPr>
                <a:t>Library staff</a:t>
              </a:r>
            </a:p>
          </p:txBody>
        </p:sp>
      </p:grpSp>
      <p:sp>
        <p:nvSpPr>
          <p:cNvPr id="28" name="Title 1"/>
          <p:cNvSpPr txBox="1">
            <a:spLocks/>
          </p:cNvSpPr>
          <p:nvPr/>
        </p:nvSpPr>
        <p:spPr bwMode="auto">
          <a:xfrm>
            <a:off x="-5179" y="337679"/>
            <a:ext cx="8107363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9pPr>
          </a:lstStyle>
          <a:p>
            <a:r>
              <a:rPr lang="en-GB" kern="0" baseline="0" dirty="0">
                <a:solidFill>
                  <a:srgbClr val="F9F1F3"/>
                </a:solidFill>
              </a:rPr>
              <a:t>What the Library offer</a:t>
            </a:r>
          </a:p>
        </p:txBody>
      </p:sp>
      <p:sp>
        <p:nvSpPr>
          <p:cNvPr id="29" name="Content Placeholder 2"/>
          <p:cNvSpPr txBox="1">
            <a:spLocks/>
          </p:cNvSpPr>
          <p:nvPr/>
        </p:nvSpPr>
        <p:spPr bwMode="auto">
          <a:xfrm>
            <a:off x="49709" y="2037727"/>
            <a:ext cx="3504212" cy="218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179388" indent="-179388">
              <a:buFont typeface="Arial" pitchFamily="34" charset="0"/>
              <a:buChar char="•"/>
            </a:pPr>
            <a:r>
              <a:rPr lang="en-GB" sz="2000" kern="0" baseline="0" dirty="0"/>
              <a:t>332,000+ print books</a:t>
            </a:r>
          </a:p>
          <a:p>
            <a:pPr marL="179388" indent="-179388">
              <a:buFont typeface="Arial" pitchFamily="34" charset="0"/>
              <a:buChar char="•"/>
            </a:pPr>
            <a:r>
              <a:rPr lang="en-GB" sz="2000" kern="0" baseline="0" dirty="0"/>
              <a:t>200+ print journals</a:t>
            </a:r>
          </a:p>
          <a:p>
            <a:pPr marL="179388" indent="-179388">
              <a:buFont typeface="Arial" pitchFamily="34" charset="0"/>
              <a:buChar char="•"/>
            </a:pPr>
            <a:r>
              <a:rPr lang="en-GB" sz="2000" kern="0" baseline="0" dirty="0"/>
              <a:t>1,400 study spaces (including 500 with PCs)</a:t>
            </a:r>
          </a:p>
          <a:p>
            <a:pPr marL="179388" indent="-179388">
              <a:buFont typeface="Arial" pitchFamily="34" charset="0"/>
              <a:buChar char="•"/>
            </a:pPr>
            <a:r>
              <a:rPr lang="en-GB" sz="2000" kern="0" baseline="0" dirty="0"/>
              <a:t>Wireless internet access</a:t>
            </a:r>
          </a:p>
          <a:p>
            <a:pPr marL="179388" indent="-179388">
              <a:buFont typeface="Arial" pitchFamily="34" charset="0"/>
              <a:buChar char="•"/>
            </a:pPr>
            <a:r>
              <a:rPr lang="en-GB" sz="2000" kern="0" baseline="0" dirty="0"/>
              <a:t>Photocopiers &amp; printers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663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050132"/>
            <a:ext cx="86868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baseline="0" dirty="0"/>
              <a:t>Great library resources …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baseline="0" dirty="0">
                <a:solidFill>
                  <a:srgbClr val="B82628"/>
                </a:solidFill>
              </a:rPr>
              <a:t>Databases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baseline="0" dirty="0">
                <a:solidFill>
                  <a:srgbClr val="B82628"/>
                </a:solidFill>
              </a:rPr>
              <a:t>Books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baseline="0" dirty="0">
                <a:solidFill>
                  <a:srgbClr val="B82628"/>
                </a:solidFill>
              </a:rPr>
              <a:t>Conference papers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baseline="0" dirty="0">
                <a:solidFill>
                  <a:srgbClr val="B82628"/>
                </a:solidFill>
              </a:rPr>
              <a:t>Journals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baseline="0" dirty="0">
                <a:solidFill>
                  <a:srgbClr val="B82628"/>
                </a:solidFill>
              </a:rPr>
              <a:t>Statistics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baseline="0" dirty="0">
                <a:solidFill>
                  <a:srgbClr val="B82628"/>
                </a:solidFill>
              </a:rPr>
              <a:t>Reference works</a:t>
            </a:r>
            <a:br>
              <a:rPr lang="en-GB" sz="3200" baseline="0" dirty="0">
                <a:solidFill>
                  <a:srgbClr val="B82628"/>
                </a:solidFill>
              </a:rPr>
            </a:br>
            <a:endParaRPr lang="en-GB" sz="3200" baseline="0" dirty="0">
              <a:solidFill>
                <a:srgbClr val="B82628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baseline="0" dirty="0"/>
              <a:t>Supported by knowledgeable professionals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 baseline="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baseline="0" dirty="0"/>
              <a:t>Complemented by burgeoning information landscape … </a:t>
            </a:r>
            <a:r>
              <a:rPr lang="en-GB" sz="3200" i="1" baseline="0" dirty="0"/>
              <a:t>more on that in a while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91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20136538">
            <a:off x="-75810" y="2105486"/>
            <a:ext cx="876463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800" baseline="0" dirty="0">
                <a:solidFill>
                  <a:srgbClr val="C00000"/>
                </a:solidFill>
                <a:effectLst>
                  <a:innerShdw blurRad="114300">
                    <a:prstClr val="black"/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 WHAT?</a:t>
            </a:r>
          </a:p>
        </p:txBody>
      </p:sp>
    </p:spTree>
    <p:extLst>
      <p:ext uri="{BB962C8B-B14F-4D97-AF65-F5344CB8AC3E}">
        <p14:creationId xmlns:p14="http://schemas.microsoft.com/office/powerpoint/2010/main" val="2309982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icture of Librarian helping school student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169185" y="3357906"/>
            <a:ext cx="2230503" cy="3366796"/>
          </a:xfrm>
          <a:prstGeom prst="rect">
            <a:avLst/>
          </a:prstGeom>
        </p:spPr>
      </p:pic>
      <p:sp>
        <p:nvSpPr>
          <p:cNvPr id="33" name="Freeform 32"/>
          <p:cNvSpPr/>
          <p:nvPr/>
        </p:nvSpPr>
        <p:spPr bwMode="auto">
          <a:xfrm>
            <a:off x="4169185" y="3357906"/>
            <a:ext cx="2243866" cy="3366796"/>
          </a:xfrm>
          <a:custGeom>
            <a:avLst/>
            <a:gdLst>
              <a:gd name="connsiteX0" fmla="*/ 1436466 w 2224574"/>
              <a:gd name="connsiteY0" fmla="*/ 426196 h 3377329"/>
              <a:gd name="connsiteX1" fmla="*/ 1279009 w 2224574"/>
              <a:gd name="connsiteY1" fmla="*/ 522420 h 3377329"/>
              <a:gd name="connsiteX2" fmla="*/ 1277178 w 2224574"/>
              <a:gd name="connsiteY2" fmla="*/ 519700 h 3377329"/>
              <a:gd name="connsiteX3" fmla="*/ 1247557 w 2224574"/>
              <a:gd name="connsiteY3" fmla="*/ 475689 h 3377329"/>
              <a:gd name="connsiteX4" fmla="*/ 1122811 w 2224574"/>
              <a:gd name="connsiteY4" fmla="*/ 427308 h 3377329"/>
              <a:gd name="connsiteX5" fmla="*/ 1019244 w 2224574"/>
              <a:gd name="connsiteY5" fmla="*/ 511857 h 3377329"/>
              <a:gd name="connsiteX6" fmla="*/ 998307 w 2224574"/>
              <a:gd name="connsiteY6" fmla="*/ 558840 h 3377329"/>
              <a:gd name="connsiteX7" fmla="*/ 996866 w 2224574"/>
              <a:gd name="connsiteY7" fmla="*/ 562075 h 3377329"/>
              <a:gd name="connsiteX8" fmla="*/ 701918 w 2224574"/>
              <a:gd name="connsiteY8" fmla="*/ 575481 h 3377329"/>
              <a:gd name="connsiteX9" fmla="*/ 673707 w 2224574"/>
              <a:gd name="connsiteY9" fmla="*/ 635748 h 3377329"/>
              <a:gd name="connsiteX10" fmla="*/ 673646 w 2224574"/>
              <a:gd name="connsiteY10" fmla="*/ 635880 h 3377329"/>
              <a:gd name="connsiteX11" fmla="*/ 353065 w 2224574"/>
              <a:gd name="connsiteY11" fmla="*/ 706974 h 3377329"/>
              <a:gd name="connsiteX12" fmla="*/ 287167 w 2224574"/>
              <a:gd name="connsiteY12" fmla="*/ 1018164 h 3377329"/>
              <a:gd name="connsiteX13" fmla="*/ 285752 w 2224574"/>
              <a:gd name="connsiteY13" fmla="*/ 1023877 h 3377329"/>
              <a:gd name="connsiteX14" fmla="*/ 137815 w 2224574"/>
              <a:gd name="connsiteY14" fmla="*/ 1240579 h 3377329"/>
              <a:gd name="connsiteX15" fmla="*/ 218821 w 2224574"/>
              <a:gd name="connsiteY15" fmla="*/ 1484386 h 3377329"/>
              <a:gd name="connsiteX16" fmla="*/ 180460 w 2224574"/>
              <a:gd name="connsiteY16" fmla="*/ 1722021 h 3377329"/>
              <a:gd name="connsiteX17" fmla="*/ 359988 w 2224574"/>
              <a:gd name="connsiteY17" fmla="*/ 1898068 h 3377329"/>
              <a:gd name="connsiteX18" fmla="*/ 768306 w 2224574"/>
              <a:gd name="connsiteY18" fmla="*/ 2056269 h 3377329"/>
              <a:gd name="connsiteX19" fmla="*/ 1043182 w 2224574"/>
              <a:gd name="connsiteY19" fmla="*/ 2216389 h 3377329"/>
              <a:gd name="connsiteX20" fmla="*/ 1230130 w 2224574"/>
              <a:gd name="connsiteY20" fmla="*/ 1954068 h 3377329"/>
              <a:gd name="connsiteX21" fmla="*/ 1491735 w 2224574"/>
              <a:gd name="connsiteY21" fmla="*/ 1924296 h 3377329"/>
              <a:gd name="connsiteX22" fmla="*/ 1568572 w 2224574"/>
              <a:gd name="connsiteY22" fmla="*/ 1678405 h 3377329"/>
              <a:gd name="connsiteX23" fmla="*/ 1783210 w 2224574"/>
              <a:gd name="connsiteY23" fmla="*/ 1391442 h 3377329"/>
              <a:gd name="connsiteX24" fmla="*/ 1737391 w 2224574"/>
              <a:gd name="connsiteY24" fmla="*/ 1063614 h 3377329"/>
              <a:gd name="connsiteX25" fmla="*/ 1743663 w 2224574"/>
              <a:gd name="connsiteY25" fmla="*/ 849205 h 3377329"/>
              <a:gd name="connsiteX26" fmla="*/ 1650294 w 2224574"/>
              <a:gd name="connsiteY26" fmla="*/ 680060 h 3377329"/>
              <a:gd name="connsiteX27" fmla="*/ 1604123 w 2224574"/>
              <a:gd name="connsiteY27" fmla="*/ 651838 h 3377329"/>
              <a:gd name="connsiteX28" fmla="*/ 1603529 w 2224574"/>
              <a:gd name="connsiteY28" fmla="*/ 651474 h 3377329"/>
              <a:gd name="connsiteX29" fmla="*/ 1494335 w 2224574"/>
              <a:gd name="connsiteY29" fmla="*/ 447740 h 3377329"/>
              <a:gd name="connsiteX30" fmla="*/ 1436466 w 2224574"/>
              <a:gd name="connsiteY30" fmla="*/ 426196 h 3377329"/>
              <a:gd name="connsiteX31" fmla="*/ 0 w 2224574"/>
              <a:gd name="connsiteY31" fmla="*/ 0 h 3377329"/>
              <a:gd name="connsiteX32" fmla="*/ 2224574 w 2224574"/>
              <a:gd name="connsiteY32" fmla="*/ 0 h 3377329"/>
              <a:gd name="connsiteX33" fmla="*/ 2224574 w 2224574"/>
              <a:gd name="connsiteY33" fmla="*/ 3377329 h 3377329"/>
              <a:gd name="connsiteX34" fmla="*/ 0 w 2224574"/>
              <a:gd name="connsiteY34" fmla="*/ 3377329 h 3377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224574" h="3377329">
                <a:moveTo>
                  <a:pt x="1436466" y="426196"/>
                </a:moveTo>
                <a:cubicBezTo>
                  <a:pt x="1377742" y="418820"/>
                  <a:pt x="1318651" y="453181"/>
                  <a:pt x="1279009" y="522420"/>
                </a:cubicBezTo>
                <a:lnTo>
                  <a:pt x="1277178" y="519700"/>
                </a:lnTo>
                <a:lnTo>
                  <a:pt x="1247557" y="475689"/>
                </a:lnTo>
                <a:cubicBezTo>
                  <a:pt x="1212494" y="435955"/>
                  <a:pt x="1167674" y="417863"/>
                  <a:pt x="1122811" y="427308"/>
                </a:cubicBezTo>
                <a:cubicBezTo>
                  <a:pt x="1082050" y="435877"/>
                  <a:pt x="1045376" y="466376"/>
                  <a:pt x="1019244" y="511857"/>
                </a:cubicBezTo>
                <a:lnTo>
                  <a:pt x="998307" y="558840"/>
                </a:lnTo>
                <a:lnTo>
                  <a:pt x="996866" y="562075"/>
                </a:lnTo>
                <a:cubicBezTo>
                  <a:pt x="911796" y="437659"/>
                  <a:pt x="777123" y="450425"/>
                  <a:pt x="701918" y="575481"/>
                </a:cubicBezTo>
                <a:lnTo>
                  <a:pt x="673707" y="635748"/>
                </a:lnTo>
                <a:lnTo>
                  <a:pt x="673646" y="635880"/>
                </a:lnTo>
                <a:cubicBezTo>
                  <a:pt x="568813" y="544770"/>
                  <a:pt x="435371" y="574334"/>
                  <a:pt x="353065" y="706974"/>
                </a:cubicBezTo>
                <a:cubicBezTo>
                  <a:pt x="300974" y="790953"/>
                  <a:pt x="276802" y="905038"/>
                  <a:pt x="287167" y="1018164"/>
                </a:cubicBezTo>
                <a:cubicBezTo>
                  <a:pt x="286708" y="1020082"/>
                  <a:pt x="286211" y="1021958"/>
                  <a:pt x="285752" y="1023877"/>
                </a:cubicBezTo>
                <a:cubicBezTo>
                  <a:pt x="208571" y="1035719"/>
                  <a:pt x="147147" y="1125702"/>
                  <a:pt x="137815" y="1240579"/>
                </a:cubicBezTo>
                <a:cubicBezTo>
                  <a:pt x="129860" y="1338694"/>
                  <a:pt x="161681" y="1434474"/>
                  <a:pt x="218821" y="1484386"/>
                </a:cubicBezTo>
                <a:cubicBezTo>
                  <a:pt x="178547" y="1548016"/>
                  <a:pt x="163976" y="1638334"/>
                  <a:pt x="180460" y="1722021"/>
                </a:cubicBezTo>
                <a:cubicBezTo>
                  <a:pt x="203216" y="1837690"/>
                  <a:pt x="279135" y="1912121"/>
                  <a:pt x="359988" y="1898068"/>
                </a:cubicBezTo>
                <a:cubicBezTo>
                  <a:pt x="442294" y="2111853"/>
                  <a:pt x="626488" y="2183197"/>
                  <a:pt x="768306" y="2056269"/>
                </a:cubicBezTo>
                <a:cubicBezTo>
                  <a:pt x="828391" y="2189994"/>
                  <a:pt x="938081" y="2253875"/>
                  <a:pt x="1043182" y="2216389"/>
                </a:cubicBezTo>
                <a:cubicBezTo>
                  <a:pt x="1132372" y="2184573"/>
                  <a:pt x="1203549" y="2084707"/>
                  <a:pt x="1230130" y="1954068"/>
                </a:cubicBezTo>
                <a:cubicBezTo>
                  <a:pt x="1312321" y="2030125"/>
                  <a:pt x="1418340" y="2018074"/>
                  <a:pt x="1491735" y="1924296"/>
                </a:cubicBezTo>
                <a:cubicBezTo>
                  <a:pt x="1540040" y="1862584"/>
                  <a:pt x="1568074" y="1772934"/>
                  <a:pt x="1568572" y="1678405"/>
                </a:cubicBezTo>
                <a:cubicBezTo>
                  <a:pt x="1672754" y="1656305"/>
                  <a:pt x="1757585" y="1542888"/>
                  <a:pt x="1783210" y="1391442"/>
                </a:cubicBezTo>
                <a:cubicBezTo>
                  <a:pt x="1802486" y="1277524"/>
                  <a:pt x="1785619" y="1156767"/>
                  <a:pt x="1737391" y="1063614"/>
                </a:cubicBezTo>
                <a:cubicBezTo>
                  <a:pt x="1757011" y="995689"/>
                  <a:pt x="1759229" y="919424"/>
                  <a:pt x="1743663" y="849205"/>
                </a:cubicBezTo>
                <a:cubicBezTo>
                  <a:pt x="1727600" y="776651"/>
                  <a:pt x="1693981" y="716763"/>
                  <a:pt x="1650294" y="680060"/>
                </a:cubicBezTo>
                <a:lnTo>
                  <a:pt x="1604123" y="651838"/>
                </a:lnTo>
                <a:lnTo>
                  <a:pt x="1603529" y="651474"/>
                </a:lnTo>
                <a:cubicBezTo>
                  <a:pt x="1592514" y="560740"/>
                  <a:pt x="1551514" y="484267"/>
                  <a:pt x="1494335" y="447740"/>
                </a:cubicBezTo>
                <a:cubicBezTo>
                  <a:pt x="1475576" y="435751"/>
                  <a:pt x="1456041" y="428655"/>
                  <a:pt x="1436466" y="426196"/>
                </a:cubicBezTo>
                <a:close/>
                <a:moveTo>
                  <a:pt x="0" y="0"/>
                </a:moveTo>
                <a:lnTo>
                  <a:pt x="2224574" y="0"/>
                </a:lnTo>
                <a:lnTo>
                  <a:pt x="2224574" y="3377329"/>
                </a:lnTo>
                <a:lnTo>
                  <a:pt x="0" y="3377329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 w="19050" cap="flat" cmpd="sng" algn="ctr">
            <a:solidFill>
              <a:srgbClr val="CC9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4" name="Picture 23" descr="Picture of final year project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34655">
            <a:off x="775925" y="4989957"/>
            <a:ext cx="1380974" cy="1732232"/>
          </a:xfrm>
          <a:prstGeom prst="rect">
            <a:avLst/>
          </a:prstGeom>
        </p:spPr>
      </p:pic>
      <p:pic>
        <p:nvPicPr>
          <p:cNvPr id="19" name="Picture 18" descr="Picture of academic mortarboard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12" y="3044220"/>
            <a:ext cx="1253630" cy="939013"/>
          </a:xfrm>
          <a:prstGeom prst="rect">
            <a:avLst/>
          </a:prstGeom>
        </p:spPr>
      </p:pic>
      <p:pic>
        <p:nvPicPr>
          <p:cNvPr id="6" name="Picture 5" descr="Screen grab of academic certificate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61662">
            <a:off x="1139709" y="3329289"/>
            <a:ext cx="921629" cy="130788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-5179" y="337679"/>
            <a:ext cx="8107363" cy="57626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9pPr>
          </a:lstStyle>
          <a:p>
            <a:r>
              <a:rPr lang="en-GB" kern="0" baseline="0" dirty="0">
                <a:solidFill>
                  <a:srgbClr val="F9F1F3"/>
                </a:solidFill>
              </a:rPr>
              <a:t>Why use a library?</a:t>
            </a:r>
          </a:p>
        </p:txBody>
      </p:sp>
      <p:cxnSp>
        <p:nvCxnSpPr>
          <p:cNvPr id="4" name="Straight Arrow Connector 3"/>
          <p:cNvCxnSpPr>
            <a:endCxn id="33" idx="11"/>
          </p:cNvCxnSpPr>
          <p:nvPr/>
        </p:nvCxnSpPr>
        <p:spPr bwMode="auto">
          <a:xfrm>
            <a:off x="1185294" y="2405270"/>
            <a:ext cx="3340018" cy="1657405"/>
          </a:xfrm>
          <a:prstGeom prst="straightConnector1">
            <a:avLst/>
          </a:prstGeom>
          <a:solidFill>
            <a:schemeClr val="accent1"/>
          </a:solidFill>
          <a:ln w="57150" cap="rnd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Arrow Connector 8"/>
          <p:cNvCxnSpPr>
            <a:endCxn id="33" idx="8"/>
          </p:cNvCxnSpPr>
          <p:nvPr/>
        </p:nvCxnSpPr>
        <p:spPr bwMode="auto">
          <a:xfrm>
            <a:off x="3551583" y="2405270"/>
            <a:ext cx="1325607" cy="1526322"/>
          </a:xfrm>
          <a:prstGeom prst="straightConnector1">
            <a:avLst/>
          </a:prstGeom>
          <a:solidFill>
            <a:schemeClr val="accent1"/>
          </a:solidFill>
          <a:ln w="57150" cap="rnd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Arrow Connector 13"/>
          <p:cNvCxnSpPr>
            <a:endCxn id="33" idx="4"/>
          </p:cNvCxnSpPr>
          <p:nvPr/>
        </p:nvCxnSpPr>
        <p:spPr bwMode="auto">
          <a:xfrm>
            <a:off x="4877190" y="2541038"/>
            <a:ext cx="424543" cy="1242843"/>
          </a:xfrm>
          <a:prstGeom prst="straightConnector1">
            <a:avLst/>
          </a:prstGeom>
          <a:solidFill>
            <a:schemeClr val="accent1"/>
          </a:solidFill>
          <a:ln w="57150" cap="rnd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Arrow Connector 20"/>
          <p:cNvCxnSpPr/>
          <p:nvPr/>
        </p:nvCxnSpPr>
        <p:spPr bwMode="auto">
          <a:xfrm flipH="1">
            <a:off x="6063133" y="4298623"/>
            <a:ext cx="1195506" cy="179684"/>
          </a:xfrm>
          <a:prstGeom prst="straightConnector1">
            <a:avLst/>
          </a:prstGeom>
          <a:solidFill>
            <a:schemeClr val="accent1"/>
          </a:solidFill>
          <a:ln w="57150" cap="rnd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Arrow Connector 17"/>
          <p:cNvCxnSpPr/>
          <p:nvPr/>
        </p:nvCxnSpPr>
        <p:spPr bwMode="auto">
          <a:xfrm flipH="1">
            <a:off x="5808678" y="2206487"/>
            <a:ext cx="2467305" cy="1582542"/>
          </a:xfrm>
          <a:prstGeom prst="straightConnector1">
            <a:avLst/>
          </a:prstGeom>
          <a:solidFill>
            <a:schemeClr val="accent1"/>
          </a:solidFill>
          <a:ln w="57150" cap="rnd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9" name="TextBox 48"/>
          <p:cNvSpPr txBox="1"/>
          <p:nvPr/>
        </p:nvSpPr>
        <p:spPr>
          <a:xfrm>
            <a:off x="2039735" y="4554048"/>
            <a:ext cx="196720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aseline="0" dirty="0">
                <a:solidFill>
                  <a:srgbClr val="820000"/>
                </a:solidFill>
              </a:rPr>
              <a:t>Learning</a:t>
            </a:r>
          </a:p>
          <a:p>
            <a:r>
              <a:rPr lang="en-GB" sz="2000" baseline="0" dirty="0">
                <a:solidFill>
                  <a:srgbClr val="820000"/>
                </a:solidFill>
              </a:rPr>
              <a:t>Knowledge</a:t>
            </a:r>
          </a:p>
          <a:p>
            <a:r>
              <a:rPr lang="en-GB" sz="2000" baseline="0" dirty="0">
                <a:solidFill>
                  <a:srgbClr val="820000"/>
                </a:solidFill>
              </a:rPr>
              <a:t>Skills</a:t>
            </a:r>
          </a:p>
          <a:p>
            <a:r>
              <a:rPr lang="en-GB" sz="2000" baseline="0" dirty="0">
                <a:solidFill>
                  <a:srgbClr val="820000"/>
                </a:solidFill>
              </a:rPr>
              <a:t>Communication</a:t>
            </a:r>
          </a:p>
        </p:txBody>
      </p:sp>
      <p:sp>
        <p:nvSpPr>
          <p:cNvPr id="52" name="Freeform 51"/>
          <p:cNvSpPr/>
          <p:nvPr/>
        </p:nvSpPr>
        <p:spPr bwMode="auto">
          <a:xfrm rot="1011369" flipH="1">
            <a:off x="3121316" y="4164662"/>
            <a:ext cx="1554264" cy="906069"/>
          </a:xfrm>
          <a:custGeom>
            <a:avLst/>
            <a:gdLst>
              <a:gd name="connsiteX0" fmla="*/ 0 w 832827"/>
              <a:gd name="connsiteY0" fmla="*/ 0 h 666750"/>
              <a:gd name="connsiteX1" fmla="*/ 58946 w 832827"/>
              <a:gd name="connsiteY1" fmla="*/ 0 h 666750"/>
              <a:gd name="connsiteX2" fmla="*/ 709808 w 832827"/>
              <a:gd name="connsiteY2" fmla="*/ 394056 h 666750"/>
              <a:gd name="connsiteX3" fmla="*/ 749483 w 832827"/>
              <a:gd name="connsiteY3" fmla="*/ 500063 h 666750"/>
              <a:gd name="connsiteX4" fmla="*/ 832827 w 832827"/>
              <a:gd name="connsiteY4" fmla="*/ 500063 h 666750"/>
              <a:gd name="connsiteX5" fmla="*/ 688787 w 832827"/>
              <a:gd name="connsiteY5" fmla="*/ 666750 h 666750"/>
              <a:gd name="connsiteX6" fmla="*/ 499452 w 832827"/>
              <a:gd name="connsiteY6" fmla="*/ 500063 h 666750"/>
              <a:gd name="connsiteX7" fmla="*/ 582796 w 832827"/>
              <a:gd name="connsiteY7" fmla="*/ 500063 h 666750"/>
              <a:gd name="connsiteX8" fmla="*/ 545373 w 832827"/>
              <a:gd name="connsiteY8" fmla="*/ 400075 h 666750"/>
              <a:gd name="connsiteX9" fmla="*/ 528738 w 832827"/>
              <a:gd name="connsiteY9" fmla="*/ 369662 h 666750"/>
              <a:gd name="connsiteX10" fmla="*/ 492718 w 832827"/>
              <a:gd name="connsiteY10" fmla="*/ 308565 h 666750"/>
              <a:gd name="connsiteX11" fmla="*/ 468166 w 832827"/>
              <a:gd name="connsiteY11" fmla="*/ 276225 h 666750"/>
              <a:gd name="connsiteX12" fmla="*/ 426263 w 832827"/>
              <a:gd name="connsiteY12" fmla="*/ 226608 h 666750"/>
              <a:gd name="connsiteX13" fmla="*/ 395947 w 832827"/>
              <a:gd name="connsiteY13" fmla="*/ 196786 h 666750"/>
              <a:gd name="connsiteX14" fmla="*/ 347272 w 832827"/>
              <a:gd name="connsiteY14" fmla="*/ 155241 h 666750"/>
              <a:gd name="connsiteX15" fmla="*/ 312859 w 832827"/>
              <a:gd name="connsiteY15" fmla="*/ 129796 h 666750"/>
              <a:gd name="connsiteX16" fmla="*/ 256520 w 832827"/>
              <a:gd name="connsiteY16" fmla="*/ 95424 h 666750"/>
              <a:gd name="connsiteX17" fmla="*/ 220206 w 832827"/>
              <a:gd name="connsiteY17" fmla="*/ 75643 h 666750"/>
              <a:gd name="connsiteX18" fmla="*/ 152724 w 832827"/>
              <a:gd name="connsiteY18" fmla="*/ 47798 h 666750"/>
              <a:gd name="connsiteX19" fmla="*/ 119415 w 832827"/>
              <a:gd name="connsiteY19" fmla="*/ 35178 h 666750"/>
              <a:gd name="connsiteX20" fmla="*/ 11968 w 832827"/>
              <a:gd name="connsiteY20" fmla="*/ 9413 h 666750"/>
              <a:gd name="connsiteX21" fmla="*/ 11967 w 832827"/>
              <a:gd name="connsiteY21" fmla="*/ 9413 h 666750"/>
              <a:gd name="connsiteX22" fmla="*/ 0 w 832827"/>
              <a:gd name="connsiteY22" fmla="*/ 8472 h 66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832827" h="666750">
                <a:moveTo>
                  <a:pt x="0" y="0"/>
                </a:moveTo>
                <a:lnTo>
                  <a:pt x="58946" y="0"/>
                </a:lnTo>
                <a:cubicBezTo>
                  <a:pt x="343506" y="0"/>
                  <a:pt x="596532" y="157474"/>
                  <a:pt x="709808" y="394056"/>
                </a:cubicBezTo>
                <a:cubicBezTo>
                  <a:pt x="725990" y="427853"/>
                  <a:pt x="739320" y="463265"/>
                  <a:pt x="749483" y="500063"/>
                </a:cubicBezTo>
                <a:lnTo>
                  <a:pt x="832827" y="500063"/>
                </a:lnTo>
                <a:lnTo>
                  <a:pt x="688787" y="666750"/>
                </a:lnTo>
                <a:lnTo>
                  <a:pt x="499452" y="500063"/>
                </a:lnTo>
                <a:lnTo>
                  <a:pt x="582796" y="500063"/>
                </a:lnTo>
                <a:lnTo>
                  <a:pt x="545373" y="400075"/>
                </a:lnTo>
                <a:lnTo>
                  <a:pt x="528738" y="369662"/>
                </a:lnTo>
                <a:lnTo>
                  <a:pt x="492718" y="308565"/>
                </a:lnTo>
                <a:lnTo>
                  <a:pt x="468166" y="276225"/>
                </a:lnTo>
                <a:lnTo>
                  <a:pt x="426263" y="226608"/>
                </a:lnTo>
                <a:lnTo>
                  <a:pt x="395947" y="196786"/>
                </a:lnTo>
                <a:lnTo>
                  <a:pt x="347272" y="155241"/>
                </a:lnTo>
                <a:lnTo>
                  <a:pt x="312859" y="129796"/>
                </a:lnTo>
                <a:lnTo>
                  <a:pt x="256520" y="95424"/>
                </a:lnTo>
                <a:lnTo>
                  <a:pt x="220206" y="75643"/>
                </a:lnTo>
                <a:lnTo>
                  <a:pt x="152724" y="47798"/>
                </a:lnTo>
                <a:lnTo>
                  <a:pt x="119415" y="35178"/>
                </a:lnTo>
                <a:lnTo>
                  <a:pt x="11968" y="9413"/>
                </a:lnTo>
                <a:lnTo>
                  <a:pt x="11967" y="9413"/>
                </a:lnTo>
                <a:lnTo>
                  <a:pt x="0" y="8472"/>
                </a:lnTo>
                <a:close/>
              </a:path>
            </a:pathLst>
          </a:custGeom>
          <a:solidFill>
            <a:srgbClr val="CC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3" name="Freeform 52"/>
          <p:cNvSpPr/>
          <p:nvPr/>
        </p:nvSpPr>
        <p:spPr bwMode="auto">
          <a:xfrm rot="18152181" flipH="1" flipV="1">
            <a:off x="1215337" y="5737161"/>
            <a:ext cx="1721351" cy="1014928"/>
          </a:xfrm>
          <a:custGeom>
            <a:avLst/>
            <a:gdLst>
              <a:gd name="connsiteX0" fmla="*/ 0 w 832827"/>
              <a:gd name="connsiteY0" fmla="*/ 0 h 666750"/>
              <a:gd name="connsiteX1" fmla="*/ 58946 w 832827"/>
              <a:gd name="connsiteY1" fmla="*/ 0 h 666750"/>
              <a:gd name="connsiteX2" fmla="*/ 709808 w 832827"/>
              <a:gd name="connsiteY2" fmla="*/ 394056 h 666750"/>
              <a:gd name="connsiteX3" fmla="*/ 749483 w 832827"/>
              <a:gd name="connsiteY3" fmla="*/ 500063 h 666750"/>
              <a:gd name="connsiteX4" fmla="*/ 832827 w 832827"/>
              <a:gd name="connsiteY4" fmla="*/ 500063 h 666750"/>
              <a:gd name="connsiteX5" fmla="*/ 688787 w 832827"/>
              <a:gd name="connsiteY5" fmla="*/ 666750 h 666750"/>
              <a:gd name="connsiteX6" fmla="*/ 499452 w 832827"/>
              <a:gd name="connsiteY6" fmla="*/ 500063 h 666750"/>
              <a:gd name="connsiteX7" fmla="*/ 582796 w 832827"/>
              <a:gd name="connsiteY7" fmla="*/ 500063 h 666750"/>
              <a:gd name="connsiteX8" fmla="*/ 545373 w 832827"/>
              <a:gd name="connsiteY8" fmla="*/ 400075 h 666750"/>
              <a:gd name="connsiteX9" fmla="*/ 528738 w 832827"/>
              <a:gd name="connsiteY9" fmla="*/ 369662 h 666750"/>
              <a:gd name="connsiteX10" fmla="*/ 492718 w 832827"/>
              <a:gd name="connsiteY10" fmla="*/ 308565 h 666750"/>
              <a:gd name="connsiteX11" fmla="*/ 468166 w 832827"/>
              <a:gd name="connsiteY11" fmla="*/ 276225 h 666750"/>
              <a:gd name="connsiteX12" fmla="*/ 426263 w 832827"/>
              <a:gd name="connsiteY12" fmla="*/ 226608 h 666750"/>
              <a:gd name="connsiteX13" fmla="*/ 395947 w 832827"/>
              <a:gd name="connsiteY13" fmla="*/ 196786 h 666750"/>
              <a:gd name="connsiteX14" fmla="*/ 347272 w 832827"/>
              <a:gd name="connsiteY14" fmla="*/ 155241 h 666750"/>
              <a:gd name="connsiteX15" fmla="*/ 312859 w 832827"/>
              <a:gd name="connsiteY15" fmla="*/ 129796 h 666750"/>
              <a:gd name="connsiteX16" fmla="*/ 256520 w 832827"/>
              <a:gd name="connsiteY16" fmla="*/ 95424 h 666750"/>
              <a:gd name="connsiteX17" fmla="*/ 220206 w 832827"/>
              <a:gd name="connsiteY17" fmla="*/ 75643 h 666750"/>
              <a:gd name="connsiteX18" fmla="*/ 152724 w 832827"/>
              <a:gd name="connsiteY18" fmla="*/ 47798 h 666750"/>
              <a:gd name="connsiteX19" fmla="*/ 119415 w 832827"/>
              <a:gd name="connsiteY19" fmla="*/ 35178 h 666750"/>
              <a:gd name="connsiteX20" fmla="*/ 11968 w 832827"/>
              <a:gd name="connsiteY20" fmla="*/ 9413 h 666750"/>
              <a:gd name="connsiteX21" fmla="*/ 11967 w 832827"/>
              <a:gd name="connsiteY21" fmla="*/ 9413 h 666750"/>
              <a:gd name="connsiteX22" fmla="*/ 0 w 832827"/>
              <a:gd name="connsiteY22" fmla="*/ 8472 h 66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832827" h="666750">
                <a:moveTo>
                  <a:pt x="0" y="0"/>
                </a:moveTo>
                <a:lnTo>
                  <a:pt x="58946" y="0"/>
                </a:lnTo>
                <a:cubicBezTo>
                  <a:pt x="343506" y="0"/>
                  <a:pt x="596532" y="157474"/>
                  <a:pt x="709808" y="394056"/>
                </a:cubicBezTo>
                <a:cubicBezTo>
                  <a:pt x="725990" y="427853"/>
                  <a:pt x="739320" y="463265"/>
                  <a:pt x="749483" y="500063"/>
                </a:cubicBezTo>
                <a:lnTo>
                  <a:pt x="832827" y="500063"/>
                </a:lnTo>
                <a:lnTo>
                  <a:pt x="688787" y="666750"/>
                </a:lnTo>
                <a:lnTo>
                  <a:pt x="499452" y="500063"/>
                </a:lnTo>
                <a:lnTo>
                  <a:pt x="582796" y="500063"/>
                </a:lnTo>
                <a:lnTo>
                  <a:pt x="545373" y="400075"/>
                </a:lnTo>
                <a:lnTo>
                  <a:pt x="528738" y="369662"/>
                </a:lnTo>
                <a:lnTo>
                  <a:pt x="492718" y="308565"/>
                </a:lnTo>
                <a:lnTo>
                  <a:pt x="468166" y="276225"/>
                </a:lnTo>
                <a:lnTo>
                  <a:pt x="426263" y="226608"/>
                </a:lnTo>
                <a:lnTo>
                  <a:pt x="395947" y="196786"/>
                </a:lnTo>
                <a:lnTo>
                  <a:pt x="347272" y="155241"/>
                </a:lnTo>
                <a:lnTo>
                  <a:pt x="312859" y="129796"/>
                </a:lnTo>
                <a:lnTo>
                  <a:pt x="256520" y="95424"/>
                </a:lnTo>
                <a:lnTo>
                  <a:pt x="220206" y="75643"/>
                </a:lnTo>
                <a:lnTo>
                  <a:pt x="152724" y="47798"/>
                </a:lnTo>
                <a:lnTo>
                  <a:pt x="119415" y="35178"/>
                </a:lnTo>
                <a:lnTo>
                  <a:pt x="11968" y="9413"/>
                </a:lnTo>
                <a:lnTo>
                  <a:pt x="11967" y="9413"/>
                </a:lnTo>
                <a:lnTo>
                  <a:pt x="0" y="8472"/>
                </a:lnTo>
                <a:close/>
              </a:path>
            </a:pathLst>
          </a:cu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-25000">
              <a:ln>
                <a:noFill/>
              </a:ln>
              <a:solidFill>
                <a:srgbClr val="FF00FF"/>
              </a:solidFill>
              <a:effectLst/>
              <a:latin typeface="Arial" charset="0"/>
            </a:endParaRPr>
          </a:p>
        </p:txBody>
      </p:sp>
      <p:sp>
        <p:nvSpPr>
          <p:cNvPr id="54" name="Freeform 53"/>
          <p:cNvSpPr/>
          <p:nvPr/>
        </p:nvSpPr>
        <p:spPr bwMode="auto">
          <a:xfrm rot="3009640" flipH="1" flipV="1">
            <a:off x="-93693" y="4064933"/>
            <a:ext cx="1580959" cy="1058017"/>
          </a:xfrm>
          <a:custGeom>
            <a:avLst/>
            <a:gdLst>
              <a:gd name="connsiteX0" fmla="*/ 0 w 832827"/>
              <a:gd name="connsiteY0" fmla="*/ 0 h 666750"/>
              <a:gd name="connsiteX1" fmla="*/ 58946 w 832827"/>
              <a:gd name="connsiteY1" fmla="*/ 0 h 666750"/>
              <a:gd name="connsiteX2" fmla="*/ 709808 w 832827"/>
              <a:gd name="connsiteY2" fmla="*/ 394056 h 666750"/>
              <a:gd name="connsiteX3" fmla="*/ 749483 w 832827"/>
              <a:gd name="connsiteY3" fmla="*/ 500063 h 666750"/>
              <a:gd name="connsiteX4" fmla="*/ 832827 w 832827"/>
              <a:gd name="connsiteY4" fmla="*/ 500063 h 666750"/>
              <a:gd name="connsiteX5" fmla="*/ 688787 w 832827"/>
              <a:gd name="connsiteY5" fmla="*/ 666750 h 666750"/>
              <a:gd name="connsiteX6" fmla="*/ 499452 w 832827"/>
              <a:gd name="connsiteY6" fmla="*/ 500063 h 666750"/>
              <a:gd name="connsiteX7" fmla="*/ 582796 w 832827"/>
              <a:gd name="connsiteY7" fmla="*/ 500063 h 666750"/>
              <a:gd name="connsiteX8" fmla="*/ 545373 w 832827"/>
              <a:gd name="connsiteY8" fmla="*/ 400075 h 666750"/>
              <a:gd name="connsiteX9" fmla="*/ 528738 w 832827"/>
              <a:gd name="connsiteY9" fmla="*/ 369662 h 666750"/>
              <a:gd name="connsiteX10" fmla="*/ 492718 w 832827"/>
              <a:gd name="connsiteY10" fmla="*/ 308565 h 666750"/>
              <a:gd name="connsiteX11" fmla="*/ 468166 w 832827"/>
              <a:gd name="connsiteY11" fmla="*/ 276225 h 666750"/>
              <a:gd name="connsiteX12" fmla="*/ 426263 w 832827"/>
              <a:gd name="connsiteY12" fmla="*/ 226608 h 666750"/>
              <a:gd name="connsiteX13" fmla="*/ 395947 w 832827"/>
              <a:gd name="connsiteY13" fmla="*/ 196786 h 666750"/>
              <a:gd name="connsiteX14" fmla="*/ 347272 w 832827"/>
              <a:gd name="connsiteY14" fmla="*/ 155241 h 666750"/>
              <a:gd name="connsiteX15" fmla="*/ 312859 w 832827"/>
              <a:gd name="connsiteY15" fmla="*/ 129796 h 666750"/>
              <a:gd name="connsiteX16" fmla="*/ 256520 w 832827"/>
              <a:gd name="connsiteY16" fmla="*/ 95424 h 666750"/>
              <a:gd name="connsiteX17" fmla="*/ 220206 w 832827"/>
              <a:gd name="connsiteY17" fmla="*/ 75643 h 666750"/>
              <a:gd name="connsiteX18" fmla="*/ 152724 w 832827"/>
              <a:gd name="connsiteY18" fmla="*/ 47798 h 666750"/>
              <a:gd name="connsiteX19" fmla="*/ 119415 w 832827"/>
              <a:gd name="connsiteY19" fmla="*/ 35178 h 666750"/>
              <a:gd name="connsiteX20" fmla="*/ 11968 w 832827"/>
              <a:gd name="connsiteY20" fmla="*/ 9413 h 666750"/>
              <a:gd name="connsiteX21" fmla="*/ 11967 w 832827"/>
              <a:gd name="connsiteY21" fmla="*/ 9413 h 666750"/>
              <a:gd name="connsiteX22" fmla="*/ 0 w 832827"/>
              <a:gd name="connsiteY22" fmla="*/ 8472 h 66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832827" h="666750">
                <a:moveTo>
                  <a:pt x="0" y="0"/>
                </a:moveTo>
                <a:lnTo>
                  <a:pt x="58946" y="0"/>
                </a:lnTo>
                <a:cubicBezTo>
                  <a:pt x="343506" y="0"/>
                  <a:pt x="596532" y="157474"/>
                  <a:pt x="709808" y="394056"/>
                </a:cubicBezTo>
                <a:cubicBezTo>
                  <a:pt x="725990" y="427853"/>
                  <a:pt x="739320" y="463265"/>
                  <a:pt x="749483" y="500063"/>
                </a:cubicBezTo>
                <a:lnTo>
                  <a:pt x="832827" y="500063"/>
                </a:lnTo>
                <a:lnTo>
                  <a:pt x="688787" y="666750"/>
                </a:lnTo>
                <a:lnTo>
                  <a:pt x="499452" y="500063"/>
                </a:lnTo>
                <a:lnTo>
                  <a:pt x="582796" y="500063"/>
                </a:lnTo>
                <a:lnTo>
                  <a:pt x="545373" y="400075"/>
                </a:lnTo>
                <a:lnTo>
                  <a:pt x="528738" y="369662"/>
                </a:lnTo>
                <a:lnTo>
                  <a:pt x="492718" y="308565"/>
                </a:lnTo>
                <a:lnTo>
                  <a:pt x="468166" y="276225"/>
                </a:lnTo>
                <a:lnTo>
                  <a:pt x="426263" y="226608"/>
                </a:lnTo>
                <a:lnTo>
                  <a:pt x="395947" y="196786"/>
                </a:lnTo>
                <a:lnTo>
                  <a:pt x="347272" y="155241"/>
                </a:lnTo>
                <a:lnTo>
                  <a:pt x="312859" y="129796"/>
                </a:lnTo>
                <a:lnTo>
                  <a:pt x="256520" y="95424"/>
                </a:lnTo>
                <a:lnTo>
                  <a:pt x="220206" y="75643"/>
                </a:lnTo>
                <a:lnTo>
                  <a:pt x="152724" y="47798"/>
                </a:lnTo>
                <a:lnTo>
                  <a:pt x="119415" y="35178"/>
                </a:lnTo>
                <a:lnTo>
                  <a:pt x="11968" y="9413"/>
                </a:lnTo>
                <a:lnTo>
                  <a:pt x="11967" y="9413"/>
                </a:lnTo>
                <a:lnTo>
                  <a:pt x="0" y="8472"/>
                </a:lnTo>
                <a:close/>
              </a:path>
            </a:pathLst>
          </a:cu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-25000">
              <a:ln>
                <a:noFill/>
              </a:ln>
              <a:solidFill>
                <a:srgbClr val="FF00FF"/>
              </a:solidFill>
              <a:effectLst/>
              <a:latin typeface="Arial" charset="0"/>
            </a:endParaRPr>
          </a:p>
        </p:txBody>
      </p:sp>
      <p:pic>
        <p:nvPicPr>
          <p:cNvPr id="8" name="Picture 7" descr="Image of Library shelves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181" y="985663"/>
            <a:ext cx="2236419" cy="1481628"/>
          </a:xfrm>
          <a:prstGeom prst="rect">
            <a:avLst/>
          </a:prstGeom>
        </p:spPr>
      </p:pic>
      <p:pic>
        <p:nvPicPr>
          <p:cNvPr id="12" name="Picture 11" descr="Screen grab of research database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8134" y="1014443"/>
            <a:ext cx="1863195" cy="15265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3249" y="1441872"/>
            <a:ext cx="1380158" cy="14183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 descr="Screen grab of journal paper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42200">
            <a:off x="7302386" y="3330061"/>
            <a:ext cx="1021138" cy="13374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 descr="Screen grab of journal paper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16680">
            <a:off x="7281115" y="4080187"/>
            <a:ext cx="1063681" cy="15103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 descr="Screen grab of research database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998" y="1311843"/>
            <a:ext cx="1786167" cy="16376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Screen grab of research database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6135" y="1170651"/>
            <a:ext cx="1938961" cy="10822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Picture 39" descr="Screen grab of journal paper"/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125151">
            <a:off x="6545234" y="4900507"/>
            <a:ext cx="1184825" cy="15316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034332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heme/theme1.xml><?xml version="1.0" encoding="utf-8"?>
<a:theme xmlns:a="http://schemas.openxmlformats.org/drawingml/2006/main" name="Corporate Template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orporate Template - Bath Stone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8473FF17AEA7C4289D853262B9660C8" ma:contentTypeVersion="15" ma:contentTypeDescription="Create a new document." ma:contentTypeScope="" ma:versionID="37690978d0cb39621d9b3e0c8fcec43a">
  <xsd:schema xmlns:xsd="http://www.w3.org/2001/XMLSchema" xmlns:xs="http://www.w3.org/2001/XMLSchema" xmlns:p="http://schemas.microsoft.com/office/2006/metadata/properties" xmlns:ns2="ae0eda49-25fd-4056-8e42-530a2ee38379" xmlns:ns3="e38e092f-befb-4cf5-87be-e6dadffa3dbe" xmlns:ns4="7baf63a6-8159-4531-922f-8d695af1915f" targetNamespace="http://schemas.microsoft.com/office/2006/metadata/properties" ma:root="true" ma:fieldsID="b73aca2fde1e3a109811fc2d0fa109ef" ns2:_="" ns3:_="" ns4:_="">
    <xsd:import namespace="ae0eda49-25fd-4056-8e42-530a2ee38379"/>
    <xsd:import namespace="e38e092f-befb-4cf5-87be-e6dadffa3dbe"/>
    <xsd:import namespace="7baf63a6-8159-4531-922f-8d695af1915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0eda49-25fd-4056-8e42-530a2ee3837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85693718-8356-48ba-866a-85db3a9efc2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8e092f-befb-4cf5-87be-e6dadffa3dbe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af63a6-8159-4531-922f-8d695af1915f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e1f44e78-1bb0-4150-8b57-df3fa0e0ea70}" ma:internalName="TaxCatchAll" ma:showField="CatchAllData" ma:web="e38e092f-befb-4cf5-87be-e6dadffa3db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baf63a6-8159-4531-922f-8d695af1915f" xsi:nil="true"/>
    <lcf76f155ced4ddcb4097134ff3c332f xmlns="ae0eda49-25fd-4056-8e42-530a2ee3837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EF5BBF9-74A6-42A9-A885-D1BCC51A0FAA}"/>
</file>

<file path=customXml/itemProps2.xml><?xml version="1.0" encoding="utf-8"?>
<ds:datastoreItem xmlns:ds="http://schemas.openxmlformats.org/officeDocument/2006/customXml" ds:itemID="{0CFB58E4-FFB8-40A1-9066-2CC4BCD168DC}"/>
</file>

<file path=customXml/itemProps3.xml><?xml version="1.0" encoding="utf-8"?>
<ds:datastoreItem xmlns:ds="http://schemas.openxmlformats.org/officeDocument/2006/customXml" ds:itemID="{1D7B496C-334F-4CD7-91A8-108BD3613CD3}"/>
</file>

<file path=docProps/app.xml><?xml version="1.0" encoding="utf-8"?>
<Properties xmlns="http://schemas.openxmlformats.org/officeDocument/2006/extended-properties" xmlns:vt="http://schemas.openxmlformats.org/officeDocument/2006/docPropsVTypes">
  <Template>Corporate Template - Dark Grey</Template>
  <TotalTime>5654</TotalTime>
  <Words>1485</Words>
  <Application>Microsoft Office PowerPoint</Application>
  <PresentationFormat>On-screen Show (4:3)</PresentationFormat>
  <Paragraphs>286</Paragraphs>
  <Slides>47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57" baseType="lpstr">
      <vt:lpstr>Arial</vt:lpstr>
      <vt:lpstr>Arial Narrow</vt:lpstr>
      <vt:lpstr>Bookman Old Style</vt:lpstr>
      <vt:lpstr>Calibri</vt:lpstr>
      <vt:lpstr>Rdg Vesta</vt:lpstr>
      <vt:lpstr>Tempus Sans ITC</vt:lpstr>
      <vt:lpstr>Times New Roman</vt:lpstr>
      <vt:lpstr>Wingdings</vt:lpstr>
      <vt:lpstr>Corporate Template</vt:lpstr>
      <vt:lpstr>Corporate Template - Bath Stone</vt:lpstr>
      <vt:lpstr>Spotlight on Project Qualifications: Library Research Skills</vt:lpstr>
      <vt:lpstr>Spotlight on Project Qualifications: Library Research Skills</vt:lpstr>
      <vt:lpstr>Spotlight on Project Qualifications: Library Research Skills</vt:lpstr>
      <vt:lpstr>Spotlight on Project Qualifications: Library Research Skills</vt:lpstr>
      <vt:lpstr>Libraries</vt:lpstr>
      <vt:lpstr>PowerPoint Presentation</vt:lpstr>
      <vt:lpstr>PowerPoint Presentation</vt:lpstr>
      <vt:lpstr>PowerPoint Presentation</vt:lpstr>
      <vt:lpstr>PowerPoint Presentation</vt:lpstr>
      <vt:lpstr>Research Skills</vt:lpstr>
      <vt:lpstr>Gathering your ideas</vt:lpstr>
      <vt:lpstr>PowerPoint Presentation</vt:lpstr>
      <vt:lpstr>PowerPoint Presentation</vt:lpstr>
      <vt:lpstr>PowerPoint Presentation</vt:lpstr>
      <vt:lpstr>Choose good quality sources</vt:lpstr>
      <vt:lpstr>PowerPoint Presentation</vt:lpstr>
      <vt:lpstr>Where to look?</vt:lpstr>
      <vt:lpstr>Where to look?</vt:lpstr>
      <vt:lpstr>PowerPoint Presentation</vt:lpstr>
      <vt:lpstr>PowerPoint Presentation</vt:lpstr>
      <vt:lpstr>PowerPoint Presentation</vt:lpstr>
      <vt:lpstr>Email results from the library catalogue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REFERENCING</vt:lpstr>
      <vt:lpstr>What do you cite/reference?</vt:lpstr>
      <vt:lpstr>PowerPoint Presentation</vt:lpstr>
      <vt:lpstr>PowerPoint Presentation</vt:lpstr>
      <vt:lpstr>PowerPoint Presentation</vt:lpstr>
      <vt:lpstr>Reference management software</vt:lpstr>
      <vt:lpstr>Reference management software</vt:lpstr>
      <vt:lpstr>PowerPoint Presentation</vt:lpstr>
      <vt:lpstr>Good referencing</vt:lpstr>
      <vt:lpstr>Summary</vt:lpstr>
      <vt:lpstr>PowerPoint Presentation</vt:lpstr>
      <vt:lpstr>PowerPoint Presentation</vt:lpstr>
      <vt:lpstr>ANY QUESTIONS?</vt:lpstr>
    </vt:vector>
  </TitlesOfParts>
  <Company>University of Bath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Thomas Rogers</dc:creator>
  <cp:lastModifiedBy>Thomas Rogers</cp:lastModifiedBy>
  <cp:revision>258</cp:revision>
  <dcterms:created xsi:type="dcterms:W3CDTF">2018-06-12T13:17:43Z</dcterms:created>
  <dcterms:modified xsi:type="dcterms:W3CDTF">2022-06-20T08:17:58Z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0x01010028473FF17AEA7C4289D853262B9660C8</vt:lpwstr>
  </property>
</Properties>
</file>