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56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7E721D-9305-B6CF-31FD-0EC8EFD1A775}" name="Peter Wilson" initials="PW" userId="S::prw30@bath.ac.uk::91dcd672-517e-496d-a050-2aaeb72876d2" providerId="AD"/>
  <p188:author id="{1CBA0625-DB4C-54AE-55EE-9AE69C5D6A33}" name="Despina Moschou" initials="DM" userId="a04a8d977f5dd78d" providerId="Windows Live"/>
  <p188:author id="{8A82ABA6-E3A4-CE89-2298-6D672E301DE3}" name="Theresa Smith" initials="TS" userId="S::trs35@bath.ac.uk::a308f9ba-d280-449b-94a0-a59d37417d87" providerId="AD"/>
  <p188:author id="{502F2DB5-36AD-B3D8-45C4-AC470B36AFD6}" name="Pedro Estrela" initials="PE" userId="Pedro Estrela" providerId="None"/>
  <p188:author id="{6F3C59F4-EC71-AE95-7D02-D869207393D0}" name="Benjamin Metcalfe" initials="BM" userId="S::bwm23@bath.ac.uk::4f3b3c27-f9c2-4395-b195-4cbff541971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8C71"/>
    <a:srgbClr val="FFC1C1"/>
    <a:srgbClr val="447232"/>
    <a:srgbClr val="886E24"/>
    <a:srgbClr val="C0DADE"/>
    <a:srgbClr val="FFE48F"/>
    <a:srgbClr val="E8F3D9"/>
    <a:srgbClr val="D2E7B7"/>
    <a:srgbClr val="92C54F"/>
    <a:srgbClr val="EBDC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792" autoAdjust="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a Buxton" userId="31ea43ca-57b2-496d-a4dd-8fb2ea93070b" providerId="ADAL" clId="{AAE29564-E358-4477-852D-B995C13D097C}"/>
    <pc:docChg chg="delSld">
      <pc:chgData name="Paula Buxton" userId="31ea43ca-57b2-496d-a4dd-8fb2ea93070b" providerId="ADAL" clId="{AAE29564-E358-4477-852D-B995C13D097C}" dt="2024-01-29T14:55:31.894" v="0" actId="2696"/>
      <pc:docMkLst>
        <pc:docMk/>
      </pc:docMkLst>
      <pc:sldChg chg="del">
        <pc:chgData name="Paula Buxton" userId="31ea43ca-57b2-496d-a4dd-8fb2ea93070b" providerId="ADAL" clId="{AAE29564-E358-4477-852D-B995C13D097C}" dt="2024-01-29T14:55:31.894" v="0" actId="2696"/>
        <pc:sldMkLst>
          <pc:docMk/>
          <pc:sldMk cId="664089817" sldId="5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BF4E2-2FF2-4B23-A772-6F6227378CE3}" type="datetimeFigureOut">
              <a:rPr lang="en-GB" smtClean="0"/>
              <a:t>29/01/2024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7EFE9-8D2E-42BC-AFC6-FB372F1E6BD1}" type="slidenum">
              <a:rPr lang="en-GB" smtClean="0"/>
              <a:t>‹#›</a:t>
            </a:fld>
            <a:endParaRPr lang="en-GB"/>
          </a:p>
        </p:txBody>
      </p:sp>
    </p:spTree>
    <p:extLst>
      <p:ext uri="{BB962C8B-B14F-4D97-AF65-F5344CB8AC3E}">
        <p14:creationId xmlns:p14="http://schemas.microsoft.com/office/powerpoint/2010/main" val="2264953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5F12CB-E0D8-4968-8F48-BA3D19F6A2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7177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B757C9-9ADD-45C5-A3E0-74B07C59A3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237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DD4E97-FF5C-49FC-AA37-8DE8B29D6E4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01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9F9931-B9C7-4F0B-9E6E-5AB631EEDFF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9504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82F376-9CF8-43DA-8D1D-B932471F762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25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5017471-63B5-44AC-8DD0-C2B4E33718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155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7FEF598-F323-47AA-99E6-D78D213CE12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6138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1BB8603-D4C2-4D9B-AE7D-ECD969CB18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954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829B8E8-F5C6-482E-A2BB-70857D3E34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99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F53C097-6AE0-42E4-B2BA-89EBF507D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4979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77266C0-2245-41D6-BAD8-86298196D3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0488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52FEA59F-9BE4-4029-A155-54482AC8C313}"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60964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Lucida Grande" pitchFamily="1" charset="0"/>
          <a:ea typeface="Geneva" pitchFamily="1" charset="-128"/>
        </a:defRPr>
      </a:lvl2pPr>
      <a:lvl3pPr algn="ctr" rtl="0" eaLnBrk="0" fontAlgn="base" hangingPunct="0">
        <a:spcBef>
          <a:spcPct val="0"/>
        </a:spcBef>
        <a:spcAft>
          <a:spcPct val="0"/>
        </a:spcAft>
        <a:defRPr sz="4400">
          <a:solidFill>
            <a:schemeClr val="tx2"/>
          </a:solidFill>
          <a:latin typeface="Lucida Grande" pitchFamily="1" charset="0"/>
          <a:ea typeface="Geneva" pitchFamily="1" charset="-128"/>
        </a:defRPr>
      </a:lvl3pPr>
      <a:lvl4pPr algn="ctr" rtl="0" eaLnBrk="0" fontAlgn="base" hangingPunct="0">
        <a:spcBef>
          <a:spcPct val="0"/>
        </a:spcBef>
        <a:spcAft>
          <a:spcPct val="0"/>
        </a:spcAft>
        <a:defRPr sz="4400">
          <a:solidFill>
            <a:schemeClr val="tx2"/>
          </a:solidFill>
          <a:latin typeface="Lucida Grande" pitchFamily="1" charset="0"/>
          <a:ea typeface="Geneva" pitchFamily="1" charset="-128"/>
        </a:defRPr>
      </a:lvl4pPr>
      <a:lvl5pPr algn="ctr" rtl="0" eaLnBrk="0" fontAlgn="base" hangingPunct="0">
        <a:spcBef>
          <a:spcPct val="0"/>
        </a:spcBef>
        <a:spcAft>
          <a:spcPct val="0"/>
        </a:spcAft>
        <a:defRPr sz="4400">
          <a:solidFill>
            <a:schemeClr val="tx2"/>
          </a:solidFill>
          <a:latin typeface="Lucida Grande" pitchFamily="1" charset="0"/>
          <a:ea typeface="Geneva" pitchFamily="1" charset="-128"/>
        </a:defRPr>
      </a:lvl5pPr>
      <a:lvl6pPr marL="457200" algn="ctr" rtl="0" fontAlgn="base">
        <a:spcBef>
          <a:spcPct val="0"/>
        </a:spcBef>
        <a:spcAft>
          <a:spcPct val="0"/>
        </a:spcAft>
        <a:defRPr sz="4400">
          <a:solidFill>
            <a:schemeClr val="tx2"/>
          </a:solidFill>
          <a:latin typeface="Lucida Grande" pitchFamily="1" charset="0"/>
          <a:ea typeface="Geneva" pitchFamily="1" charset="-128"/>
        </a:defRPr>
      </a:lvl6pPr>
      <a:lvl7pPr marL="914400" algn="ctr" rtl="0" fontAlgn="base">
        <a:spcBef>
          <a:spcPct val="0"/>
        </a:spcBef>
        <a:spcAft>
          <a:spcPct val="0"/>
        </a:spcAft>
        <a:defRPr sz="4400">
          <a:solidFill>
            <a:schemeClr val="tx2"/>
          </a:solidFill>
          <a:latin typeface="Lucida Grande" pitchFamily="1" charset="0"/>
          <a:ea typeface="Geneva" pitchFamily="1" charset="-128"/>
        </a:defRPr>
      </a:lvl7pPr>
      <a:lvl8pPr marL="1371600" algn="ctr" rtl="0" fontAlgn="base">
        <a:spcBef>
          <a:spcPct val="0"/>
        </a:spcBef>
        <a:spcAft>
          <a:spcPct val="0"/>
        </a:spcAft>
        <a:defRPr sz="4400">
          <a:solidFill>
            <a:schemeClr val="tx2"/>
          </a:solidFill>
          <a:latin typeface="Lucida Grande" pitchFamily="1" charset="0"/>
          <a:ea typeface="Geneva" pitchFamily="1" charset="-128"/>
        </a:defRPr>
      </a:lvl8pPr>
      <a:lvl9pPr marL="1828800" algn="ctr" rtl="0" fontAlgn="base">
        <a:spcBef>
          <a:spcPct val="0"/>
        </a:spcBef>
        <a:spcAft>
          <a:spcPct val="0"/>
        </a:spcAft>
        <a:defRPr sz="4400">
          <a:solidFill>
            <a:schemeClr val="tx2"/>
          </a:solidFill>
          <a:latin typeface="Lucida Grande" pitchFamily="1" charset="0"/>
          <a:ea typeface="Geneva"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000">
              <a:schemeClr val="accent5">
                <a:lumMod val="96000"/>
                <a:lumOff val="4000"/>
              </a:schemeClr>
            </a:gs>
            <a:gs pos="69000">
              <a:srgbClr val="C6E3E6"/>
            </a:gs>
            <a:gs pos="23000">
              <a:schemeClr val="accent1">
                <a:lumMod val="45000"/>
                <a:lumOff val="55000"/>
              </a:schemeClr>
            </a:gs>
            <a:gs pos="58000">
              <a:schemeClr val="accent1">
                <a:lumMod val="45000"/>
                <a:lumOff val="55000"/>
              </a:schemeClr>
            </a:gs>
            <a:gs pos="61182">
              <a:srgbClr val="E0F1F2"/>
            </a:gs>
            <a:gs pos="43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82344"/>
            <a:ext cx="12191998"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8115300"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12191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AEA82DD-07C6-5979-9448-949FED5FFA6F}"/>
              </a:ext>
            </a:extLst>
          </p:cNvPr>
          <p:cNvSpPr>
            <a:spLocks noChangeArrowheads="1"/>
          </p:cNvSpPr>
          <p:nvPr/>
        </p:nvSpPr>
        <p:spPr bwMode="auto">
          <a:xfrm>
            <a:off x="195860" y="5369673"/>
            <a:ext cx="7511225" cy="115920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2500" b="1" kern="1200" dirty="0">
                <a:solidFill>
                  <a:srgbClr val="FFFFFF"/>
                </a:solidFill>
                <a:effectLst/>
                <a:latin typeface="+mj-lt"/>
                <a:ea typeface="+mj-ea"/>
                <a:cs typeface="+mj-cs"/>
              </a:rPr>
              <a:t>We work closely with a wide range of industrial and government partners across the South-West</a:t>
            </a:r>
            <a:r>
              <a:rPr lang="en-US" sz="2500" kern="1200" dirty="0">
                <a:solidFill>
                  <a:srgbClr val="FFFFFF"/>
                </a:solidFill>
                <a:effectLst/>
                <a:latin typeface="+mj-lt"/>
                <a:ea typeface="+mj-ea"/>
                <a:cs typeface="+mj-cs"/>
              </a:rPr>
              <a:t>.</a:t>
            </a:r>
            <a:r>
              <a:rPr lang="en-US" sz="2500" kern="1200" dirty="0">
                <a:solidFill>
                  <a:srgbClr val="FFFFFF"/>
                </a:solidFill>
                <a:latin typeface="+mj-lt"/>
                <a:ea typeface="+mj-ea"/>
                <a:cs typeface="+mj-cs"/>
              </a:rPr>
              <a:t>  </a:t>
            </a:r>
            <a:endParaRPr lang="en-US" sz="2500" i="1" kern="1200" dirty="0">
              <a:solidFill>
                <a:srgbClr val="FFFFFF"/>
              </a:solidFill>
              <a:effectLst/>
              <a:latin typeface="+mj-lt"/>
              <a:ea typeface="+mj-ea"/>
              <a:cs typeface="+mj-cs"/>
            </a:endParaRPr>
          </a:p>
        </p:txBody>
      </p:sp>
      <p:pic>
        <p:nvPicPr>
          <p:cNvPr id="2" name="Picture 1">
            <a:extLst>
              <a:ext uri="{FF2B5EF4-FFF2-40B4-BE49-F238E27FC236}">
                <a16:creationId xmlns:a16="http://schemas.microsoft.com/office/drawing/2014/main" id="{C95228E2-C3CF-2FEC-399C-791514C4105C}"/>
              </a:ext>
            </a:extLst>
          </p:cNvPr>
          <p:cNvPicPr>
            <a:picLocks noChangeAspect="1"/>
          </p:cNvPicPr>
          <p:nvPr/>
        </p:nvPicPr>
        <p:blipFill>
          <a:blip r:embed="rId2"/>
          <a:stretch>
            <a:fillRect/>
          </a:stretch>
        </p:blipFill>
        <p:spPr>
          <a:xfrm>
            <a:off x="263931" y="834209"/>
            <a:ext cx="11327549" cy="3121970"/>
          </a:xfrm>
          <a:prstGeom prst="rect">
            <a:avLst/>
          </a:prstGeom>
        </p:spPr>
      </p:pic>
    </p:spTree>
    <p:extLst>
      <p:ext uri="{BB962C8B-B14F-4D97-AF65-F5344CB8AC3E}">
        <p14:creationId xmlns:p14="http://schemas.microsoft.com/office/powerpoint/2010/main" val="763135579"/>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Lucida Grande"/>
        <a:ea typeface="Geneva"/>
        <a:cs typeface=""/>
      </a:majorFont>
      <a:minorFont>
        <a:latin typeface="Lucida Grande"/>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7ed2f0d2-541f-46e9-a66b-45165c1f102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3A4A4B7FAD4AE41BD906FB15FCBB896" ma:contentTypeVersion="15" ma:contentTypeDescription="Create a new document." ma:contentTypeScope="" ma:versionID="65e5b6c9f982442921d5d7297e9ce07a">
  <xsd:schema xmlns:xsd="http://www.w3.org/2001/XMLSchema" xmlns:xs="http://www.w3.org/2001/XMLSchema" xmlns:p="http://schemas.microsoft.com/office/2006/metadata/properties" xmlns:ns3="7ed2f0d2-541f-46e9-a66b-45165c1f1026" xmlns:ns4="d87bae4e-f3a0-4e51-82db-f647c3095509" targetNamespace="http://schemas.microsoft.com/office/2006/metadata/properties" ma:root="true" ma:fieldsID="e239d1476abc72000c85109339721518" ns3:_="" ns4:_="">
    <xsd:import namespace="7ed2f0d2-541f-46e9-a66b-45165c1f1026"/>
    <xsd:import namespace="d87bae4e-f3a0-4e51-82db-f647c309550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2f0d2-541f-46e9-a66b-45165c1f10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87bae4e-f3a0-4e51-82db-f647c309550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25DB24-05DC-482B-8BDE-016EC0F7DB10}">
  <ds:schemaRefs>
    <ds:schemaRef ds:uri="http://schemas.microsoft.com/sharepoint/v3/contenttype/forms"/>
  </ds:schemaRefs>
</ds:datastoreItem>
</file>

<file path=customXml/itemProps2.xml><?xml version="1.0" encoding="utf-8"?>
<ds:datastoreItem xmlns:ds="http://schemas.openxmlformats.org/officeDocument/2006/customXml" ds:itemID="{9AACA342-C658-449F-BC38-DBA34823630A}">
  <ds:schemaRefs>
    <ds:schemaRef ds:uri="http://purl.org/dc/terms/"/>
    <ds:schemaRef ds:uri="http://schemas.openxmlformats.org/package/2006/metadata/core-properties"/>
    <ds:schemaRef ds:uri="7ed2f0d2-541f-46e9-a66b-45165c1f1026"/>
    <ds:schemaRef ds:uri="http://purl.org/dc/dcmitype/"/>
    <ds:schemaRef ds:uri="d87bae4e-f3a0-4e51-82db-f647c3095509"/>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BF9854E-90EA-4FB0-9D91-5DBC8FCC9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2f0d2-541f-46e9-a66b-45165c1f1026"/>
    <ds:schemaRef ds:uri="d87bae4e-f3a0-4e51-82db-f647c3095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60131</TotalTime>
  <Words>16</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Grande</vt:lpstr>
      <vt:lpstr>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your patience while we at EPSRC discuss your pre-outline programme grant application. Â  We feel that the application could align to healthcare technologies remit and we would like to invite you to a zoom meeting to discuss the proposal further, this is standard process in EPSRC and allows us to gain more insight into the application. The meeting will be attended by a programme grant contact, the relevant head of theme and relevant portfolio managers.  Â  This meeting should involve yourself and up to two members of the team and will be 90 minutes.Â  I have copied my colleague Lydia who will be scheduling this meeting on our behalf so please let us know your upcoming availability. I note that the team are particularly busy with various engagements in March and into April so we may be looking at a date in April/May.  Â  During the meeting we would like you to give a 20 minute presentation around the following points: Â Â Â  *Â Â  The timeliness of the research. Â Â Â  *Â Â  Information of the team that will be involved and why. Â Â Â  *Â Â  The national importance and impact. Â Â Â  *Â Â  The work packages (at a high level but include the interrelation between the packages). Â Â Â  *Â Â  Fit to the EPSRC portfolio. Â Â Â  *Â Â  Fit to EPSRC strategies in particular EPSRC's research areas. Â  The presentation and discussion are an opportunity for you to provide more details on the programme. Â The presentation will be followed by a discussion on the information provided in the pre-outline and presentation. Further information and context on what will be required can be found here&lt;https://epsrc.ukri.org/funding/applicationprocess/routes/capacity/programme/howtoapply/&gt;.Â  Â  Following our meeting there will be an internal discussion and a decision on whether or not this will be invited to the next stage of the process subject to how the research relates to our portfolio and future strategy so it is very important to make this clear during the discussions. Â  A few points you may wish to consider at this stage are: A key aspect of the pre</dc:title>
  <dc:creator>Barbara Kasprzyk-Hordern</dc:creator>
  <cp:lastModifiedBy>Paula Buxton</cp:lastModifiedBy>
  <cp:revision>485</cp:revision>
  <dcterms:created xsi:type="dcterms:W3CDTF">2022-03-18T13:27:56Z</dcterms:created>
  <dcterms:modified xsi:type="dcterms:W3CDTF">2024-01-29T14:55:33Z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0x01010033A4A4B7FAD4AE41BD906FB15FCBB896</vt:lpwstr>
  </property>
</Properties>
</file>