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573" r:id="rId5"/>
    <p:sldId id="57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C7E721D-9305-B6CF-31FD-0EC8EFD1A775}" name="Peter Wilson" initials="PW" userId="S::prw30@bath.ac.uk::91dcd672-517e-496d-a050-2aaeb72876d2" providerId="AD"/>
  <p188:author id="{1CBA0625-DB4C-54AE-55EE-9AE69C5D6A33}" name="Despina Moschou" initials="DM" userId="a04a8d977f5dd78d" providerId="Windows Live"/>
  <p188:author id="{8A82ABA6-E3A4-CE89-2298-6D672E301DE3}" name="Theresa Smith" initials="TS" userId="S::trs35@bath.ac.uk::a308f9ba-d280-449b-94a0-a59d37417d87" providerId="AD"/>
  <p188:author id="{502F2DB5-36AD-B3D8-45C4-AC470B36AFD6}" name="Pedro Estrela" initials="PE" userId="Pedro Estrela" providerId="None"/>
  <p188:author id="{6F3C59F4-EC71-AE95-7D02-D869207393D0}" name="Benjamin Metcalfe" initials="BM" userId="S::bwm23@bath.ac.uk::4f3b3c27-f9c2-4395-b195-4cbff541971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32"/>
    <a:srgbClr val="886E24"/>
    <a:srgbClr val="C0DADE"/>
    <a:srgbClr val="FFC1C1"/>
    <a:srgbClr val="FFE48F"/>
    <a:srgbClr val="E8F3D9"/>
    <a:srgbClr val="D2E7B7"/>
    <a:srgbClr val="92C54F"/>
    <a:srgbClr val="EBDCB3"/>
    <a:srgbClr val="C7E2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555882-822B-40AA-B756-C52835513F8A}" v="1" dt="2024-01-29T15:20:30.8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57" autoAdjust="0"/>
  </p:normalViewPr>
  <p:slideViewPr>
    <p:cSldViewPr snapToGrid="0">
      <p:cViewPr varScale="1">
        <p:scale>
          <a:sx n="108" d="100"/>
          <a:sy n="108" d="100"/>
        </p:scale>
        <p:origin x="6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a Buxton" userId="31ea43ca-57b2-496d-a4dd-8fb2ea93070b" providerId="ADAL" clId="{64555882-822B-40AA-B756-C52835513F8A}"/>
    <pc:docChg chg="undo custSel delSld modSld">
      <pc:chgData name="Paula Buxton" userId="31ea43ca-57b2-496d-a4dd-8fb2ea93070b" providerId="ADAL" clId="{64555882-822B-40AA-B756-C52835513F8A}" dt="2024-01-31T10:45:12.454" v="194" actId="2696"/>
      <pc:docMkLst>
        <pc:docMk/>
      </pc:docMkLst>
      <pc:sldChg chg="del">
        <pc:chgData name="Paula Buxton" userId="31ea43ca-57b2-496d-a4dd-8fb2ea93070b" providerId="ADAL" clId="{64555882-822B-40AA-B756-C52835513F8A}" dt="2024-01-25T17:02:05.226" v="0" actId="47"/>
        <pc:sldMkLst>
          <pc:docMk/>
          <pc:sldMk cId="3636452567" sldId="564"/>
        </pc:sldMkLst>
      </pc:sldChg>
      <pc:sldChg chg="modSp del mod">
        <pc:chgData name="Paula Buxton" userId="31ea43ca-57b2-496d-a4dd-8fb2ea93070b" providerId="ADAL" clId="{64555882-822B-40AA-B756-C52835513F8A}" dt="2024-01-31T10:45:12.454" v="194" actId="2696"/>
        <pc:sldMkLst>
          <pc:docMk/>
          <pc:sldMk cId="4139118171" sldId="566"/>
        </pc:sldMkLst>
        <pc:spChg chg="mod">
          <ac:chgData name="Paula Buxton" userId="31ea43ca-57b2-496d-a4dd-8fb2ea93070b" providerId="ADAL" clId="{64555882-822B-40AA-B756-C52835513F8A}" dt="2024-01-29T15:29:01.095" v="167" actId="692"/>
          <ac:spMkLst>
            <pc:docMk/>
            <pc:sldMk cId="4139118171" sldId="566"/>
            <ac:spMk id="4" creationId="{C16F95EE-EBCD-EAAD-2A57-8A07B5AB4AAC}"/>
          </ac:spMkLst>
        </pc:spChg>
        <pc:spChg chg="mod">
          <ac:chgData name="Paula Buxton" userId="31ea43ca-57b2-496d-a4dd-8fb2ea93070b" providerId="ADAL" clId="{64555882-822B-40AA-B756-C52835513F8A}" dt="2024-01-29T15:28:36.002" v="132" actId="1076"/>
          <ac:spMkLst>
            <pc:docMk/>
            <pc:sldMk cId="4139118171" sldId="566"/>
            <ac:spMk id="9" creationId="{27A4A3B1-2CCA-8706-3A34-953FC6E3DD9A}"/>
          </ac:spMkLst>
        </pc:spChg>
      </pc:sldChg>
      <pc:sldChg chg="del">
        <pc:chgData name="Paula Buxton" userId="31ea43ca-57b2-496d-a4dd-8fb2ea93070b" providerId="ADAL" clId="{64555882-822B-40AA-B756-C52835513F8A}" dt="2024-01-25T17:02:06.803" v="1" actId="47"/>
        <pc:sldMkLst>
          <pc:docMk/>
          <pc:sldMk cId="1470049908" sldId="571"/>
        </pc:sldMkLst>
      </pc:sldChg>
      <pc:sldChg chg="modSp mod">
        <pc:chgData name="Paula Buxton" userId="31ea43ca-57b2-496d-a4dd-8fb2ea93070b" providerId="ADAL" clId="{64555882-822B-40AA-B756-C52835513F8A}" dt="2024-01-29T15:29:24.939" v="172" actId="14100"/>
        <pc:sldMkLst>
          <pc:docMk/>
          <pc:sldMk cId="4225776828" sldId="572"/>
        </pc:sldMkLst>
        <pc:spChg chg="mod">
          <ac:chgData name="Paula Buxton" userId="31ea43ca-57b2-496d-a4dd-8fb2ea93070b" providerId="ADAL" clId="{64555882-822B-40AA-B756-C52835513F8A}" dt="2024-01-29T15:29:24.939" v="172" actId="14100"/>
          <ac:spMkLst>
            <pc:docMk/>
            <pc:sldMk cId="4225776828" sldId="572"/>
            <ac:spMk id="3" creationId="{085989F1-5254-FA99-60DC-8A55708A0013}"/>
          </ac:spMkLst>
        </pc:spChg>
        <pc:picChg chg="mod">
          <ac:chgData name="Paula Buxton" userId="31ea43ca-57b2-496d-a4dd-8fb2ea93070b" providerId="ADAL" clId="{64555882-822B-40AA-B756-C52835513F8A}" dt="2024-01-29T15:29:20.137" v="171" actId="1076"/>
          <ac:picMkLst>
            <pc:docMk/>
            <pc:sldMk cId="4225776828" sldId="572"/>
            <ac:picMk id="16" creationId="{B1EF4C86-888F-EFB2-0D55-F3A519F927A1}"/>
          </ac:picMkLst>
        </pc:picChg>
      </pc:sldChg>
      <pc:sldChg chg="modSp mod">
        <pc:chgData name="Paula Buxton" userId="31ea43ca-57b2-496d-a4dd-8fb2ea93070b" providerId="ADAL" clId="{64555882-822B-40AA-B756-C52835513F8A}" dt="2024-01-29T15:31:19.610" v="193" actId="20577"/>
        <pc:sldMkLst>
          <pc:docMk/>
          <pc:sldMk cId="3426838501" sldId="573"/>
        </pc:sldMkLst>
        <pc:spChg chg="mod">
          <ac:chgData name="Paula Buxton" userId="31ea43ca-57b2-496d-a4dd-8fb2ea93070b" providerId="ADAL" clId="{64555882-822B-40AA-B756-C52835513F8A}" dt="2024-01-29T15:31:19.610" v="193" actId="20577"/>
          <ac:spMkLst>
            <pc:docMk/>
            <pc:sldMk cId="3426838501" sldId="573"/>
            <ac:spMk id="3" creationId="{085989F1-5254-FA99-60DC-8A55708A001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BF4E2-2FF2-4B23-A772-6F6227378CE3}" type="datetimeFigureOut">
              <a:rPr lang="en-GB" smtClean="0"/>
              <a:t>31/01/2024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7EFE9-8D2E-42BC-AFC6-FB372F1E6BD1}" type="slidenum">
              <a:rPr lang="en-GB" smtClean="0"/>
              <a:t>‹#›</a:t>
            </a:fld>
            <a:endParaRPr lang="en-GB"/>
          </a:p>
        </p:txBody>
      </p:sp>
    </p:spTree>
    <p:extLst>
      <p:ext uri="{BB962C8B-B14F-4D97-AF65-F5344CB8AC3E}">
        <p14:creationId xmlns:p14="http://schemas.microsoft.com/office/powerpoint/2010/main" val="2264953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C00000"/>
                </a:solidFill>
                <a:effectLst/>
                <a:latin typeface="Arial" panose="020B0604020202020204" pitchFamily="34" charset="0"/>
                <a:ea typeface="Arial" panose="020B0604020202020204" pitchFamily="34" charset="0"/>
              </a:rPr>
              <a:t>THEMES</a:t>
            </a:r>
            <a:endParaRPr lang="en-GB" sz="1200" dirty="0">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43867-5F16-48CE-98D8-E9FC725334BC}"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1547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C00000"/>
                </a:solidFill>
                <a:effectLst/>
                <a:latin typeface="Arial" panose="020B0604020202020204" pitchFamily="34" charset="0"/>
                <a:ea typeface="Arial" panose="020B0604020202020204" pitchFamily="34" charset="0"/>
              </a:rPr>
              <a:t>THEMES</a:t>
            </a:r>
            <a:endParaRPr lang="en-GB" sz="1200" dirty="0">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EC43867-5F16-48CE-98D8-E9FC725334BC}" type="slidenum">
              <a:rPr kumimoji="0" lang="en-GB" sz="1200" b="0" i="0" u="none" strike="noStrike" kern="1200" cap="none" spc="0" normalizeH="0" baseline="0" noProof="0" smtClean="0">
                <a:ln>
                  <a:noFill/>
                </a:ln>
                <a:solidFill>
                  <a:srgbClr val="000000"/>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8736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F5F12CB-E0D8-4968-8F48-BA3D19F6A2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7177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5B757C9-9ADD-45C5-A3E0-74B07C59A3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237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486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09600"/>
            <a:ext cx="75692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DD4E97-FF5C-49FC-AA37-8DE8B29D6E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01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9F9931-B9C7-4F0B-9E6E-5AB631EEDFF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5041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82F376-9CF8-43DA-8D1D-B932471F762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25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5017471-63B5-44AC-8DD0-C2B4E33718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1551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7FEF598-F323-47AA-99E6-D78D213CE12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6138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1BB8603-D4C2-4D9B-AE7D-ECD969CB18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954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829B8E8-F5C6-482E-A2BB-70857D3E34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9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F53C097-6AE0-42E4-B2BA-89EBF507D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979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77266C0-2245-41D6-BAD8-86298196D3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0488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52FEA59F-9BE4-4029-A155-54482AC8C313}" type="slidenum">
              <a:rPr lang="en-US">
                <a:solidFill>
                  <a:srgbClr val="000000"/>
                </a:solidFill>
              </a:rPr>
              <a:pPr eaLnBrk="0" fontAlgn="base" hangingPunct="0">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60964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Lucida Grande" pitchFamily="1" charset="0"/>
          <a:ea typeface="Geneva" pitchFamily="1" charset="-128"/>
        </a:defRPr>
      </a:lvl2pPr>
      <a:lvl3pPr algn="ctr" rtl="0" eaLnBrk="0" fontAlgn="base" hangingPunct="0">
        <a:spcBef>
          <a:spcPct val="0"/>
        </a:spcBef>
        <a:spcAft>
          <a:spcPct val="0"/>
        </a:spcAft>
        <a:defRPr sz="4400">
          <a:solidFill>
            <a:schemeClr val="tx2"/>
          </a:solidFill>
          <a:latin typeface="Lucida Grande" pitchFamily="1" charset="0"/>
          <a:ea typeface="Geneva" pitchFamily="1" charset="-128"/>
        </a:defRPr>
      </a:lvl3pPr>
      <a:lvl4pPr algn="ctr" rtl="0" eaLnBrk="0" fontAlgn="base" hangingPunct="0">
        <a:spcBef>
          <a:spcPct val="0"/>
        </a:spcBef>
        <a:spcAft>
          <a:spcPct val="0"/>
        </a:spcAft>
        <a:defRPr sz="4400">
          <a:solidFill>
            <a:schemeClr val="tx2"/>
          </a:solidFill>
          <a:latin typeface="Lucida Grande" pitchFamily="1" charset="0"/>
          <a:ea typeface="Geneva" pitchFamily="1" charset="-128"/>
        </a:defRPr>
      </a:lvl4pPr>
      <a:lvl5pPr algn="ctr" rtl="0" eaLnBrk="0" fontAlgn="base" hangingPunct="0">
        <a:spcBef>
          <a:spcPct val="0"/>
        </a:spcBef>
        <a:spcAft>
          <a:spcPct val="0"/>
        </a:spcAft>
        <a:defRPr sz="4400">
          <a:solidFill>
            <a:schemeClr val="tx2"/>
          </a:solidFill>
          <a:latin typeface="Lucida Grande" pitchFamily="1" charset="0"/>
          <a:ea typeface="Geneva" pitchFamily="1" charset="-128"/>
        </a:defRPr>
      </a:lvl5pPr>
      <a:lvl6pPr marL="457200" algn="ctr" rtl="0" fontAlgn="base">
        <a:spcBef>
          <a:spcPct val="0"/>
        </a:spcBef>
        <a:spcAft>
          <a:spcPct val="0"/>
        </a:spcAft>
        <a:defRPr sz="4400">
          <a:solidFill>
            <a:schemeClr val="tx2"/>
          </a:solidFill>
          <a:latin typeface="Lucida Grande" pitchFamily="1" charset="0"/>
          <a:ea typeface="Geneva" pitchFamily="1" charset="-128"/>
        </a:defRPr>
      </a:lvl6pPr>
      <a:lvl7pPr marL="914400" algn="ctr" rtl="0" fontAlgn="base">
        <a:spcBef>
          <a:spcPct val="0"/>
        </a:spcBef>
        <a:spcAft>
          <a:spcPct val="0"/>
        </a:spcAft>
        <a:defRPr sz="4400">
          <a:solidFill>
            <a:schemeClr val="tx2"/>
          </a:solidFill>
          <a:latin typeface="Lucida Grande" pitchFamily="1" charset="0"/>
          <a:ea typeface="Geneva" pitchFamily="1" charset="-128"/>
        </a:defRPr>
      </a:lvl7pPr>
      <a:lvl8pPr marL="1371600" algn="ctr" rtl="0" fontAlgn="base">
        <a:spcBef>
          <a:spcPct val="0"/>
        </a:spcBef>
        <a:spcAft>
          <a:spcPct val="0"/>
        </a:spcAft>
        <a:defRPr sz="4400">
          <a:solidFill>
            <a:schemeClr val="tx2"/>
          </a:solidFill>
          <a:latin typeface="Lucida Grande" pitchFamily="1" charset="0"/>
          <a:ea typeface="Geneva" pitchFamily="1" charset="-128"/>
        </a:defRPr>
      </a:lvl8pPr>
      <a:lvl9pPr marL="1828800" algn="ctr" rtl="0" fontAlgn="base">
        <a:spcBef>
          <a:spcPct val="0"/>
        </a:spcBef>
        <a:spcAft>
          <a:spcPct val="0"/>
        </a:spcAft>
        <a:defRPr sz="4400">
          <a:solidFill>
            <a:schemeClr val="tx2"/>
          </a:solidFill>
          <a:latin typeface="Lucida Grande" pitchFamily="1" charset="0"/>
          <a:ea typeface="Geneva"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5989F1-5254-FA99-60DC-8A55708A0013}"/>
              </a:ext>
            </a:extLst>
          </p:cNvPr>
          <p:cNvSpPr txBox="1"/>
          <p:nvPr/>
        </p:nvSpPr>
        <p:spPr>
          <a:xfrm>
            <a:off x="510385" y="566678"/>
            <a:ext cx="11171229" cy="5509200"/>
          </a:xfrm>
          <a:prstGeom prst="rect">
            <a:avLst/>
          </a:prstGeom>
          <a:noFill/>
          <a:ln w="114300" cap="rnd" cmpd="thickThin">
            <a:solidFill>
              <a:srgbClr val="C00000"/>
            </a:solidFill>
          </a:ln>
        </p:spPr>
        <p:txBody>
          <a:bodyPr wrap="square">
            <a:spAutoFit/>
          </a:bodyPr>
          <a:lstStyle/>
          <a:p>
            <a:pPr>
              <a:defRPr/>
            </a:pPr>
            <a:r>
              <a:rPr lang="en-GB" sz="2400" b="1" dirty="0">
                <a:effectLst/>
                <a:latin typeface="Aptos" panose="020B0004020202020204" pitchFamily="34" charset="0"/>
                <a:ea typeface="Arial" panose="020B0604020202020204" pitchFamily="34" charset="0"/>
              </a:rPr>
              <a:t>Training programme</a:t>
            </a:r>
          </a:p>
          <a:p>
            <a:pPr>
              <a:defRPr/>
            </a:pPr>
            <a:endParaRPr lang="en-GB" sz="2000" b="1" dirty="0">
              <a:latin typeface="Aptos" panose="020B0004020202020204" pitchFamily="34" charset="0"/>
              <a:ea typeface="Arial" panose="020B0604020202020204" pitchFamily="34" charset="0"/>
            </a:endParaRPr>
          </a:p>
          <a:p>
            <a:pPr>
              <a:defRPr/>
            </a:pPr>
            <a:r>
              <a:rPr lang="en-GB" sz="2000" b="1" dirty="0">
                <a:solidFill>
                  <a:srgbClr val="C00000"/>
                </a:solidFill>
                <a:effectLst/>
                <a:latin typeface="Aptos" panose="020B0004020202020204" pitchFamily="34" charset="0"/>
                <a:ea typeface="Arial" panose="020B0604020202020204" pitchFamily="34" charset="0"/>
              </a:rPr>
              <a:t>RED-ALERT is structured around 5 themes: </a:t>
            </a:r>
          </a:p>
          <a:p>
            <a:pPr>
              <a:defRPr/>
            </a:pPr>
            <a:r>
              <a:rPr lang="en-GB" sz="2000" b="1" dirty="0">
                <a:effectLst/>
                <a:latin typeface="Aptos" panose="020B0004020202020204" pitchFamily="34" charset="0"/>
                <a:ea typeface="Arial" panose="020B0604020202020204" pitchFamily="34" charset="0"/>
              </a:rPr>
              <a:t>Theme 1: Water Fingerprinting</a:t>
            </a:r>
            <a:r>
              <a:rPr lang="en-GB" sz="2000" dirty="0">
                <a:effectLst/>
                <a:latin typeface="Aptos" panose="020B0004020202020204" pitchFamily="34" charset="0"/>
                <a:ea typeface="Arial" panose="020B0604020202020204" pitchFamily="34" charset="0"/>
              </a:rPr>
              <a:t>. </a:t>
            </a:r>
          </a:p>
          <a:p>
            <a:pPr>
              <a:defRPr/>
            </a:pPr>
            <a:r>
              <a:rPr lang="en-GB" sz="2000" b="1" dirty="0">
                <a:effectLst/>
                <a:latin typeface="Aptos" panose="020B0004020202020204" pitchFamily="34" charset="0"/>
                <a:ea typeface="Arial" panose="020B0604020202020204" pitchFamily="34" charset="0"/>
              </a:rPr>
              <a:t>Theme 2:</a:t>
            </a:r>
            <a:r>
              <a:rPr lang="en-GB" sz="2000" dirty="0">
                <a:effectLst/>
                <a:latin typeface="Aptos" panose="020B0004020202020204" pitchFamily="34" charset="0"/>
                <a:ea typeface="Arial" panose="020B0604020202020204" pitchFamily="34" charset="0"/>
              </a:rPr>
              <a:t> </a:t>
            </a:r>
            <a:r>
              <a:rPr lang="en-GB" sz="2000" b="1" dirty="0">
                <a:effectLst/>
                <a:latin typeface="Aptos" panose="020B0004020202020204" pitchFamily="34" charset="0"/>
                <a:ea typeface="Arial" panose="020B0604020202020204" pitchFamily="34" charset="0"/>
              </a:rPr>
              <a:t>Environmental Sensor development</a:t>
            </a:r>
            <a:r>
              <a:rPr lang="en-GB" sz="2000" dirty="0">
                <a:effectLst/>
                <a:latin typeface="Aptos" panose="020B0004020202020204" pitchFamily="34" charset="0"/>
                <a:ea typeface="Arial" panose="020B0604020202020204" pitchFamily="34" charset="0"/>
              </a:rPr>
              <a:t>. </a:t>
            </a:r>
          </a:p>
          <a:p>
            <a:pPr>
              <a:defRPr/>
            </a:pPr>
            <a:r>
              <a:rPr lang="en-GB" sz="2000" b="1" dirty="0">
                <a:effectLst/>
                <a:latin typeface="Aptos" panose="020B0004020202020204" pitchFamily="34" charset="0"/>
                <a:ea typeface="Arial" panose="020B0604020202020204" pitchFamily="34" charset="0"/>
              </a:rPr>
              <a:t>Theme 3: One Health Modelling</a:t>
            </a:r>
            <a:r>
              <a:rPr lang="en-GB" sz="2000" dirty="0">
                <a:effectLst/>
                <a:latin typeface="Aptos" panose="020B0004020202020204" pitchFamily="34" charset="0"/>
                <a:ea typeface="Arial" panose="020B0604020202020204" pitchFamily="34" charset="0"/>
              </a:rPr>
              <a:t>. </a:t>
            </a:r>
          </a:p>
          <a:p>
            <a:pPr>
              <a:defRPr/>
            </a:pPr>
            <a:r>
              <a:rPr lang="en-GB" sz="2000" b="1" dirty="0">
                <a:effectLst/>
                <a:latin typeface="Aptos" panose="020B0004020202020204" pitchFamily="34" charset="0"/>
                <a:ea typeface="Arial" panose="020B0604020202020204" pitchFamily="34" charset="0"/>
              </a:rPr>
              <a:t>Theme 4:  Ecosystem Services &amp; Socioecological</a:t>
            </a:r>
            <a:r>
              <a:rPr lang="en-GB" sz="2000" dirty="0">
                <a:effectLst/>
                <a:latin typeface="Aptos" panose="020B0004020202020204" pitchFamily="34" charset="0"/>
                <a:ea typeface="Arial" panose="020B0604020202020204" pitchFamily="34" charset="0"/>
              </a:rPr>
              <a:t>. </a:t>
            </a:r>
          </a:p>
          <a:p>
            <a:pPr>
              <a:defRPr/>
            </a:pPr>
            <a:r>
              <a:rPr lang="en-GB" sz="2000" b="1" dirty="0">
                <a:effectLst/>
                <a:latin typeface="Aptos" panose="020B0004020202020204" pitchFamily="34" charset="0"/>
                <a:ea typeface="Arial" panose="020B0604020202020204" pitchFamily="34" charset="0"/>
              </a:rPr>
              <a:t>Theme 5: Co-creation</a:t>
            </a:r>
            <a:r>
              <a:rPr lang="en-GB" sz="2000" dirty="0">
                <a:effectLst/>
                <a:latin typeface="Aptos" panose="020B0004020202020204" pitchFamily="34" charset="0"/>
                <a:ea typeface="Arial" panose="020B0604020202020204" pitchFamily="34" charset="0"/>
              </a:rPr>
              <a:t> </a:t>
            </a:r>
            <a:r>
              <a:rPr lang="en-GB" sz="2000" b="1" dirty="0">
                <a:effectLst/>
                <a:latin typeface="Aptos" panose="020B0004020202020204" pitchFamily="34" charset="0"/>
                <a:ea typeface="Arial" panose="020B0604020202020204" pitchFamily="34" charset="0"/>
              </a:rPr>
              <a:t>of One Health</a:t>
            </a:r>
            <a:r>
              <a:rPr lang="en-GB" sz="2000" dirty="0">
                <a:effectLst/>
                <a:latin typeface="Aptos" panose="020B0004020202020204" pitchFamily="34" charset="0"/>
                <a:ea typeface="Arial" panose="020B0604020202020204" pitchFamily="34" charset="0"/>
              </a:rPr>
              <a:t>. </a:t>
            </a:r>
          </a:p>
          <a:p>
            <a:pPr>
              <a:defRPr/>
            </a:pPr>
            <a:endParaRPr lang="en-GB" sz="2000" dirty="0">
              <a:latin typeface="Aptos" panose="020B0004020202020204" pitchFamily="34" charset="0"/>
              <a:ea typeface="Arial" panose="020B0604020202020204" pitchFamily="34" charset="0"/>
            </a:endParaRPr>
          </a:p>
          <a:p>
            <a:pPr>
              <a:defRPr/>
            </a:pPr>
            <a:r>
              <a:rPr lang="en-GB" b="1" dirty="0">
                <a:effectLst/>
                <a:latin typeface="Aptos" panose="020B0004020202020204" pitchFamily="34" charset="0"/>
                <a:ea typeface="Arial" panose="020B0604020202020204" pitchFamily="34" charset="0"/>
              </a:rPr>
              <a:t>Our 5 themes span 4 cross-cutting areas: genes, molecules, organisms and ecosystems </a:t>
            </a:r>
          </a:p>
          <a:p>
            <a:pPr>
              <a:defRPr/>
            </a:pPr>
            <a:r>
              <a:rPr lang="en-GB" b="1" dirty="0">
                <a:effectLst/>
                <a:latin typeface="Aptos" panose="020B0004020202020204" pitchFamily="34" charset="0"/>
                <a:ea typeface="Arial" panose="020B0604020202020204" pitchFamily="34" charset="0"/>
              </a:rPr>
              <a:t>and</a:t>
            </a:r>
            <a:r>
              <a:rPr lang="en-GB" dirty="0">
                <a:effectLst/>
                <a:latin typeface="Aptos" panose="020B0004020202020204" pitchFamily="34" charset="0"/>
                <a:ea typeface="Arial" panose="020B0604020202020204" pitchFamily="34" charset="0"/>
              </a:rPr>
              <a:t> </a:t>
            </a:r>
            <a:r>
              <a:rPr lang="en-GB" b="1" dirty="0">
                <a:latin typeface="Aptos" panose="020B0004020202020204" pitchFamily="34" charset="0"/>
                <a:ea typeface="Arial" panose="020B0604020202020204" pitchFamily="34" charset="0"/>
              </a:rPr>
              <a:t>3 key skills areas: </a:t>
            </a:r>
          </a:p>
          <a:p>
            <a:pPr>
              <a:defRPr/>
            </a:pPr>
            <a:endParaRPr lang="en-GB" sz="2000" b="1" dirty="0">
              <a:latin typeface="Aptos" panose="020B0004020202020204" pitchFamily="34" charset="0"/>
              <a:ea typeface="Arial" panose="020B0604020202020204" pitchFamily="34" charset="0"/>
            </a:endParaRPr>
          </a:p>
          <a:p>
            <a:pPr marL="457200" indent="-457200">
              <a:buAutoNum type="alphaLcParenR"/>
              <a:defRPr/>
            </a:pPr>
            <a:r>
              <a:rPr lang="en-GB" dirty="0">
                <a:latin typeface="Aptos" panose="020B0004020202020204" pitchFamily="34" charset="0"/>
                <a:ea typeface="Arial" panose="020B0604020202020204" pitchFamily="34" charset="0"/>
              </a:rPr>
              <a:t>M</a:t>
            </a:r>
            <a:r>
              <a:rPr lang="en-GB" dirty="0">
                <a:effectLst/>
                <a:latin typeface="Aptos" panose="020B0004020202020204" pitchFamily="34" charset="0"/>
                <a:ea typeface="Arial" panose="020B0604020202020204" pitchFamily="34" charset="0"/>
              </a:rPr>
              <a:t>odelling and handling of large data sets for environmental system analysis and linkage with ecosystem function and services at a variety of temporal / spatial scales </a:t>
            </a:r>
          </a:p>
          <a:p>
            <a:pPr marL="457200" indent="-457200">
              <a:buAutoNum type="alphaLcParenR"/>
              <a:defRPr/>
            </a:pPr>
            <a:r>
              <a:rPr lang="en-GB" dirty="0">
                <a:effectLst/>
                <a:latin typeface="Aptos" panose="020B0004020202020204" pitchFamily="34" charset="0"/>
                <a:ea typeface="Arial" panose="020B0604020202020204" pitchFamily="34" charset="0"/>
              </a:rPr>
              <a:t>(b) Environmental legislation and water policy </a:t>
            </a:r>
          </a:p>
          <a:p>
            <a:pPr marL="457200" indent="-457200">
              <a:buAutoNum type="alphaLcParenR"/>
              <a:defRPr/>
            </a:pPr>
            <a:r>
              <a:rPr lang="en-GB" dirty="0">
                <a:effectLst/>
                <a:latin typeface="Aptos" panose="020B0004020202020204" pitchFamily="34" charset="0"/>
                <a:ea typeface="Arial" panose="020B0604020202020204" pitchFamily="34" charset="0"/>
              </a:rPr>
              <a:t>(c) Fieldwork and data acquisition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200" b="1"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426838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5989F1-5254-FA99-60DC-8A55708A0013}"/>
              </a:ext>
            </a:extLst>
          </p:cNvPr>
          <p:cNvSpPr txBox="1"/>
          <p:nvPr/>
        </p:nvSpPr>
        <p:spPr>
          <a:xfrm>
            <a:off x="482706" y="434828"/>
            <a:ext cx="11329849" cy="5843844"/>
          </a:xfrm>
          <a:prstGeom prst="rect">
            <a:avLst/>
          </a:prstGeom>
          <a:noFill/>
          <a:ln w="92075" cap="rnd" cmpd="thickThin">
            <a:solidFill>
              <a:srgbClr val="C00000"/>
            </a:solidFill>
          </a:ln>
        </p:spPr>
        <p:txBody>
          <a:bodyPr wrap="square">
            <a:spAutoFit/>
          </a:bodyPr>
          <a:lstStyle/>
          <a:p>
            <a:pPr>
              <a:defRPr/>
            </a:pPr>
            <a:r>
              <a:rPr lang="en-GB" sz="2400" b="1" dirty="0">
                <a:effectLst/>
                <a:latin typeface="Aptos" panose="020B0004020202020204" pitchFamily="34" charset="0"/>
                <a:ea typeface="Arial" panose="020B0604020202020204" pitchFamily="34" charset="0"/>
              </a:rPr>
              <a:t>Training programme</a:t>
            </a:r>
          </a:p>
          <a:p>
            <a:pPr>
              <a:defRPr/>
            </a:pPr>
            <a:endParaRPr lang="en-GB" sz="1200" b="1" dirty="0">
              <a:latin typeface="Aptos" panose="020B0004020202020204" pitchFamily="34" charset="0"/>
              <a:ea typeface="Arial" panose="020B0604020202020204" pitchFamily="34" charset="0"/>
            </a:endParaRPr>
          </a:p>
          <a:p>
            <a:pPr>
              <a:defRPr/>
            </a:pPr>
            <a:r>
              <a:rPr lang="en-GB" b="1" u="sng" dirty="0">
                <a:effectLst/>
                <a:latin typeface="Aptos" panose="020B0004020202020204" pitchFamily="34" charset="0"/>
                <a:ea typeface="Arial" panose="020B0604020202020204" pitchFamily="34" charset="0"/>
              </a:rPr>
              <a:t>Living Labs</a:t>
            </a:r>
            <a:endParaRPr lang="en-GB" u="sng" dirty="0">
              <a:effectLst/>
              <a:latin typeface="Aptos" panose="020B0004020202020204" pitchFamily="34" charset="0"/>
              <a:ea typeface="Arial" panose="020B0604020202020204" pitchFamily="34" charset="0"/>
            </a:endParaRPr>
          </a:p>
          <a:p>
            <a:pPr algn="just">
              <a:lnSpc>
                <a:spcPct val="115000"/>
              </a:lnSpc>
              <a:spcAft>
                <a:spcPts val="300"/>
              </a:spcAft>
            </a:pPr>
            <a:r>
              <a:rPr lang="en-GB" sz="1800" b="1" spc="-10" dirty="0">
                <a:effectLst/>
                <a:latin typeface="Aptos" panose="020B0004020202020204" pitchFamily="34" charset="0"/>
                <a:ea typeface="Arial" panose="020B0604020202020204" pitchFamily="34" charset="0"/>
              </a:rPr>
              <a:t>Training will be</a:t>
            </a:r>
            <a:r>
              <a:rPr lang="en-GB" sz="1800" spc="-10" dirty="0">
                <a:effectLst/>
                <a:latin typeface="Aptos" panose="020B0004020202020204" pitchFamily="34" charset="0"/>
                <a:ea typeface="Arial" panose="020B0604020202020204" pitchFamily="34" charset="0"/>
              </a:rPr>
              <a:t> </a:t>
            </a:r>
            <a:r>
              <a:rPr lang="en-GB" sz="1800" b="1" spc="-10" dirty="0">
                <a:effectLst/>
                <a:latin typeface="Aptos" panose="020B0004020202020204" pitchFamily="34" charset="0"/>
                <a:ea typeface="Arial" panose="020B0604020202020204" pitchFamily="34" charset="0"/>
              </a:rPr>
              <a:t>delivered via student-stakeholder co-creation of Real-Time Digital Water-Based Systems </a:t>
            </a:r>
            <a:r>
              <a:rPr lang="en-GB" sz="1800" b="1" dirty="0">
                <a:effectLst/>
                <a:latin typeface="Aptos" panose="020B0004020202020204" pitchFamily="34" charset="0"/>
                <a:ea typeface="Arial" panose="020B0604020202020204" pitchFamily="34" charset="0"/>
              </a:rPr>
              <a:t>focused around </a:t>
            </a:r>
            <a:r>
              <a:rPr lang="en-GB" sz="1800" b="1" spc="-10" dirty="0">
                <a:effectLst/>
                <a:latin typeface="Aptos" panose="020B0004020202020204" pitchFamily="34" charset="0"/>
                <a:ea typeface="Arial" panose="020B0604020202020204" pitchFamily="34" charset="0"/>
              </a:rPr>
              <a:t>4 UK sentinel catchment sites (Living Labs) </a:t>
            </a:r>
            <a:r>
              <a:rPr lang="en-GB" sz="1800" spc="-10" dirty="0">
                <a:effectLst/>
                <a:latin typeface="Aptos" panose="020B0004020202020204" pitchFamily="34" charset="0"/>
                <a:ea typeface="Arial" panose="020B0604020202020204" pitchFamily="34" charset="0"/>
              </a:rPr>
              <a:t>utilizing new and existing long-term data</a:t>
            </a:r>
            <a:r>
              <a:rPr lang="en-GB" sz="1800" b="1" spc="-10" dirty="0">
                <a:effectLst/>
                <a:latin typeface="Aptos" panose="020B0004020202020204" pitchFamily="34" charset="0"/>
                <a:ea typeface="Arial" panose="020B0604020202020204" pitchFamily="34" charset="0"/>
              </a:rPr>
              <a:t> </a:t>
            </a:r>
            <a:r>
              <a:rPr lang="en-GB" sz="1800" spc="-10" dirty="0">
                <a:effectLst/>
                <a:latin typeface="Aptos" panose="020B0004020202020204" pitchFamily="34" charset="0"/>
                <a:ea typeface="Arial" panose="020B0604020202020204" pitchFamily="34" charset="0"/>
              </a:rPr>
              <a:t>and partnerships: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Cam/</a:t>
            </a:r>
            <a:r>
              <a:rPr lang="en-GB" sz="1800" b="1" spc="-10" dirty="0" err="1">
                <a:effectLst/>
                <a:latin typeface="Aptos" panose="020B0004020202020204" pitchFamily="34" charset="0"/>
                <a:ea typeface="Arial" panose="020B0604020202020204" pitchFamily="34" charset="0"/>
              </a:rPr>
              <a:t>Wellow</a:t>
            </a:r>
            <a:r>
              <a:rPr lang="en-GB" sz="1800" spc="-10" dirty="0">
                <a:effectLst/>
                <a:latin typeface="Aptos" panose="020B0004020202020204" pitchFamily="34" charset="0"/>
                <a:ea typeface="Arial" panose="020B0604020202020204" pitchFamily="34" charset="0"/>
              </a:rPr>
              <a:t> </a:t>
            </a:r>
            <a:r>
              <a:rPr lang="en-GB" sz="1800" b="1" spc="-10" dirty="0">
                <a:effectLst/>
                <a:latin typeface="Aptos" panose="020B0004020202020204" pitchFamily="34" charset="0"/>
                <a:ea typeface="Arial" panose="020B0604020202020204" pitchFamily="34" charset="0"/>
              </a:rPr>
              <a:t>Living Lab</a:t>
            </a:r>
            <a:r>
              <a:rPr lang="en-GB" sz="1800" spc="-10" dirty="0">
                <a:effectLst/>
                <a:latin typeface="Aptos" panose="020B0004020202020204" pitchFamily="34" charset="0"/>
                <a:ea typeface="Arial" panose="020B0604020202020204" pitchFamily="34" charset="0"/>
              </a:rPr>
              <a:t> (SW England)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Conwy Living Lab</a:t>
            </a:r>
            <a:r>
              <a:rPr lang="en-GB" sz="1800" spc="-10" dirty="0">
                <a:effectLst/>
                <a:latin typeface="Aptos" panose="020B0004020202020204" pitchFamily="34" charset="0"/>
                <a:ea typeface="Arial" panose="020B0604020202020204" pitchFamily="34" charset="0"/>
              </a:rPr>
              <a:t> (</a:t>
            </a:r>
            <a:r>
              <a:rPr lang="en-GB" sz="1800" spc="-10" dirty="0" err="1">
                <a:effectLst/>
                <a:latin typeface="Aptos" panose="020B0004020202020204" pitchFamily="34" charset="0"/>
                <a:ea typeface="Arial" panose="020B0604020202020204" pitchFamily="34" charset="0"/>
              </a:rPr>
              <a:t>N.Wales</a:t>
            </a:r>
            <a:r>
              <a:rPr lang="en-GB" sz="1800" spc="-10" dirty="0">
                <a:effectLst/>
                <a:latin typeface="Aptos" panose="020B0004020202020204" pitchFamily="34" charset="0"/>
                <a:ea typeface="Arial" panose="020B0604020202020204" pitchFamily="34" charset="0"/>
              </a:rPr>
              <a:t>)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Taff/Ely</a:t>
            </a:r>
            <a:r>
              <a:rPr lang="en-GB" sz="1800" spc="-10" dirty="0">
                <a:effectLst/>
                <a:latin typeface="Aptos" panose="020B0004020202020204" pitchFamily="34" charset="0"/>
                <a:ea typeface="Arial" panose="020B0604020202020204" pitchFamily="34" charset="0"/>
              </a:rPr>
              <a:t> </a:t>
            </a:r>
            <a:r>
              <a:rPr lang="en-GB" sz="1800" b="1" spc="-10" dirty="0">
                <a:effectLst/>
                <a:latin typeface="Aptos" panose="020B0004020202020204" pitchFamily="34" charset="0"/>
                <a:ea typeface="Arial" panose="020B0604020202020204" pitchFamily="34" charset="0"/>
              </a:rPr>
              <a:t>Living Lab</a:t>
            </a:r>
            <a:r>
              <a:rPr lang="en-GB" sz="1800" spc="-10" dirty="0">
                <a:effectLst/>
                <a:latin typeface="Aptos" panose="020B0004020202020204" pitchFamily="34" charset="0"/>
                <a:ea typeface="Arial" panose="020B0604020202020204" pitchFamily="34" charset="0"/>
              </a:rPr>
              <a:t> (</a:t>
            </a:r>
            <a:r>
              <a:rPr lang="en-GB" sz="1800" spc="-10" dirty="0" err="1">
                <a:effectLst/>
                <a:latin typeface="Aptos" panose="020B0004020202020204" pitchFamily="34" charset="0"/>
                <a:ea typeface="Arial" panose="020B0604020202020204" pitchFamily="34" charset="0"/>
              </a:rPr>
              <a:t>S.Wales</a:t>
            </a:r>
            <a:r>
              <a:rPr lang="en-GB" sz="1800" spc="-10" dirty="0">
                <a:effectLst/>
                <a:latin typeface="Aptos" panose="020B0004020202020204" pitchFamily="34" charset="0"/>
                <a:ea typeface="Arial" panose="020B0604020202020204" pitchFamily="34" charset="0"/>
              </a:rPr>
              <a:t>)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Exe/Tamar/Dart </a:t>
            </a:r>
            <a:r>
              <a:rPr lang="en-GB" sz="1800" spc="-10" dirty="0">
                <a:effectLst/>
                <a:latin typeface="Aptos" panose="020B0004020202020204" pitchFamily="34" charset="0"/>
                <a:ea typeface="Arial" panose="020B0604020202020204" pitchFamily="34" charset="0"/>
              </a:rPr>
              <a:t>(</a:t>
            </a:r>
            <a:r>
              <a:rPr lang="en-GB" sz="1800" spc="-10" dirty="0" err="1">
                <a:effectLst/>
                <a:latin typeface="Aptos" panose="020B0004020202020204" pitchFamily="34" charset="0"/>
                <a:ea typeface="Arial" panose="020B0604020202020204" pitchFamily="34" charset="0"/>
              </a:rPr>
              <a:t>S.England</a:t>
            </a:r>
            <a:r>
              <a:rPr lang="en-GB" sz="1800" spc="-10" dirty="0">
                <a:effectLst/>
                <a:latin typeface="Aptos" panose="020B0004020202020204" pitchFamily="34" charset="0"/>
                <a:ea typeface="Arial" panose="020B0604020202020204" pitchFamily="34" charset="0"/>
              </a:rPr>
              <a:t>) </a:t>
            </a:r>
          </a:p>
          <a:p>
            <a:pPr algn="just">
              <a:lnSpc>
                <a:spcPct val="115000"/>
              </a:lnSpc>
              <a:spcAft>
                <a:spcPts val="300"/>
              </a:spcAft>
            </a:pPr>
            <a:r>
              <a:rPr lang="en-GB" sz="1800" dirty="0">
                <a:effectLst/>
                <a:latin typeface="Aptos" panose="020B0004020202020204" pitchFamily="34" charset="0"/>
                <a:ea typeface="Arial" panose="020B0604020202020204" pitchFamily="34" charset="0"/>
              </a:rPr>
              <a:t>RED-ALERT </a:t>
            </a:r>
            <a:r>
              <a:rPr lang="en-GB" sz="1800" spc="-10" dirty="0">
                <a:effectLst/>
                <a:latin typeface="Aptos" panose="020B0004020202020204" pitchFamily="34" charset="0"/>
                <a:ea typeface="Arial" panose="020B0604020202020204" pitchFamily="34" charset="0"/>
              </a:rPr>
              <a:t>will </a:t>
            </a:r>
            <a:r>
              <a:rPr lang="en-GB" sz="1800" dirty="0">
                <a:effectLst/>
                <a:latin typeface="Aptos" panose="020B0004020202020204" pitchFamily="34" charset="0"/>
                <a:ea typeface="Arial" panose="020B0604020202020204" pitchFamily="34" charset="0"/>
              </a:rPr>
              <a:t>also </a:t>
            </a:r>
            <a:r>
              <a:rPr lang="en-GB" sz="1800" spc="-10" dirty="0">
                <a:effectLst/>
                <a:latin typeface="Aptos" panose="020B0004020202020204" pitchFamily="34" charset="0"/>
                <a:ea typeface="Arial" panose="020B0604020202020204" pitchFamily="34" charset="0"/>
              </a:rPr>
              <a:t>connect </a:t>
            </a:r>
            <a:r>
              <a:rPr lang="en-GB" sz="1800" b="1" dirty="0">
                <a:effectLst/>
                <a:latin typeface="Aptos" panose="020B0004020202020204" pitchFamily="34" charset="0"/>
                <a:ea typeface="Arial" panose="020B0604020202020204" pitchFamily="34" charset="0"/>
              </a:rPr>
              <a:t>with Global </a:t>
            </a:r>
            <a:r>
              <a:rPr lang="en-GB" sz="1800" b="1" spc="-10" dirty="0">
                <a:effectLst/>
                <a:latin typeface="Aptos" panose="020B0004020202020204" pitchFamily="34" charset="0"/>
                <a:ea typeface="Arial" panose="020B0604020202020204" pitchFamily="34" charset="0"/>
              </a:rPr>
              <a:t>Living Labs</a:t>
            </a:r>
            <a:r>
              <a:rPr lang="en-GB" sz="1800" dirty="0">
                <a:effectLst/>
                <a:latin typeface="Aptos" panose="020B0004020202020204" pitchFamily="34" charset="0"/>
                <a:ea typeface="Arial" panose="020B0604020202020204" pitchFamily="34" charset="0"/>
              </a:rPr>
              <a:t> through</a:t>
            </a:r>
            <a:r>
              <a:rPr lang="en-GB" sz="1800" spc="-10" dirty="0">
                <a:effectLst/>
                <a:latin typeface="Aptos" panose="020B0004020202020204" pitchFamily="34" charset="0"/>
                <a:ea typeface="Arial" panose="020B0604020202020204" pitchFamily="34" charset="0"/>
              </a:rPr>
              <a:t> established </a:t>
            </a:r>
          </a:p>
          <a:p>
            <a:pPr algn="just">
              <a:lnSpc>
                <a:spcPct val="115000"/>
              </a:lnSpc>
              <a:spcAft>
                <a:spcPts val="300"/>
              </a:spcAft>
            </a:pPr>
            <a:r>
              <a:rPr lang="en-GB" sz="1800" spc="-10" dirty="0">
                <a:effectLst/>
                <a:latin typeface="Aptos" panose="020B0004020202020204" pitchFamily="34" charset="0"/>
                <a:ea typeface="Arial" panose="020B0604020202020204" pitchFamily="34" charset="0"/>
              </a:rPr>
              <a:t>collaborations to enable translation of knowledge </a:t>
            </a:r>
            <a:r>
              <a:rPr lang="en-GB" sz="1800" dirty="0">
                <a:effectLst/>
                <a:latin typeface="Aptos" panose="020B0004020202020204" pitchFamily="34" charset="0"/>
                <a:ea typeface="Arial" panose="020B0604020202020204" pitchFamily="34" charset="0"/>
              </a:rPr>
              <a:t>we generate </a:t>
            </a:r>
            <a:r>
              <a:rPr lang="en-GB" sz="1800" spc="-10" dirty="0">
                <a:effectLst/>
                <a:latin typeface="Aptos" panose="020B0004020202020204" pitchFamily="34" charset="0"/>
                <a:ea typeface="Arial" panose="020B0604020202020204" pitchFamily="34" charset="0"/>
              </a:rPr>
              <a:t>in</a:t>
            </a:r>
            <a:r>
              <a:rPr lang="en-GB" sz="1800" dirty="0">
                <a:effectLst/>
                <a:latin typeface="Aptos" panose="020B0004020202020204" pitchFamily="34" charset="0"/>
                <a:ea typeface="Arial" panose="020B0604020202020204" pitchFamily="34" charset="0"/>
              </a:rPr>
              <a:t> RED-ALERT </a:t>
            </a:r>
            <a:r>
              <a:rPr lang="en-GB" sz="1800" spc="-10" dirty="0">
                <a:effectLst/>
                <a:latin typeface="Aptos" panose="020B0004020202020204" pitchFamily="34" charset="0"/>
                <a:ea typeface="Arial" panose="020B0604020202020204" pitchFamily="34" charset="0"/>
              </a:rPr>
              <a:t>to </a:t>
            </a:r>
          </a:p>
          <a:p>
            <a:pPr algn="just">
              <a:lnSpc>
                <a:spcPct val="115000"/>
              </a:lnSpc>
              <a:spcAft>
                <a:spcPts val="300"/>
              </a:spcAft>
            </a:pPr>
            <a:r>
              <a:rPr lang="en-GB" sz="1800" spc="-10" dirty="0">
                <a:effectLst/>
                <a:latin typeface="Aptos" panose="020B0004020202020204" pitchFamily="34" charset="0"/>
                <a:ea typeface="Arial" panose="020B0604020202020204" pitchFamily="34" charset="0"/>
              </a:rPr>
              <a:t>the global </a:t>
            </a:r>
            <a:r>
              <a:rPr lang="en-GB" sz="1800" dirty="0">
                <a:effectLst/>
                <a:latin typeface="Aptos" panose="020B0004020202020204" pitchFamily="34" charset="0"/>
                <a:ea typeface="Arial" panose="020B0604020202020204" pitchFamily="34" charset="0"/>
              </a:rPr>
              <a:t>stage</a:t>
            </a:r>
            <a:r>
              <a:rPr lang="en-GB" sz="1800" spc="-10" dirty="0">
                <a:effectLst/>
                <a:latin typeface="Aptos" panose="020B0004020202020204" pitchFamily="34" charset="0"/>
                <a:ea typeface="Arial" panose="020B0604020202020204" pitchFamily="34" charset="0"/>
              </a:rPr>
              <a:t>: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The </a:t>
            </a:r>
            <a:r>
              <a:rPr lang="en-GB" sz="1800" b="1" spc="-10" dirty="0" err="1">
                <a:effectLst/>
                <a:latin typeface="Aptos" panose="020B0004020202020204" pitchFamily="34" charset="0"/>
                <a:ea typeface="Arial" panose="020B0604020202020204" pitchFamily="34" charset="0"/>
              </a:rPr>
              <a:t>Eerste</a:t>
            </a:r>
            <a:r>
              <a:rPr lang="en-GB" sz="1800" b="1" spc="-10" dirty="0">
                <a:effectLst/>
                <a:latin typeface="Aptos" panose="020B0004020202020204" pitchFamily="34" charset="0"/>
                <a:ea typeface="Arial" panose="020B0604020202020204" pitchFamily="34" charset="0"/>
              </a:rPr>
              <a:t> River (South Africa)</a:t>
            </a:r>
            <a:r>
              <a:rPr lang="en-GB" sz="1800" spc="-10" dirty="0">
                <a:effectLst/>
                <a:latin typeface="Aptos" panose="020B0004020202020204" pitchFamily="34" charset="0"/>
                <a:ea typeface="Arial" panose="020B0604020202020204" pitchFamily="34" charset="0"/>
              </a:rPr>
              <a:t>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The </a:t>
            </a:r>
            <a:r>
              <a:rPr lang="en-GB" sz="1800" b="1" spc="-10" dirty="0" err="1">
                <a:effectLst/>
                <a:latin typeface="Aptos" panose="020B0004020202020204" pitchFamily="34" charset="0"/>
                <a:ea typeface="Arial" panose="020B0604020202020204" pitchFamily="34" charset="0"/>
              </a:rPr>
              <a:t>Arrone</a:t>
            </a:r>
            <a:r>
              <a:rPr lang="en-GB" sz="1800" b="1" spc="-10" dirty="0">
                <a:effectLst/>
                <a:latin typeface="Aptos" panose="020B0004020202020204" pitchFamily="34" charset="0"/>
                <a:ea typeface="Arial" panose="020B0604020202020204" pitchFamily="34" charset="0"/>
              </a:rPr>
              <a:t> River (Italy)</a:t>
            </a:r>
            <a:r>
              <a:rPr lang="en-GB" sz="1800" spc="-10" dirty="0">
                <a:effectLst/>
                <a:latin typeface="Aptos" panose="020B0004020202020204" pitchFamily="34" charset="0"/>
                <a:ea typeface="Arial" panose="020B0604020202020204" pitchFamily="34" charset="0"/>
              </a:rPr>
              <a:t> </a:t>
            </a:r>
          </a:p>
          <a:p>
            <a:pPr marL="342900" indent="-342900" algn="just">
              <a:lnSpc>
                <a:spcPct val="115000"/>
              </a:lnSpc>
              <a:spcAft>
                <a:spcPts val="300"/>
              </a:spcAft>
              <a:buAutoNum type="arabicParenBoth"/>
            </a:pPr>
            <a:r>
              <a:rPr lang="en-GB" sz="1800" b="1" spc="-10" dirty="0">
                <a:effectLst/>
                <a:latin typeface="Aptos" panose="020B0004020202020204" pitchFamily="34" charset="0"/>
                <a:ea typeface="Arial" panose="020B0604020202020204" pitchFamily="34" charset="0"/>
              </a:rPr>
              <a:t>Central Kalimantan (Borneo</a:t>
            </a:r>
            <a:r>
              <a:rPr lang="en-GB" sz="1800" spc="-10" dirty="0">
                <a:effectLst/>
                <a:latin typeface="Aptos" panose="020B0004020202020204" pitchFamily="34" charset="0"/>
                <a:ea typeface="Arial" panose="020B0604020202020204" pitchFamily="34" charset="0"/>
              </a:rPr>
              <a:t>)</a:t>
            </a:r>
          </a:p>
          <a:p>
            <a:pPr marL="342900" indent="-342900" algn="just">
              <a:lnSpc>
                <a:spcPct val="115000"/>
              </a:lnSpc>
              <a:spcAft>
                <a:spcPts val="300"/>
              </a:spcAft>
              <a:buAutoNum type="arabicParenBoth"/>
            </a:pPr>
            <a:endParaRPr lang="en-GB" sz="2200" b="1" dirty="0">
              <a:effectLst/>
              <a:latin typeface="Arial" panose="020B0604020202020204" pitchFamily="34" charset="0"/>
              <a:ea typeface="Arial" panose="020B0604020202020204" pitchFamily="34" charset="0"/>
            </a:endParaRPr>
          </a:p>
        </p:txBody>
      </p:sp>
      <p:pic>
        <p:nvPicPr>
          <p:cNvPr id="16" name="Picture 15">
            <a:extLst>
              <a:ext uri="{FF2B5EF4-FFF2-40B4-BE49-F238E27FC236}">
                <a16:creationId xmlns:a16="http://schemas.microsoft.com/office/drawing/2014/main" id="{B1EF4C86-888F-EFB2-0D55-F3A519F927A1}"/>
              </a:ext>
            </a:extLst>
          </p:cNvPr>
          <p:cNvPicPr>
            <a:picLocks noChangeAspect="1"/>
          </p:cNvPicPr>
          <p:nvPr/>
        </p:nvPicPr>
        <p:blipFill>
          <a:blip r:embed="rId3"/>
          <a:stretch>
            <a:fillRect/>
          </a:stretch>
        </p:blipFill>
        <p:spPr>
          <a:xfrm>
            <a:off x="8279308" y="2978398"/>
            <a:ext cx="3296872" cy="2751131"/>
          </a:xfrm>
          <a:prstGeom prst="rect">
            <a:avLst/>
          </a:prstGeom>
        </p:spPr>
      </p:pic>
    </p:spTree>
    <p:extLst>
      <p:ext uri="{BB962C8B-B14F-4D97-AF65-F5344CB8AC3E}">
        <p14:creationId xmlns:p14="http://schemas.microsoft.com/office/powerpoint/2010/main" val="4225776828"/>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Lucida Grande"/>
        <a:ea typeface="Geneva"/>
        <a:cs typeface=""/>
      </a:majorFont>
      <a:minorFont>
        <a:latin typeface="Lucida Grande"/>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Lucida Grande" pitchFamily="1" charset="0"/>
            <a:ea typeface="Geneva"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ed2f0d2-541f-46e9-a66b-45165c1f10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3A4A4B7FAD4AE41BD906FB15FCBB896" ma:contentTypeVersion="15" ma:contentTypeDescription="Create a new document." ma:contentTypeScope="" ma:versionID="65e5b6c9f982442921d5d7297e9ce07a">
  <xsd:schema xmlns:xsd="http://www.w3.org/2001/XMLSchema" xmlns:xs="http://www.w3.org/2001/XMLSchema" xmlns:p="http://schemas.microsoft.com/office/2006/metadata/properties" xmlns:ns3="7ed2f0d2-541f-46e9-a66b-45165c1f1026" xmlns:ns4="d87bae4e-f3a0-4e51-82db-f647c3095509" targetNamespace="http://schemas.microsoft.com/office/2006/metadata/properties" ma:root="true" ma:fieldsID="e239d1476abc72000c85109339721518" ns3:_="" ns4:_="">
    <xsd:import namespace="7ed2f0d2-541f-46e9-a66b-45165c1f1026"/>
    <xsd:import namespace="d87bae4e-f3a0-4e51-82db-f647c309550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d2f0d2-541f-46e9-a66b-45165c1f102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87bae4e-f3a0-4e51-82db-f647c309550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ACA342-C658-449F-BC38-DBA34823630A}">
  <ds:schemaRefs>
    <ds:schemaRef ds:uri="http://purl.org/dc/terms/"/>
    <ds:schemaRef ds:uri="http://schemas.openxmlformats.org/package/2006/metadata/core-properties"/>
    <ds:schemaRef ds:uri="7ed2f0d2-541f-46e9-a66b-45165c1f1026"/>
    <ds:schemaRef ds:uri="http://purl.org/dc/dcmitype/"/>
    <ds:schemaRef ds:uri="d87bae4e-f3a0-4e51-82db-f647c3095509"/>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025DB24-05DC-482B-8BDE-016EC0F7DB10}">
  <ds:schemaRefs>
    <ds:schemaRef ds:uri="http://schemas.microsoft.com/sharepoint/v3/contenttype/forms"/>
  </ds:schemaRefs>
</ds:datastoreItem>
</file>

<file path=customXml/itemProps3.xml><?xml version="1.0" encoding="utf-8"?>
<ds:datastoreItem xmlns:ds="http://schemas.openxmlformats.org/officeDocument/2006/customXml" ds:itemID="{3BF9854E-90EA-4FB0-9D91-5DBC8FCC9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d2f0d2-541f-46e9-a66b-45165c1f1026"/>
    <ds:schemaRef ds:uri="d87bae4e-f3a0-4e51-82db-f647c3095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63103</TotalTime>
  <Words>227</Words>
  <Application>Microsoft Office PowerPoint</Application>
  <PresentationFormat>Widescreen</PresentationFormat>
  <Paragraphs>33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Lucida Grande</vt:lpstr>
      <vt:lpstr>Blank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Thank you for your patience while we at EPSRC discuss your pre-outline programme grant application. Â  We feel that the application could align to healthcare technologies remit and we would like to invite you to a zoom meeting to discuss the proposal further, this is standard process in EPSRC and allows us to gain more insight into the application. The meeting will be attended by a programme grant contact, the relevant head of theme and relevant portfolio managers.  Â  This meeting should involve yourself and up to two members of the team and will be 90 minutes.Â  I have copied my colleague Lydia who will be scheduling this meeting on our behalf so please let us know your upcoming availability. I note that the team are particularly busy with various engagements in March and into April so we may be looking at a date in April/May.  Â  During the meeting we would like you to give a 20 minute presentation around the following points: Â Â Â  *Â Â  The timeliness of the research. Â Â Â  *Â Â  Information of the team that will be involved and why. Â Â Â  *Â Â  The national importance and impact. Â Â Â  *Â Â  The work packages (at a high level but include the interrelation between the packages). Â Â Â  *Â Â  Fit to the EPSRC portfolio. Â Â Â  *Â Â  Fit to EPSRC strategies in particular EPSRC's research areas. Â  The presentation and discussion are an opportunity for you to provide more details on the programme. Â The presentation will be followed by a discussion on the information provided in the pre-outline and presentation. Further information and context on what will be required can be found here&lt;https://epsrc.ukri.org/funding/applicationprocess/routes/capacity/programme/howtoapply/&gt;.Â  Â  Following our meeting there will be an internal discussion and a decision on whether or not this will be invited to the next stage of the process subject to how the research relates to our portfolio and future strategy so it is very important to make this clear during the discussions. Â  A few points you may wish to consider at this stage are: A key aspect of the pre</dc:title>
  <dc:creator>Barbara Kasprzyk-Hordern</dc:creator>
  <cp:lastModifiedBy>Paula Buxton</cp:lastModifiedBy>
  <cp:revision>485</cp:revision>
  <dcterms:created xsi:type="dcterms:W3CDTF">2022-03-18T13:27:56Z</dcterms:created>
  <dcterms:modified xsi:type="dcterms:W3CDTF">2024-01-31T10:45:14Z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0x01010033A4A4B7FAD4AE41BD906FB15FCBB896</vt:lpwstr>
  </property>
</Properties>
</file>