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571" r:id="rId5"/>
    <p:sldId id="5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C7E721D-9305-B6CF-31FD-0EC8EFD1A775}" name="Peter Wilson" initials="PW" userId="S::prw30@bath.ac.uk::91dcd672-517e-496d-a050-2aaeb72876d2" providerId="AD"/>
  <p188:author id="{1CBA0625-DB4C-54AE-55EE-9AE69C5D6A33}" name="Despina Moschou" initials="DM" userId="a04a8d977f5dd78d" providerId="Windows Live"/>
  <p188:author id="{8A82ABA6-E3A4-CE89-2298-6D672E301DE3}" name="Theresa Smith" initials="TS" userId="S::trs35@bath.ac.uk::a308f9ba-d280-449b-94a0-a59d37417d87" providerId="AD"/>
  <p188:author id="{502F2DB5-36AD-B3D8-45C4-AC470B36AFD6}" name="Pedro Estrela" initials="PE" userId="Pedro Estrela" providerId="None"/>
  <p188:author id="{6F3C59F4-EC71-AE95-7D02-D869207393D0}" name="Benjamin Metcalfe" initials="BM" userId="S::bwm23@bath.ac.uk::4f3b3c27-f9c2-4395-b195-4cbff541971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32"/>
    <a:srgbClr val="886E24"/>
    <a:srgbClr val="C0DADE"/>
    <a:srgbClr val="FFC1C1"/>
    <a:srgbClr val="FFE48F"/>
    <a:srgbClr val="E8F3D9"/>
    <a:srgbClr val="D2E7B7"/>
    <a:srgbClr val="92C54F"/>
    <a:srgbClr val="EBDCB3"/>
    <a:srgbClr val="C7E2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2EC56B-DC7A-4192-9688-F4CC0F1C348A}" v="6" dt="2024-01-31T10:24:40.5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57" autoAdjust="0"/>
  </p:normalViewPr>
  <p:slideViewPr>
    <p:cSldViewPr snapToGrid="0">
      <p:cViewPr varScale="1">
        <p:scale>
          <a:sx n="103" d="100"/>
          <a:sy n="103" d="100"/>
        </p:scale>
        <p:origin x="138"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a Buxton" userId="31ea43ca-57b2-496d-a4dd-8fb2ea93070b" providerId="ADAL" clId="{9F2EC56B-DC7A-4192-9688-F4CC0F1C348A}"/>
    <pc:docChg chg="undo custSel delSld modSld">
      <pc:chgData name="Paula Buxton" userId="31ea43ca-57b2-496d-a4dd-8fb2ea93070b" providerId="ADAL" clId="{9F2EC56B-DC7A-4192-9688-F4CC0F1C348A}" dt="2024-01-31T10:24:43.716" v="78" actId="1076"/>
      <pc:docMkLst>
        <pc:docMk/>
      </pc:docMkLst>
      <pc:sldChg chg="addSp delSp modSp mod">
        <pc:chgData name="Paula Buxton" userId="31ea43ca-57b2-496d-a4dd-8fb2ea93070b" providerId="ADAL" clId="{9F2EC56B-DC7A-4192-9688-F4CC0F1C348A}" dt="2024-01-31T10:24:43.716" v="78" actId="1076"/>
        <pc:sldMkLst>
          <pc:docMk/>
          <pc:sldMk cId="3636452567" sldId="564"/>
        </pc:sldMkLst>
        <pc:spChg chg="add del mod">
          <ac:chgData name="Paula Buxton" userId="31ea43ca-57b2-496d-a4dd-8fb2ea93070b" providerId="ADAL" clId="{9F2EC56B-DC7A-4192-9688-F4CC0F1C348A}" dt="2024-01-31T10:22:24.411" v="59"/>
          <ac:spMkLst>
            <pc:docMk/>
            <pc:sldMk cId="3636452567" sldId="564"/>
            <ac:spMk id="2" creationId="{7BDA9630-C277-5A83-92FD-DB307416D97A}"/>
          </ac:spMkLst>
        </pc:spChg>
        <pc:spChg chg="mod">
          <ac:chgData name="Paula Buxton" userId="31ea43ca-57b2-496d-a4dd-8fb2ea93070b" providerId="ADAL" clId="{9F2EC56B-DC7A-4192-9688-F4CC0F1C348A}" dt="2024-01-31T10:21:51.452" v="51" actId="1076"/>
          <ac:spMkLst>
            <pc:docMk/>
            <pc:sldMk cId="3636452567" sldId="564"/>
            <ac:spMk id="3" creationId="{32361DB0-E529-DCE6-B235-61EDC7861446}"/>
          </ac:spMkLst>
        </pc:spChg>
        <pc:spChg chg="add del mod">
          <ac:chgData name="Paula Buxton" userId="31ea43ca-57b2-496d-a4dd-8fb2ea93070b" providerId="ADAL" clId="{9F2EC56B-DC7A-4192-9688-F4CC0F1C348A}" dt="2024-01-31T10:23:10.516" v="69" actId="767"/>
          <ac:spMkLst>
            <pc:docMk/>
            <pc:sldMk cId="3636452567" sldId="564"/>
            <ac:spMk id="4" creationId="{0F2C1838-7496-0EA3-7B7A-3D83A0897C99}"/>
          </ac:spMkLst>
        </pc:spChg>
        <pc:spChg chg="mod">
          <ac:chgData name="Paula Buxton" userId="31ea43ca-57b2-496d-a4dd-8fb2ea93070b" providerId="ADAL" clId="{9F2EC56B-DC7A-4192-9688-F4CC0F1C348A}" dt="2024-01-31T10:22:17.363" v="56" actId="1076"/>
          <ac:spMkLst>
            <pc:docMk/>
            <pc:sldMk cId="3636452567" sldId="564"/>
            <ac:spMk id="13" creationId="{00000000-0000-0000-0000-000000000000}"/>
          </ac:spMkLst>
        </pc:spChg>
        <pc:spChg chg="mod">
          <ac:chgData name="Paula Buxton" userId="31ea43ca-57b2-496d-a4dd-8fb2ea93070b" providerId="ADAL" clId="{9F2EC56B-DC7A-4192-9688-F4CC0F1C348A}" dt="2024-01-31T10:24:43.716" v="78" actId="1076"/>
          <ac:spMkLst>
            <pc:docMk/>
            <pc:sldMk cId="3636452567" sldId="564"/>
            <ac:spMk id="23" creationId="{56999DC3-CA3F-D109-DC85-24756B86276B}"/>
          </ac:spMkLst>
        </pc:spChg>
        <pc:spChg chg="mod">
          <ac:chgData name="Paula Buxton" userId="31ea43ca-57b2-496d-a4dd-8fb2ea93070b" providerId="ADAL" clId="{9F2EC56B-DC7A-4192-9688-F4CC0F1C348A}" dt="2024-01-31T10:24:40.580" v="77" actId="1076"/>
          <ac:spMkLst>
            <pc:docMk/>
            <pc:sldMk cId="3636452567" sldId="564"/>
            <ac:spMk id="24" creationId="{DB83BA51-4460-F14B-D591-1AA7AA9006BC}"/>
          </ac:spMkLst>
        </pc:spChg>
        <pc:spChg chg="mod">
          <ac:chgData name="Paula Buxton" userId="31ea43ca-57b2-496d-a4dd-8fb2ea93070b" providerId="ADAL" clId="{9F2EC56B-DC7A-4192-9688-F4CC0F1C348A}" dt="2024-01-31T10:22:06.487" v="54" actId="20577"/>
          <ac:spMkLst>
            <pc:docMk/>
            <pc:sldMk cId="3636452567" sldId="564"/>
            <ac:spMk id="25" creationId="{BBF67CEE-B380-AB18-7787-7234C2C575DF}"/>
          </ac:spMkLst>
        </pc:spChg>
        <pc:spChg chg="mod">
          <ac:chgData name="Paula Buxton" userId="31ea43ca-57b2-496d-a4dd-8fb2ea93070b" providerId="ADAL" clId="{9F2EC56B-DC7A-4192-9688-F4CC0F1C348A}" dt="2024-01-31T10:23:59.228" v="71" actId="1076"/>
          <ac:spMkLst>
            <pc:docMk/>
            <pc:sldMk cId="3636452567" sldId="564"/>
            <ac:spMk id="29" creationId="{D30BD9FE-9D5C-BB80-FF5C-F7FABA2DF1D3}"/>
          </ac:spMkLst>
        </pc:spChg>
        <pc:picChg chg="mod">
          <ac:chgData name="Paula Buxton" userId="31ea43ca-57b2-496d-a4dd-8fb2ea93070b" providerId="ADAL" clId="{9F2EC56B-DC7A-4192-9688-F4CC0F1C348A}" dt="2024-01-31T10:24:31.149" v="76" actId="1076"/>
          <ac:picMkLst>
            <pc:docMk/>
            <pc:sldMk cId="3636452567" sldId="564"/>
            <ac:picMk id="26" creationId="{F929E745-0DE7-74D5-DE82-D0BCCC92FF62}"/>
          </ac:picMkLst>
        </pc:picChg>
      </pc:sldChg>
      <pc:sldChg chg="del">
        <pc:chgData name="Paula Buxton" userId="31ea43ca-57b2-496d-a4dd-8fb2ea93070b" providerId="ADAL" clId="{9F2EC56B-DC7A-4192-9688-F4CC0F1C348A}" dt="2024-01-25T17:14:44.856" v="1" actId="47"/>
        <pc:sldMkLst>
          <pc:docMk/>
          <pc:sldMk cId="4139118171" sldId="566"/>
        </pc:sldMkLst>
      </pc:sldChg>
      <pc:sldChg chg="modSp mod">
        <pc:chgData name="Paula Buxton" userId="31ea43ca-57b2-496d-a4dd-8fb2ea93070b" providerId="ADAL" clId="{9F2EC56B-DC7A-4192-9688-F4CC0F1C348A}" dt="2024-01-31T10:20:28.185" v="38" actId="20577"/>
        <pc:sldMkLst>
          <pc:docMk/>
          <pc:sldMk cId="1470049908" sldId="571"/>
        </pc:sldMkLst>
        <pc:spChg chg="mod">
          <ac:chgData name="Paula Buxton" userId="31ea43ca-57b2-496d-a4dd-8fb2ea93070b" providerId="ADAL" clId="{9F2EC56B-DC7A-4192-9688-F4CC0F1C348A}" dt="2024-01-31T10:20:28.185" v="38" actId="20577"/>
          <ac:spMkLst>
            <pc:docMk/>
            <pc:sldMk cId="1470049908" sldId="571"/>
            <ac:spMk id="3" creationId="{085989F1-5254-FA99-60DC-8A55708A0013}"/>
          </ac:spMkLst>
        </pc:spChg>
      </pc:sldChg>
      <pc:sldChg chg="del">
        <pc:chgData name="Paula Buxton" userId="31ea43ca-57b2-496d-a4dd-8fb2ea93070b" providerId="ADAL" clId="{9F2EC56B-DC7A-4192-9688-F4CC0F1C348A}" dt="2024-01-25T17:14:45.564" v="2" actId="47"/>
        <pc:sldMkLst>
          <pc:docMk/>
          <pc:sldMk cId="4225776828" sldId="572"/>
        </pc:sldMkLst>
      </pc:sldChg>
      <pc:sldChg chg="del">
        <pc:chgData name="Paula Buxton" userId="31ea43ca-57b2-496d-a4dd-8fb2ea93070b" providerId="ADAL" clId="{9F2EC56B-DC7A-4192-9688-F4CC0F1C348A}" dt="2024-01-25T17:14:44.007" v="0" actId="47"/>
        <pc:sldMkLst>
          <pc:docMk/>
          <pc:sldMk cId="3426838501" sldId="57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BF4E2-2FF2-4B23-A772-6F6227378CE3}" type="datetimeFigureOut">
              <a:rPr lang="en-GB" smtClean="0"/>
              <a:t>31/01/2024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F7EFE9-8D2E-42BC-AFC6-FB372F1E6BD1}" type="slidenum">
              <a:rPr lang="en-GB" smtClean="0"/>
              <a:t>‹#›</a:t>
            </a:fld>
            <a:endParaRPr lang="en-GB"/>
          </a:p>
        </p:txBody>
      </p:sp>
    </p:spTree>
    <p:extLst>
      <p:ext uri="{BB962C8B-B14F-4D97-AF65-F5344CB8AC3E}">
        <p14:creationId xmlns:p14="http://schemas.microsoft.com/office/powerpoint/2010/main" val="2264953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C00000"/>
                </a:solidFill>
                <a:effectLst/>
                <a:latin typeface="Arial" panose="020B0604020202020204" pitchFamily="34" charset="0"/>
                <a:ea typeface="Arial" panose="020B0604020202020204" pitchFamily="34" charset="0"/>
              </a:rPr>
              <a:t>THEMES</a:t>
            </a:r>
            <a:endParaRPr lang="en-GB" sz="1200" dirty="0">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C43867-5F16-48CE-98D8-E9FC725334BC}" type="slidenum">
              <a:rPr kumimoji="0" lang="en-GB"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1593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C43867-5F16-48CE-98D8-E9FC725334BC}" type="slidenum">
              <a:rPr kumimoji="0" lang="en-GB"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8134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F5F12CB-E0D8-4968-8F48-BA3D19F6A2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71777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5B757C9-9ADD-45C5-A3E0-74B07C59A30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12375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DD4E97-FF5C-49FC-AA37-8DE8B29D6E4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4015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9F9931-B9C7-4F0B-9E6E-5AB631EEDFF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95041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382F376-9CF8-43DA-8D1D-B932471F762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250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5017471-63B5-44AC-8DD0-C2B4E337183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11551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7FEF598-F323-47AA-99E6-D78D213CE12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61389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1BB8603-D4C2-4D9B-AE7D-ECD969CB18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9540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829B8E8-F5C6-482E-A2BB-70857D3E34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499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F53C097-6AE0-42E4-B2BA-89EBF507DF7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49790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77266C0-2245-41D6-BAD8-86298196D3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0488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pPr eaLnBrk="0" fontAlgn="base" hangingPunct="0">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pPr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pPr eaLnBrk="0" fontAlgn="base" hangingPunct="0">
              <a:spcBef>
                <a:spcPct val="0"/>
              </a:spcBef>
              <a:spcAft>
                <a:spcPct val="0"/>
              </a:spcAft>
              <a:defRPr/>
            </a:pPr>
            <a:fld id="{52FEA59F-9BE4-4029-A155-54482AC8C313}"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609649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Lucida Grande" pitchFamily="1" charset="0"/>
          <a:ea typeface="Geneva" pitchFamily="1" charset="-128"/>
        </a:defRPr>
      </a:lvl2pPr>
      <a:lvl3pPr algn="ctr" rtl="0" eaLnBrk="0" fontAlgn="base" hangingPunct="0">
        <a:spcBef>
          <a:spcPct val="0"/>
        </a:spcBef>
        <a:spcAft>
          <a:spcPct val="0"/>
        </a:spcAft>
        <a:defRPr sz="4400">
          <a:solidFill>
            <a:schemeClr val="tx2"/>
          </a:solidFill>
          <a:latin typeface="Lucida Grande" pitchFamily="1" charset="0"/>
          <a:ea typeface="Geneva" pitchFamily="1" charset="-128"/>
        </a:defRPr>
      </a:lvl3pPr>
      <a:lvl4pPr algn="ctr" rtl="0" eaLnBrk="0" fontAlgn="base" hangingPunct="0">
        <a:spcBef>
          <a:spcPct val="0"/>
        </a:spcBef>
        <a:spcAft>
          <a:spcPct val="0"/>
        </a:spcAft>
        <a:defRPr sz="4400">
          <a:solidFill>
            <a:schemeClr val="tx2"/>
          </a:solidFill>
          <a:latin typeface="Lucida Grande" pitchFamily="1" charset="0"/>
          <a:ea typeface="Geneva" pitchFamily="1" charset="-128"/>
        </a:defRPr>
      </a:lvl4pPr>
      <a:lvl5pPr algn="ctr" rtl="0" eaLnBrk="0" fontAlgn="base" hangingPunct="0">
        <a:spcBef>
          <a:spcPct val="0"/>
        </a:spcBef>
        <a:spcAft>
          <a:spcPct val="0"/>
        </a:spcAft>
        <a:defRPr sz="4400">
          <a:solidFill>
            <a:schemeClr val="tx2"/>
          </a:solidFill>
          <a:latin typeface="Lucida Grande" pitchFamily="1" charset="0"/>
          <a:ea typeface="Geneva" pitchFamily="1" charset="-128"/>
        </a:defRPr>
      </a:lvl5pPr>
      <a:lvl6pPr marL="457200" algn="ctr" rtl="0" fontAlgn="base">
        <a:spcBef>
          <a:spcPct val="0"/>
        </a:spcBef>
        <a:spcAft>
          <a:spcPct val="0"/>
        </a:spcAft>
        <a:defRPr sz="4400">
          <a:solidFill>
            <a:schemeClr val="tx2"/>
          </a:solidFill>
          <a:latin typeface="Lucida Grande" pitchFamily="1" charset="0"/>
          <a:ea typeface="Geneva" pitchFamily="1" charset="-128"/>
        </a:defRPr>
      </a:lvl6pPr>
      <a:lvl7pPr marL="914400" algn="ctr" rtl="0" fontAlgn="base">
        <a:spcBef>
          <a:spcPct val="0"/>
        </a:spcBef>
        <a:spcAft>
          <a:spcPct val="0"/>
        </a:spcAft>
        <a:defRPr sz="4400">
          <a:solidFill>
            <a:schemeClr val="tx2"/>
          </a:solidFill>
          <a:latin typeface="Lucida Grande" pitchFamily="1" charset="0"/>
          <a:ea typeface="Geneva" pitchFamily="1" charset="-128"/>
        </a:defRPr>
      </a:lvl7pPr>
      <a:lvl8pPr marL="1371600" algn="ctr" rtl="0" fontAlgn="base">
        <a:spcBef>
          <a:spcPct val="0"/>
        </a:spcBef>
        <a:spcAft>
          <a:spcPct val="0"/>
        </a:spcAft>
        <a:defRPr sz="4400">
          <a:solidFill>
            <a:schemeClr val="tx2"/>
          </a:solidFill>
          <a:latin typeface="Lucida Grande" pitchFamily="1" charset="0"/>
          <a:ea typeface="Geneva" pitchFamily="1" charset="-128"/>
        </a:defRPr>
      </a:lvl8pPr>
      <a:lvl9pPr marL="1828800" algn="ctr" rtl="0" fontAlgn="base">
        <a:spcBef>
          <a:spcPct val="0"/>
        </a:spcBef>
        <a:spcAft>
          <a:spcPct val="0"/>
        </a:spcAft>
        <a:defRPr sz="4400">
          <a:solidFill>
            <a:schemeClr val="tx2"/>
          </a:solidFill>
          <a:latin typeface="Lucida Grande" pitchFamily="1" charset="0"/>
          <a:ea typeface="Geneva"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5989F1-5254-FA99-60DC-8A55708A0013}"/>
              </a:ext>
            </a:extLst>
          </p:cNvPr>
          <p:cNvSpPr txBox="1"/>
          <p:nvPr/>
        </p:nvSpPr>
        <p:spPr>
          <a:xfrm>
            <a:off x="602355" y="513205"/>
            <a:ext cx="11006171" cy="5878532"/>
          </a:xfrm>
          <a:prstGeom prst="rect">
            <a:avLst/>
          </a:prstGeom>
          <a:noFill/>
          <a:ln w="76200" cap="rnd" cmpd="thickThin">
            <a:solidFill>
              <a:srgbClr val="C00000"/>
            </a:solidFill>
          </a:ln>
        </p:spPr>
        <p:txBody>
          <a:bodyPr wrap="square">
            <a:spAutoFit/>
          </a:bodyPr>
          <a:lstStyle/>
          <a:p>
            <a:pPr>
              <a:defRPr/>
            </a:pPr>
            <a:r>
              <a:rPr lang="en-GB" sz="2400" b="1" dirty="0">
                <a:effectLst/>
                <a:latin typeface="Arial" panose="020B0604020202020204" pitchFamily="34" charset="0"/>
                <a:ea typeface="Arial" panose="020B0604020202020204" pitchFamily="34" charset="0"/>
              </a:rPr>
              <a:t>Our Vision</a:t>
            </a:r>
          </a:p>
          <a:p>
            <a:pPr>
              <a:defRPr/>
            </a:pPr>
            <a:endParaRPr lang="en-GB" sz="1000" b="1" dirty="0">
              <a:effectLst/>
              <a:latin typeface="Arial" panose="020B0604020202020204" pitchFamily="34" charset="0"/>
              <a:ea typeface="Arial" panose="020B0604020202020204" pitchFamily="34" charset="0"/>
            </a:endParaRPr>
          </a:p>
          <a:p>
            <a:pPr>
              <a:defRPr/>
            </a:pPr>
            <a:r>
              <a:rPr lang="en-GB" sz="1600" dirty="0">
                <a:effectLst/>
                <a:latin typeface="Arial" panose="020B0604020202020204" pitchFamily="34" charset="0"/>
                <a:ea typeface="Times New Roman" panose="02020603050405020304" pitchFamily="18" charset="0"/>
              </a:rPr>
              <a:t>Freshwaters are the most severely impacted environments in terms of chemical pollution, disease and biodiversity loss and act as major conduits of chemical/pathogen exposures in humans and aquatic ecosystems. </a:t>
            </a:r>
          </a:p>
          <a:p>
            <a:pPr>
              <a:defRPr/>
            </a:pPr>
            <a:endParaRPr lang="en-GB" sz="1600" dirty="0">
              <a:latin typeface="Arial" panose="020B0604020202020204" pitchFamily="34" charset="0"/>
              <a:ea typeface="Times New Roman" panose="02020603050405020304" pitchFamily="18" charset="0"/>
            </a:endParaRPr>
          </a:p>
          <a:p>
            <a:pPr>
              <a:defRPr/>
            </a:pPr>
            <a:r>
              <a:rPr lang="en-GB" sz="1600" dirty="0">
                <a:effectLst/>
                <a:latin typeface="Arial" panose="020B0604020202020204" pitchFamily="34" charset="0"/>
                <a:ea typeface="Times New Roman" panose="02020603050405020304" pitchFamily="18" charset="0"/>
              </a:rPr>
              <a:t>Reversing global environmental degradation and better protecting both wildlife and human health requires real-time monitoring and management systems that can collate comprehensive spatiotemporal information on environmental health, identify new threats, and trigger rapid responses.  Environmental (including public) health protection must move from reactive and often ‘crisis management’ to a more pro-active approach</a:t>
            </a:r>
            <a:r>
              <a:rPr lang="en-GB" sz="1600" i="1" dirty="0">
                <a:effectLst/>
                <a:latin typeface="Arial" panose="020B0604020202020204" pitchFamily="34" charset="0"/>
                <a:ea typeface="Times New Roman" panose="02020603050405020304" pitchFamily="18" charset="0"/>
              </a:rPr>
              <a:t>.</a:t>
            </a:r>
            <a:r>
              <a:rPr lang="en-GB" sz="1600" b="1" i="1" dirty="0">
                <a:effectLst/>
                <a:latin typeface="Arial" panose="020B0604020202020204" pitchFamily="34" charset="0"/>
                <a:ea typeface="Times New Roman" panose="02020603050405020304" pitchFamily="18" charset="0"/>
              </a:rPr>
              <a:t> </a:t>
            </a:r>
          </a:p>
          <a:p>
            <a:pPr>
              <a:defRPr/>
            </a:pPr>
            <a:endParaRPr lang="en-GB" sz="1600" b="1" i="1" dirty="0">
              <a:solidFill>
                <a:srgbClr val="C00000"/>
              </a:solidFill>
              <a:latin typeface="Arial" panose="020B0604020202020204" pitchFamily="34" charset="0"/>
              <a:ea typeface="Times New Roman" panose="02020603050405020304" pitchFamily="18" charset="0"/>
              <a:cs typeface="Segoe UI" panose="020B0502040204020203" pitchFamily="34" charset="0"/>
            </a:endParaRPr>
          </a:p>
          <a:p>
            <a:pPr>
              <a:defRPr/>
            </a:pPr>
            <a:r>
              <a:rPr lang="en-GB" sz="1600" b="1" i="1" dirty="0">
                <a:solidFill>
                  <a:srgbClr val="C00000"/>
                </a:solidFill>
                <a:effectLst/>
                <a:latin typeface="Arial" panose="020B0604020202020204" pitchFamily="34" charset="0"/>
                <a:ea typeface="Times New Roman" panose="02020603050405020304" pitchFamily="18" charset="0"/>
                <a:cs typeface="Segoe UI" panose="020B0502040204020203" pitchFamily="34" charset="0"/>
              </a:rPr>
              <a:t>RED-ALERT CDT’s vision is to train and empower a new generation of leaders to transform how we manage aquatic environmental health via Real-Time Digital Water-Based Systems.</a:t>
            </a:r>
            <a:r>
              <a:rPr lang="en-GB" sz="1600" b="1" dirty="0">
                <a:solidFill>
                  <a:srgbClr val="C00000"/>
                </a:solidFill>
                <a:effectLst/>
                <a:latin typeface="Arial" panose="020B0604020202020204" pitchFamily="34" charset="0"/>
                <a:ea typeface="Times New Roman" panose="02020603050405020304" pitchFamily="18" charset="0"/>
                <a:cs typeface="Segoe UI" panose="020B0502040204020203" pitchFamily="34" charset="0"/>
              </a:rPr>
              <a:t> </a:t>
            </a:r>
            <a:r>
              <a:rPr lang="en-GB" sz="1600" b="1" dirty="0">
                <a:effectLst/>
                <a:latin typeface="Arial" panose="020B0604020202020204" pitchFamily="34" charset="0"/>
                <a:ea typeface="Times New Roman" panose="02020603050405020304" pitchFamily="18" charset="0"/>
                <a:cs typeface="Segoe UI" panose="020B0502040204020203" pitchFamily="34" charset="0"/>
              </a:rPr>
              <a:t>Underpinned by emerging concepts of Digital Water Fingerprinting and (Waste)water-Based Epidemiology, the CDT convenes for the first time </a:t>
            </a:r>
            <a:r>
              <a:rPr lang="en-GB" sz="1600" dirty="0">
                <a:effectLst/>
                <a:latin typeface="Arial" panose="020B0604020202020204" pitchFamily="34" charset="0"/>
                <a:ea typeface="Arial" panose="020B0604020202020204" pitchFamily="34" charset="0"/>
                <a:cs typeface="Segoe UI" panose="020B0502040204020203" pitchFamily="34" charset="0"/>
              </a:rPr>
              <a:t>private, government, regulatory and public sector organisations with world leading researchers in the fields of genetics, ecotoxicology, sensor technology, Internet of Things (IoT), autonomous real-time data collection, mathematical modelling, data analytics, informatics and social science to co-design training to directly address key scientific knowledge gaps and areas of national / global skills shortages. </a:t>
            </a:r>
          </a:p>
          <a:p>
            <a:pPr>
              <a:defRPr/>
            </a:pPr>
            <a:endParaRPr lang="en-GB" sz="1600" dirty="0">
              <a:latin typeface="Arial" panose="020B0604020202020204" pitchFamily="34" charset="0"/>
              <a:ea typeface="Arial" panose="020B0604020202020204" pitchFamily="34" charset="0"/>
              <a:cs typeface="Segoe UI" panose="020B0502040204020203" pitchFamily="34" charset="0"/>
            </a:endParaRPr>
          </a:p>
          <a:p>
            <a:pPr>
              <a:defRPr/>
            </a:pPr>
            <a:r>
              <a:rPr lang="en-GB" sz="1600" dirty="0">
                <a:effectLst/>
                <a:latin typeface="Arial" panose="020B0604020202020204" pitchFamily="34" charset="0"/>
                <a:ea typeface="Arial" panose="020B0604020202020204" pitchFamily="34" charset="0"/>
                <a:cs typeface="Segoe UI" panose="020B0502040204020203" pitchFamily="34" charset="0"/>
              </a:rPr>
              <a:t>Training will focus on challenge-led multidisciplinary research and problem-solving skills. Leveraging nationally leading research facilities, international networks and whole system “Living Labs” to provide the in-depth knowledge and breadth of understanding, it will enable a step-change in managing environmental health directly addressing the NERC delivery plan (world-class people, places, ideas, innovation and impact).</a:t>
            </a:r>
          </a:p>
          <a:p>
            <a:pPr>
              <a:defRPr/>
            </a:pPr>
            <a:endParaRPr lang="en-GB" sz="2200" b="1"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470049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txBox="1">
            <a:spLocks/>
          </p:cNvSpPr>
          <p:nvPr/>
        </p:nvSpPr>
        <p:spPr>
          <a:xfrm>
            <a:off x="583829" y="777514"/>
            <a:ext cx="10273001" cy="10734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15000"/>
              </a:lnSpc>
              <a:spcAft>
                <a:spcPts val="1000"/>
              </a:spcAft>
            </a:pPr>
            <a:r>
              <a:rPr lang="en-GB" sz="2400" b="1" dirty="0">
                <a:effectLst/>
                <a:latin typeface="Arial" panose="020B0604020202020204" pitchFamily="34" charset="0"/>
                <a:ea typeface="Arial" panose="020B0604020202020204" pitchFamily="34" charset="0"/>
              </a:rPr>
              <a:t>Centre for Doctoral Training in </a:t>
            </a:r>
            <a:r>
              <a:rPr lang="en-GB" sz="2400" b="1" dirty="0" err="1">
                <a:solidFill>
                  <a:srgbClr val="C00000"/>
                </a:solidFill>
                <a:effectLst/>
                <a:latin typeface="Arial" panose="020B0604020202020204" pitchFamily="34" charset="0"/>
                <a:ea typeface="Arial" panose="020B0604020202020204" pitchFamily="34" charset="0"/>
              </a:rPr>
              <a:t>RE</a:t>
            </a:r>
            <a:r>
              <a:rPr lang="en-GB" sz="2400" b="1" dirty="0" err="1">
                <a:effectLst/>
                <a:latin typeface="Arial" panose="020B0604020202020204" pitchFamily="34" charset="0"/>
                <a:ea typeface="Arial" panose="020B0604020202020204" pitchFamily="34" charset="0"/>
              </a:rPr>
              <a:t>al-Time</a:t>
            </a:r>
            <a:r>
              <a:rPr lang="en-GB" sz="2400" b="1" dirty="0">
                <a:effectLst/>
                <a:latin typeface="Arial" panose="020B0604020202020204" pitchFamily="34" charset="0"/>
                <a:ea typeface="Arial" panose="020B0604020202020204" pitchFamily="34" charset="0"/>
              </a:rPr>
              <a:t> </a:t>
            </a:r>
            <a:r>
              <a:rPr lang="en-GB" sz="2400" b="1" dirty="0">
                <a:solidFill>
                  <a:srgbClr val="C00000"/>
                </a:solidFill>
                <a:effectLst/>
                <a:latin typeface="Arial" panose="020B0604020202020204" pitchFamily="34" charset="0"/>
                <a:ea typeface="Arial" panose="020B0604020202020204" pitchFamily="34" charset="0"/>
              </a:rPr>
              <a:t>D</a:t>
            </a:r>
            <a:r>
              <a:rPr lang="en-GB" sz="2400" b="1" dirty="0">
                <a:effectLst/>
                <a:latin typeface="Arial" panose="020B0604020202020204" pitchFamily="34" charset="0"/>
                <a:ea typeface="Arial" panose="020B0604020202020204" pitchFamily="34" charset="0"/>
              </a:rPr>
              <a:t>igital </a:t>
            </a:r>
            <a:r>
              <a:rPr lang="en-GB" sz="2400" b="1" dirty="0" err="1">
                <a:effectLst/>
                <a:latin typeface="Arial" panose="020B0604020202020204" pitchFamily="34" charset="0"/>
                <a:ea typeface="Arial" panose="020B0604020202020204" pitchFamily="34" charset="0"/>
              </a:rPr>
              <a:t>W</a:t>
            </a:r>
            <a:r>
              <a:rPr lang="en-GB" sz="2400" b="1" dirty="0" err="1">
                <a:solidFill>
                  <a:srgbClr val="C00000"/>
                </a:solidFill>
                <a:effectLst/>
                <a:latin typeface="Arial" panose="020B0604020202020204" pitchFamily="34" charset="0"/>
                <a:ea typeface="Arial" panose="020B0604020202020204" pitchFamily="34" charset="0"/>
              </a:rPr>
              <a:t>A</a:t>
            </a:r>
            <a:r>
              <a:rPr lang="en-GB" sz="2400" b="1" dirty="0" err="1">
                <a:effectLst/>
                <a:latin typeface="Arial" panose="020B0604020202020204" pitchFamily="34" charset="0"/>
                <a:ea typeface="Arial" panose="020B0604020202020204" pitchFamily="34" charset="0"/>
              </a:rPr>
              <a:t>ter</a:t>
            </a:r>
            <a:r>
              <a:rPr lang="en-GB" sz="2400" b="1" dirty="0">
                <a:effectLst/>
                <a:latin typeface="Arial" panose="020B0604020202020204" pitchFamily="34" charset="0"/>
                <a:ea typeface="Arial" panose="020B0604020202020204" pitchFamily="34" charset="0"/>
              </a:rPr>
              <a:t>-Based Systems for </a:t>
            </a:r>
            <a:r>
              <a:rPr lang="en-GB" sz="2400" b="1" dirty="0" err="1">
                <a:effectLst/>
                <a:latin typeface="Arial" panose="020B0604020202020204" pitchFamily="34" charset="0"/>
                <a:ea typeface="Arial" panose="020B0604020202020204" pitchFamily="34" charset="0"/>
              </a:rPr>
              <a:t>Environmenta</a:t>
            </a:r>
            <a:r>
              <a:rPr lang="en-GB" sz="2400" b="1" dirty="0" err="1">
                <a:solidFill>
                  <a:srgbClr val="C00000"/>
                </a:solidFill>
                <a:effectLst/>
                <a:latin typeface="Arial" panose="020B0604020202020204" pitchFamily="34" charset="0"/>
                <a:ea typeface="Arial" panose="020B0604020202020204" pitchFamily="34" charset="0"/>
              </a:rPr>
              <a:t>L</a:t>
            </a:r>
            <a:r>
              <a:rPr lang="en-GB" sz="2400" b="1" dirty="0">
                <a:effectLst/>
                <a:latin typeface="Arial" panose="020B0604020202020204" pitchFamily="34" charset="0"/>
                <a:ea typeface="Arial" panose="020B0604020202020204" pitchFamily="34" charset="0"/>
              </a:rPr>
              <a:t> </a:t>
            </a:r>
            <a:r>
              <a:rPr lang="en-GB" sz="2400" b="1" dirty="0" err="1">
                <a:effectLst/>
                <a:latin typeface="Arial" panose="020B0604020202020204" pitchFamily="34" charset="0"/>
                <a:ea typeface="Arial" panose="020B0604020202020204" pitchFamily="34" charset="0"/>
              </a:rPr>
              <a:t>H</a:t>
            </a:r>
            <a:r>
              <a:rPr lang="en-GB" sz="2400" b="1" dirty="0" err="1">
                <a:solidFill>
                  <a:srgbClr val="C00000"/>
                </a:solidFill>
                <a:effectLst/>
                <a:latin typeface="Arial" panose="020B0604020202020204" pitchFamily="34" charset="0"/>
                <a:ea typeface="Arial" panose="020B0604020202020204" pitchFamily="34" charset="0"/>
              </a:rPr>
              <a:t>E</a:t>
            </a:r>
            <a:r>
              <a:rPr lang="en-GB" sz="2400" b="1" dirty="0" err="1">
                <a:effectLst/>
                <a:latin typeface="Arial" panose="020B0604020202020204" pitchFamily="34" charset="0"/>
                <a:ea typeface="Arial" panose="020B0604020202020204" pitchFamily="34" charset="0"/>
              </a:rPr>
              <a:t>alth</a:t>
            </a:r>
            <a:r>
              <a:rPr lang="en-GB" sz="2400" b="1" dirty="0">
                <a:effectLst/>
                <a:latin typeface="Arial" panose="020B0604020202020204" pitchFamily="34" charset="0"/>
                <a:ea typeface="Arial" panose="020B0604020202020204" pitchFamily="34" charset="0"/>
              </a:rPr>
              <a:t> </a:t>
            </a:r>
            <a:r>
              <a:rPr lang="en-GB" sz="2400" b="1" dirty="0" err="1">
                <a:effectLst/>
                <a:latin typeface="Arial" panose="020B0604020202020204" pitchFamily="34" charset="0"/>
                <a:ea typeface="Arial" panose="020B0604020202020204" pitchFamily="34" charset="0"/>
              </a:rPr>
              <a:t>P</a:t>
            </a:r>
            <a:r>
              <a:rPr lang="en-GB" sz="2400" b="1" dirty="0" err="1">
                <a:solidFill>
                  <a:srgbClr val="C00000"/>
                </a:solidFill>
                <a:effectLst/>
                <a:latin typeface="Arial" panose="020B0604020202020204" pitchFamily="34" charset="0"/>
                <a:ea typeface="Arial" panose="020B0604020202020204" pitchFamily="34" charset="0"/>
              </a:rPr>
              <a:t>R</a:t>
            </a:r>
            <a:r>
              <a:rPr lang="en-GB" sz="2400" b="1" dirty="0" err="1">
                <a:effectLst/>
                <a:latin typeface="Arial" panose="020B0604020202020204" pitchFamily="34" charset="0"/>
                <a:ea typeface="Arial" panose="020B0604020202020204" pitchFamily="34" charset="0"/>
              </a:rPr>
              <a:t>otec</a:t>
            </a:r>
            <a:r>
              <a:rPr lang="en-GB" sz="2400" b="1" dirty="0" err="1">
                <a:solidFill>
                  <a:srgbClr val="C00000"/>
                </a:solidFill>
                <a:effectLst/>
                <a:latin typeface="Arial" panose="020B0604020202020204" pitchFamily="34" charset="0"/>
                <a:ea typeface="Arial" panose="020B0604020202020204" pitchFamily="34" charset="0"/>
              </a:rPr>
              <a:t>T</a:t>
            </a:r>
            <a:r>
              <a:rPr lang="en-GB" sz="2400" b="1" dirty="0" err="1">
                <a:effectLst/>
                <a:latin typeface="Arial" panose="020B0604020202020204" pitchFamily="34" charset="0"/>
                <a:ea typeface="Arial" panose="020B0604020202020204" pitchFamily="34" charset="0"/>
              </a:rPr>
              <a:t>ion</a:t>
            </a:r>
            <a:r>
              <a:rPr lang="en-GB" sz="2400" b="1" dirty="0">
                <a:effectLst/>
                <a:latin typeface="Arial" panose="020B0604020202020204" pitchFamily="34" charset="0"/>
                <a:ea typeface="Arial" panose="020B0604020202020204" pitchFamily="34" charset="0"/>
              </a:rPr>
              <a:t> (</a:t>
            </a:r>
            <a:r>
              <a:rPr lang="en-GB" sz="2400" b="1" dirty="0">
                <a:solidFill>
                  <a:srgbClr val="C00000"/>
                </a:solidFill>
                <a:effectLst/>
                <a:latin typeface="Arial" panose="020B0604020202020204" pitchFamily="34" charset="0"/>
                <a:ea typeface="Arial" panose="020B0604020202020204" pitchFamily="34" charset="0"/>
              </a:rPr>
              <a:t>RED-ALERT </a:t>
            </a:r>
            <a:r>
              <a:rPr lang="en-GB" sz="2400" b="1" dirty="0">
                <a:effectLst/>
                <a:latin typeface="Arial" panose="020B0604020202020204" pitchFamily="34" charset="0"/>
                <a:ea typeface="Arial" panose="020B0604020202020204" pitchFamily="34" charset="0"/>
              </a:rPr>
              <a:t>CDT)</a:t>
            </a:r>
            <a:endParaRPr lang="en-GB" sz="2400" dirty="0">
              <a:effectLst/>
              <a:latin typeface="Arial" panose="020B0604020202020204" pitchFamily="34" charset="0"/>
              <a:ea typeface="Arial" panose="020B0604020202020204" pitchFamily="34" charset="0"/>
            </a:endParaRPr>
          </a:p>
        </p:txBody>
      </p:sp>
      <p:sp>
        <p:nvSpPr>
          <p:cNvPr id="23" name="Rectangle: Rounded Corners 22">
            <a:extLst>
              <a:ext uri="{FF2B5EF4-FFF2-40B4-BE49-F238E27FC236}">
                <a16:creationId xmlns:a16="http://schemas.microsoft.com/office/drawing/2014/main" id="{56999DC3-CA3F-D109-DC85-24756B86276B}"/>
              </a:ext>
            </a:extLst>
          </p:cNvPr>
          <p:cNvSpPr/>
          <p:nvPr/>
        </p:nvSpPr>
        <p:spPr bwMode="auto">
          <a:xfrm>
            <a:off x="583829" y="2364238"/>
            <a:ext cx="3354679" cy="1585150"/>
          </a:xfrm>
          <a:prstGeom prst="roundRect">
            <a:avLst/>
          </a:prstGeom>
          <a:solidFill>
            <a:srgbClr val="FFC1C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spcBef>
                <a:spcPts val="600"/>
              </a:spcBef>
            </a:pPr>
            <a:r>
              <a:rPr lang="en-GB" sz="2000" b="1" dirty="0">
                <a:solidFill>
                  <a:srgbClr val="C00000"/>
                </a:solidFill>
                <a:effectLst/>
                <a:ea typeface="Arial" panose="020B0604020202020204" pitchFamily="34" charset="0"/>
                <a:cs typeface="Arial" panose="020B0604020202020204" pitchFamily="34" charset="0"/>
              </a:rPr>
              <a:t>RED-ALERT CDT’s vision:    </a:t>
            </a:r>
            <a:r>
              <a:rPr lang="en-GB" sz="2000" dirty="0">
                <a:effectLst/>
                <a:ea typeface="Arial" panose="020B0604020202020204" pitchFamily="34" charset="0"/>
                <a:cs typeface="Arial" panose="020B0604020202020204" pitchFamily="34" charset="0"/>
              </a:rPr>
              <a:t>to train leaders to transform environmental health management</a:t>
            </a:r>
            <a:endParaRPr lang="en-GB" sz="2000" b="0" i="0" u="none" strike="noStrike" baseline="0" dirty="0">
              <a:solidFill>
                <a:srgbClr val="000000"/>
              </a:solidFill>
            </a:endParaRPr>
          </a:p>
        </p:txBody>
      </p:sp>
      <p:sp>
        <p:nvSpPr>
          <p:cNvPr id="24" name="Arrow: Right 23">
            <a:extLst>
              <a:ext uri="{FF2B5EF4-FFF2-40B4-BE49-F238E27FC236}">
                <a16:creationId xmlns:a16="http://schemas.microsoft.com/office/drawing/2014/main" id="{DB83BA51-4460-F14B-D591-1AA7AA9006BC}"/>
              </a:ext>
            </a:extLst>
          </p:cNvPr>
          <p:cNvSpPr/>
          <p:nvPr/>
        </p:nvSpPr>
        <p:spPr bwMode="auto">
          <a:xfrm>
            <a:off x="4201484" y="1752054"/>
            <a:ext cx="3702566" cy="2809518"/>
          </a:xfrm>
          <a:prstGeom prst="rightArrow">
            <a:avLst>
              <a:gd name="adj1" fmla="val 57749"/>
              <a:gd name="adj2" fmla="val 15904"/>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Lucida Grande" pitchFamily="1" charset="0"/>
              <a:ea typeface="Geneva" pitchFamily="1" charset="-128"/>
            </a:endParaRPr>
          </a:p>
        </p:txBody>
      </p:sp>
      <p:sp>
        <p:nvSpPr>
          <p:cNvPr id="25" name="TextBox 24">
            <a:extLst>
              <a:ext uri="{FF2B5EF4-FFF2-40B4-BE49-F238E27FC236}">
                <a16:creationId xmlns:a16="http://schemas.microsoft.com/office/drawing/2014/main" id="{BBF67CEE-B380-AB18-7787-7234C2C575DF}"/>
              </a:ext>
            </a:extLst>
          </p:cNvPr>
          <p:cNvSpPr txBox="1"/>
          <p:nvPr/>
        </p:nvSpPr>
        <p:spPr>
          <a:xfrm>
            <a:off x="4287719" y="2177031"/>
            <a:ext cx="3323587" cy="1631216"/>
          </a:xfrm>
          <a:prstGeom prst="rect">
            <a:avLst/>
          </a:prstGeom>
          <a:noFill/>
        </p:spPr>
        <p:txBody>
          <a:bodyPr wrap="square">
            <a:spAutoFit/>
          </a:bodyPr>
          <a:lstStyle/>
          <a:p>
            <a:pPr algn="ctr"/>
            <a:endParaRPr lang="en-GB" sz="2000" b="1" dirty="0">
              <a:solidFill>
                <a:srgbClr val="C00000"/>
              </a:solidFill>
              <a:effectLst/>
              <a:ea typeface="Arial" panose="020B0604020202020204" pitchFamily="34" charset="0"/>
              <a:cs typeface="Arial" panose="020B0604020202020204" pitchFamily="34" charset="0"/>
            </a:endParaRPr>
          </a:p>
          <a:p>
            <a:pPr algn="ctr"/>
            <a:r>
              <a:rPr lang="en-GB" sz="2000" b="1" dirty="0">
                <a:solidFill>
                  <a:srgbClr val="C00000"/>
                </a:solidFill>
                <a:effectLst/>
                <a:ea typeface="Arial" panose="020B0604020202020204" pitchFamily="34" charset="0"/>
                <a:cs typeface="Arial" panose="020B0604020202020204" pitchFamily="34" charset="0"/>
              </a:rPr>
              <a:t>The </a:t>
            </a:r>
            <a:r>
              <a:rPr lang="en-GB" sz="2000" b="1" dirty="0">
                <a:solidFill>
                  <a:srgbClr val="C00000"/>
                </a:solidFill>
                <a:ea typeface="Arial" panose="020B0604020202020204" pitchFamily="34" charset="0"/>
                <a:cs typeface="Arial" panose="020B0604020202020204" pitchFamily="34" charset="0"/>
              </a:rPr>
              <a:t>enabler: </a:t>
            </a:r>
          </a:p>
          <a:p>
            <a:pPr algn="ctr"/>
            <a:r>
              <a:rPr lang="en-GB" sz="2000" dirty="0">
                <a:effectLst/>
                <a:ea typeface="Arial" panose="020B0604020202020204" pitchFamily="34" charset="0"/>
                <a:cs typeface="Arial" panose="020B0604020202020204" pitchFamily="34" charset="0"/>
              </a:rPr>
              <a:t>Next-Gen Water-Based Epidemiology and Digital Water Fingerprinting tools</a:t>
            </a:r>
          </a:p>
        </p:txBody>
      </p:sp>
      <p:pic>
        <p:nvPicPr>
          <p:cNvPr id="26" name="Picture 25">
            <a:extLst>
              <a:ext uri="{FF2B5EF4-FFF2-40B4-BE49-F238E27FC236}">
                <a16:creationId xmlns:a16="http://schemas.microsoft.com/office/drawing/2014/main" id="{F929E745-0DE7-74D5-DE82-D0BCCC92FF62}"/>
              </a:ext>
            </a:extLst>
          </p:cNvPr>
          <p:cNvPicPr>
            <a:picLocks noChangeAspect="1"/>
          </p:cNvPicPr>
          <p:nvPr/>
        </p:nvPicPr>
        <p:blipFill>
          <a:blip r:embed="rId3"/>
          <a:stretch>
            <a:fillRect/>
          </a:stretch>
        </p:blipFill>
        <p:spPr>
          <a:xfrm>
            <a:off x="8098779" y="1653194"/>
            <a:ext cx="4158208" cy="2809518"/>
          </a:xfrm>
          <a:prstGeom prst="rect">
            <a:avLst/>
          </a:prstGeom>
        </p:spPr>
      </p:pic>
      <p:sp>
        <p:nvSpPr>
          <p:cNvPr id="27" name="Oval 26">
            <a:extLst>
              <a:ext uri="{FF2B5EF4-FFF2-40B4-BE49-F238E27FC236}">
                <a16:creationId xmlns:a16="http://schemas.microsoft.com/office/drawing/2014/main" id="{28ADCDA9-CE16-48A7-1124-94D2612D428E}"/>
              </a:ext>
            </a:extLst>
          </p:cNvPr>
          <p:cNvSpPr/>
          <p:nvPr/>
        </p:nvSpPr>
        <p:spPr bwMode="auto">
          <a:xfrm>
            <a:off x="8242877" y="2033058"/>
            <a:ext cx="1707362" cy="1672389"/>
          </a:xfrm>
          <a:prstGeom prst="ellipse">
            <a:avLst/>
          </a:pr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600" i="0" u="none" strike="noStrike" cap="none" normalizeH="0" baseline="0">
              <a:ln>
                <a:noFill/>
              </a:ln>
              <a:solidFill>
                <a:schemeClr val="tx1"/>
              </a:solidFill>
              <a:effectLst/>
              <a:latin typeface="Lucida Grande" pitchFamily="1" charset="0"/>
              <a:ea typeface="Geneva" pitchFamily="1" charset="-128"/>
            </a:endParaRPr>
          </a:p>
        </p:txBody>
      </p:sp>
      <p:sp>
        <p:nvSpPr>
          <p:cNvPr id="28" name="TextBox 27">
            <a:extLst>
              <a:ext uri="{FF2B5EF4-FFF2-40B4-BE49-F238E27FC236}">
                <a16:creationId xmlns:a16="http://schemas.microsoft.com/office/drawing/2014/main" id="{5391BC5E-CA20-FE13-EC20-500269AF0267}"/>
              </a:ext>
            </a:extLst>
          </p:cNvPr>
          <p:cNvSpPr txBox="1"/>
          <p:nvPr/>
        </p:nvSpPr>
        <p:spPr>
          <a:xfrm>
            <a:off x="8108814" y="2224628"/>
            <a:ext cx="1998907" cy="369332"/>
          </a:xfrm>
          <a:prstGeom prst="rect">
            <a:avLst/>
          </a:prstGeom>
          <a:solidFill>
            <a:srgbClr val="FFC1C1"/>
          </a:solidFill>
          <a:ln>
            <a:noFill/>
          </a:ln>
        </p:spPr>
        <p:txBody>
          <a:bodyPr wrap="square" rtlCol="0">
            <a:spAutoFit/>
          </a:bodyPr>
          <a:lstStyle/>
          <a:p>
            <a:pPr algn="ctr"/>
            <a:r>
              <a:rPr lang="en-GB" dirty="0"/>
              <a:t>Applied Research</a:t>
            </a:r>
          </a:p>
        </p:txBody>
      </p:sp>
      <p:sp>
        <p:nvSpPr>
          <p:cNvPr id="29" name="TextBox 28">
            <a:extLst>
              <a:ext uri="{FF2B5EF4-FFF2-40B4-BE49-F238E27FC236}">
                <a16:creationId xmlns:a16="http://schemas.microsoft.com/office/drawing/2014/main" id="{D30BD9FE-9D5C-BB80-FF5C-F7FABA2DF1D3}"/>
              </a:ext>
            </a:extLst>
          </p:cNvPr>
          <p:cNvSpPr txBox="1"/>
          <p:nvPr/>
        </p:nvSpPr>
        <p:spPr>
          <a:xfrm>
            <a:off x="8098779" y="2970189"/>
            <a:ext cx="2008942" cy="646331"/>
          </a:xfrm>
          <a:prstGeom prst="rect">
            <a:avLst/>
          </a:prstGeom>
          <a:solidFill>
            <a:srgbClr val="FFC000"/>
          </a:solidFill>
          <a:ln>
            <a:noFill/>
          </a:ln>
        </p:spPr>
        <p:txBody>
          <a:bodyPr wrap="square" rtlCol="0">
            <a:spAutoFit/>
          </a:bodyPr>
          <a:lstStyle/>
          <a:p>
            <a:pPr algn="ctr"/>
            <a:r>
              <a:rPr lang="en-GB" dirty="0"/>
              <a:t>Tools &amp; Infrastructure</a:t>
            </a:r>
          </a:p>
        </p:txBody>
      </p:sp>
      <p:sp>
        <p:nvSpPr>
          <p:cNvPr id="30" name="TextBox 29">
            <a:extLst>
              <a:ext uri="{FF2B5EF4-FFF2-40B4-BE49-F238E27FC236}">
                <a16:creationId xmlns:a16="http://schemas.microsoft.com/office/drawing/2014/main" id="{61253C47-1422-9D30-1E1E-1C68CA356617}"/>
              </a:ext>
            </a:extLst>
          </p:cNvPr>
          <p:cNvSpPr txBox="1"/>
          <p:nvPr/>
        </p:nvSpPr>
        <p:spPr>
          <a:xfrm>
            <a:off x="8108813" y="2588913"/>
            <a:ext cx="1998909" cy="369332"/>
          </a:xfrm>
          <a:prstGeom prst="rect">
            <a:avLst/>
          </a:prstGeom>
          <a:solidFill>
            <a:schemeClr val="accent1">
              <a:lumMod val="75000"/>
            </a:schemeClr>
          </a:solidFill>
          <a:ln>
            <a:noFill/>
          </a:ln>
        </p:spPr>
        <p:txBody>
          <a:bodyPr wrap="square" rtlCol="0">
            <a:spAutoFit/>
          </a:bodyPr>
          <a:lstStyle/>
          <a:p>
            <a:pPr algn="ctr"/>
            <a:r>
              <a:rPr lang="en-GB" dirty="0"/>
              <a:t>People / Skills</a:t>
            </a:r>
          </a:p>
        </p:txBody>
      </p:sp>
      <p:sp>
        <p:nvSpPr>
          <p:cNvPr id="3" name="TextBox 2">
            <a:extLst>
              <a:ext uri="{FF2B5EF4-FFF2-40B4-BE49-F238E27FC236}">
                <a16:creationId xmlns:a16="http://schemas.microsoft.com/office/drawing/2014/main" id="{32361DB0-E529-DCE6-B235-61EDC7861446}"/>
              </a:ext>
            </a:extLst>
          </p:cNvPr>
          <p:cNvSpPr txBox="1"/>
          <p:nvPr/>
        </p:nvSpPr>
        <p:spPr>
          <a:xfrm>
            <a:off x="9304207" y="1734708"/>
            <a:ext cx="2303964" cy="307777"/>
          </a:xfrm>
          <a:prstGeom prst="rect">
            <a:avLst/>
          </a:prstGeom>
          <a:noFill/>
        </p:spPr>
        <p:txBody>
          <a:bodyPr wrap="none" rtlCol="0">
            <a:spAutoFit/>
          </a:bodyPr>
          <a:lstStyle/>
          <a:p>
            <a:r>
              <a:rPr lang="en-GB" sz="1400" b="1" dirty="0">
                <a:solidFill>
                  <a:srgbClr val="C00000"/>
                </a:solidFill>
              </a:rPr>
              <a:t>NATIONAL IMPORTANCE</a:t>
            </a:r>
          </a:p>
        </p:txBody>
      </p:sp>
    </p:spTree>
    <p:extLst>
      <p:ext uri="{BB962C8B-B14F-4D97-AF65-F5344CB8AC3E}">
        <p14:creationId xmlns:p14="http://schemas.microsoft.com/office/powerpoint/2010/main" val="3636452567"/>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Lucida Grande"/>
        <a:ea typeface="Geneva"/>
        <a:cs typeface=""/>
      </a:majorFont>
      <a:minorFont>
        <a:latin typeface="Lucida Grande"/>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Lucida Grande" pitchFamily="1" charset="0"/>
            <a:ea typeface="Geneva"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Lucida Grande" pitchFamily="1" charset="0"/>
            <a:ea typeface="Geneva"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7ed2f0d2-541f-46e9-a66b-45165c1f10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3A4A4B7FAD4AE41BD906FB15FCBB896" ma:contentTypeVersion="15" ma:contentTypeDescription="Create a new document." ma:contentTypeScope="" ma:versionID="65e5b6c9f982442921d5d7297e9ce07a">
  <xsd:schema xmlns:xsd="http://www.w3.org/2001/XMLSchema" xmlns:xs="http://www.w3.org/2001/XMLSchema" xmlns:p="http://schemas.microsoft.com/office/2006/metadata/properties" xmlns:ns3="7ed2f0d2-541f-46e9-a66b-45165c1f1026" xmlns:ns4="d87bae4e-f3a0-4e51-82db-f647c3095509" targetNamespace="http://schemas.microsoft.com/office/2006/metadata/properties" ma:root="true" ma:fieldsID="e239d1476abc72000c85109339721518" ns3:_="" ns4:_="">
    <xsd:import namespace="7ed2f0d2-541f-46e9-a66b-45165c1f1026"/>
    <xsd:import namespace="d87bae4e-f3a0-4e51-82db-f647c309550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2f0d2-541f-46e9-a66b-45165c1f102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87bae4e-f3a0-4e51-82db-f647c309550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AACA342-C658-449F-BC38-DBA34823630A}">
  <ds:schemaRefs>
    <ds:schemaRef ds:uri="http://purl.org/dc/terms/"/>
    <ds:schemaRef ds:uri="http://schemas.openxmlformats.org/package/2006/metadata/core-properties"/>
    <ds:schemaRef ds:uri="7ed2f0d2-541f-46e9-a66b-45165c1f1026"/>
    <ds:schemaRef ds:uri="http://purl.org/dc/dcmitype/"/>
    <ds:schemaRef ds:uri="d87bae4e-f3a0-4e51-82db-f647c3095509"/>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B025DB24-05DC-482B-8BDE-016EC0F7DB10}">
  <ds:schemaRefs>
    <ds:schemaRef ds:uri="http://schemas.microsoft.com/sharepoint/v3/contenttype/forms"/>
  </ds:schemaRefs>
</ds:datastoreItem>
</file>

<file path=customXml/itemProps3.xml><?xml version="1.0" encoding="utf-8"?>
<ds:datastoreItem xmlns:ds="http://schemas.openxmlformats.org/officeDocument/2006/customXml" ds:itemID="{3BF9854E-90EA-4FB0-9D91-5DBC8FCC95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d2f0d2-541f-46e9-a66b-45165c1f1026"/>
    <ds:schemaRef ds:uri="d87bae4e-f3a0-4e51-82db-f647c30955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7e3d22-4ea1-422d-b0ad-8fcc89406b9e}" enabled="0" method="" siteId="{377e3d22-4ea1-422d-b0ad-8fcc89406b9e}" removed="1"/>
</clbl:labelList>
</file>

<file path=docProps/app.xml><?xml version="1.0" encoding="utf-8"?>
<Properties xmlns="http://schemas.openxmlformats.org/officeDocument/2006/extended-properties" xmlns:vt="http://schemas.openxmlformats.org/officeDocument/2006/docPropsVTypes">
  <TotalTime>61528</TotalTime>
  <Words>324</Words>
  <Application>Microsoft Office PowerPoint</Application>
  <PresentationFormat>Widescreen</PresentationFormat>
  <Paragraphs>21</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Lucida Grande</vt:lpstr>
      <vt:lpstr>Blank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Thank you for your patience while we at EPSRC discuss your pre-outline programme grant application. Â  We feel that the application could align to healthcare technologies remit and we would like to invite you to a zoom meeting to discuss the proposal further, this is standard process in EPSRC and allows us to gain more insight into the application. The meeting will be attended by a programme grant contact, the relevant head of theme and relevant portfolio managers.  Â  This meeting should involve yourself and up to two members of the team and will be 90 minutes.Â  I have copied my colleague Lydia who will be scheduling this meeting on our behalf so please let us know your upcoming availability. I note that the team are particularly busy with various engagements in March and into April so we may be looking at a date in April/May.  Â  During the meeting we would like you to give a 20 minute presentation around the following points: Â Â Â  *Â Â  The timeliness of the research. Â Â Â  *Â Â  Information of the team that will be involved and why. Â Â Â  *Â Â  The national importance and impact. Â Â Â  *Â Â  The work packages (at a high level but include the interrelation between the packages). Â Â Â  *Â Â  Fit to the EPSRC portfolio. Â Â Â  *Â Â  Fit to EPSRC strategies in particular EPSRC's research areas. Â  The presentation and discussion are an opportunity for you to provide more details on the programme. Â The presentation will be followed by a discussion on the information provided in the pre-outline and presentation. Further information and context on what will be required can be found here&lt;https://epsrc.ukri.org/funding/applicationprocess/routes/capacity/programme/howtoapply/&gt;.Â  Â  Following our meeting there will be an internal discussion and a decision on whether or not this will be invited to the next stage of the process subject to how the research relates to our portfolio and future strategy so it is very important to make this clear during the discussions. Â  A few points you may wish to consider at this stage are: A key aspect of the pre</dc:title>
  <dc:creator>Barbara Kasprzyk-Hordern</dc:creator>
  <cp:lastModifiedBy>Paula Buxton</cp:lastModifiedBy>
  <cp:revision>485</cp:revision>
  <dcterms:created xsi:type="dcterms:W3CDTF">2022-03-18T13:27:56Z</dcterms:created>
  <dcterms:modified xsi:type="dcterms:W3CDTF">2024-01-31T10:24:47Z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0x01010033A4A4B7FAD4AE41BD906FB15FCBB896</vt:lpwstr>
  </property>
</Properties>
</file>