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3" r:id="rId5"/>
    <p:sldMasterId id="2147483735" r:id="rId6"/>
    <p:sldMasterId id="2147483749" r:id="rId7"/>
    <p:sldMasterId id="2147483762" r:id="rId8"/>
  </p:sldMasterIdLst>
  <p:notesMasterIdLst>
    <p:notesMasterId r:id="rId51"/>
  </p:notesMasterIdLst>
  <p:sldIdLst>
    <p:sldId id="296" r:id="rId9"/>
    <p:sldId id="457" r:id="rId10"/>
    <p:sldId id="459" r:id="rId11"/>
    <p:sldId id="460" r:id="rId12"/>
    <p:sldId id="391" r:id="rId13"/>
    <p:sldId id="396" r:id="rId14"/>
    <p:sldId id="443" r:id="rId15"/>
    <p:sldId id="444" r:id="rId16"/>
    <p:sldId id="395" r:id="rId17"/>
    <p:sldId id="441" r:id="rId18"/>
    <p:sldId id="461" r:id="rId19"/>
    <p:sldId id="476" r:id="rId20"/>
    <p:sldId id="477" r:id="rId21"/>
    <p:sldId id="478" r:id="rId22"/>
    <p:sldId id="479" r:id="rId23"/>
    <p:sldId id="434" r:id="rId24"/>
    <p:sldId id="480" r:id="rId25"/>
    <p:sldId id="309" r:id="rId26"/>
    <p:sldId id="436" r:id="rId27"/>
    <p:sldId id="462" r:id="rId28"/>
    <p:sldId id="339" r:id="rId29"/>
    <p:sldId id="463" r:id="rId30"/>
    <p:sldId id="464" r:id="rId31"/>
    <p:sldId id="465" r:id="rId32"/>
    <p:sldId id="466" r:id="rId33"/>
    <p:sldId id="467" r:id="rId34"/>
    <p:sldId id="468" r:id="rId35"/>
    <p:sldId id="469" r:id="rId36"/>
    <p:sldId id="470" r:id="rId37"/>
    <p:sldId id="471" r:id="rId38"/>
    <p:sldId id="439" r:id="rId39"/>
    <p:sldId id="481" r:id="rId40"/>
    <p:sldId id="482" r:id="rId41"/>
    <p:sldId id="483" r:id="rId42"/>
    <p:sldId id="484" r:id="rId43"/>
    <p:sldId id="447" r:id="rId44"/>
    <p:sldId id="473" r:id="rId45"/>
    <p:sldId id="446" r:id="rId46"/>
    <p:sldId id="440" r:id="rId47"/>
    <p:sldId id="437" r:id="rId48"/>
    <p:sldId id="472" r:id="rId49"/>
    <p:sldId id="44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9B1E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49A03-8ACD-46F4-940B-A82E5ACF0F11}" v="195" dt="2023-07-06T23:43:02.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60"/>
  </p:normalViewPr>
  <p:slideViewPr>
    <p:cSldViewPr snapToGrid="0">
      <p:cViewPr varScale="1">
        <p:scale>
          <a:sx n="64" d="100"/>
          <a:sy n="64" d="100"/>
        </p:scale>
        <p:origin x="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5:26:51.0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5:26:54.8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5:26:55.1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9T15:26:55.6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BCD8C-3B98-4E63-9B55-1E577A713F37}" type="datetimeFigureOut">
              <a:rPr lang="en-GB" smtClean="0"/>
              <a:t>18/07/2023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007A9-99E6-4F58-9792-C5BCD2C3E7C1}" type="slidenum">
              <a:rPr lang="en-GB" smtClean="0"/>
              <a:t>‹#›</a:t>
            </a:fld>
            <a:endParaRPr lang="en-GB"/>
          </a:p>
        </p:txBody>
      </p:sp>
    </p:spTree>
    <p:extLst>
      <p:ext uri="{BB962C8B-B14F-4D97-AF65-F5344CB8AC3E}">
        <p14:creationId xmlns:p14="http://schemas.microsoft.com/office/powerpoint/2010/main" val="3904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D80DE-E23A-4FC1-91A8-7B0ABE29BE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1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Type</a:t>
            </a:r>
            <a:r>
              <a:rPr lang="en-GB" sz="1200" b="1" i="0" kern="1200" baseline="0" dirty="0">
                <a:solidFill>
                  <a:schemeClr val="tx1"/>
                </a:solidFill>
                <a:effectLst/>
                <a:latin typeface="+mn-lt"/>
                <a:ea typeface="+mn-ea"/>
                <a:cs typeface="+mn-cs"/>
              </a:rPr>
              <a:t> of personal statement: </a:t>
            </a:r>
            <a:r>
              <a:rPr lang="en-GB" sz="1200" b="0" i="0" kern="1200" dirty="0">
                <a:solidFill>
                  <a:schemeClr val="tx1"/>
                </a:solidFill>
                <a:effectLst/>
                <a:latin typeface="+mn-lt"/>
                <a:ea typeface="+mn-ea"/>
                <a:cs typeface="+mn-cs"/>
              </a:rPr>
              <a:t>Oxford and Cambridge want minimal extra-curricular and more on academic ability and potential</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NB</a:t>
            </a:r>
            <a:r>
              <a:rPr lang="en-GB" sz="1200" b="0" i="0" kern="1200" dirty="0">
                <a:solidFill>
                  <a:schemeClr val="tx1"/>
                </a:solidFill>
                <a:effectLst/>
                <a:latin typeface="+mn-lt"/>
                <a:ea typeface="+mn-ea"/>
                <a:cs typeface="+mn-cs"/>
              </a:rPr>
              <a:t>: There are three images on the</a:t>
            </a:r>
            <a:r>
              <a:rPr lang="en-GB" sz="1200" b="0" i="0" kern="1200" baseline="0" dirty="0">
                <a:solidFill>
                  <a:schemeClr val="tx1"/>
                </a:solidFill>
                <a:effectLst/>
                <a:latin typeface="+mn-lt"/>
                <a:ea typeface="+mn-ea"/>
                <a:cs typeface="+mn-cs"/>
              </a:rPr>
              <a:t> left to click through </a:t>
            </a: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05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1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58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21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67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75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701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00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02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159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53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E224F-669E-4E9D-91F3-524ABBBCCE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780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30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1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54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D80DE-E23A-4FC1-91A8-7B0ABE29BE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2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1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22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Some universities are particularly competitive to gain entry to!  </a:t>
            </a:r>
          </a:p>
          <a:p>
            <a:r>
              <a:rPr lang="en-GB" sz="1200" b="0" i="0" kern="1200" dirty="0">
                <a:solidFill>
                  <a:schemeClr val="tx1"/>
                </a:solidFill>
                <a:effectLst/>
                <a:latin typeface="+mn-lt"/>
                <a:ea typeface="+mn-ea"/>
                <a:cs typeface="+mn-cs"/>
              </a:rPr>
              <a:t>https://www.ucas.com/data-and-analysis/undergraduate-statistics-and-reports/ucas-undergraduate-end-cycle-data-resources/applicants-and-acceptances-universities-and-colleges-2018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A4DA8-8096-4040-AB08-EB726E4F4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30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E224F-669E-4E9D-91F3-524ABBBCCE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1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91113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91485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83643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094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849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34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65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203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674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806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00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4049692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298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59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486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8882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709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843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04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651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29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351744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73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888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616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600122-2F7E-40BA-A15F-9EF2F3432AFF}"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B1E516-7362-4E78-9D35-CAC2271FCBA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783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ertical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2539929"/>
            <a:ext cx="6952868" cy="3391735"/>
          </a:xfrm>
        </p:spPr>
        <p:txBody>
          <a:bodyPr/>
          <a:lstStyle>
            <a:lvl1pPr>
              <a:defRPr sz="26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p:cNvSpPr>
            <a:spLocks noGrp="1"/>
          </p:cNvSpPr>
          <p:nvPr>
            <p:ph type="title"/>
          </p:nvPr>
        </p:nvSpPr>
        <p:spPr>
          <a:xfrm>
            <a:off x="4766733" y="1428447"/>
            <a:ext cx="6983847" cy="941120"/>
          </a:xfrm>
        </p:spPr>
        <p:txBody>
          <a:bodyPr anchor="t" anchorCtr="0">
            <a:noAutofit/>
          </a:bodyPr>
          <a:lstStyle>
            <a:lvl1pPr>
              <a:defRPr sz="3000"/>
            </a:lvl1pPr>
          </a:lstStyle>
          <a:p>
            <a:r>
              <a:rPr lang="en-GB" dirty="0"/>
              <a:t>Click to edit Master title style</a:t>
            </a:r>
            <a:endParaRPr lang="en-US" dirty="0"/>
          </a:p>
        </p:txBody>
      </p:sp>
      <p:sp>
        <p:nvSpPr>
          <p:cNvPr id="9" name="Picture Placeholder 8"/>
          <p:cNvSpPr>
            <a:spLocks noGrp="1"/>
          </p:cNvSpPr>
          <p:nvPr>
            <p:ph type="pic" sz="quarter" idx="13"/>
          </p:nvPr>
        </p:nvSpPr>
        <p:spPr bwMode="gray">
          <a:xfrm>
            <a:off x="495632" y="1428447"/>
            <a:ext cx="3882441" cy="4503216"/>
          </a:xfrm>
          <a:prstGeom prst="rect">
            <a:avLst/>
          </a:prstGeom>
          <a:solidFill>
            <a:schemeClr val="bg1">
              <a:lumMod val="85000"/>
            </a:schemeClr>
          </a:solidFill>
        </p:spPr>
        <p:txBody>
          <a:bodyPr lIns="144000" tIns="140400" anchor="t" anchorCtr="0">
            <a:normAutofit/>
          </a:bodyPr>
          <a:lstStyle>
            <a:lvl1pPr marL="0" indent="0" algn="l">
              <a:buNone/>
              <a:tabLst>
                <a:tab pos="3227307" algn="l"/>
              </a:tabLst>
              <a:defRPr sz="2000">
                <a:solidFill>
                  <a:schemeClr val="accent2">
                    <a:lumMod val="60000"/>
                    <a:lumOff val="40000"/>
                  </a:schemeClr>
                </a:solidFill>
              </a:defRPr>
            </a:lvl1pPr>
          </a:lstStyle>
          <a:p>
            <a:endParaRPr lang="en-GB" noProof="0" dirty="0"/>
          </a:p>
        </p:txBody>
      </p:sp>
    </p:spTree>
    <p:extLst>
      <p:ext uri="{BB962C8B-B14F-4D97-AF65-F5344CB8AC3E}">
        <p14:creationId xmlns:p14="http://schemas.microsoft.com/office/powerpoint/2010/main" val="1334736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hapter left">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0" y="1"/>
            <a:ext cx="12192000" cy="6858000"/>
          </a:xfrm>
        </p:spPr>
        <p:txBody>
          <a:bodyPr anchor="ctr"/>
          <a:lstStyle>
            <a:lvl1pPr algn="ctr">
              <a:defRPr sz="1800"/>
            </a:lvl1pPr>
          </a:lstStyle>
          <a:p>
            <a:endParaRPr lang="en-GB" dirty="0"/>
          </a:p>
          <a:p>
            <a:r>
              <a:rPr lang="en-GB" dirty="0"/>
              <a:t>Click on the icon to insert an image</a:t>
            </a:r>
          </a:p>
        </p:txBody>
      </p:sp>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0" y="521075"/>
            <a:ext cx="6096000" cy="6336925"/>
          </a:xfrm>
          <a:solidFill>
            <a:schemeClr val="accent2">
              <a:alpha val="66000"/>
            </a:schemeClr>
          </a:solidFill>
        </p:spPr>
        <p:txBody>
          <a:bodyPr/>
          <a:lstStyle/>
          <a:p>
            <a:pPr lvl="0"/>
            <a:r>
              <a:rPr lang="en-GB" dirty="0"/>
              <a:t> </a:t>
            </a:r>
          </a:p>
        </p:txBody>
      </p:sp>
      <p:sp>
        <p:nvSpPr>
          <p:cNvPr id="5" name="Footer Placeholder 4">
            <a:extLst>
              <a:ext uri="{FF2B5EF4-FFF2-40B4-BE49-F238E27FC236}">
                <a16:creationId xmlns:a16="http://schemas.microsoft.com/office/drawing/2014/main" id="{28948F33-077D-4D5E-9E7E-4B99AD794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D52E2-4E6D-4AD8-9F77-B289BE43A0E1}"/>
              </a:ext>
            </a:extLst>
          </p:cNvPr>
          <p:cNvSpPr>
            <a:spLocks noGrp="1"/>
          </p:cNvSpPr>
          <p:nvPr>
            <p:ph type="sldNum" sz="quarter" idx="12"/>
          </p:nvPr>
        </p:nvSpPr>
        <p:spPr/>
        <p:txBody>
          <a:bodyPr/>
          <a:lstStyle/>
          <a:p>
            <a:fld id="{59CDF08C-A8E3-4E12-B3C5-7BE5A2981715}" type="slidenum">
              <a:rPr lang="en-GB" smtClean="0"/>
              <a:t>‹#›</a:t>
            </a:fld>
            <a:endParaRPr lang="en-GB"/>
          </a:p>
        </p:txBody>
      </p:sp>
      <p:sp>
        <p:nvSpPr>
          <p:cNvPr id="2" name="Title 1">
            <a:extLst>
              <a:ext uri="{FF2B5EF4-FFF2-40B4-BE49-F238E27FC236}">
                <a16:creationId xmlns:a16="http://schemas.microsoft.com/office/drawing/2014/main" id="{61C183FC-777C-4DC2-AF7B-FFA89EEAB63D}"/>
              </a:ext>
            </a:extLst>
          </p:cNvPr>
          <p:cNvSpPr>
            <a:spLocks noGrp="1"/>
          </p:cNvSpPr>
          <p:nvPr>
            <p:ph type="title" hasCustomPrompt="1"/>
          </p:nvPr>
        </p:nvSpPr>
        <p:spPr>
          <a:xfrm>
            <a:off x="293594" y="2049930"/>
            <a:ext cx="3973607" cy="1896596"/>
          </a:xfrm>
        </p:spPr>
        <p:txBody>
          <a:bodyPr anchor="b"/>
          <a:lstStyle>
            <a:lvl1pPr algn="l">
              <a:defRPr b="1">
                <a:solidFill>
                  <a:schemeClr val="bg1"/>
                </a:solidFill>
              </a:defRPr>
            </a:lvl1pPr>
          </a:lstStyle>
          <a:p>
            <a:r>
              <a:rPr lang="en-GB" dirty="0"/>
              <a:t>Click to add title</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385764" y="4135439"/>
            <a:ext cx="2662237" cy="28800"/>
          </a:xfrm>
          <a:solidFill>
            <a:schemeClr val="accent1"/>
          </a:solidFill>
        </p:spPr>
        <p:txBody>
          <a:bodyPr/>
          <a:lstStyle/>
          <a:p>
            <a:pPr lvl="0"/>
            <a:r>
              <a:rPr lang="en-GB" dirty="0"/>
              <a:t> </a:t>
            </a:r>
          </a:p>
        </p:txBody>
      </p:sp>
      <p:sp>
        <p:nvSpPr>
          <p:cNvPr id="21" name="Rectangle 20">
            <a:extLst>
              <a:ext uri="{FF2B5EF4-FFF2-40B4-BE49-F238E27FC236}">
                <a16:creationId xmlns:a16="http://schemas.microsoft.com/office/drawing/2014/main" id="{C022B2DA-D201-4029-B538-3BCBD7E1687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9C857F4-0327-4ABB-BFE3-6410D30A19A1}"/>
              </a:ext>
            </a:extLst>
          </p:cNvPr>
          <p:cNvSpPr>
            <a:spLocks noGrp="1"/>
          </p:cNvSpPr>
          <p:nvPr>
            <p:ph type="body" sz="quarter" idx="18" hasCustomPrompt="1"/>
          </p:nvPr>
        </p:nvSpPr>
        <p:spPr>
          <a:xfrm>
            <a:off x="-5137" y="515675"/>
            <a:ext cx="12192000" cy="3600"/>
          </a:xfrm>
          <a:solidFill>
            <a:schemeClr val="bg1"/>
          </a:solidFill>
        </p:spPr>
        <p:txBody>
          <a:bodyPr/>
          <a:lstStyle/>
          <a:p>
            <a:pPr lvl="0"/>
            <a:r>
              <a:rPr lang="en-GB" dirty="0"/>
              <a:t> </a:t>
            </a:r>
          </a:p>
        </p:txBody>
      </p:sp>
      <p:sp>
        <p:nvSpPr>
          <p:cNvPr id="12" name="Text Placeholder 14">
            <a:extLst>
              <a:ext uri="{FF2B5EF4-FFF2-40B4-BE49-F238E27FC236}">
                <a16:creationId xmlns:a16="http://schemas.microsoft.com/office/drawing/2014/main" id="{044BDC84-4876-4578-9A84-5B3EBDAD9A23}"/>
              </a:ext>
            </a:extLst>
          </p:cNvPr>
          <p:cNvSpPr>
            <a:spLocks noGrp="1"/>
          </p:cNvSpPr>
          <p:nvPr>
            <p:ph type="body" sz="quarter" idx="15" hasCustomPrompt="1"/>
          </p:nvPr>
        </p:nvSpPr>
        <p:spPr>
          <a:xfrm>
            <a:off x="706439"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5FFF597-A3AD-4C3D-971E-EFA574E53A1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A995EBCE-1742-4CC1-A7EA-4D376CAE96A5}"/>
              </a:ext>
            </a:extLst>
          </p:cNvPr>
          <p:cNvGrpSpPr/>
          <p:nvPr userDrawn="1"/>
        </p:nvGrpSpPr>
        <p:grpSpPr>
          <a:xfrm>
            <a:off x="-3587716" y="1"/>
            <a:ext cx="3507559" cy="4794430"/>
            <a:chOff x="838199" y="1150070"/>
            <a:chExt cx="3507558" cy="4794429"/>
          </a:xfrm>
          <a:solidFill>
            <a:schemeClr val="tx1"/>
          </a:solidFill>
        </p:grpSpPr>
        <p:sp>
          <p:nvSpPr>
            <p:cNvPr id="15" name="Rectangle 14">
              <a:extLst>
                <a:ext uri="{FF2B5EF4-FFF2-40B4-BE49-F238E27FC236}">
                  <a16:creationId xmlns:a16="http://schemas.microsoft.com/office/drawing/2014/main" id="{15E13623-6BA3-464E-A5AB-598CE9691956}"/>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sp>
          <p:nvSpPr>
            <p:cNvPr id="16" name="TextBox 15">
              <a:extLst>
                <a:ext uri="{FF2B5EF4-FFF2-40B4-BE49-F238E27FC236}">
                  <a16:creationId xmlns:a16="http://schemas.microsoft.com/office/drawing/2014/main" id="{FBEF0EA7-0A5C-4D79-BE24-557ED0243069}"/>
                </a:ext>
              </a:extLst>
            </p:cNvPr>
            <p:cNvSpPr txBox="1"/>
            <p:nvPr/>
          </p:nvSpPr>
          <p:spPr>
            <a:xfrm>
              <a:off x="838200" y="1150070"/>
              <a:ext cx="3507555" cy="646331"/>
            </a:xfrm>
            <a:prstGeom prst="rect">
              <a:avLst/>
            </a:prstGeom>
            <a:noFill/>
          </p:spPr>
          <p:txBody>
            <a:bodyPr wrap="square" rtlCol="0">
              <a:spAutoFit/>
            </a:bodyPr>
            <a:lstStyle/>
            <a:p>
              <a:pPr algn="ctr"/>
              <a:r>
                <a:rPr lang="en-GB" sz="1800" dirty="0">
                  <a:solidFill>
                    <a:srgbClr val="333333"/>
                  </a:solidFill>
                </a:rPr>
                <a:t>How to insert a </a:t>
              </a:r>
              <a:br>
                <a:rPr lang="en-GB" sz="1800" dirty="0">
                  <a:solidFill>
                    <a:srgbClr val="333333"/>
                  </a:solidFill>
                </a:rPr>
              </a:br>
              <a:r>
                <a:rPr lang="en-GB" sz="1800" dirty="0">
                  <a:solidFill>
                    <a:srgbClr val="333333"/>
                  </a:solidFill>
                </a:rPr>
                <a:t>background in a placeholder</a:t>
              </a:r>
            </a:p>
          </p:txBody>
        </p:sp>
        <p:sp>
          <p:nvSpPr>
            <p:cNvPr id="17" name="Rectangle 16">
              <a:extLst>
                <a:ext uri="{FF2B5EF4-FFF2-40B4-BE49-F238E27FC236}">
                  <a16:creationId xmlns:a16="http://schemas.microsoft.com/office/drawing/2014/main" id="{6CC0A7C9-4A4E-4B9B-A99F-67BAEB1B22C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sp>
          <p:nvSpPr>
            <p:cNvPr id="19" name="TextBox 18">
              <a:extLst>
                <a:ext uri="{FF2B5EF4-FFF2-40B4-BE49-F238E27FC236}">
                  <a16:creationId xmlns:a16="http://schemas.microsoft.com/office/drawing/2014/main" id="{3CE74771-75DE-4A31-AC1E-18E232A2E011}"/>
                </a:ext>
              </a:extLst>
            </p:cNvPr>
            <p:cNvSpPr txBox="1"/>
            <p:nvPr/>
          </p:nvSpPr>
          <p:spPr>
            <a:xfrm>
              <a:off x="838199" y="3344437"/>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AD5036B1-610C-42C3-97AB-6ACCF0FA47C9}"/>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2" name="TextBox 21">
              <a:extLst>
                <a:ext uri="{FF2B5EF4-FFF2-40B4-BE49-F238E27FC236}">
                  <a16:creationId xmlns:a16="http://schemas.microsoft.com/office/drawing/2014/main" id="{506AA1CC-BDF6-4320-BCE2-9BBE49A9591F}"/>
                </a:ext>
              </a:extLst>
            </p:cNvPr>
            <p:cNvSpPr txBox="1"/>
            <p:nvPr/>
          </p:nvSpPr>
          <p:spPr>
            <a:xfrm>
              <a:off x="838199" y="4617884"/>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23" name="TextBox 22">
              <a:extLst>
                <a:ext uri="{FF2B5EF4-FFF2-40B4-BE49-F238E27FC236}">
                  <a16:creationId xmlns:a16="http://schemas.microsoft.com/office/drawing/2014/main" id="{683DCAB3-88CE-45D4-BF29-1E722F797D1F}"/>
                </a:ext>
              </a:extLst>
            </p:cNvPr>
            <p:cNvSpPr txBox="1"/>
            <p:nvPr/>
          </p:nvSpPr>
          <p:spPr>
            <a:xfrm>
              <a:off x="838199" y="5356548"/>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24" name="TextBox 23">
              <a:extLst>
                <a:ext uri="{FF2B5EF4-FFF2-40B4-BE49-F238E27FC236}">
                  <a16:creationId xmlns:a16="http://schemas.microsoft.com/office/drawing/2014/main" id="{9A35E13A-051E-4FC2-8E23-F94AE43AE70D}"/>
                </a:ext>
              </a:extLst>
            </p:cNvPr>
            <p:cNvSpPr txBox="1"/>
            <p:nvPr/>
          </p:nvSpPr>
          <p:spPr>
            <a:xfrm>
              <a:off x="838199" y="1867809"/>
              <a:ext cx="3507557" cy="1169551"/>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25" name="Rectangle 24">
              <a:extLst>
                <a:ext uri="{FF2B5EF4-FFF2-40B4-BE49-F238E27FC236}">
                  <a16:creationId xmlns:a16="http://schemas.microsoft.com/office/drawing/2014/main" id="{89B1EABE-A092-4457-AECD-16C1FB688F82}"/>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bg1"/>
                </a:solidFill>
              </a:endParaRPr>
            </a:p>
          </p:txBody>
        </p:sp>
      </p:grpSp>
    </p:spTree>
    <p:extLst>
      <p:ext uri="{BB962C8B-B14F-4D97-AF65-F5344CB8AC3E}">
        <p14:creationId xmlns:p14="http://schemas.microsoft.com/office/powerpoint/2010/main" val="3420332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252671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512627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328865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370610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941415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83B215-EF85-48E2-961C-5ABC736A2D7B}" type="datetimeFigureOut">
              <a:rPr lang="en-GB" smtClean="0"/>
              <a:t>18/07/2023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587190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83B215-EF85-48E2-961C-5ABC736A2D7B}" type="datetimeFigureOut">
              <a:rPr lang="en-GB" smtClean="0"/>
              <a:t>18/07/2023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504700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3B215-EF85-48E2-961C-5ABC736A2D7B}" type="datetimeFigureOut">
              <a:rPr lang="en-GB" smtClean="0"/>
              <a:t>18/07/2023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576237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75073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3215008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225248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3B215-EF85-48E2-961C-5ABC736A2D7B}"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979334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pter left">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0" y="1"/>
            <a:ext cx="12192000" cy="6858000"/>
          </a:xfrm>
        </p:spPr>
        <p:txBody>
          <a:bodyPr anchor="ctr"/>
          <a:lstStyle>
            <a:lvl1pPr algn="ctr">
              <a:defRPr sz="1800"/>
            </a:lvl1pPr>
          </a:lstStyle>
          <a:p>
            <a:endParaRPr lang="en-GB" dirty="0"/>
          </a:p>
          <a:p>
            <a:r>
              <a:rPr lang="en-GB" dirty="0"/>
              <a:t>Click on the icon to insert an image</a:t>
            </a:r>
          </a:p>
        </p:txBody>
      </p:sp>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0" y="521074"/>
            <a:ext cx="6096000" cy="6336925"/>
          </a:xfrm>
          <a:solidFill>
            <a:schemeClr val="accent2">
              <a:alpha val="66000"/>
            </a:schemeClr>
          </a:solidFill>
        </p:spPr>
        <p:txBody>
          <a:bodyPr/>
          <a:lstStyle/>
          <a:p>
            <a:pPr lvl="0"/>
            <a:r>
              <a:rPr lang="en-GB" dirty="0"/>
              <a:t> </a:t>
            </a:r>
          </a:p>
        </p:txBody>
      </p:sp>
      <p:sp>
        <p:nvSpPr>
          <p:cNvPr id="5" name="Footer Placeholder 4">
            <a:extLst>
              <a:ext uri="{FF2B5EF4-FFF2-40B4-BE49-F238E27FC236}">
                <a16:creationId xmlns:a16="http://schemas.microsoft.com/office/drawing/2014/main" id="{28948F33-077D-4D5E-9E7E-4B99AD794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D52E2-4E6D-4AD8-9F77-B289BE43A0E1}"/>
              </a:ext>
            </a:extLst>
          </p:cNvPr>
          <p:cNvSpPr>
            <a:spLocks noGrp="1"/>
          </p:cNvSpPr>
          <p:nvPr>
            <p:ph type="sldNum" sz="quarter" idx="12"/>
          </p:nvPr>
        </p:nvSpPr>
        <p:spPr/>
        <p:txBody>
          <a:bodyPr/>
          <a:lstStyle/>
          <a:p>
            <a:fld id="{59CDF08C-A8E3-4E12-B3C5-7BE5A2981715}" type="slidenum">
              <a:rPr lang="en-GB" smtClean="0"/>
              <a:t>‹#›</a:t>
            </a:fld>
            <a:endParaRPr lang="en-GB"/>
          </a:p>
        </p:txBody>
      </p:sp>
      <p:sp>
        <p:nvSpPr>
          <p:cNvPr id="2" name="Title 1">
            <a:extLst>
              <a:ext uri="{FF2B5EF4-FFF2-40B4-BE49-F238E27FC236}">
                <a16:creationId xmlns:a16="http://schemas.microsoft.com/office/drawing/2014/main" id="{61C183FC-777C-4DC2-AF7B-FFA89EEAB63D}"/>
              </a:ext>
            </a:extLst>
          </p:cNvPr>
          <p:cNvSpPr>
            <a:spLocks noGrp="1"/>
          </p:cNvSpPr>
          <p:nvPr>
            <p:ph type="title" hasCustomPrompt="1"/>
          </p:nvPr>
        </p:nvSpPr>
        <p:spPr>
          <a:xfrm>
            <a:off x="293594" y="2049929"/>
            <a:ext cx="3973606" cy="1896596"/>
          </a:xfrm>
        </p:spPr>
        <p:txBody>
          <a:bodyPr anchor="b"/>
          <a:lstStyle>
            <a:lvl1pPr algn="l">
              <a:defRPr b="1">
                <a:solidFill>
                  <a:schemeClr val="bg1"/>
                </a:solidFill>
              </a:defRPr>
            </a:lvl1pPr>
          </a:lstStyle>
          <a:p>
            <a:r>
              <a:rPr lang="en-GB" dirty="0"/>
              <a:t>Click to add title</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385763" y="4135438"/>
            <a:ext cx="2662237" cy="28800"/>
          </a:xfrm>
          <a:solidFill>
            <a:schemeClr val="accent1"/>
          </a:solidFill>
        </p:spPr>
        <p:txBody>
          <a:bodyPr/>
          <a:lstStyle/>
          <a:p>
            <a:pPr lvl="0"/>
            <a:r>
              <a:rPr lang="en-GB" dirty="0"/>
              <a:t> </a:t>
            </a:r>
          </a:p>
        </p:txBody>
      </p:sp>
      <p:sp>
        <p:nvSpPr>
          <p:cNvPr id="21" name="Rectangle 20">
            <a:extLst>
              <a:ext uri="{FF2B5EF4-FFF2-40B4-BE49-F238E27FC236}">
                <a16:creationId xmlns:a16="http://schemas.microsoft.com/office/drawing/2014/main" id="{C022B2DA-D201-4029-B538-3BCBD7E16875}"/>
              </a:ext>
            </a:extLst>
          </p:cNvPr>
          <p:cNvSpPr/>
          <p:nvPr userDrawn="1"/>
        </p:nvSpPr>
        <p:spPr>
          <a:xfrm>
            <a:off x="0" y="513875"/>
            <a:ext cx="12192000" cy="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9C857F4-0327-4ABB-BFE3-6410D30A19A1}"/>
              </a:ext>
            </a:extLst>
          </p:cNvPr>
          <p:cNvSpPr>
            <a:spLocks noGrp="1"/>
          </p:cNvSpPr>
          <p:nvPr>
            <p:ph type="body" sz="quarter" idx="18" hasCustomPrompt="1"/>
          </p:nvPr>
        </p:nvSpPr>
        <p:spPr>
          <a:xfrm>
            <a:off x="-5137" y="515674"/>
            <a:ext cx="12192000" cy="3600"/>
          </a:xfrm>
          <a:solidFill>
            <a:schemeClr val="bg1"/>
          </a:solidFill>
        </p:spPr>
        <p:txBody>
          <a:bodyPr/>
          <a:lstStyle/>
          <a:p>
            <a:pPr lvl="0"/>
            <a:r>
              <a:rPr lang="en-GB" dirty="0"/>
              <a:t> </a:t>
            </a:r>
          </a:p>
        </p:txBody>
      </p:sp>
      <p:sp>
        <p:nvSpPr>
          <p:cNvPr id="12" name="Text Placeholder 14">
            <a:extLst>
              <a:ext uri="{FF2B5EF4-FFF2-40B4-BE49-F238E27FC236}">
                <a16:creationId xmlns:a16="http://schemas.microsoft.com/office/drawing/2014/main" id="{044BDC84-4876-4578-9A84-5B3EBDAD9A23}"/>
              </a:ext>
            </a:extLst>
          </p:cNvPr>
          <p:cNvSpPr>
            <a:spLocks noGrp="1"/>
          </p:cNvSpPr>
          <p:nvPr>
            <p:ph type="body" sz="quarter" idx="15" hasCustomPrompt="1"/>
          </p:nvPr>
        </p:nvSpPr>
        <p:spPr>
          <a:xfrm>
            <a:off x="706438" y="6502400"/>
            <a:ext cx="3600" cy="324000"/>
          </a:xfrm>
          <a:solidFill>
            <a:schemeClr val="accent3"/>
          </a:solidFill>
        </p:spPr>
        <p:txBody>
          <a:bodyPr/>
          <a:lstStyle/>
          <a:p>
            <a:pPr lvl="0"/>
            <a:r>
              <a:rPr lang="en-GB" dirty="0"/>
              <a:t> </a:t>
            </a:r>
          </a:p>
        </p:txBody>
      </p:sp>
      <p:sp>
        <p:nvSpPr>
          <p:cNvPr id="13" name="Text Placeholder 14">
            <a:extLst>
              <a:ext uri="{FF2B5EF4-FFF2-40B4-BE49-F238E27FC236}">
                <a16:creationId xmlns:a16="http://schemas.microsoft.com/office/drawing/2014/main" id="{45FFF597-A3AD-4C3D-971E-EFA574E53A16}"/>
              </a:ext>
            </a:extLst>
          </p:cNvPr>
          <p:cNvSpPr>
            <a:spLocks noGrp="1"/>
          </p:cNvSpPr>
          <p:nvPr>
            <p:ph type="body" sz="quarter" idx="16" hasCustomPrompt="1"/>
          </p:nvPr>
        </p:nvSpPr>
        <p:spPr>
          <a:xfrm rot="5400000">
            <a:off x="6089063" y="794599"/>
            <a:ext cx="3600" cy="11412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A995EBCE-1742-4CC1-A7EA-4D376CAE96A5}"/>
              </a:ext>
            </a:extLst>
          </p:cNvPr>
          <p:cNvGrpSpPr/>
          <p:nvPr userDrawn="1"/>
        </p:nvGrpSpPr>
        <p:grpSpPr>
          <a:xfrm>
            <a:off x="-3587716" y="0"/>
            <a:ext cx="3507558" cy="4794429"/>
            <a:chOff x="838199" y="1150070"/>
            <a:chExt cx="3507558" cy="4794429"/>
          </a:xfrm>
          <a:solidFill>
            <a:schemeClr val="tx1"/>
          </a:solidFill>
        </p:grpSpPr>
        <p:sp>
          <p:nvSpPr>
            <p:cNvPr id="15" name="Rectangle 14">
              <a:extLst>
                <a:ext uri="{FF2B5EF4-FFF2-40B4-BE49-F238E27FC236}">
                  <a16:creationId xmlns:a16="http://schemas.microsoft.com/office/drawing/2014/main" id="{15E13623-6BA3-464E-A5AB-598CE9691956}"/>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TextBox 15">
              <a:extLst>
                <a:ext uri="{FF2B5EF4-FFF2-40B4-BE49-F238E27FC236}">
                  <a16:creationId xmlns:a16="http://schemas.microsoft.com/office/drawing/2014/main" id="{FBEF0EA7-0A5C-4D79-BE24-557ED0243069}"/>
                </a:ext>
              </a:extLst>
            </p:cNvPr>
            <p:cNvSpPr txBox="1"/>
            <p:nvPr/>
          </p:nvSpPr>
          <p:spPr>
            <a:xfrm>
              <a:off x="838200" y="1150070"/>
              <a:ext cx="3507556" cy="646331"/>
            </a:xfrm>
            <a:prstGeom prst="rect">
              <a:avLst/>
            </a:prstGeom>
            <a:noFill/>
          </p:spPr>
          <p:txBody>
            <a:bodyPr wrap="square" rtlCol="0">
              <a:spAutoFit/>
            </a:bodyPr>
            <a:lstStyle/>
            <a:p>
              <a:pPr algn="ctr"/>
              <a:r>
                <a:rPr lang="en-GB" dirty="0">
                  <a:solidFill>
                    <a:srgbClr val="333333"/>
                  </a:solidFill>
                </a:rPr>
                <a:t>How to insert a </a:t>
              </a:r>
              <a:br>
                <a:rPr lang="en-GB" dirty="0">
                  <a:solidFill>
                    <a:srgbClr val="333333"/>
                  </a:solidFill>
                </a:rPr>
              </a:br>
              <a:r>
                <a:rPr lang="en-GB" dirty="0">
                  <a:solidFill>
                    <a:srgbClr val="333333"/>
                  </a:solidFill>
                </a:rPr>
                <a:t>background in a placeholder</a:t>
              </a:r>
            </a:p>
          </p:txBody>
        </p:sp>
        <p:sp>
          <p:nvSpPr>
            <p:cNvPr id="17" name="Rectangle 16">
              <a:extLst>
                <a:ext uri="{FF2B5EF4-FFF2-40B4-BE49-F238E27FC236}">
                  <a16:creationId xmlns:a16="http://schemas.microsoft.com/office/drawing/2014/main" id="{6CC0A7C9-4A4E-4B9B-A99F-67BAEB1B22C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19" name="TextBox 18">
              <a:extLst>
                <a:ext uri="{FF2B5EF4-FFF2-40B4-BE49-F238E27FC236}">
                  <a16:creationId xmlns:a16="http://schemas.microsoft.com/office/drawing/2014/main" id="{3CE74771-75DE-4A31-AC1E-18E232A2E011}"/>
                </a:ext>
              </a:extLst>
            </p:cNvPr>
            <p:cNvSpPr txBox="1"/>
            <p:nvPr/>
          </p:nvSpPr>
          <p:spPr>
            <a:xfrm>
              <a:off x="838199" y="3344436"/>
              <a:ext cx="3507557"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AD5036B1-610C-42C3-97AB-6ACCF0FA47C9}"/>
                </a:ext>
              </a:extLst>
            </p:cNvPr>
            <p:cNvSpPr txBox="1"/>
            <p:nvPr/>
          </p:nvSpPr>
          <p:spPr>
            <a:xfrm>
              <a:off x="838199" y="406337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22" name="TextBox 21">
              <a:extLst>
                <a:ext uri="{FF2B5EF4-FFF2-40B4-BE49-F238E27FC236}">
                  <a16:creationId xmlns:a16="http://schemas.microsoft.com/office/drawing/2014/main" id="{506AA1CC-BDF6-4320-BCE2-9BBE49A9591F}"/>
                </a:ext>
              </a:extLst>
            </p:cNvPr>
            <p:cNvSpPr txBox="1"/>
            <p:nvPr/>
          </p:nvSpPr>
          <p:spPr>
            <a:xfrm>
              <a:off x="838199" y="4617885"/>
              <a:ext cx="3507557" cy="738664"/>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a:t>
              </a:r>
            </a:p>
          </p:txBody>
        </p:sp>
        <p:sp>
          <p:nvSpPr>
            <p:cNvPr id="23" name="TextBox 22">
              <a:extLst>
                <a:ext uri="{FF2B5EF4-FFF2-40B4-BE49-F238E27FC236}">
                  <a16:creationId xmlns:a16="http://schemas.microsoft.com/office/drawing/2014/main" id="{683DCAB3-88CE-45D4-BF29-1E722F797D1F}"/>
                </a:ext>
              </a:extLst>
            </p:cNvPr>
            <p:cNvSpPr txBox="1"/>
            <p:nvPr/>
          </p:nvSpPr>
          <p:spPr>
            <a:xfrm>
              <a:off x="838199" y="5356549"/>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Once you are happy with your image, right click on it and select ‘</a:t>
              </a:r>
              <a:r>
                <a:rPr lang="en-GB" sz="1400" b="1" dirty="0">
                  <a:solidFill>
                    <a:srgbClr val="333333"/>
                  </a:solidFill>
                </a:rPr>
                <a:t>Send to back</a:t>
              </a:r>
              <a:r>
                <a:rPr lang="en-GB" sz="1400" dirty="0">
                  <a:solidFill>
                    <a:srgbClr val="333333"/>
                  </a:solidFill>
                </a:rPr>
                <a:t>’.</a:t>
              </a:r>
            </a:p>
          </p:txBody>
        </p:sp>
        <p:sp>
          <p:nvSpPr>
            <p:cNvPr id="24" name="TextBox 23">
              <a:extLst>
                <a:ext uri="{FF2B5EF4-FFF2-40B4-BE49-F238E27FC236}">
                  <a16:creationId xmlns:a16="http://schemas.microsoft.com/office/drawing/2014/main" id="{9A35E13A-051E-4FC2-8E23-F94AE43AE70D}"/>
                </a:ext>
              </a:extLst>
            </p:cNvPr>
            <p:cNvSpPr txBox="1"/>
            <p:nvPr/>
          </p:nvSpPr>
          <p:spPr>
            <a:xfrm>
              <a:off x="838199" y="1867808"/>
              <a:ext cx="3507557" cy="1384995"/>
            </a:xfrm>
            <a:prstGeom prst="rect">
              <a:avLst/>
            </a:prstGeom>
            <a:noFill/>
          </p:spPr>
          <p:txBody>
            <a:bodyPr wrap="square" rtlCol="0">
              <a:spAutoFit/>
            </a:bodyPr>
            <a:lstStyle/>
            <a:p>
              <a:r>
                <a:rPr lang="en-GB" sz="1400" b="1" dirty="0">
                  <a:solidFill>
                    <a:srgbClr val="333333"/>
                  </a:solidFill>
                </a:rPr>
                <a:t>On this slide you will need to insert an image into the large picture placeholder first.</a:t>
              </a:r>
            </a:p>
            <a:p>
              <a:r>
                <a:rPr lang="en-GB" sz="1400" dirty="0">
                  <a:solidFill>
                    <a:srgbClr val="333333"/>
                  </a:solidFill>
                </a:rPr>
                <a:t>Once you’ve inserted an image, following the instructions below, you can then </a:t>
              </a:r>
              <a:r>
                <a:rPr lang="en-GB" sz="1400" dirty="0">
                  <a:solidFill>
                    <a:schemeClr val="accent1"/>
                  </a:solidFill>
                </a:rPr>
                <a:t>enter text and icons into the placeholders.</a:t>
              </a:r>
              <a:endParaRPr lang="en-GB" sz="1400" b="1" dirty="0">
                <a:solidFill>
                  <a:schemeClr val="accent1"/>
                </a:solidFill>
              </a:endParaRPr>
            </a:p>
          </p:txBody>
        </p:sp>
        <p:sp>
          <p:nvSpPr>
            <p:cNvPr id="25" name="Rectangle 24">
              <a:extLst>
                <a:ext uri="{FF2B5EF4-FFF2-40B4-BE49-F238E27FC236}">
                  <a16:creationId xmlns:a16="http://schemas.microsoft.com/office/drawing/2014/main" id="{89B1EABE-A092-4457-AECD-16C1FB688F82}"/>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grpSp>
    </p:spTree>
    <p:extLst>
      <p:ext uri="{BB962C8B-B14F-4D97-AF65-F5344CB8AC3E}">
        <p14:creationId xmlns:p14="http://schemas.microsoft.com/office/powerpoint/2010/main" val="1269546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3868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83B215-EF85-48E2-961C-5ABC736A2D7B}" type="datetimeFigureOut">
              <a:rPr lang="en-GB" smtClean="0"/>
              <a:t>18/07/2023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743046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7985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4880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531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254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855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525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3593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5098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90CFB-40D4-4D96-8C1F-EB6ECE7247A7}" type="datetimeFigureOut">
              <a:rPr lang="en-GB" smtClean="0">
                <a:solidFill>
                  <a:prstClr val="black">
                    <a:tint val="75000"/>
                  </a:prstClr>
                </a:solidFill>
              </a:rPr>
              <a:pPr/>
              <a:t>18/07/2023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CF835F-DC60-4A50-B3AB-5C530D2E42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693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83B215-EF85-48E2-961C-5ABC736A2D7B}" type="datetimeFigureOut">
              <a:rPr lang="en-GB" smtClean="0"/>
              <a:t>18/07/2023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170838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3B215-EF85-48E2-961C-5ABC736A2D7B}" type="datetimeFigureOut">
              <a:rPr lang="en-GB" smtClean="0"/>
              <a:t>18/07/2023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28611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09162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3B215-EF85-48E2-961C-5ABC736A2D7B}"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B926C-135E-4C9E-9CC8-24CA992D3E82}" type="slidenum">
              <a:rPr lang="en-GB" smtClean="0"/>
              <a:t>‹#›</a:t>
            </a:fld>
            <a:endParaRPr lang="en-GB"/>
          </a:p>
        </p:txBody>
      </p:sp>
    </p:spTree>
    <p:extLst>
      <p:ext uri="{BB962C8B-B14F-4D97-AF65-F5344CB8AC3E}">
        <p14:creationId xmlns:p14="http://schemas.microsoft.com/office/powerpoint/2010/main" val="212844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B215-EF85-48E2-961C-5ABC736A2D7B}" type="datetimeFigureOut">
              <a:rPr lang="en-GB" smtClean="0"/>
              <a:t>18/07/2023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926C-135E-4C9E-9CC8-24CA992D3E82}" type="slidenum">
              <a:rPr lang="en-GB" smtClean="0"/>
              <a:t>‹#›</a:t>
            </a:fld>
            <a:endParaRPr lang="en-GB"/>
          </a:p>
        </p:txBody>
      </p:sp>
    </p:spTree>
    <p:extLst>
      <p:ext uri="{BB962C8B-B14F-4D97-AF65-F5344CB8AC3E}">
        <p14:creationId xmlns:p14="http://schemas.microsoft.com/office/powerpoint/2010/main" val="3086183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22C90CFB-40D4-4D96-8C1F-EB6ECE7247A7}" type="datetimeFigureOut">
              <a:rPr lang="en-GB" smtClean="0">
                <a:solidFill>
                  <a:prstClr val="black">
                    <a:tint val="75000"/>
                  </a:prstClr>
                </a:solidFill>
              </a:rPr>
              <a:pPr defTabSz="609585"/>
              <a:t>18/07/2023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A8CF835F-DC60-4A50-B3AB-5C530D2E42BF}" type="slidenum">
              <a:rPr lang="en-GB" smtClean="0">
                <a:solidFill>
                  <a:prstClr val="black">
                    <a:tint val="75000"/>
                  </a:prstClr>
                </a:solidFill>
              </a:rPr>
              <a:pPr defTabSz="609585"/>
              <a:t>‹#›</a:t>
            </a:fld>
            <a:endParaRPr lang="en-GB">
              <a:solidFill>
                <a:prstClr val="black">
                  <a:tint val="75000"/>
                </a:prstClr>
              </a:solidFill>
            </a:endParaRPr>
          </a:p>
        </p:txBody>
      </p:sp>
    </p:spTree>
    <p:extLst>
      <p:ext uri="{BB962C8B-B14F-4D97-AF65-F5344CB8AC3E}">
        <p14:creationId xmlns:p14="http://schemas.microsoft.com/office/powerpoint/2010/main" val="17595297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377"/>
            <a:fld id="{0B600122-2F7E-40BA-A15F-9EF2F3432AFF}" type="datetimeFigureOut">
              <a:rPr lang="en-GB" smtClean="0">
                <a:solidFill>
                  <a:prstClr val="black">
                    <a:tint val="75000"/>
                  </a:prstClr>
                </a:solidFill>
              </a:rPr>
              <a:pPr defTabSz="914377"/>
              <a:t>18/07/2023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377"/>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77"/>
            <a:fld id="{FCB1E516-7362-4E78-9D35-CAC2271FCBAB}" type="slidenum">
              <a:rPr lang="en-GB" smtClean="0">
                <a:solidFill>
                  <a:prstClr val="black">
                    <a:tint val="75000"/>
                  </a:prstClr>
                </a:solidFill>
              </a:rPr>
              <a:pPr defTabSz="914377"/>
              <a:t>‹#›</a:t>
            </a:fld>
            <a:endParaRPr lang="en-GB">
              <a:solidFill>
                <a:prstClr val="black">
                  <a:tint val="75000"/>
                </a:prstClr>
              </a:solidFill>
            </a:endParaRPr>
          </a:p>
        </p:txBody>
      </p:sp>
    </p:spTree>
    <p:extLst>
      <p:ext uri="{BB962C8B-B14F-4D97-AF65-F5344CB8AC3E}">
        <p14:creationId xmlns:p14="http://schemas.microsoft.com/office/powerpoint/2010/main" val="194412479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B215-EF85-48E2-961C-5ABC736A2D7B}" type="datetimeFigureOut">
              <a:rPr lang="en-GB" smtClean="0"/>
              <a:t>18/07/2023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926C-135E-4C9E-9CC8-24CA992D3E82}" type="slidenum">
              <a:rPr lang="en-GB" smtClean="0"/>
              <a:t>‹#›</a:t>
            </a:fld>
            <a:endParaRPr lang="en-GB"/>
          </a:p>
        </p:txBody>
      </p:sp>
    </p:spTree>
    <p:extLst>
      <p:ext uri="{BB962C8B-B14F-4D97-AF65-F5344CB8AC3E}">
        <p14:creationId xmlns:p14="http://schemas.microsoft.com/office/powerpoint/2010/main" val="401843535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70"/>
            <a:fld id="{22C90CFB-40D4-4D96-8C1F-EB6ECE7247A7}" type="datetimeFigureOut">
              <a:rPr lang="en-GB" smtClean="0">
                <a:solidFill>
                  <a:prstClr val="black">
                    <a:tint val="75000"/>
                  </a:prstClr>
                </a:solidFill>
              </a:rPr>
              <a:pPr defTabSz="609570"/>
              <a:t>18/07/2023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7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70"/>
            <a:fld id="{A8CF835F-DC60-4A50-B3AB-5C530D2E42BF}" type="slidenum">
              <a:rPr lang="en-GB" smtClean="0">
                <a:solidFill>
                  <a:prstClr val="black">
                    <a:tint val="75000"/>
                  </a:prstClr>
                </a:solidFill>
              </a:rPr>
              <a:pPr defTabSz="609570"/>
              <a:t>‹#›</a:t>
            </a:fld>
            <a:endParaRPr lang="en-GB">
              <a:solidFill>
                <a:prstClr val="black">
                  <a:tint val="75000"/>
                </a:prstClr>
              </a:solidFill>
            </a:endParaRPr>
          </a:p>
        </p:txBody>
      </p:sp>
    </p:spTree>
    <p:extLst>
      <p:ext uri="{BB962C8B-B14F-4D97-AF65-F5344CB8AC3E}">
        <p14:creationId xmlns:p14="http://schemas.microsoft.com/office/powerpoint/2010/main" val="14507126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bath.ac.uk/courses/undergraduate-2023/economics/bsc-econom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bath.ac.uk/courses/undergraduate-2023/economics/bsc-econom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ucas.com/file/4251/download?token=KIC9lMgH"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th.ac.uk/courses/undergraduate-2023/economics/bsc-economic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12"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49.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14.png"/><Relationship Id="rId10" Type="http://schemas.openxmlformats.org/officeDocument/2006/relationships/customXml" Target="../ink/ink2.xml"/><Relationship Id="rId4" Type="http://schemas.openxmlformats.org/officeDocument/2006/relationships/hyperlink" Target="https://www.bath.ac.uk/courses/" TargetMode="External"/><Relationship Id="rId9" Type="http://schemas.openxmlformats.org/officeDocument/2006/relationships/image" Target="../media/image1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https://www.bath.ac.uk/courses/undergraduate-2023/economics/bsc-econom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4a"/><Relationship Id="rId7" Type="http://schemas.openxmlformats.org/officeDocument/2006/relationships/slideLayout" Target="../slideLayouts/slideLayout42.xml"/><Relationship Id="rId2" Type="http://schemas.microsoft.com/office/2007/relationships/media" Target="../media/media1.m4a"/><Relationship Id="rId1" Type="http://schemas.openxmlformats.org/officeDocument/2006/relationships/audio" Target="NULL" TargetMode="External"/><Relationship Id="rId6" Type="http://schemas.microsoft.com/office/2007/relationships/media" Target="../media/media5.m4a"/><Relationship Id="rId5" Type="http://schemas.microsoft.com/office/2007/relationships/media" Target="../media/media4.m4a"/><Relationship Id="rId4" Type="http://schemas.microsoft.com/office/2007/relationships/media" Target="../media/media3.m4a"/></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7.m4a"/><Relationship Id="rId7" Type="http://schemas.openxmlformats.org/officeDocument/2006/relationships/slideLayout" Target="../slideLayouts/slideLayout42.xml"/><Relationship Id="rId2" Type="http://schemas.microsoft.com/office/2007/relationships/media" Target="../media/media6.m4a"/><Relationship Id="rId1" Type="http://schemas.openxmlformats.org/officeDocument/2006/relationships/audio" Target="NULL" TargetMode="External"/><Relationship Id="rId6" Type="http://schemas.microsoft.com/office/2007/relationships/media" Target="../media/media10.m4a"/><Relationship Id="rId5" Type="http://schemas.microsoft.com/office/2007/relationships/media" Target="../media/media9.m4a"/><Relationship Id="rId4" Type="http://schemas.microsoft.com/office/2007/relationships/media" Target="../media/media8.m4a"/></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immerse.education/university/how-to-write-a-personal-statement/start/" TargetMode="External"/><Relationship Id="rId5" Type="http://schemas.openxmlformats.org/officeDocument/2006/relationships/hyperlink" Target="https://www.ucas.com/undergraduate/applying-university/writing-your-personal-statement/how-start-personal-statement-attention-grabber" TargetMode="External"/><Relationship Id="rId4" Type="http://schemas.openxmlformats.org/officeDocument/2006/relationships/hyperlink" Target="https://www.ucas.com/undergraduate/applying-university/writing-personal-statement/how-write-personal-statement#what%E2%80%99s-a-personal-stat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ucas.com/file/4251/download?token=KIC9lMgH"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4FD51F2-4880-41EC-A011-EF21059CDD79}"/>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3738" b="3738"/>
          <a:stretch>
            <a:fillRect/>
          </a:stretch>
        </p:blipFill>
        <p:spPr>
          <a:xfrm>
            <a:off x="0" y="3"/>
            <a:ext cx="12192000" cy="6884875"/>
          </a:xfrm>
        </p:spPr>
      </p:pic>
      <p:sp>
        <p:nvSpPr>
          <p:cNvPr id="3" name="Text Placeholder 2">
            <a:extLst>
              <a:ext uri="{FF2B5EF4-FFF2-40B4-BE49-F238E27FC236}">
                <a16:creationId xmlns:a16="http://schemas.microsoft.com/office/drawing/2014/main" id="{3BFE0AD1-7027-4F4C-82BF-6050F88DC804}"/>
              </a:ext>
            </a:extLst>
          </p:cNvPr>
          <p:cNvSpPr>
            <a:spLocks noGrp="1"/>
          </p:cNvSpPr>
          <p:nvPr>
            <p:ph type="body" sz="quarter" idx="14"/>
          </p:nvPr>
        </p:nvSpPr>
        <p:spPr>
          <a:xfrm>
            <a:off x="-171451" y="3"/>
            <a:ext cx="6784902" cy="6981824"/>
          </a:xfrm>
          <a:gradFill flip="none" rotWithShape="1">
            <a:gsLst>
              <a:gs pos="0">
                <a:srgbClr val="C6DDF1">
                  <a:alpha val="9000"/>
                </a:srgbClr>
              </a:gs>
              <a:gs pos="67000">
                <a:schemeClr val="accent1">
                  <a:alpha val="62000"/>
                </a:schemeClr>
              </a:gs>
            </a:gsLst>
            <a:lin ang="10800000" scaled="1"/>
            <a:tileRect/>
          </a:gradFill>
          <a:effectLst>
            <a:softEdge rad="127000"/>
          </a:effectLst>
        </p:spPr>
        <p:txBody>
          <a:bodyPr/>
          <a:lstStyle/>
          <a:p>
            <a:pPr marL="0" indent="0">
              <a:buNone/>
            </a:pPr>
            <a:endParaRPr lang="en-GB" dirty="0"/>
          </a:p>
        </p:txBody>
      </p:sp>
      <p:sp>
        <p:nvSpPr>
          <p:cNvPr id="5" name="Slide Number Placeholder 4">
            <a:extLst>
              <a:ext uri="{FF2B5EF4-FFF2-40B4-BE49-F238E27FC236}">
                <a16:creationId xmlns:a16="http://schemas.microsoft.com/office/drawing/2014/main" id="{85045F9A-DC60-4440-AF4E-FA51216D98C5}"/>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9CDF08C-A8E3-4E12-B3C5-7BE5A2981715}" type="slidenum">
              <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A10BD01-D474-460D-A0E4-687464A4C354}"/>
              </a:ext>
            </a:extLst>
          </p:cNvPr>
          <p:cNvSpPr>
            <a:spLocks noGrp="1"/>
          </p:cNvSpPr>
          <p:nvPr>
            <p:ph type="title"/>
          </p:nvPr>
        </p:nvSpPr>
        <p:spPr>
          <a:xfrm>
            <a:off x="362065" y="2379184"/>
            <a:ext cx="6027107" cy="1896596"/>
          </a:xfrm>
        </p:spPr>
        <p:txBody>
          <a:bodyPr>
            <a:normAutofit fontScale="90000"/>
          </a:bodyPr>
          <a:lstStyle/>
          <a:p>
            <a:r>
              <a:rPr lang="en-GB" sz="4400" dirty="0"/>
              <a:t>Supporting students to write effective personal statements </a:t>
            </a:r>
            <a:br>
              <a:rPr lang="en-GB" sz="4400" dirty="0"/>
            </a:br>
            <a:br>
              <a:rPr lang="en-GB" sz="4400" dirty="0"/>
            </a:br>
            <a:r>
              <a:rPr lang="en-GB" sz="4400" dirty="0"/>
              <a:t>Part 1</a:t>
            </a:r>
            <a:br>
              <a:rPr lang="en-GB" dirty="0"/>
            </a:br>
            <a:br>
              <a:rPr lang="en-GB" dirty="0"/>
            </a:br>
            <a:br>
              <a:rPr lang="en-GB" dirty="0"/>
            </a:br>
            <a:endParaRPr lang="en-GB" sz="2400" dirty="0"/>
          </a:p>
        </p:txBody>
      </p:sp>
      <p:pic>
        <p:nvPicPr>
          <p:cNvPr id="7" name="Picture 4" descr="Logo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3603" y="275627"/>
            <a:ext cx="2041197" cy="6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04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hlinkClick r:id="rId3"/>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10827123" y="266270"/>
            <a:ext cx="968309" cy="324155"/>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29230" y="29660"/>
            <a:ext cx="10621646" cy="862005"/>
          </a:xfrm>
        </p:spPr>
        <p:txBody>
          <a:bodyPr vert="horz" lIns="360000" tIns="180000" rIns="360000" bIns="180000" rtlCol="0" anchor="ctr">
            <a:noAutofit/>
          </a:bodyPr>
          <a:lstStyle/>
          <a:p>
            <a:pPr eaLnBrk="1" hangingPunct="1"/>
            <a:r>
              <a:rPr lang="en-GB" altLang="en-US" sz="3200" dirty="0">
                <a:solidFill>
                  <a:schemeClr val="tx2">
                    <a:lumMod val="40000"/>
                    <a:lumOff val="60000"/>
                  </a:schemeClr>
                </a:solidFill>
                <a:latin typeface="Helvetica Neue"/>
              </a:rPr>
              <a:t>How to do research for an effective personal statement</a:t>
            </a:r>
            <a:endParaRPr lang="en-US" altLang="en-US" sz="3200" dirty="0">
              <a:solidFill>
                <a:schemeClr val="tx2">
                  <a:lumMod val="40000"/>
                  <a:lumOff val="60000"/>
                </a:schemeClr>
              </a:solidFill>
              <a:latin typeface="Helvetica Neue"/>
            </a:endParaRPr>
          </a:p>
        </p:txBody>
      </p:sp>
      <p:sp>
        <p:nvSpPr>
          <p:cNvPr id="3" name="Rectangle 2">
            <a:extLst>
              <a:ext uri="{FF2B5EF4-FFF2-40B4-BE49-F238E27FC236}">
                <a16:creationId xmlns:a16="http://schemas.microsoft.com/office/drawing/2014/main" id="{6CB20363-57E1-46EB-B7FF-B32EA326468C}"/>
              </a:ext>
            </a:extLst>
          </p:cNvPr>
          <p:cNvSpPr/>
          <p:nvPr/>
        </p:nvSpPr>
        <p:spPr>
          <a:xfrm>
            <a:off x="310380" y="2553871"/>
            <a:ext cx="7109600" cy="27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82F4219-BA3B-4355-A98B-575DB4A1AB08}"/>
              </a:ext>
            </a:extLst>
          </p:cNvPr>
          <p:cNvSpPr/>
          <p:nvPr/>
        </p:nvSpPr>
        <p:spPr>
          <a:xfrm>
            <a:off x="358122" y="2868796"/>
            <a:ext cx="201293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4" name="Rectangle 13">
            <a:extLst>
              <a:ext uri="{FF2B5EF4-FFF2-40B4-BE49-F238E27FC236}">
                <a16:creationId xmlns:a16="http://schemas.microsoft.com/office/drawing/2014/main" id="{824F8FE5-8BD9-4A05-9EA6-957A0BD8DBAC}"/>
              </a:ext>
            </a:extLst>
          </p:cNvPr>
          <p:cNvSpPr/>
          <p:nvPr/>
        </p:nvSpPr>
        <p:spPr>
          <a:xfrm>
            <a:off x="7437581" y="2465670"/>
            <a:ext cx="3764000"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5" name="Rectangle 14">
            <a:extLst>
              <a:ext uri="{FF2B5EF4-FFF2-40B4-BE49-F238E27FC236}">
                <a16:creationId xmlns:a16="http://schemas.microsoft.com/office/drawing/2014/main" id="{E5C4AAE0-1183-4A48-B92B-A882E628EF76}"/>
              </a:ext>
            </a:extLst>
          </p:cNvPr>
          <p:cNvSpPr/>
          <p:nvPr/>
        </p:nvSpPr>
        <p:spPr>
          <a:xfrm>
            <a:off x="2383716" y="2860895"/>
            <a:ext cx="902965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6" name="Rectangle 15">
            <a:extLst>
              <a:ext uri="{FF2B5EF4-FFF2-40B4-BE49-F238E27FC236}">
                <a16:creationId xmlns:a16="http://schemas.microsoft.com/office/drawing/2014/main" id="{66ACD5D7-9752-43E0-9FB9-4B11627283C5}"/>
              </a:ext>
            </a:extLst>
          </p:cNvPr>
          <p:cNvSpPr/>
          <p:nvPr/>
        </p:nvSpPr>
        <p:spPr>
          <a:xfrm>
            <a:off x="198888" y="3222329"/>
            <a:ext cx="1045198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7" name="Rectangle 16">
            <a:extLst>
              <a:ext uri="{FF2B5EF4-FFF2-40B4-BE49-F238E27FC236}">
                <a16:creationId xmlns:a16="http://schemas.microsoft.com/office/drawing/2014/main" id="{EB72FC6F-7BDB-4E16-A81A-617A11FA3A9B}"/>
              </a:ext>
            </a:extLst>
          </p:cNvPr>
          <p:cNvSpPr/>
          <p:nvPr/>
        </p:nvSpPr>
        <p:spPr>
          <a:xfrm>
            <a:off x="310380" y="3558523"/>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311926" y="3961154"/>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604175" y="3197947"/>
            <a:ext cx="89810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graphicFrame>
        <p:nvGraphicFramePr>
          <p:cNvPr id="22" name="Table 6">
            <a:extLst>
              <a:ext uri="{FF2B5EF4-FFF2-40B4-BE49-F238E27FC236}">
                <a16:creationId xmlns:a16="http://schemas.microsoft.com/office/drawing/2014/main" id="{02E082BE-5171-41B6-9970-661893E63579}"/>
              </a:ext>
            </a:extLst>
          </p:cNvPr>
          <p:cNvGraphicFramePr>
            <a:graphicFrameLocks noGrp="1"/>
          </p:cNvGraphicFramePr>
          <p:nvPr>
            <p:extLst>
              <p:ext uri="{D42A27DB-BD31-4B8C-83A1-F6EECF244321}">
                <p14:modId xmlns:p14="http://schemas.microsoft.com/office/powerpoint/2010/main" val="2469618570"/>
              </p:ext>
            </p:extLst>
          </p:nvPr>
        </p:nvGraphicFramePr>
        <p:xfrm>
          <a:off x="277428" y="930135"/>
          <a:ext cx="11810264" cy="5715216"/>
        </p:xfrm>
        <a:graphic>
          <a:graphicData uri="http://schemas.openxmlformats.org/drawingml/2006/table">
            <a:tbl>
              <a:tblPr firstRow="1" bandRow="1">
                <a:tableStyleId>{5C22544A-7EE6-4342-B048-85BDC9FD1C3A}</a:tableStyleId>
              </a:tblPr>
              <a:tblGrid>
                <a:gridCol w="2952566">
                  <a:extLst>
                    <a:ext uri="{9D8B030D-6E8A-4147-A177-3AD203B41FA5}">
                      <a16:colId xmlns:a16="http://schemas.microsoft.com/office/drawing/2014/main" val="2263164389"/>
                    </a:ext>
                  </a:extLst>
                </a:gridCol>
                <a:gridCol w="2952566">
                  <a:extLst>
                    <a:ext uri="{9D8B030D-6E8A-4147-A177-3AD203B41FA5}">
                      <a16:colId xmlns:a16="http://schemas.microsoft.com/office/drawing/2014/main" val="1354605044"/>
                    </a:ext>
                  </a:extLst>
                </a:gridCol>
                <a:gridCol w="2952566">
                  <a:extLst>
                    <a:ext uri="{9D8B030D-6E8A-4147-A177-3AD203B41FA5}">
                      <a16:colId xmlns:a16="http://schemas.microsoft.com/office/drawing/2014/main" val="3473099296"/>
                    </a:ext>
                  </a:extLst>
                </a:gridCol>
                <a:gridCol w="2952566">
                  <a:extLst>
                    <a:ext uri="{9D8B030D-6E8A-4147-A177-3AD203B41FA5}">
                      <a16:colId xmlns:a16="http://schemas.microsoft.com/office/drawing/2014/main" val="3959004957"/>
                    </a:ext>
                  </a:extLst>
                </a:gridCol>
              </a:tblGrid>
              <a:tr h="952536">
                <a:tc>
                  <a:txBody>
                    <a:bodyPr/>
                    <a:lstStyle/>
                    <a:p>
                      <a:endParaRPr lang="en-GB" dirty="0">
                        <a:solidFill>
                          <a:schemeClr val="bg1"/>
                        </a:solidFill>
                      </a:endParaRPr>
                    </a:p>
                  </a:txBody>
                  <a:tcPr/>
                </a:tc>
                <a:tc>
                  <a:txBody>
                    <a:bodyPr/>
                    <a:lstStyle/>
                    <a:p>
                      <a:pPr algn="ctr"/>
                      <a:r>
                        <a:rPr lang="en-GB" dirty="0"/>
                        <a:t>SKILLS</a:t>
                      </a:r>
                    </a:p>
                  </a:txBody>
                  <a:tcPr anchor="ctr"/>
                </a:tc>
                <a:tc>
                  <a:txBody>
                    <a:bodyPr/>
                    <a:lstStyle/>
                    <a:p>
                      <a:pPr algn="ctr"/>
                      <a:r>
                        <a:rPr lang="en-GB" dirty="0"/>
                        <a:t>KNOWLEDGE</a:t>
                      </a:r>
                    </a:p>
                  </a:txBody>
                  <a:tcPr anchor="ctr"/>
                </a:tc>
                <a:tc>
                  <a:txBody>
                    <a:bodyPr/>
                    <a:lstStyle/>
                    <a:p>
                      <a:pPr algn="ctr"/>
                      <a:r>
                        <a:rPr lang="en-GB" dirty="0"/>
                        <a:t>EXPERIENCE</a:t>
                      </a:r>
                    </a:p>
                  </a:txBody>
                  <a:tcPr anchor="ctr"/>
                </a:tc>
                <a:extLst>
                  <a:ext uri="{0D108BD9-81ED-4DB2-BD59-A6C34878D82A}">
                    <a16:rowId xmlns:a16="http://schemas.microsoft.com/office/drawing/2014/main" val="2607676753"/>
                  </a:ext>
                </a:extLst>
              </a:tr>
              <a:tr h="952536">
                <a:tc>
                  <a:txBody>
                    <a:bodyPr/>
                    <a:lstStyle/>
                    <a:p>
                      <a:r>
                        <a:rPr lang="en-GB" dirty="0">
                          <a:solidFill>
                            <a:schemeClr val="bg1"/>
                          </a:solidFill>
                        </a:rPr>
                        <a:t>CHOICE 1</a:t>
                      </a:r>
                    </a:p>
                  </a:txBody>
                  <a:tcPr anchor="ct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70514511"/>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2</a:t>
                      </a:r>
                    </a:p>
                  </a:txBody>
                  <a:tcPr anchor="ct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672479481"/>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3</a:t>
                      </a:r>
                    </a:p>
                  </a:txBody>
                  <a:tcPr anchor="ct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91895738"/>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4</a:t>
                      </a:r>
                    </a:p>
                  </a:txBody>
                  <a:tcPr anchor="ct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9835429"/>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5</a:t>
                      </a:r>
                    </a:p>
                  </a:txBody>
                  <a:tcPr anchor="ct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09981108"/>
                  </a:ext>
                </a:extLst>
              </a:tr>
            </a:tbl>
          </a:graphicData>
        </a:graphic>
      </p:graphicFrame>
    </p:spTree>
    <p:extLst>
      <p:ext uri="{BB962C8B-B14F-4D97-AF65-F5344CB8AC3E}">
        <p14:creationId xmlns:p14="http://schemas.microsoft.com/office/powerpoint/2010/main" val="26479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Worried young man in hawaiian shirt against blue background Summer portrait of surprised afro american young man with dreadlocks wearing hawaiian short sleeved shirt, looking away. Studio shot on blue background. thinking face stock pictures, royalty-free photos &amp; images">
            <a:extLst>
              <a:ext uri="{FF2B5EF4-FFF2-40B4-BE49-F238E27FC236}">
                <a16:creationId xmlns:a16="http://schemas.microsoft.com/office/drawing/2014/main" id="{9041DBCD-8461-C84D-DF80-26F193B38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71800"/>
            <a:ext cx="58293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utiful man looking suprised and bewildered isolated on blue Why is that. Beautiful male half-length portrait isolated on trendy blue studio backgroud. Young emotional surprised, frustrated and bewildered man. Human emotions, facial expression concept. thinking face stock pictures, royalty-free photos &amp; images">
            <a:extLst>
              <a:ext uri="{FF2B5EF4-FFF2-40B4-BE49-F238E27FC236}">
                <a16:creationId xmlns:a16="http://schemas.microsoft.com/office/drawing/2014/main" id="{584161AC-C9EA-F19D-A93A-9A0E734AB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6114"/>
            <a:ext cx="58293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ng beautiful arab woman over isolated background with hand on chin thinking about question, pensive expression. Smiling with thoughtful face. Doubt concept. Young beautiful arab woman over isolated background with hand on chin thinking about question, pensive expression. Smiling with thoughtful face. Doubt concept. thinking face stock pictures, royalty-free photos &amp; images">
            <a:extLst>
              <a:ext uri="{FF2B5EF4-FFF2-40B4-BE49-F238E27FC236}">
                <a16:creationId xmlns:a16="http://schemas.microsoft.com/office/drawing/2014/main" id="{FE4E0CB3-425C-A977-CA38-8E7FB5325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352800"/>
            <a:ext cx="58293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ose up photo beautiful amazed she her dark skin lady arms hands chin think over not sure homework diligent student look empty space wearing casual white t-shirt isolated yellow bright background Close up photo beautiful amazed she her dark skin lady arms hands chin think over not sure homework diligent student look empty space wearing casual white t-shirt isolated yellow bright background. thinking face stock pictures, royalty-free photos &amp; images">
            <a:extLst>
              <a:ext uri="{FF2B5EF4-FFF2-40B4-BE49-F238E27FC236}">
                <a16:creationId xmlns:a16="http://schemas.microsoft.com/office/drawing/2014/main" id="{FB163764-F6D8-A23A-0B45-317F8DDFC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143"/>
            <a:ext cx="5829300" cy="3633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672B80-D443-6EB9-F733-9D087D2D1BDA}"/>
              </a:ext>
            </a:extLst>
          </p:cNvPr>
          <p:cNvSpPr txBox="1"/>
          <p:nvPr/>
        </p:nvSpPr>
        <p:spPr>
          <a:xfrm>
            <a:off x="10132828" y="694499"/>
            <a:ext cx="914400" cy="1569660"/>
          </a:xfrm>
          <a:prstGeom prst="rect">
            <a:avLst/>
          </a:prstGeom>
          <a:noFill/>
        </p:spPr>
        <p:txBody>
          <a:bodyPr wrap="square" rtlCol="0">
            <a:spAutoFit/>
          </a:bodyPr>
          <a:lstStyle/>
          <a:p>
            <a:r>
              <a:rPr lang="en-GB" sz="9600" dirty="0">
                <a:latin typeface="Walbaum Display Light" panose="020B0604020202020204" pitchFamily="18" charset="0"/>
              </a:rPr>
              <a:t>?</a:t>
            </a:r>
            <a:endParaRPr lang="en-GB" sz="9600" dirty="0"/>
          </a:p>
        </p:txBody>
      </p:sp>
      <p:sp>
        <p:nvSpPr>
          <p:cNvPr id="4" name="TextBox 3">
            <a:extLst>
              <a:ext uri="{FF2B5EF4-FFF2-40B4-BE49-F238E27FC236}">
                <a16:creationId xmlns:a16="http://schemas.microsoft.com/office/drawing/2014/main" id="{04BC9BD1-4C39-3C6E-B46A-826B00BC9AFC}"/>
              </a:ext>
            </a:extLst>
          </p:cNvPr>
          <p:cNvSpPr txBox="1"/>
          <p:nvPr/>
        </p:nvSpPr>
        <p:spPr>
          <a:xfrm>
            <a:off x="1524000" y="4397597"/>
            <a:ext cx="914400" cy="1569660"/>
          </a:xfrm>
          <a:prstGeom prst="rect">
            <a:avLst/>
          </a:prstGeom>
          <a:noFill/>
        </p:spPr>
        <p:txBody>
          <a:bodyPr wrap="square" rtlCol="0">
            <a:spAutoFit/>
          </a:bodyPr>
          <a:lstStyle/>
          <a:p>
            <a:r>
              <a:rPr lang="en-GB" sz="9600" dirty="0">
                <a:latin typeface="Walbaum Display Light" panose="020B0604020202020204" pitchFamily="18" charset="0"/>
              </a:rPr>
              <a:t>?</a:t>
            </a:r>
            <a:endParaRPr lang="en-GB" sz="9600" dirty="0"/>
          </a:p>
        </p:txBody>
      </p:sp>
    </p:spTree>
    <p:extLst>
      <p:ext uri="{BB962C8B-B14F-4D97-AF65-F5344CB8AC3E}">
        <p14:creationId xmlns:p14="http://schemas.microsoft.com/office/powerpoint/2010/main" val="80227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4FD51F2-4880-41EC-A011-EF21059CDD79}"/>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3738" b="3738"/>
          <a:stretch>
            <a:fillRect/>
          </a:stretch>
        </p:blipFill>
        <p:spPr>
          <a:xfrm>
            <a:off x="0" y="3"/>
            <a:ext cx="12192000" cy="6884875"/>
          </a:xfrm>
        </p:spPr>
      </p:pic>
      <p:sp>
        <p:nvSpPr>
          <p:cNvPr id="3" name="Text Placeholder 2">
            <a:extLst>
              <a:ext uri="{FF2B5EF4-FFF2-40B4-BE49-F238E27FC236}">
                <a16:creationId xmlns:a16="http://schemas.microsoft.com/office/drawing/2014/main" id="{3BFE0AD1-7027-4F4C-82BF-6050F88DC804}"/>
              </a:ext>
            </a:extLst>
          </p:cNvPr>
          <p:cNvSpPr>
            <a:spLocks noGrp="1"/>
          </p:cNvSpPr>
          <p:nvPr>
            <p:ph type="body" sz="quarter" idx="14"/>
          </p:nvPr>
        </p:nvSpPr>
        <p:spPr>
          <a:xfrm>
            <a:off x="-171451" y="3"/>
            <a:ext cx="6784902" cy="6981824"/>
          </a:xfrm>
          <a:gradFill flip="none" rotWithShape="1">
            <a:gsLst>
              <a:gs pos="0">
                <a:srgbClr val="C6DDF1">
                  <a:alpha val="9000"/>
                </a:srgbClr>
              </a:gs>
              <a:gs pos="67000">
                <a:schemeClr val="accent1">
                  <a:alpha val="62000"/>
                </a:schemeClr>
              </a:gs>
            </a:gsLst>
            <a:lin ang="10800000" scaled="1"/>
            <a:tileRect/>
          </a:gradFill>
          <a:effectLst>
            <a:softEdge rad="127000"/>
          </a:effectLst>
        </p:spPr>
        <p:txBody>
          <a:bodyPr/>
          <a:lstStyle/>
          <a:p>
            <a:pPr marL="0" indent="0">
              <a:buNone/>
            </a:pPr>
            <a:endParaRPr lang="en-GB" dirty="0"/>
          </a:p>
        </p:txBody>
      </p:sp>
      <p:sp>
        <p:nvSpPr>
          <p:cNvPr id="5" name="Slide Number Placeholder 4">
            <a:extLst>
              <a:ext uri="{FF2B5EF4-FFF2-40B4-BE49-F238E27FC236}">
                <a16:creationId xmlns:a16="http://schemas.microsoft.com/office/drawing/2014/main" id="{85045F9A-DC60-4440-AF4E-FA51216D98C5}"/>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59CDF08C-A8E3-4E12-B3C5-7BE5A2981715}" type="slidenum">
              <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A10BD01-D474-460D-A0E4-687464A4C354}"/>
              </a:ext>
            </a:extLst>
          </p:cNvPr>
          <p:cNvSpPr>
            <a:spLocks noGrp="1"/>
          </p:cNvSpPr>
          <p:nvPr>
            <p:ph type="title"/>
          </p:nvPr>
        </p:nvSpPr>
        <p:spPr>
          <a:xfrm>
            <a:off x="362065" y="2379184"/>
            <a:ext cx="6027107" cy="1896596"/>
          </a:xfrm>
        </p:spPr>
        <p:txBody>
          <a:bodyPr>
            <a:normAutofit fontScale="90000"/>
          </a:bodyPr>
          <a:lstStyle/>
          <a:p>
            <a:r>
              <a:rPr lang="en-GB" sz="4400" dirty="0"/>
              <a:t>Supporting students to write effective personal statements </a:t>
            </a:r>
            <a:br>
              <a:rPr lang="en-GB" sz="4400" dirty="0"/>
            </a:br>
            <a:br>
              <a:rPr lang="en-GB" sz="4400" dirty="0"/>
            </a:br>
            <a:r>
              <a:rPr lang="en-GB" sz="4400" dirty="0"/>
              <a:t>Part 2</a:t>
            </a:r>
            <a:br>
              <a:rPr lang="en-GB" dirty="0"/>
            </a:br>
            <a:br>
              <a:rPr lang="en-GB" dirty="0"/>
            </a:br>
            <a:br>
              <a:rPr lang="en-GB" dirty="0"/>
            </a:br>
            <a:endParaRPr lang="en-GB" sz="2400" dirty="0"/>
          </a:p>
        </p:txBody>
      </p:sp>
      <p:pic>
        <p:nvPicPr>
          <p:cNvPr id="7" name="Picture 4" descr="Logo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3603" y="275627"/>
            <a:ext cx="2041197" cy="6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hlinkClick r:id="rId3"/>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9657181" y="236730"/>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CB20363-57E1-46EB-B7FF-B32EA326468C}"/>
              </a:ext>
            </a:extLst>
          </p:cNvPr>
          <p:cNvSpPr/>
          <p:nvPr/>
        </p:nvSpPr>
        <p:spPr>
          <a:xfrm>
            <a:off x="310380" y="2553871"/>
            <a:ext cx="7109600" cy="27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0ECD98-77A1-475D-9B7C-AAB8B1B1FFCE}"/>
              </a:ext>
            </a:extLst>
          </p:cNvPr>
          <p:cNvSpPr txBox="1"/>
          <p:nvPr/>
        </p:nvSpPr>
        <p:spPr>
          <a:xfrm>
            <a:off x="366069" y="870769"/>
            <a:ext cx="11459862"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Part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What does the personal statement add to the UCAS application?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An overview of the form it takes and what should be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A technique students could use to research and start planning a personal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Part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Techniques for helping students put pen to paper and write powerful paragraphs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How to assess a personal statement and advise on what needs to be done to improve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73DB2A-7909-4043-9915-CCC4364681D2}"/>
              </a:ext>
            </a:extLst>
          </p:cNvPr>
          <p:cNvSpPr/>
          <p:nvPr/>
        </p:nvSpPr>
        <p:spPr>
          <a:xfrm>
            <a:off x="6470438" y="0"/>
            <a:ext cx="8675868" cy="6858000"/>
          </a:xfrm>
          <a:prstGeom prst="rect">
            <a:avLst/>
          </a:prstGeom>
          <a:blipFill>
            <a:blip r:embed="rId3">
              <a:alphaModFix amt="78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8" name="Rectangle 7"/>
          <p:cNvSpPr/>
          <p:nvPr/>
        </p:nvSpPr>
        <p:spPr>
          <a:xfrm>
            <a:off x="71385" y="104786"/>
            <a:ext cx="6517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E57C4">
                    <a:lumMod val="40000"/>
                    <a:lumOff val="60000"/>
                  </a:srgbClr>
                </a:solidFill>
                <a:effectLst/>
                <a:uLnTx/>
                <a:uFillTx/>
                <a:latin typeface="Helvetica Neue"/>
                <a:ea typeface="+mn-ea"/>
                <a:cs typeface="+mn-cs"/>
              </a:rPr>
              <a:t>Personal Statements: An overview</a:t>
            </a: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9454878" y="104786"/>
            <a:ext cx="1893988" cy="634039"/>
          </a:xfrm>
          <a:prstGeom prst="rect">
            <a:avLst/>
          </a:prstGeom>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Text Placeholder 3">
            <a:extLst>
              <a:ext uri="{FF2B5EF4-FFF2-40B4-BE49-F238E27FC236}">
                <a16:creationId xmlns:a16="http://schemas.microsoft.com/office/drawing/2014/main" id="{2E4CC23C-08B8-40F5-80A3-86E4AA9A37CA}"/>
              </a:ext>
            </a:extLst>
          </p:cNvPr>
          <p:cNvSpPr txBox="1">
            <a:spLocks/>
          </p:cNvSpPr>
          <p:nvPr/>
        </p:nvSpPr>
        <p:spPr>
          <a:xfrm>
            <a:off x="104305" y="721209"/>
            <a:ext cx="6135129" cy="5941061"/>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a:ea typeface="+mn-ea"/>
                <a:cs typeface="+mn-cs"/>
              </a:rPr>
              <a:t>A maximum 4000 characters, or around 47 lines (95 characters </a:t>
            </a:r>
            <a:r>
              <a:rPr kumimoji="0" lang="en-GB" sz="2400" b="0" i="0" u="none" strike="noStrike" kern="1200" cap="none" spc="0" normalizeH="0" baseline="0" noProof="0" dirty="0" err="1">
                <a:ln>
                  <a:noFill/>
                </a:ln>
                <a:solidFill>
                  <a:srgbClr val="FFFFFF"/>
                </a:solidFill>
                <a:effectLst/>
                <a:uLnTx/>
                <a:uFillTx/>
                <a:latin typeface="Calibri"/>
                <a:ea typeface="+mn-ea"/>
                <a:cs typeface="+mn-cs"/>
              </a:rPr>
              <a:t>inc</a:t>
            </a:r>
            <a:r>
              <a:rPr kumimoji="0" lang="en-GB" sz="2400" b="0" i="0" u="none" strike="noStrike" kern="1200" cap="none" spc="0" normalizeH="0" baseline="0" noProof="0" dirty="0">
                <a:ln>
                  <a:noFill/>
                </a:ln>
                <a:solidFill>
                  <a:srgbClr val="FFFFFF"/>
                </a:solidFill>
                <a:effectLst/>
                <a:uLnTx/>
                <a:uFillTx/>
                <a:latin typeface="Calibri"/>
                <a:ea typeface="+mn-ea"/>
                <a:cs typeface="+mn-cs"/>
              </a:rPr>
              <a:t> spaces per line)</a:t>
            </a:r>
            <a:endParaRPr kumimoji="0" lang="en-US"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a:t>
            </a:r>
            <a:r>
              <a:rPr kumimoji="0" lang="en-GB" sz="2400" b="0" i="0" u="none" strike="noStrike" kern="1200" cap="none" spc="0" normalizeH="0" baseline="0" noProof="0" dirty="0">
                <a:ln>
                  <a:noFill/>
                </a:ln>
                <a:solidFill>
                  <a:srgbClr val="FFFFFF"/>
                </a:solidFill>
                <a:effectLst/>
                <a:uLnTx/>
                <a:uFillTx/>
                <a:latin typeface="Calibri"/>
                <a:ea typeface="+mn-ea"/>
                <a:cs typeface="+mn-cs"/>
              </a:rPr>
              <a:t>The personal statement is the only place on the UCAS application to </a:t>
            </a:r>
            <a:r>
              <a:rPr kumimoji="0" lang="en-GB" sz="2400" b="0" i="1" u="sng" strike="noStrike" kern="1200" cap="none" spc="0" normalizeH="0" baseline="0" noProof="0" dirty="0">
                <a:ln>
                  <a:noFill/>
                </a:ln>
                <a:solidFill>
                  <a:srgbClr val="0E57C4">
                    <a:lumMod val="40000"/>
                    <a:lumOff val="60000"/>
                  </a:srgbClr>
                </a:solidFill>
                <a:effectLst/>
                <a:uLnTx/>
                <a:uFillTx/>
                <a:latin typeface="Calibri"/>
                <a:ea typeface="+mn-ea"/>
                <a:cs typeface="+mn-cs"/>
              </a:rPr>
              <a:t>focus on </a:t>
            </a:r>
            <a:r>
              <a:rPr kumimoji="0" lang="en-GB" sz="2400" b="0" i="0" u="none" strike="noStrike" kern="1200" cap="none" spc="0" normalizeH="0" baseline="0" noProof="0" dirty="0">
                <a:ln>
                  <a:noFill/>
                </a:ln>
                <a:solidFill>
                  <a:srgbClr val="FFFFFF"/>
                </a:solidFill>
                <a:effectLst/>
                <a:uLnTx/>
                <a:uFillTx/>
                <a:latin typeface="Calibri"/>
                <a:ea typeface="+mn-ea"/>
                <a:cs typeface="+mn-cs"/>
              </a:rPr>
              <a:t>relevant </a:t>
            </a:r>
            <a:r>
              <a:rPr kumimoji="0" lang="en-GB" sz="2400" b="0" i="1" u="sng" strike="noStrike" kern="1200" cap="none" spc="0" normalizeH="0" baseline="0" noProof="0" dirty="0">
                <a:ln>
                  <a:noFill/>
                </a:ln>
                <a:solidFill>
                  <a:srgbClr val="0E57C4">
                    <a:lumMod val="40000"/>
                    <a:lumOff val="60000"/>
                  </a:srgbClr>
                </a:solidFill>
                <a:effectLst/>
                <a:uLnTx/>
                <a:uFillTx/>
                <a:latin typeface="Calibri"/>
                <a:ea typeface="+mn-ea"/>
                <a:cs typeface="+mn-cs"/>
              </a:rPr>
              <a:t>knowledge, skills, achievements</a:t>
            </a:r>
            <a:r>
              <a:rPr kumimoji="0" lang="en-GB" sz="2400" b="0" i="0" u="none" strike="noStrike" kern="1200" cap="none" spc="0" normalizeH="0" baseline="0" noProof="0" dirty="0">
                <a:ln>
                  <a:noFill/>
                </a:ln>
                <a:solidFill>
                  <a:srgbClr val="FFFFFF"/>
                </a:solidFill>
                <a:effectLst/>
                <a:uLnTx/>
                <a:uFillTx/>
                <a:latin typeface="Calibri"/>
                <a:ea typeface="+mn-ea"/>
                <a:cs typeface="+mn-cs"/>
              </a:rPr>
              <a:t>, and experience.</a:t>
            </a:r>
            <a:endParaRPr kumimoji="0" lang="en-GB"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a:t>
            </a:r>
            <a:r>
              <a:rPr kumimoji="0" lang="en-GB" sz="2400" b="0" i="0" u="none" strike="noStrike" kern="1200" cap="none" spc="0" normalizeH="0" baseline="0" noProof="0" dirty="0">
                <a:ln>
                  <a:noFill/>
                </a:ln>
                <a:solidFill>
                  <a:srgbClr val="FFFFFF"/>
                </a:solidFill>
                <a:effectLst/>
                <a:uLnTx/>
                <a:uFillTx/>
                <a:latin typeface="Calibri"/>
                <a:ea typeface="+mn-ea"/>
                <a:cs typeface="+mn-cs"/>
              </a:rPr>
              <a:t>It</a:t>
            </a:r>
            <a:r>
              <a:rPr kumimoji="0" lang="en-GB" sz="2400" b="0" i="1" u="none" strike="noStrike" kern="1200" cap="none" spc="0" normalizeH="0" baseline="0" noProof="0" dirty="0">
                <a:ln>
                  <a:noFill/>
                </a:ln>
                <a:solidFill>
                  <a:srgbClr val="FFFFFF"/>
                </a:solidFill>
                <a:effectLst/>
                <a:uLnTx/>
                <a:uFillTx/>
                <a:latin typeface="Calibri"/>
                <a:ea typeface="+mn-ea"/>
                <a:cs typeface="+mn-cs"/>
              </a:rPr>
              <a:t> </a:t>
            </a:r>
            <a:r>
              <a:rPr kumimoji="0" lang="en-GB" sz="2400" b="0" i="1" u="sng" strike="noStrike" kern="1200" cap="none" spc="0" normalizeH="0" baseline="0" noProof="0" dirty="0">
                <a:ln>
                  <a:noFill/>
                </a:ln>
                <a:solidFill>
                  <a:srgbClr val="0E57C4">
                    <a:lumMod val="40000"/>
                    <a:lumOff val="60000"/>
                  </a:srgb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demonstrates very specifically</a:t>
            </a:r>
            <a:r>
              <a:rPr kumimoji="0" lang="en-GB" sz="2400" b="0" i="0" u="sng" strike="noStrike" kern="1200" cap="none" spc="0" normalizeH="0" baseline="0" noProof="0" dirty="0">
                <a:ln>
                  <a:noFill/>
                </a:ln>
                <a:solidFill>
                  <a:srgbClr val="0E57C4">
                    <a:lumMod val="40000"/>
                    <a:lumOff val="60000"/>
                  </a:srgb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 </a:t>
            </a:r>
            <a:r>
              <a:rPr kumimoji="0" lang="en-GB" sz="2400" b="0" i="1" u="sng" strike="noStrike" kern="1200" cap="none" spc="0" normalizeH="0" baseline="0" noProof="0" dirty="0">
                <a:ln>
                  <a:noFill/>
                </a:ln>
                <a:solidFill>
                  <a:srgbClr val="0E57C4">
                    <a:lumMod val="40000"/>
                    <a:lumOff val="60000"/>
                  </a:srgbClr>
                </a:solidFill>
                <a:effectLst/>
                <a:uLnTx/>
                <a:uFillTx/>
                <a:latin typeface="Calibri"/>
                <a:ea typeface="+mn-ea"/>
                <a:cs typeface="+mn-cs"/>
              </a:rPr>
              <a:t>how these are relevant</a:t>
            </a:r>
            <a:r>
              <a:rPr kumimoji="0" lang="en-GB" sz="2400" b="0" i="0" u="none" strike="noStrike" kern="1200" cap="none" spc="0" normalizeH="0" baseline="0" noProof="0" dirty="0">
                <a:ln>
                  <a:noFill/>
                </a:ln>
                <a:solidFill>
                  <a:srgbClr val="0E57C4">
                    <a:lumMod val="40000"/>
                    <a:lumOff val="60000"/>
                  </a:srgbClr>
                </a:solidFill>
                <a:effectLst/>
                <a:uLnTx/>
                <a:uFillTx/>
                <a:latin typeface="Calibri"/>
                <a:ea typeface="+mn-ea"/>
                <a:cs typeface="+mn-cs"/>
              </a:rPr>
              <a:t> </a:t>
            </a:r>
            <a:r>
              <a:rPr kumimoji="0" lang="en-GB" sz="2400" b="0" i="0" u="none" strike="noStrike" kern="1200" cap="none" spc="0" normalizeH="0" baseline="0" noProof="0" dirty="0">
                <a:ln>
                  <a:noFill/>
                </a:ln>
                <a:solidFill>
                  <a:srgbClr val="FFFFFF"/>
                </a:solidFill>
                <a:effectLst/>
                <a:uLnTx/>
                <a:uFillTx/>
                <a:latin typeface="Calibri"/>
                <a:ea typeface="+mn-ea"/>
                <a:cs typeface="+mn-cs"/>
              </a:rPr>
              <a:t>to their choice of study.</a:t>
            </a:r>
            <a:r>
              <a:rPr kumimoji="0" lang="en-US" sz="2400" b="0" i="0" u="none" strike="noStrike" kern="1200" cap="none" spc="0" normalizeH="0" baseline="0" noProof="0" dirty="0">
                <a:ln>
                  <a:noFill/>
                </a:ln>
                <a:solidFill>
                  <a:srgbClr val="FFFFFF"/>
                </a:solidFill>
                <a:effectLst/>
                <a:uLnTx/>
                <a:uFillTx/>
                <a:latin typeface="Calibri"/>
                <a:ea typeface="+mn-ea"/>
                <a:cs typeface="+mn-cs"/>
              </a:rPr>
              <a:t>​</a:t>
            </a:r>
            <a:endParaRPr kumimoji="0" lang="en-GB"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a:ea typeface="+mn-ea"/>
                <a:cs typeface="+mn-cs"/>
              </a:rPr>
              <a:t>It may be read by two or more university staff at each university applied to. It should make sense to everyone.</a:t>
            </a: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FFFFF"/>
                </a:solidFill>
                <a:effectLst/>
                <a:uLnTx/>
                <a:uFillTx/>
                <a:latin typeface="Calibri"/>
                <a:ea typeface="+mn-ea"/>
                <a:cs typeface="+mn-cs"/>
              </a:rPr>
              <a:t>It will also be used when considering ‘near </a:t>
            </a:r>
            <a:r>
              <a:rPr kumimoji="0" lang="en-GB" sz="2400" b="0" i="0" u="none" strike="noStrike" kern="1200" cap="none" spc="0" normalizeH="0" baseline="0" noProof="0" dirty="0" err="1">
                <a:ln>
                  <a:noFill/>
                </a:ln>
                <a:solidFill>
                  <a:srgbClr val="FFFFFF"/>
                </a:solidFill>
                <a:effectLst/>
                <a:uLnTx/>
                <a:uFillTx/>
                <a:latin typeface="Calibri"/>
                <a:ea typeface="+mn-ea"/>
                <a:cs typeface="+mn-cs"/>
              </a:rPr>
              <a:t>miss’</a:t>
            </a:r>
            <a:r>
              <a:rPr kumimoji="0" lang="en-GB" sz="2400" b="0" i="0" u="none" strike="noStrike" kern="1200" cap="none" spc="0" normalizeH="0" baseline="0" noProof="0" dirty="0">
                <a:ln>
                  <a:noFill/>
                </a:ln>
                <a:solidFill>
                  <a:srgbClr val="FFFFFF"/>
                </a:solidFill>
                <a:effectLst/>
                <a:uLnTx/>
                <a:uFillTx/>
                <a:latin typeface="Calibri"/>
                <a:ea typeface="+mn-ea"/>
                <a:cs typeface="+mn-cs"/>
              </a:rPr>
              <a:t> applications</a:t>
            </a: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914396"/>
      </p:ext>
    </p:extLst>
  </p:cSld>
  <p:clrMapOvr>
    <a:masterClrMapping/>
  </p:clrMapOvr>
  <mc:AlternateContent xmlns:mc="http://schemas.openxmlformats.org/markup-compatibility/2006" xmlns:p14="http://schemas.microsoft.com/office/powerpoint/2010/main">
    <mc:Choice Requires="p14">
      <p:transition spd="slow" p14:dur="2000" advClick="0" advTm="56000"/>
    </mc:Choice>
    <mc:Fallback xmlns="">
      <p:transition spd="slow" advClick="0" advTm="5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1000"/>
                                        <p:tgtEl>
                                          <p:spTgt spid="1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1000"/>
                                        <p:tgtEl>
                                          <p:spTgt spid="1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1000"/>
                                        <p:tgtEl>
                                          <p:spTgt spid="1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08716-4D62-45D4-BB79-BB79179BD84D}"/>
              </a:ext>
            </a:extLst>
          </p:cNvPr>
          <p:cNvSpPr txBox="1"/>
          <p:nvPr/>
        </p:nvSpPr>
        <p:spPr>
          <a:xfrm>
            <a:off x="1781174" y="100338"/>
            <a:ext cx="88076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anose="020F0502020204030204"/>
                <a:ea typeface="+mn-ea"/>
                <a:cs typeface="+mn-cs"/>
              </a:rPr>
              <a:t>Finding examples from a student’s experience</a:t>
            </a:r>
          </a:p>
        </p:txBody>
      </p:sp>
      <p:sp>
        <p:nvSpPr>
          <p:cNvPr id="13" name="TextBox 12">
            <a:extLst>
              <a:ext uri="{FF2B5EF4-FFF2-40B4-BE49-F238E27FC236}">
                <a16:creationId xmlns:a16="http://schemas.microsoft.com/office/drawing/2014/main" id="{86E90A21-D318-498A-A4DC-E3A094831546}"/>
              </a:ext>
            </a:extLst>
          </p:cNvPr>
          <p:cNvSpPr txBox="1"/>
          <p:nvPr/>
        </p:nvSpPr>
        <p:spPr>
          <a:xfrm>
            <a:off x="4053840" y="716280"/>
            <a:ext cx="3870960" cy="492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Personal Statement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E64BA42-116F-4C66-B205-2334A8C81F30}"/>
              </a:ext>
            </a:extLst>
          </p:cNvPr>
          <p:cNvSpPr/>
          <p:nvPr/>
        </p:nvSpPr>
        <p:spPr>
          <a:xfrm>
            <a:off x="3261359" y="1099661"/>
            <a:ext cx="5455922" cy="56135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17EF1F7-ADE2-4076-877A-6DB29E438760}"/>
              </a:ext>
            </a:extLst>
          </p:cNvPr>
          <p:cNvSpPr txBox="1"/>
          <p:nvPr/>
        </p:nvSpPr>
        <p:spPr>
          <a:xfrm>
            <a:off x="3503212" y="1401395"/>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Academic studies (current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199F6C-D5A3-4AA3-AD82-260C59E42529}"/>
              </a:ext>
            </a:extLst>
          </p:cNvPr>
          <p:cNvSpPr txBox="1"/>
          <p:nvPr/>
        </p:nvSpPr>
        <p:spPr>
          <a:xfrm>
            <a:off x="3512820" y="2734836"/>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Wider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017D32E-2717-4EA7-BA0F-5B51FB72BA35}"/>
              </a:ext>
            </a:extLst>
          </p:cNvPr>
          <p:cNvSpPr txBox="1"/>
          <p:nvPr/>
        </p:nvSpPr>
        <p:spPr>
          <a:xfrm>
            <a:off x="3512820" y="5339507"/>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Work experience/volunteering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37DB90F-82A2-48EB-BB91-808E396AE5BA}"/>
              </a:ext>
            </a:extLst>
          </p:cNvPr>
          <p:cNvSpPr txBox="1"/>
          <p:nvPr/>
        </p:nvSpPr>
        <p:spPr>
          <a:xfrm>
            <a:off x="3512820" y="4025444"/>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a:ea typeface="+mn-ea"/>
                <a:cs typeface="+mn-cs"/>
              </a:rPr>
              <a:t>Hobbies and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4CA2607-AD19-40CE-B740-8DFE950DD48C}"/>
              </a:ext>
            </a:extLst>
          </p:cNvPr>
          <p:cNvSpPr/>
          <p:nvPr/>
        </p:nvSpPr>
        <p:spPr>
          <a:xfrm>
            <a:off x="3571794" y="1424805"/>
            <a:ext cx="44610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75B1D4E-8B33-415D-AC53-079222F8A7C9}"/>
              </a:ext>
            </a:extLst>
          </p:cNvPr>
          <p:cNvSpPr/>
          <p:nvPr/>
        </p:nvSpPr>
        <p:spPr>
          <a:xfrm>
            <a:off x="3571794" y="2770050"/>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E39A99-ED8D-488D-B484-3327FAD06AB5}"/>
              </a:ext>
            </a:extLst>
          </p:cNvPr>
          <p:cNvSpPr/>
          <p:nvPr/>
        </p:nvSpPr>
        <p:spPr>
          <a:xfrm>
            <a:off x="3629176" y="4091120"/>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64AB01C-B692-4CEE-8985-76DE6CFFBDE1}"/>
              </a:ext>
            </a:extLst>
          </p:cNvPr>
          <p:cNvSpPr/>
          <p:nvPr/>
        </p:nvSpPr>
        <p:spPr>
          <a:xfrm>
            <a:off x="3596344" y="5433195"/>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pic>
        <p:nvPicPr>
          <p:cNvPr id="25" name="Picture 24" descr="A picture containing shirt&#10;&#10;Description automatically generated">
            <a:extLst>
              <a:ext uri="{FF2B5EF4-FFF2-40B4-BE49-F238E27FC236}">
                <a16:creationId xmlns:a16="http://schemas.microsoft.com/office/drawing/2014/main" id="{2A13054F-D9FB-4620-8C1D-1A0F651E44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8492" y="1208723"/>
            <a:ext cx="2385365" cy="4587240"/>
          </a:xfrm>
          <a:prstGeom prst="rect">
            <a:avLst/>
          </a:prstGeom>
        </p:spPr>
      </p:pic>
      <p:sp>
        <p:nvSpPr>
          <p:cNvPr id="26" name="TextBox 25">
            <a:extLst>
              <a:ext uri="{FF2B5EF4-FFF2-40B4-BE49-F238E27FC236}">
                <a16:creationId xmlns:a16="http://schemas.microsoft.com/office/drawing/2014/main" id="{ECA1E3FB-EFB8-440C-B281-FB14AE2160D5}"/>
              </a:ext>
            </a:extLst>
          </p:cNvPr>
          <p:cNvSpPr txBox="1"/>
          <p:nvPr/>
        </p:nvSpPr>
        <p:spPr>
          <a:xfrm>
            <a:off x="9372600" y="1513879"/>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Graphic 27" descr="Checkmark">
            <a:extLst>
              <a:ext uri="{FF2B5EF4-FFF2-40B4-BE49-F238E27FC236}">
                <a16:creationId xmlns:a16="http://schemas.microsoft.com/office/drawing/2014/main" id="{95876FAF-DDEF-4156-8375-462FA6710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2553" y="1148772"/>
            <a:ext cx="1369695" cy="1369695"/>
          </a:xfrm>
          <a:prstGeom prst="rect">
            <a:avLst/>
          </a:prstGeom>
        </p:spPr>
      </p:pic>
      <p:sp>
        <p:nvSpPr>
          <p:cNvPr id="33" name="TextBox 32">
            <a:extLst>
              <a:ext uri="{FF2B5EF4-FFF2-40B4-BE49-F238E27FC236}">
                <a16:creationId xmlns:a16="http://schemas.microsoft.com/office/drawing/2014/main" id="{C5E3A177-74B5-409E-B158-C4DFBF1F7503}"/>
              </a:ext>
            </a:extLst>
          </p:cNvPr>
          <p:cNvSpPr txBox="1"/>
          <p:nvPr/>
        </p:nvSpPr>
        <p:spPr>
          <a:xfrm>
            <a:off x="9372600" y="2863392"/>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Graphic 33" descr="Checkmark">
            <a:extLst>
              <a:ext uri="{FF2B5EF4-FFF2-40B4-BE49-F238E27FC236}">
                <a16:creationId xmlns:a16="http://schemas.microsoft.com/office/drawing/2014/main" id="{DF2B307D-D6BE-4224-A7FF-8D17084F4C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2438577"/>
            <a:ext cx="1369695" cy="1369695"/>
          </a:xfrm>
          <a:prstGeom prst="rect">
            <a:avLst/>
          </a:prstGeom>
        </p:spPr>
      </p:pic>
      <p:sp>
        <p:nvSpPr>
          <p:cNvPr id="36" name="TextBox 35">
            <a:extLst>
              <a:ext uri="{FF2B5EF4-FFF2-40B4-BE49-F238E27FC236}">
                <a16:creationId xmlns:a16="http://schemas.microsoft.com/office/drawing/2014/main" id="{CBC1E29F-8D66-423F-A098-EF07FD35A5DA}"/>
              </a:ext>
            </a:extLst>
          </p:cNvPr>
          <p:cNvSpPr txBox="1"/>
          <p:nvPr/>
        </p:nvSpPr>
        <p:spPr>
          <a:xfrm>
            <a:off x="9372600" y="4123969"/>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Graphic 36" descr="Checkmark">
            <a:extLst>
              <a:ext uri="{FF2B5EF4-FFF2-40B4-BE49-F238E27FC236}">
                <a16:creationId xmlns:a16="http://schemas.microsoft.com/office/drawing/2014/main" id="{06BDAAE0-B25B-4C64-8FEA-E2BBE4FA1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3699154"/>
            <a:ext cx="1369695" cy="1369695"/>
          </a:xfrm>
          <a:prstGeom prst="rect">
            <a:avLst/>
          </a:prstGeom>
        </p:spPr>
      </p:pic>
      <p:sp>
        <p:nvSpPr>
          <p:cNvPr id="39" name="TextBox 38">
            <a:extLst>
              <a:ext uri="{FF2B5EF4-FFF2-40B4-BE49-F238E27FC236}">
                <a16:creationId xmlns:a16="http://schemas.microsoft.com/office/drawing/2014/main" id="{9B729F09-AA18-4BB2-A932-6D5CAE4F4D1E}"/>
              </a:ext>
            </a:extLst>
          </p:cNvPr>
          <p:cNvSpPr txBox="1"/>
          <p:nvPr/>
        </p:nvSpPr>
        <p:spPr>
          <a:xfrm>
            <a:off x="9372600" y="5443002"/>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Graphic 39" descr="Checkmark">
            <a:extLst>
              <a:ext uri="{FF2B5EF4-FFF2-40B4-BE49-F238E27FC236}">
                <a16:creationId xmlns:a16="http://schemas.microsoft.com/office/drawing/2014/main" id="{D9EE3B13-E6AE-47AE-8363-E7FCDB492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5018187"/>
            <a:ext cx="1369695" cy="1369695"/>
          </a:xfrm>
          <a:prstGeom prst="rect">
            <a:avLst/>
          </a:prstGeom>
        </p:spPr>
      </p:pic>
    </p:spTree>
    <p:extLst>
      <p:ext uri="{BB962C8B-B14F-4D97-AF65-F5344CB8AC3E}">
        <p14:creationId xmlns:p14="http://schemas.microsoft.com/office/powerpoint/2010/main" val="23149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1000"/>
                                        <p:tgtEl>
                                          <p:spTgt spid="22"/>
                                        </p:tgtEl>
                                      </p:cBhvr>
                                    </p:animEffect>
                                    <p:set>
                                      <p:cBhvr>
                                        <p:cTn id="14" dur="1" fill="hold">
                                          <p:stCondLst>
                                            <p:cond delay="999"/>
                                          </p:stCondLst>
                                        </p:cTn>
                                        <p:tgtEl>
                                          <p:spTgt spid="22"/>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10" presetClass="exit" presetSubtype="0" fill="hold" grpId="0" nodeType="after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par>
                          <p:cTn id="25" fill="hold">
                            <p:stCondLst>
                              <p:cond delay="2500"/>
                            </p:stCondLst>
                            <p:childTnLst>
                              <p:par>
                                <p:cTn id="26" presetID="10" presetClass="exit" presetSubtype="0" fill="hold" grpId="0" nodeType="afterEffect">
                                  <p:stCondLst>
                                    <p:cond delay="0"/>
                                  </p:stCondLst>
                                  <p:childTnLst>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7A4A5-EFB3-3422-40B1-FDEDE0C18A05}"/>
              </a:ext>
            </a:extLst>
          </p:cNvPr>
          <p:cNvSpPr txBox="1"/>
          <p:nvPr/>
        </p:nvSpPr>
        <p:spPr>
          <a:xfrm>
            <a:off x="1352811" y="1227551"/>
            <a:ext cx="990808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Identifying key skills, knowledge and qualities/behaviours that make a good student</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hlinkClick r:id="rId3"/>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10827123" y="266270"/>
            <a:ext cx="968309" cy="324155"/>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29230" y="29660"/>
            <a:ext cx="10621646" cy="862005"/>
          </a:xfrm>
        </p:spPr>
        <p:txBody>
          <a:bodyPr vert="horz" lIns="360000" tIns="180000" rIns="360000" bIns="180000" rtlCol="0" anchor="ctr">
            <a:noAutofit/>
          </a:bodyPr>
          <a:lstStyle/>
          <a:p>
            <a:pPr eaLnBrk="1" hangingPunct="1"/>
            <a:r>
              <a:rPr lang="en-GB" altLang="en-US" sz="3200" dirty="0">
                <a:solidFill>
                  <a:schemeClr val="tx2">
                    <a:lumMod val="40000"/>
                    <a:lumOff val="60000"/>
                  </a:schemeClr>
                </a:solidFill>
                <a:latin typeface="Helvetica Neue"/>
              </a:rPr>
              <a:t>How to do research for an effective personal statement</a:t>
            </a:r>
            <a:endParaRPr lang="en-US" altLang="en-US" sz="3200" dirty="0">
              <a:solidFill>
                <a:schemeClr val="tx2">
                  <a:lumMod val="40000"/>
                  <a:lumOff val="60000"/>
                </a:schemeClr>
              </a:solidFill>
              <a:latin typeface="Helvetica Neue"/>
            </a:endParaRPr>
          </a:p>
        </p:txBody>
      </p:sp>
      <p:sp>
        <p:nvSpPr>
          <p:cNvPr id="3" name="Rectangle 2">
            <a:extLst>
              <a:ext uri="{FF2B5EF4-FFF2-40B4-BE49-F238E27FC236}">
                <a16:creationId xmlns:a16="http://schemas.microsoft.com/office/drawing/2014/main" id="{6CB20363-57E1-46EB-B7FF-B32EA326468C}"/>
              </a:ext>
            </a:extLst>
          </p:cNvPr>
          <p:cNvSpPr/>
          <p:nvPr/>
        </p:nvSpPr>
        <p:spPr>
          <a:xfrm>
            <a:off x="310380" y="2553871"/>
            <a:ext cx="7109600" cy="27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82F4219-BA3B-4355-A98B-575DB4A1AB08}"/>
              </a:ext>
            </a:extLst>
          </p:cNvPr>
          <p:cNvSpPr/>
          <p:nvPr/>
        </p:nvSpPr>
        <p:spPr>
          <a:xfrm>
            <a:off x="358122" y="2868796"/>
            <a:ext cx="201293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4" name="Rectangle 13">
            <a:extLst>
              <a:ext uri="{FF2B5EF4-FFF2-40B4-BE49-F238E27FC236}">
                <a16:creationId xmlns:a16="http://schemas.microsoft.com/office/drawing/2014/main" id="{824F8FE5-8BD9-4A05-9EA6-957A0BD8DBAC}"/>
              </a:ext>
            </a:extLst>
          </p:cNvPr>
          <p:cNvSpPr/>
          <p:nvPr/>
        </p:nvSpPr>
        <p:spPr>
          <a:xfrm>
            <a:off x="7437581" y="2465670"/>
            <a:ext cx="3764000"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5" name="Rectangle 14">
            <a:extLst>
              <a:ext uri="{FF2B5EF4-FFF2-40B4-BE49-F238E27FC236}">
                <a16:creationId xmlns:a16="http://schemas.microsoft.com/office/drawing/2014/main" id="{E5C4AAE0-1183-4A48-B92B-A882E628EF76}"/>
              </a:ext>
            </a:extLst>
          </p:cNvPr>
          <p:cNvSpPr/>
          <p:nvPr/>
        </p:nvSpPr>
        <p:spPr>
          <a:xfrm>
            <a:off x="2383716" y="2860895"/>
            <a:ext cx="902965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6" name="Rectangle 15">
            <a:extLst>
              <a:ext uri="{FF2B5EF4-FFF2-40B4-BE49-F238E27FC236}">
                <a16:creationId xmlns:a16="http://schemas.microsoft.com/office/drawing/2014/main" id="{66ACD5D7-9752-43E0-9FB9-4B11627283C5}"/>
              </a:ext>
            </a:extLst>
          </p:cNvPr>
          <p:cNvSpPr/>
          <p:nvPr/>
        </p:nvSpPr>
        <p:spPr>
          <a:xfrm>
            <a:off x="198888" y="3222329"/>
            <a:ext cx="1045198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7" name="Rectangle 16">
            <a:extLst>
              <a:ext uri="{FF2B5EF4-FFF2-40B4-BE49-F238E27FC236}">
                <a16:creationId xmlns:a16="http://schemas.microsoft.com/office/drawing/2014/main" id="{EB72FC6F-7BDB-4E16-A81A-617A11FA3A9B}"/>
              </a:ext>
            </a:extLst>
          </p:cNvPr>
          <p:cNvSpPr/>
          <p:nvPr/>
        </p:nvSpPr>
        <p:spPr>
          <a:xfrm>
            <a:off x="310380" y="3558523"/>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311926" y="3961154"/>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604175" y="3197947"/>
            <a:ext cx="89810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graphicFrame>
        <p:nvGraphicFramePr>
          <p:cNvPr id="22" name="Table 6">
            <a:extLst>
              <a:ext uri="{FF2B5EF4-FFF2-40B4-BE49-F238E27FC236}">
                <a16:creationId xmlns:a16="http://schemas.microsoft.com/office/drawing/2014/main" id="{02E082BE-5171-41B6-9970-661893E63579}"/>
              </a:ext>
            </a:extLst>
          </p:cNvPr>
          <p:cNvGraphicFramePr>
            <a:graphicFrameLocks noGrp="1"/>
          </p:cNvGraphicFramePr>
          <p:nvPr/>
        </p:nvGraphicFramePr>
        <p:xfrm>
          <a:off x="277428" y="930135"/>
          <a:ext cx="11810264" cy="5715216"/>
        </p:xfrm>
        <a:graphic>
          <a:graphicData uri="http://schemas.openxmlformats.org/drawingml/2006/table">
            <a:tbl>
              <a:tblPr firstRow="1" bandRow="1">
                <a:tableStyleId>{5C22544A-7EE6-4342-B048-85BDC9FD1C3A}</a:tableStyleId>
              </a:tblPr>
              <a:tblGrid>
                <a:gridCol w="2952566">
                  <a:extLst>
                    <a:ext uri="{9D8B030D-6E8A-4147-A177-3AD203B41FA5}">
                      <a16:colId xmlns:a16="http://schemas.microsoft.com/office/drawing/2014/main" val="2263164389"/>
                    </a:ext>
                  </a:extLst>
                </a:gridCol>
                <a:gridCol w="2952566">
                  <a:extLst>
                    <a:ext uri="{9D8B030D-6E8A-4147-A177-3AD203B41FA5}">
                      <a16:colId xmlns:a16="http://schemas.microsoft.com/office/drawing/2014/main" val="1354605044"/>
                    </a:ext>
                  </a:extLst>
                </a:gridCol>
                <a:gridCol w="2952566">
                  <a:extLst>
                    <a:ext uri="{9D8B030D-6E8A-4147-A177-3AD203B41FA5}">
                      <a16:colId xmlns:a16="http://schemas.microsoft.com/office/drawing/2014/main" val="3473099296"/>
                    </a:ext>
                  </a:extLst>
                </a:gridCol>
                <a:gridCol w="2952566">
                  <a:extLst>
                    <a:ext uri="{9D8B030D-6E8A-4147-A177-3AD203B41FA5}">
                      <a16:colId xmlns:a16="http://schemas.microsoft.com/office/drawing/2014/main" val="3959004957"/>
                    </a:ext>
                  </a:extLst>
                </a:gridCol>
              </a:tblGrid>
              <a:tr h="952536">
                <a:tc>
                  <a:txBody>
                    <a:bodyPr/>
                    <a:lstStyle/>
                    <a:p>
                      <a:endParaRPr lang="en-GB" dirty="0">
                        <a:solidFill>
                          <a:schemeClr val="bg1"/>
                        </a:solidFill>
                      </a:endParaRPr>
                    </a:p>
                  </a:txBody>
                  <a:tcPr/>
                </a:tc>
                <a:tc>
                  <a:txBody>
                    <a:bodyPr/>
                    <a:lstStyle/>
                    <a:p>
                      <a:pPr algn="ctr"/>
                      <a:r>
                        <a:rPr lang="en-GB" dirty="0"/>
                        <a:t>SKILLS</a:t>
                      </a:r>
                    </a:p>
                  </a:txBody>
                  <a:tcPr anchor="ctr"/>
                </a:tc>
                <a:tc>
                  <a:txBody>
                    <a:bodyPr/>
                    <a:lstStyle/>
                    <a:p>
                      <a:pPr algn="ctr"/>
                      <a:r>
                        <a:rPr lang="en-GB" dirty="0"/>
                        <a:t>KNOWLEDGE</a:t>
                      </a:r>
                    </a:p>
                  </a:txBody>
                  <a:tcPr anchor="ctr"/>
                </a:tc>
                <a:tc>
                  <a:txBody>
                    <a:bodyPr/>
                    <a:lstStyle/>
                    <a:p>
                      <a:pPr algn="ctr"/>
                      <a:r>
                        <a:rPr lang="en-GB" dirty="0"/>
                        <a:t>EXPERIENCE</a:t>
                      </a:r>
                    </a:p>
                  </a:txBody>
                  <a:tcPr anchor="ctr"/>
                </a:tc>
                <a:extLst>
                  <a:ext uri="{0D108BD9-81ED-4DB2-BD59-A6C34878D82A}">
                    <a16:rowId xmlns:a16="http://schemas.microsoft.com/office/drawing/2014/main" val="2607676753"/>
                  </a:ext>
                </a:extLst>
              </a:tr>
              <a:tr h="952536">
                <a:tc>
                  <a:txBody>
                    <a:bodyPr/>
                    <a:lstStyle/>
                    <a:p>
                      <a:r>
                        <a:rPr lang="en-GB" dirty="0">
                          <a:solidFill>
                            <a:schemeClr val="bg1"/>
                          </a:solidFill>
                        </a:rPr>
                        <a:t>CHOICE 1</a:t>
                      </a:r>
                    </a:p>
                  </a:txBody>
                  <a:tcPr anchor="ct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70514511"/>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2</a:t>
                      </a:r>
                    </a:p>
                  </a:txBody>
                  <a:tcPr anchor="ct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672479481"/>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3</a:t>
                      </a:r>
                    </a:p>
                  </a:txBody>
                  <a:tcPr anchor="ct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91895738"/>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4</a:t>
                      </a:r>
                    </a:p>
                  </a:txBody>
                  <a:tcPr anchor="ct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9835429"/>
                  </a:ext>
                </a:extLst>
              </a:tr>
              <a:tr h="95253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dirty="0">
                          <a:solidFill>
                            <a:schemeClr val="bg1"/>
                          </a:solidFill>
                        </a:rPr>
                        <a:t>CHOICE 5</a:t>
                      </a:r>
                    </a:p>
                  </a:txBody>
                  <a:tcPr anchor="ct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09981108"/>
                  </a:ext>
                </a:extLst>
              </a:tr>
            </a:tbl>
          </a:graphicData>
        </a:graphic>
      </p:graphicFrame>
    </p:spTree>
    <p:extLst>
      <p:ext uri="{BB962C8B-B14F-4D97-AF65-F5344CB8AC3E}">
        <p14:creationId xmlns:p14="http://schemas.microsoft.com/office/powerpoint/2010/main" val="41183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66368" y="0"/>
            <a:ext cx="12258368" cy="6858000"/>
          </a:xfrm>
          <a:prstGeom prst="rect">
            <a:avLst/>
          </a:prstGeom>
          <a:effectLst>
            <a:softEdge rad="0"/>
          </a:effectLst>
        </p:spPr>
      </p:pic>
      <p:sp>
        <p:nvSpPr>
          <p:cNvPr id="4" name="TextBox 3"/>
          <p:cNvSpPr txBox="1">
            <a:spLocks noChangeArrowheads="1"/>
          </p:cNvSpPr>
          <p:nvPr/>
        </p:nvSpPr>
        <p:spPr bwMode="auto">
          <a:xfrm>
            <a:off x="-66368" y="-287700"/>
            <a:ext cx="12901863" cy="9633406"/>
          </a:xfrm>
          <a:prstGeom prst="rect">
            <a:avLst/>
          </a:prstGeom>
          <a:solidFill>
            <a:schemeClr val="bg1">
              <a:alpha val="67000"/>
            </a:schemeClr>
          </a:solidFill>
          <a:ln>
            <a:noFill/>
          </a:ln>
          <a:effectLst>
            <a:softEdge rad="50800"/>
          </a:effectLst>
        </p:spPr>
        <p:txBody>
          <a:bodyPr wrap="square">
            <a:spAutoFit/>
          </a:bodyPr>
          <a:lstStyle>
            <a:lvl1pPr>
              <a:defRPr sz="2400">
                <a:solidFill>
                  <a:schemeClr val="tx1"/>
                </a:solidFill>
                <a:latin typeface="Lucida Grande" pitchFamily="48" charset="0"/>
                <a:ea typeface="Geneva" pitchFamily="34" charset="0"/>
                <a:cs typeface="Geneva" pitchFamily="34" charset="0"/>
              </a:defRPr>
            </a:lvl1pPr>
            <a:lvl2pPr marL="742950" indent="-285750">
              <a:defRPr sz="2400">
                <a:solidFill>
                  <a:schemeClr val="tx1"/>
                </a:solidFill>
                <a:latin typeface="Lucida Grande" pitchFamily="48" charset="0"/>
                <a:ea typeface="Geneva" pitchFamily="34" charset="0"/>
                <a:cs typeface="Geneva" pitchFamily="34" charset="0"/>
              </a:defRPr>
            </a:lvl2pPr>
            <a:lvl3pPr marL="1143000" indent="-228600">
              <a:defRPr sz="2400">
                <a:solidFill>
                  <a:schemeClr val="tx1"/>
                </a:solidFill>
                <a:latin typeface="Lucida Grande" pitchFamily="48" charset="0"/>
                <a:ea typeface="Geneva" pitchFamily="34" charset="0"/>
                <a:cs typeface="Geneva" pitchFamily="34" charset="0"/>
              </a:defRPr>
            </a:lvl3pPr>
            <a:lvl4pPr marL="1600200" indent="-228600">
              <a:defRPr sz="2400">
                <a:solidFill>
                  <a:schemeClr val="tx1"/>
                </a:solidFill>
                <a:latin typeface="Lucida Grande" pitchFamily="48" charset="0"/>
                <a:ea typeface="Geneva" pitchFamily="34" charset="0"/>
                <a:cs typeface="Geneva" pitchFamily="34" charset="0"/>
              </a:defRPr>
            </a:lvl4pPr>
            <a:lvl5pPr marL="2057400" indent="-228600">
              <a:defRPr sz="2400">
                <a:solidFill>
                  <a:schemeClr val="tx1"/>
                </a:solidFill>
                <a:latin typeface="Lucida Grande" pitchFamily="48" charset="0"/>
                <a:ea typeface="Geneva" pitchFamily="34" charset="0"/>
                <a:cs typeface="Geneva" pitchFamily="34" charset="0"/>
              </a:defRPr>
            </a:lvl5pPr>
            <a:lvl6pPr marL="2514600" indent="-228600" eaLnBrk="0" fontAlgn="base" hangingPunct="0">
              <a:spcBef>
                <a:spcPct val="0"/>
              </a:spcBef>
              <a:spcAft>
                <a:spcPct val="0"/>
              </a:spcAft>
              <a:defRPr sz="2400">
                <a:solidFill>
                  <a:schemeClr val="tx1"/>
                </a:solidFill>
                <a:latin typeface="Lucida Grande" pitchFamily="48" charset="0"/>
                <a:ea typeface="Geneva" pitchFamily="34" charset="0"/>
                <a:cs typeface="Geneva" pitchFamily="34" charset="0"/>
              </a:defRPr>
            </a:lvl6pPr>
            <a:lvl7pPr marL="2971800" indent="-228600" eaLnBrk="0" fontAlgn="base" hangingPunct="0">
              <a:spcBef>
                <a:spcPct val="0"/>
              </a:spcBef>
              <a:spcAft>
                <a:spcPct val="0"/>
              </a:spcAft>
              <a:defRPr sz="2400">
                <a:solidFill>
                  <a:schemeClr val="tx1"/>
                </a:solidFill>
                <a:latin typeface="Lucida Grande" pitchFamily="48" charset="0"/>
                <a:ea typeface="Geneva" pitchFamily="34" charset="0"/>
                <a:cs typeface="Geneva" pitchFamily="34" charset="0"/>
              </a:defRPr>
            </a:lvl7pPr>
            <a:lvl8pPr marL="3429000" indent="-228600" eaLnBrk="0" fontAlgn="base" hangingPunct="0">
              <a:spcBef>
                <a:spcPct val="0"/>
              </a:spcBef>
              <a:spcAft>
                <a:spcPct val="0"/>
              </a:spcAft>
              <a:defRPr sz="2400">
                <a:solidFill>
                  <a:schemeClr val="tx1"/>
                </a:solidFill>
                <a:latin typeface="Lucida Grande" pitchFamily="48" charset="0"/>
                <a:ea typeface="Geneva" pitchFamily="34" charset="0"/>
                <a:cs typeface="Geneva" pitchFamily="34" charset="0"/>
              </a:defRPr>
            </a:lvl8pPr>
            <a:lvl9pPr marL="3886200" indent="-228600" eaLnBrk="0" fontAlgn="base" hangingPunct="0">
              <a:spcBef>
                <a:spcPct val="0"/>
              </a:spcBef>
              <a:spcAft>
                <a:spcPct val="0"/>
              </a:spcAft>
              <a:defRPr sz="2400">
                <a:solidFill>
                  <a:schemeClr val="tx1"/>
                </a:solidFill>
                <a:latin typeface="Lucida Grande" pitchFamily="48" charset="0"/>
                <a:ea typeface="Geneva" pitchFamily="34" charset="0"/>
                <a:cs typeface="Genev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45 Helvetica Ligh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45 Helvetica Light"/>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dirty="0">
              <a:ln>
                <a:noFill/>
              </a:ln>
              <a:solidFill>
                <a:prstClr val="black"/>
              </a:solidFill>
              <a:effectLst/>
              <a:uLnTx/>
              <a:uFillTx/>
              <a:latin typeface="45 Helvetica Light"/>
            </a:endParaRP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3600" b="0" i="0" u="none" strike="noStrike" kern="1200" cap="none" spc="0" normalizeH="0" baseline="0" noProof="0" dirty="0">
                <a:ln>
                  <a:noFill/>
                </a:ln>
                <a:solidFill>
                  <a:prstClr val="black"/>
                </a:solidFill>
                <a:effectLst/>
                <a:uLnTx/>
                <a:uFillTx/>
                <a:latin typeface="45 Helvetica Light"/>
              </a:rPr>
              <a:t>University websites – Open days, Fairs    	</a:t>
            </a:r>
          </a:p>
          <a:p>
            <a:pPr marL="1376100" marR="0" lvl="2"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45 Helvetica Light"/>
              <a:hlinkClick r:id="rId4"/>
            </a:endParaRPr>
          </a:p>
          <a:p>
            <a:pPr marL="1376100" marR="0" lvl="2"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Grande" pitchFamily="48" charset="0"/>
                <a:hlinkClick r:id="rId4"/>
              </a:rPr>
              <a:t>University of Bath</a:t>
            </a:r>
            <a:endParaRPr kumimoji="0" lang="en-GB" altLang="en-US" sz="3600" b="0" i="0" u="none" strike="noStrike" kern="1200" cap="none" spc="0" normalizeH="0" baseline="0" noProof="0" dirty="0">
              <a:ln>
                <a:noFill/>
              </a:ln>
              <a:solidFill>
                <a:prstClr val="black"/>
              </a:solidFill>
              <a:effectLst/>
              <a:uLnTx/>
              <a:uFillTx/>
              <a:latin typeface="45 Helvetica Light"/>
            </a:endParaRP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3600" b="0" i="0" u="none" strike="noStrike" kern="1200" cap="none" spc="0" normalizeH="0" baseline="0" noProof="0" dirty="0">
              <a:ln>
                <a:noFill/>
              </a:ln>
              <a:solidFill>
                <a:prstClr val="black"/>
              </a:solidFill>
              <a:effectLst/>
              <a:uLnTx/>
              <a:uFillTx/>
              <a:latin typeface="45 Helvetica Light"/>
              <a:hlinkClick r:id="" action="ppaction://noaction"/>
            </a:endParaRP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3600" b="0" i="0" u="none" strike="noStrike" kern="1200" cap="none" spc="0" normalizeH="0" baseline="0" noProof="0" dirty="0">
              <a:ln>
                <a:noFill/>
              </a:ln>
              <a:solidFill>
                <a:prstClr val="black"/>
              </a:solidFill>
              <a:effectLst/>
              <a:uLnTx/>
              <a:uFillTx/>
              <a:latin typeface="45 Helvetica Light"/>
              <a:hlinkClick r:id="" action="ppaction://noaction"/>
            </a:endParaRP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3600" b="0" i="0" u="none" strike="noStrike" kern="1200" cap="none" spc="0" normalizeH="0" baseline="0" noProof="0" dirty="0">
              <a:ln>
                <a:noFill/>
              </a:ln>
              <a:solidFill>
                <a:prstClr val="black"/>
              </a:solidFill>
              <a:effectLst/>
              <a:uLnTx/>
              <a:uFillTx/>
              <a:latin typeface="45 Helvetica Light"/>
              <a:hlinkClick r:id="" action="ppaction://noaction"/>
            </a:endParaRP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3600" b="0" i="0" u="none" strike="noStrike" kern="1200" cap="none" spc="0" normalizeH="0" baseline="0" noProof="0" dirty="0">
                <a:ln>
                  <a:noFill/>
                </a:ln>
                <a:solidFill>
                  <a:prstClr val="black"/>
                </a:solidFill>
                <a:effectLst/>
                <a:uLnTx/>
                <a:uFillTx/>
                <a:latin typeface="45 Helvetica Light"/>
                <a:hlinkClick r:id="" action="ppaction://noaction"/>
              </a:rPr>
              <a:t>UCAS website </a:t>
            </a:r>
            <a:r>
              <a:rPr kumimoji="0" lang="en-GB" altLang="en-US" sz="3600" b="0" i="0" u="none" strike="noStrike" kern="1200" cap="none" spc="0" normalizeH="0" baseline="0" noProof="0" dirty="0">
                <a:ln>
                  <a:noFill/>
                </a:ln>
                <a:solidFill>
                  <a:prstClr val="black"/>
                </a:solidFill>
                <a:effectLst/>
                <a:uLnTx/>
                <a:uFillTx/>
                <a:latin typeface="45 Helvetica Light"/>
              </a:rPr>
              <a:t>		</a:t>
            </a:r>
            <a:r>
              <a:rPr kumimoji="0" lang="en-GB" altLang="en-US" sz="2400" b="0" i="0" u="none" strike="noStrike" kern="1200" cap="none" spc="0" normalizeH="0" baseline="0" noProof="0" dirty="0">
                <a:ln>
                  <a:noFill/>
                </a:ln>
                <a:solidFill>
                  <a:prstClr val="black"/>
                </a:solidFill>
                <a:effectLst/>
                <a:uLnTx/>
                <a:uFillTx/>
                <a:latin typeface="45 Helvetica Light"/>
              </a:rPr>
              <a:t>			</a:t>
            </a:r>
          </a:p>
          <a:p>
            <a:pPr marL="17190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sng" strike="noStrike" kern="1200" cap="none" spc="0" normalizeH="0" baseline="0" noProof="0" dirty="0">
              <a:ln>
                <a:noFill/>
              </a:ln>
              <a:solidFill>
                <a:prstClr val="black"/>
              </a:solidFill>
              <a:effectLst/>
              <a:uLnTx/>
              <a:uFillTx/>
              <a:latin typeface="45 Helvetica Light"/>
            </a:endParaRPr>
          </a:p>
        </p:txBody>
      </p:sp>
      <p:pic>
        <p:nvPicPr>
          <p:cNvPr id="6" name="Picture 5"/>
          <p:cNvPicPr>
            <a:picLocks noChangeAspect="1"/>
          </p:cNvPicPr>
          <p:nvPr/>
        </p:nvPicPr>
        <p:blipFill>
          <a:blip r:embed="rId5"/>
          <a:stretch>
            <a:fillRect/>
          </a:stretch>
        </p:blipFill>
        <p:spPr>
          <a:xfrm>
            <a:off x="10145444" y="164802"/>
            <a:ext cx="1841152" cy="749873"/>
          </a:xfrm>
          <a:prstGeom prst="rect">
            <a:avLst/>
          </a:prstGeom>
        </p:spPr>
      </p:pic>
      <p:sp>
        <p:nvSpPr>
          <p:cNvPr id="7" name="Pentagon 6"/>
          <p:cNvSpPr/>
          <p:nvPr/>
        </p:nvSpPr>
        <p:spPr>
          <a:xfrm>
            <a:off x="306978" y="117988"/>
            <a:ext cx="7545859" cy="7966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62114" y="164802"/>
            <a:ext cx="584886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It’s all about research!</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8EE0E6A-E1CD-495D-94D5-869CFD000F2A}"/>
                  </a:ext>
                </a:extLst>
              </p14:cNvPr>
              <p14:cNvContentPartPr/>
              <p14:nvPr/>
            </p14:nvContentPartPr>
            <p14:xfrm>
              <a:off x="5507325" y="4742955"/>
              <a:ext cx="360" cy="360"/>
            </p14:xfrm>
          </p:contentPart>
        </mc:Choice>
        <mc:Fallback xmlns="">
          <p:pic>
            <p:nvPicPr>
              <p:cNvPr id="3" name="Ink 2">
                <a:extLst>
                  <a:ext uri="{FF2B5EF4-FFF2-40B4-BE49-F238E27FC236}">
                    <a16:creationId xmlns:a16="http://schemas.microsoft.com/office/drawing/2014/main" id="{E8EE0E6A-E1CD-495D-94D5-869CFD000F2A}"/>
                  </a:ext>
                </a:extLst>
              </p:cNvPr>
              <p:cNvPicPr/>
              <p:nvPr/>
            </p:nvPicPr>
            <p:blipFill>
              <a:blip r:embed="rId9"/>
              <a:stretch>
                <a:fillRect/>
              </a:stretch>
            </p:blipFill>
            <p:spPr>
              <a:xfrm>
                <a:off x="5498685" y="47343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C597A80-D4AF-4EF0-860E-0FD1BDEC5AF2}"/>
                  </a:ext>
                </a:extLst>
              </p14:cNvPr>
              <p14:cNvContentPartPr/>
              <p14:nvPr/>
            </p14:nvContentPartPr>
            <p14:xfrm>
              <a:off x="6228765" y="4871475"/>
              <a:ext cx="360" cy="360"/>
            </p14:xfrm>
          </p:contentPart>
        </mc:Choice>
        <mc:Fallback xmlns="">
          <p:pic>
            <p:nvPicPr>
              <p:cNvPr id="5" name="Ink 4">
                <a:extLst>
                  <a:ext uri="{FF2B5EF4-FFF2-40B4-BE49-F238E27FC236}">
                    <a16:creationId xmlns:a16="http://schemas.microsoft.com/office/drawing/2014/main" id="{0C597A80-D4AF-4EF0-860E-0FD1BDEC5AF2}"/>
                  </a:ext>
                </a:extLst>
              </p:cNvPr>
              <p:cNvPicPr/>
              <p:nvPr/>
            </p:nvPicPr>
            <p:blipFill>
              <a:blip r:embed="rId9"/>
              <a:stretch>
                <a:fillRect/>
              </a:stretch>
            </p:blipFill>
            <p:spPr>
              <a:xfrm>
                <a:off x="6220125" y="4862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0F7BDA5-0A09-452B-BA91-A33A4B57B5EC}"/>
                  </a:ext>
                </a:extLst>
              </p14:cNvPr>
              <p14:cNvContentPartPr/>
              <p14:nvPr/>
            </p14:nvContentPartPr>
            <p14:xfrm>
              <a:off x="6228765" y="4871475"/>
              <a:ext cx="360" cy="360"/>
            </p14:xfrm>
          </p:contentPart>
        </mc:Choice>
        <mc:Fallback xmlns="">
          <p:pic>
            <p:nvPicPr>
              <p:cNvPr id="9" name="Ink 8">
                <a:extLst>
                  <a:ext uri="{FF2B5EF4-FFF2-40B4-BE49-F238E27FC236}">
                    <a16:creationId xmlns:a16="http://schemas.microsoft.com/office/drawing/2014/main" id="{F0F7BDA5-0A09-452B-BA91-A33A4B57B5EC}"/>
                  </a:ext>
                </a:extLst>
              </p:cNvPr>
              <p:cNvPicPr/>
              <p:nvPr/>
            </p:nvPicPr>
            <p:blipFill>
              <a:blip r:embed="rId9"/>
              <a:stretch>
                <a:fillRect/>
              </a:stretch>
            </p:blipFill>
            <p:spPr>
              <a:xfrm>
                <a:off x="6220125" y="4862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24C0E481-1C94-414E-9250-27371D7002AC}"/>
                  </a:ext>
                </a:extLst>
              </p14:cNvPr>
              <p14:cNvContentPartPr/>
              <p14:nvPr/>
            </p14:nvContentPartPr>
            <p14:xfrm>
              <a:off x="8093565" y="4685715"/>
              <a:ext cx="360" cy="360"/>
            </p14:xfrm>
          </p:contentPart>
        </mc:Choice>
        <mc:Fallback xmlns="">
          <p:pic>
            <p:nvPicPr>
              <p:cNvPr id="10" name="Ink 9">
                <a:extLst>
                  <a:ext uri="{FF2B5EF4-FFF2-40B4-BE49-F238E27FC236}">
                    <a16:creationId xmlns:a16="http://schemas.microsoft.com/office/drawing/2014/main" id="{24C0E481-1C94-414E-9250-27371D7002AC}"/>
                  </a:ext>
                </a:extLst>
              </p:cNvPr>
              <p:cNvPicPr/>
              <p:nvPr/>
            </p:nvPicPr>
            <p:blipFill>
              <a:blip r:embed="rId9"/>
              <a:stretch>
                <a:fillRect/>
              </a:stretch>
            </p:blipFill>
            <p:spPr>
              <a:xfrm>
                <a:off x="8084565" y="4677075"/>
                <a:ext cx="18000" cy="18000"/>
              </a:xfrm>
              <a:prstGeom prst="rect">
                <a:avLst/>
              </a:prstGeom>
            </p:spPr>
          </p:pic>
        </mc:Fallback>
      </mc:AlternateContent>
    </p:spTree>
    <p:extLst>
      <p:ext uri="{BB962C8B-B14F-4D97-AF65-F5344CB8AC3E}">
        <p14:creationId xmlns:p14="http://schemas.microsoft.com/office/powerpoint/2010/main" val="147023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7A4A5-EFB3-3422-40B1-FDEDE0C18A05}"/>
              </a:ext>
            </a:extLst>
          </p:cNvPr>
          <p:cNvSpPr txBox="1"/>
          <p:nvPr/>
        </p:nvSpPr>
        <p:spPr>
          <a:xfrm>
            <a:off x="1141956" y="1077238"/>
            <a:ext cx="990808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Identifying </a:t>
            </a:r>
            <a:r>
              <a:rPr kumimoji="0" lang="en-GB" sz="4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where they have gained </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some of the skills, knowledge, qualities/behaviours</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45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hlinkClick r:id="rId3"/>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9657181" y="236730"/>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CB20363-57E1-46EB-B7FF-B32EA326468C}"/>
              </a:ext>
            </a:extLst>
          </p:cNvPr>
          <p:cNvSpPr/>
          <p:nvPr/>
        </p:nvSpPr>
        <p:spPr>
          <a:xfrm>
            <a:off x="310380" y="2553871"/>
            <a:ext cx="7109600" cy="27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0ECD98-77A1-475D-9B7C-AAB8B1B1FFCE}"/>
              </a:ext>
            </a:extLst>
          </p:cNvPr>
          <p:cNvSpPr txBox="1"/>
          <p:nvPr/>
        </p:nvSpPr>
        <p:spPr>
          <a:xfrm>
            <a:off x="366069" y="870769"/>
            <a:ext cx="11459862" cy="5386090"/>
          </a:xfrm>
          <a:prstGeom prst="rect">
            <a:avLst/>
          </a:prstGeom>
          <a:noFill/>
        </p:spPr>
        <p:txBody>
          <a:bodyPr wrap="square" rtlCol="0">
            <a:spAutoFit/>
          </a:bodyPr>
          <a:lstStyle/>
          <a:p>
            <a:r>
              <a:rPr lang="en-GB" sz="2400" dirty="0"/>
              <a:t>Part 1</a:t>
            </a:r>
          </a:p>
          <a:p>
            <a:endParaRPr lang="en-GB" sz="2400" dirty="0"/>
          </a:p>
          <a:p>
            <a:pPr marL="342900" indent="-342900">
              <a:buFont typeface="Arial" panose="020B0604020202020204" pitchFamily="34" charset="0"/>
              <a:buChar char="•"/>
            </a:pPr>
            <a:r>
              <a:rPr lang="en-GB" sz="2400" dirty="0"/>
              <a:t>What does the personal statement add to the UCAS application?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An overview of the form it takes and what should be included</a:t>
            </a:r>
          </a:p>
          <a:p>
            <a:endParaRPr lang="en-GB" sz="2400" dirty="0"/>
          </a:p>
          <a:p>
            <a:pPr marL="342900" indent="-342900">
              <a:buFont typeface="Arial" panose="020B0604020202020204" pitchFamily="34" charset="0"/>
              <a:buChar char="•"/>
            </a:pPr>
            <a:r>
              <a:rPr lang="en-GB" sz="2400" dirty="0"/>
              <a:t>A technique students could use to research and start planning a personal statement</a:t>
            </a:r>
          </a:p>
          <a:p>
            <a:endParaRPr lang="en-GB" sz="2400" dirty="0"/>
          </a:p>
          <a:p>
            <a:r>
              <a:rPr lang="en-GB" sz="2400" dirty="0"/>
              <a:t>Part 2</a:t>
            </a:r>
          </a:p>
          <a:p>
            <a:endParaRPr lang="en-GB" sz="2400" dirty="0"/>
          </a:p>
          <a:p>
            <a:pPr marL="342900" indent="-342900">
              <a:buFont typeface="Arial" panose="020B0604020202020204" pitchFamily="34" charset="0"/>
              <a:buChar char="•"/>
            </a:pPr>
            <a:r>
              <a:rPr lang="en-GB" sz="2400" dirty="0"/>
              <a:t>Techniques for helping students put pen to paper and write powerful paragraphs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to assess a personal statement and advise on what needs to be done to improve it</a:t>
            </a:r>
          </a:p>
          <a:p>
            <a:endParaRPr lang="en-GB" sz="3200" dirty="0"/>
          </a:p>
        </p:txBody>
      </p:sp>
    </p:spTree>
    <p:extLst>
      <p:ext uri="{BB962C8B-B14F-4D97-AF65-F5344CB8AC3E}">
        <p14:creationId xmlns:p14="http://schemas.microsoft.com/office/powerpoint/2010/main" val="39182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6029912"/>
              </p:ext>
            </p:extLst>
          </p:nvPr>
        </p:nvGraphicFramePr>
        <p:xfrm>
          <a:off x="542038" y="212272"/>
          <a:ext cx="10907507" cy="892874"/>
        </p:xfrm>
        <a:graphic>
          <a:graphicData uri="http://schemas.openxmlformats.org/drawingml/2006/table">
            <a:tbl>
              <a:tblPr firstRow="1" firstCol="1" bandRow="1">
                <a:tableStyleId>{5C22544A-7EE6-4342-B048-85BDC9FD1C3A}</a:tableStyleId>
              </a:tblPr>
              <a:tblGrid>
                <a:gridCol w="10907507">
                  <a:extLst>
                    <a:ext uri="{9D8B030D-6E8A-4147-A177-3AD203B41FA5}">
                      <a16:colId xmlns:a16="http://schemas.microsoft.com/office/drawing/2014/main" val="3750680332"/>
                    </a:ext>
                  </a:extLst>
                </a:gridCol>
              </a:tblGrid>
              <a:tr h="846139">
                <a:tc>
                  <a:txBody>
                    <a:bodyPr/>
                    <a:lstStyle/>
                    <a:p>
                      <a:pPr marL="71755" marR="71755" algn="l">
                        <a:lnSpc>
                          <a:spcPct val="107000"/>
                        </a:lnSpc>
                        <a:spcAft>
                          <a:spcPts val="0"/>
                        </a:spcAft>
                      </a:pPr>
                      <a:r>
                        <a:rPr lang="en-GB" sz="2800" b="0" dirty="0">
                          <a:ln>
                            <a:noFill/>
                          </a:ln>
                          <a:solidFill>
                            <a:schemeClr val="tx1"/>
                          </a:solidFill>
                          <a:effectLst/>
                        </a:rPr>
                        <a:t>Make a list of experiences where they have learnt or developed some of the skills, knowledge, qualities/behaviours.</a:t>
                      </a:r>
                    </a:p>
                  </a:txBody>
                  <a:tcPr marL="44816" marR="44816" marT="0" marB="0">
                    <a:noFill/>
                  </a:tcPr>
                </a:tc>
                <a:extLst>
                  <a:ext uri="{0D108BD9-81ED-4DB2-BD59-A6C34878D82A}">
                    <a16:rowId xmlns:a16="http://schemas.microsoft.com/office/drawing/2014/main" val="908757410"/>
                  </a:ext>
                </a:extLst>
              </a:tr>
            </a:tbl>
          </a:graphicData>
        </a:graphic>
      </p:graphicFrame>
      <p:graphicFrame>
        <p:nvGraphicFramePr>
          <p:cNvPr id="3" name="Table 2">
            <a:extLst>
              <a:ext uri="{FF2B5EF4-FFF2-40B4-BE49-F238E27FC236}">
                <a16:creationId xmlns:a16="http://schemas.microsoft.com/office/drawing/2014/main" id="{EA3238B0-E462-6737-2ED0-F8E1CDD6DA50}"/>
              </a:ext>
            </a:extLst>
          </p:cNvPr>
          <p:cNvGraphicFramePr>
            <a:graphicFrameLocks noGrp="1"/>
          </p:cNvGraphicFramePr>
          <p:nvPr/>
        </p:nvGraphicFramePr>
        <p:xfrm>
          <a:off x="542038" y="2768885"/>
          <a:ext cx="10907507" cy="3478585"/>
        </p:xfrm>
        <a:graphic>
          <a:graphicData uri="http://schemas.openxmlformats.org/drawingml/2006/table">
            <a:tbl>
              <a:tblPr firstRow="1" bandRow="1">
                <a:tableStyleId>{5C22544A-7EE6-4342-B048-85BDC9FD1C3A}</a:tableStyleId>
              </a:tblPr>
              <a:tblGrid>
                <a:gridCol w="5595715">
                  <a:extLst>
                    <a:ext uri="{9D8B030D-6E8A-4147-A177-3AD203B41FA5}">
                      <a16:colId xmlns:a16="http://schemas.microsoft.com/office/drawing/2014/main" val="3178783320"/>
                    </a:ext>
                  </a:extLst>
                </a:gridCol>
                <a:gridCol w="5311792">
                  <a:extLst>
                    <a:ext uri="{9D8B030D-6E8A-4147-A177-3AD203B41FA5}">
                      <a16:colId xmlns:a16="http://schemas.microsoft.com/office/drawing/2014/main" val="2519028579"/>
                    </a:ext>
                  </a:extLst>
                </a:gridCol>
              </a:tblGrid>
              <a:tr h="534589">
                <a:tc>
                  <a:txBody>
                    <a:bodyPr/>
                    <a:lstStyle/>
                    <a:p>
                      <a:pPr algn="ctr"/>
                      <a:r>
                        <a:rPr lang="en-GB" sz="2400" dirty="0"/>
                        <a:t>Skill/Knowledge/Quality/Behaviour</a:t>
                      </a:r>
                    </a:p>
                  </a:txBody>
                  <a:tcPr anchor="ctr"/>
                </a:tc>
                <a:tc>
                  <a:txBody>
                    <a:bodyPr/>
                    <a:lstStyle/>
                    <a:p>
                      <a:pPr algn="ctr"/>
                      <a:r>
                        <a:rPr lang="en-GB" sz="2400" dirty="0"/>
                        <a:t>Example</a:t>
                      </a:r>
                    </a:p>
                  </a:txBody>
                  <a:tcPr anchor="ctr"/>
                </a:tc>
                <a:extLst>
                  <a:ext uri="{0D108BD9-81ED-4DB2-BD59-A6C34878D82A}">
                    <a16:rowId xmlns:a16="http://schemas.microsoft.com/office/drawing/2014/main" val="775509136"/>
                  </a:ext>
                </a:extLst>
              </a:tr>
              <a:tr h="981332">
                <a:tc>
                  <a:txBody>
                    <a:bodyPr/>
                    <a:lstStyle/>
                    <a:p>
                      <a:r>
                        <a:rPr lang="en-GB" sz="3600" dirty="0"/>
                        <a:t>Teamwork</a:t>
                      </a:r>
                    </a:p>
                  </a:txBody>
                  <a:tcPr anchor="ctr"/>
                </a:tc>
                <a:tc>
                  <a:txBody>
                    <a:bodyPr/>
                    <a:lstStyle/>
                    <a:p>
                      <a:endParaRPr lang="en-GB" sz="2400" dirty="0"/>
                    </a:p>
                  </a:txBody>
                  <a:tcPr anchor="ctr"/>
                </a:tc>
                <a:extLst>
                  <a:ext uri="{0D108BD9-81ED-4DB2-BD59-A6C34878D82A}">
                    <a16:rowId xmlns:a16="http://schemas.microsoft.com/office/drawing/2014/main" val="1121074141"/>
                  </a:ext>
                </a:extLst>
              </a:tr>
              <a:tr h="981332">
                <a:tc>
                  <a:txBody>
                    <a:bodyPr/>
                    <a:lstStyle/>
                    <a:p>
                      <a:endParaRPr lang="en-GB" sz="3600" dirty="0"/>
                    </a:p>
                  </a:txBody>
                  <a:tcPr anchor="ctr"/>
                </a:tc>
                <a:tc>
                  <a:txBody>
                    <a:bodyPr/>
                    <a:lstStyle/>
                    <a:p>
                      <a:endParaRPr lang="en-GB" sz="3600" dirty="0"/>
                    </a:p>
                  </a:txBody>
                  <a:tcPr anchor="ctr"/>
                </a:tc>
                <a:extLst>
                  <a:ext uri="{0D108BD9-81ED-4DB2-BD59-A6C34878D82A}">
                    <a16:rowId xmlns:a16="http://schemas.microsoft.com/office/drawing/2014/main" val="4038383456"/>
                  </a:ext>
                </a:extLst>
              </a:tr>
              <a:tr h="981332">
                <a:tc>
                  <a:txBody>
                    <a:bodyPr/>
                    <a:lstStyle/>
                    <a:p>
                      <a:endParaRPr lang="en-GB" sz="3600" dirty="0"/>
                    </a:p>
                  </a:txBody>
                  <a:tcPr anchor="ctr"/>
                </a:tc>
                <a:tc>
                  <a:txBody>
                    <a:bodyPr/>
                    <a:lstStyle/>
                    <a:p>
                      <a:endParaRPr lang="en-GB" sz="3600" dirty="0"/>
                    </a:p>
                  </a:txBody>
                  <a:tcPr anchor="ctr"/>
                </a:tc>
                <a:extLst>
                  <a:ext uri="{0D108BD9-81ED-4DB2-BD59-A6C34878D82A}">
                    <a16:rowId xmlns:a16="http://schemas.microsoft.com/office/drawing/2014/main" val="1767435265"/>
                  </a:ext>
                </a:extLst>
              </a:tr>
            </a:tbl>
          </a:graphicData>
        </a:graphic>
      </p:graphicFrame>
      <p:sp>
        <p:nvSpPr>
          <p:cNvPr id="4" name="TextBox 3">
            <a:extLst>
              <a:ext uri="{FF2B5EF4-FFF2-40B4-BE49-F238E27FC236}">
                <a16:creationId xmlns:a16="http://schemas.microsoft.com/office/drawing/2014/main" id="{8AA65474-DE94-BD2D-53F8-C7FE081893D2}"/>
              </a:ext>
            </a:extLst>
          </p:cNvPr>
          <p:cNvSpPr txBox="1"/>
          <p:nvPr/>
        </p:nvSpPr>
        <p:spPr>
          <a:xfrm>
            <a:off x="6300592" y="3429000"/>
            <a:ext cx="483504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Sports team, Drama club, 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Duke of Edinburgh’s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DC7FAA0-88F2-6E92-BD12-CAB7C9B1BFDE}"/>
              </a:ext>
            </a:extLst>
          </p:cNvPr>
          <p:cNvSpPr txBox="1"/>
          <p:nvPr/>
        </p:nvSpPr>
        <p:spPr>
          <a:xfrm>
            <a:off x="542038" y="1339791"/>
            <a:ext cx="10907506" cy="1554849"/>
          </a:xfrm>
          <a:prstGeom prst="rect">
            <a:avLst/>
          </a:prstGeom>
          <a:noFill/>
        </p:spPr>
        <p:txBody>
          <a:bodyPr wrap="square" rtlCol="0">
            <a:spAutoFit/>
          </a:bodyPr>
          <a:lstStyle/>
          <a:p>
            <a:pPr marL="528955" marR="71755" lvl="0" indent="-4572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They can use the same example more than once</a:t>
            </a:r>
          </a:p>
          <a:p>
            <a:pPr marL="528955" marR="71755" lvl="0" indent="-4572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They can reference any part of their life e.g. current studies, work experience, wider reading, interests/hobbies, Saturday job</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8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38195" y="586873"/>
            <a:ext cx="4586967" cy="5652951"/>
          </a:xfrm>
          <a:prstGeom prst="rect">
            <a:avLst/>
          </a:prstGeom>
        </p:spPr>
      </p:pic>
      <p:sp>
        <p:nvSpPr>
          <p:cNvPr id="2" name="Rectangle 1"/>
          <p:cNvSpPr/>
          <p:nvPr/>
        </p:nvSpPr>
        <p:spPr>
          <a:xfrm>
            <a:off x="-6366094" y="7584328"/>
            <a:ext cx="5193975" cy="6397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1"/>
          <p:cNvSpPr txBox="1">
            <a:spLocks/>
          </p:cNvSpPr>
          <p:nvPr/>
        </p:nvSpPr>
        <p:spPr>
          <a:xfrm>
            <a:off x="191204" y="1370760"/>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11" name="TextBox 10"/>
          <p:cNvSpPr txBox="1"/>
          <p:nvPr/>
        </p:nvSpPr>
        <p:spPr>
          <a:xfrm>
            <a:off x="312050" y="1955781"/>
            <a:ext cx="6005023" cy="707886"/>
          </a:xfrm>
          <a:prstGeom prst="rect">
            <a:avLst/>
          </a:prstGeom>
          <a:noFill/>
        </p:spPr>
        <p:txBody>
          <a:bodyPr wrap="square" rtlCol="0">
            <a:spAutoFit/>
          </a:bodyPr>
          <a:lstStyle/>
          <a:p>
            <a:pPr marL="342891" marR="0" lvl="0" indent="-342891"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black"/>
              </a:solidFill>
              <a:effectLst/>
              <a:uLnTx/>
              <a:uFillTx/>
              <a:latin typeface="45 Helvetica Light"/>
              <a:ea typeface="+mn-ea"/>
              <a:cs typeface="+mn-cs"/>
            </a:endParaRPr>
          </a:p>
          <a:p>
            <a:pPr marL="342891" marR="0" lvl="0" indent="-342891"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black"/>
              </a:solidFill>
              <a:effectLst/>
              <a:uLnTx/>
              <a:uFillTx/>
              <a:latin typeface="45 Helvetica Light"/>
              <a:ea typeface="+mn-ea"/>
              <a:cs typeface="+mn-cs"/>
            </a:endParaRPr>
          </a:p>
        </p:txBody>
      </p:sp>
      <p:sp>
        <p:nvSpPr>
          <p:cNvPr id="13" name="Rectangle 12"/>
          <p:cNvSpPr/>
          <p:nvPr/>
        </p:nvSpPr>
        <p:spPr>
          <a:xfrm>
            <a:off x="0" y="316725"/>
            <a:ext cx="7088445" cy="6541275"/>
          </a:xfrm>
          <a:prstGeom prst="rect">
            <a:avLst/>
          </a:prstGeom>
          <a:solidFill>
            <a:srgbClr val="E7E6E6">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45 Helvetica Light"/>
              <a:ea typeface="+mn-ea"/>
              <a:cs typeface="+mn-cs"/>
            </a:endParaRPr>
          </a:p>
        </p:txBody>
      </p:sp>
      <p:sp>
        <p:nvSpPr>
          <p:cNvPr id="10" name="TextBox 9"/>
          <p:cNvSpPr txBox="1"/>
          <p:nvPr/>
        </p:nvSpPr>
        <p:spPr>
          <a:xfrm>
            <a:off x="145243" y="1152639"/>
            <a:ext cx="6287445" cy="526297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45 Helvetica Light"/>
                <a:ea typeface="+mn-ea"/>
                <a:cs typeface="+mn-cs"/>
              </a:rPr>
              <a:t>Actively pursue opportunities to enhance your knowledge and skills accordingly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45 Helvetica Ligh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45 Helvetica Light"/>
                <a:ea typeface="+mn-ea"/>
                <a:cs typeface="+mn-cs"/>
              </a:rPr>
              <a:t>If during your research you find you that universities value skills, knowledge or experience you don’t have do what you can to acquire and develop them.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45 Helvetica Ligh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45 Helvetica Light"/>
                <a:ea typeface="+mn-ea"/>
                <a:cs typeface="+mn-cs"/>
              </a:rPr>
              <a:t>This must come second to your studies but will be necessary to standing out to competitive universities.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45 Helvetica Ligh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45 Helvetica Light"/>
                <a:ea typeface="+mn-ea"/>
                <a:cs typeface="+mn-cs"/>
              </a:rPr>
              <a:t>This will help you to </a:t>
            </a:r>
            <a:r>
              <a:rPr kumimoji="0" lang="en-GB" sz="2400" b="0" i="0" u="none" strike="noStrike" kern="1200" cap="none" spc="0" normalizeH="0" baseline="0" noProof="0" dirty="0">
                <a:ln>
                  <a:noFill/>
                </a:ln>
                <a:solidFill>
                  <a:prstClr val="black"/>
                </a:solidFill>
                <a:effectLst/>
                <a:uLnTx/>
                <a:uFillTx/>
                <a:latin typeface="Calibri"/>
                <a:ea typeface="+mn-ea"/>
                <a:cs typeface="+mn-cs"/>
              </a:rPr>
              <a:t>t</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alk</a:t>
            </a:r>
            <a:r>
              <a:rPr kumimoji="0" lang="en-GB" sz="2400" b="0" i="0" u="none" strike="noStrike" kern="1200" cap="none" spc="0" normalizeH="0" baseline="0" noProof="0" dirty="0">
                <a:ln>
                  <a:noFill/>
                </a:ln>
                <a:solidFill>
                  <a:prstClr val="black"/>
                </a:solidFill>
                <a:effectLst/>
                <a:uLnTx/>
                <a:uFillTx/>
                <a:latin typeface="Calibri"/>
                <a:ea typeface="+mn-ea"/>
                <a:cs typeface="+mn-cs"/>
              </a:rPr>
              <a:t> about what part of the subject fascinates you the most and why</a:t>
            </a:r>
          </a:p>
        </p:txBody>
      </p:sp>
      <p:sp>
        <p:nvSpPr>
          <p:cNvPr id="28" name="Folded Corner 27"/>
          <p:cNvSpPr/>
          <p:nvPr/>
        </p:nvSpPr>
        <p:spPr>
          <a:xfrm>
            <a:off x="-5949678" y="9148059"/>
            <a:ext cx="1824007" cy="1503884"/>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Work experience</a:t>
            </a:r>
          </a:p>
        </p:txBody>
      </p:sp>
      <p:sp>
        <p:nvSpPr>
          <p:cNvPr id="29" name="Folded Corner 28"/>
          <p:cNvSpPr/>
          <p:nvPr/>
        </p:nvSpPr>
        <p:spPr>
          <a:xfrm>
            <a:off x="-3764960" y="9146923"/>
            <a:ext cx="1854811" cy="1402443"/>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Volunteering</a:t>
            </a:r>
          </a:p>
        </p:txBody>
      </p:sp>
      <p:sp>
        <p:nvSpPr>
          <p:cNvPr id="43" name="Folded Corner 42"/>
          <p:cNvSpPr/>
          <p:nvPr/>
        </p:nvSpPr>
        <p:spPr>
          <a:xfrm>
            <a:off x="-5929068" y="10813109"/>
            <a:ext cx="1803397" cy="1442791"/>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Summer Schools</a:t>
            </a:r>
          </a:p>
        </p:txBody>
      </p:sp>
      <p:sp>
        <p:nvSpPr>
          <p:cNvPr id="44" name="Folded Corner 43"/>
          <p:cNvSpPr/>
          <p:nvPr/>
        </p:nvSpPr>
        <p:spPr>
          <a:xfrm>
            <a:off x="-3729866" y="10739184"/>
            <a:ext cx="1833983" cy="1516715"/>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EPQ projects</a:t>
            </a:r>
          </a:p>
        </p:txBody>
      </p:sp>
      <p:sp>
        <p:nvSpPr>
          <p:cNvPr id="46" name="TextBox 45"/>
          <p:cNvSpPr txBox="1"/>
          <p:nvPr/>
        </p:nvSpPr>
        <p:spPr>
          <a:xfrm>
            <a:off x="-5663891" y="7919524"/>
            <a:ext cx="3541591" cy="1015663"/>
          </a:xfrm>
          <a:prstGeom prst="rect">
            <a:avLst/>
          </a:prstGeom>
          <a:solidFill>
            <a:schemeClr val="accent3">
              <a:lumMod val="60000"/>
              <a:lumOff val="40000"/>
            </a:schemeClr>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Footlight MT Light" panose="0204060206030A020304" pitchFamily="18" charset="0"/>
                <a:ea typeface="+mn-ea"/>
                <a:cs typeface="+mn-cs"/>
              </a:rPr>
              <a:t>What have I done to participate in the subject area outside of school/college?</a:t>
            </a:r>
          </a:p>
        </p:txBody>
      </p:sp>
      <p:sp>
        <p:nvSpPr>
          <p:cNvPr id="47" name="Folded Corner 46"/>
          <p:cNvSpPr/>
          <p:nvPr/>
        </p:nvSpPr>
        <p:spPr>
          <a:xfrm>
            <a:off x="-5779967" y="12416404"/>
            <a:ext cx="1812264" cy="1383741"/>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Museum exhibits </a:t>
            </a:r>
          </a:p>
        </p:txBody>
      </p:sp>
      <p:sp>
        <p:nvSpPr>
          <p:cNvPr id="49" name="Folded Corner 48"/>
          <p:cNvSpPr/>
          <p:nvPr/>
        </p:nvSpPr>
        <p:spPr>
          <a:xfrm>
            <a:off x="-3864249" y="12416404"/>
            <a:ext cx="1812264" cy="1383741"/>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MOOC</a:t>
            </a:r>
          </a:p>
        </p:txBody>
      </p:sp>
      <p:sp>
        <p:nvSpPr>
          <p:cNvPr id="50" name="Rectangle 49"/>
          <p:cNvSpPr/>
          <p:nvPr/>
        </p:nvSpPr>
        <p:spPr>
          <a:xfrm>
            <a:off x="-6366094" y="62563"/>
            <a:ext cx="5193975" cy="721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olded Corner 36"/>
          <p:cNvSpPr/>
          <p:nvPr/>
        </p:nvSpPr>
        <p:spPr>
          <a:xfrm>
            <a:off x="-3567578" y="3784129"/>
            <a:ext cx="1826441" cy="1559656"/>
          </a:xfrm>
          <a:prstGeom prst="foldedCorne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Magazines and Journals </a:t>
            </a:r>
          </a:p>
        </p:txBody>
      </p:sp>
      <p:sp>
        <p:nvSpPr>
          <p:cNvPr id="38" name="Folded Corner 37"/>
          <p:cNvSpPr/>
          <p:nvPr/>
        </p:nvSpPr>
        <p:spPr>
          <a:xfrm>
            <a:off x="-5785912" y="1896090"/>
            <a:ext cx="1826441" cy="1511103"/>
          </a:xfrm>
          <a:prstGeom prst="foldedCorne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podcasts</a:t>
            </a:r>
          </a:p>
        </p:txBody>
      </p:sp>
      <p:sp>
        <p:nvSpPr>
          <p:cNvPr id="39" name="Folded Corner 38"/>
          <p:cNvSpPr/>
          <p:nvPr/>
        </p:nvSpPr>
        <p:spPr>
          <a:xfrm>
            <a:off x="-3583815" y="1883728"/>
            <a:ext cx="1858915" cy="1480939"/>
          </a:xfrm>
          <a:prstGeom prst="foldedCorne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Books</a:t>
            </a:r>
          </a:p>
        </p:txBody>
      </p:sp>
      <p:sp>
        <p:nvSpPr>
          <p:cNvPr id="40" name="Folded Corner 39"/>
          <p:cNvSpPr/>
          <p:nvPr/>
        </p:nvSpPr>
        <p:spPr>
          <a:xfrm>
            <a:off x="-5823812" y="3864885"/>
            <a:ext cx="1864341" cy="1517859"/>
          </a:xfrm>
          <a:prstGeom prst="foldedCorne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Public lectures</a:t>
            </a:r>
          </a:p>
        </p:txBody>
      </p:sp>
      <p:sp>
        <p:nvSpPr>
          <p:cNvPr id="41" name="TextBox 40"/>
          <p:cNvSpPr txBox="1"/>
          <p:nvPr/>
        </p:nvSpPr>
        <p:spPr>
          <a:xfrm>
            <a:off x="-5396730" y="513798"/>
            <a:ext cx="3135087" cy="1015663"/>
          </a:xfrm>
          <a:prstGeom prst="rect">
            <a:avLst/>
          </a:prstGeom>
          <a:solidFill>
            <a:schemeClr val="accent6">
              <a:lumMod val="20000"/>
              <a:lumOff val="80000"/>
            </a:schemeClr>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Footlight MT Light" panose="0204060206030A020304" pitchFamily="18" charset="0"/>
                <a:ea typeface="+mn-ea"/>
                <a:cs typeface="+mn-cs"/>
              </a:rPr>
              <a:t>What have I done to learn about the subject area outside of school/college?</a:t>
            </a:r>
          </a:p>
        </p:txBody>
      </p:sp>
      <p:sp>
        <p:nvSpPr>
          <p:cNvPr id="42" name="Folded Corner 41"/>
          <p:cNvSpPr/>
          <p:nvPr/>
        </p:nvSpPr>
        <p:spPr>
          <a:xfrm>
            <a:off x="-4735319" y="5647735"/>
            <a:ext cx="1812264" cy="1383741"/>
          </a:xfrm>
          <a:prstGeom prst="foldedCorne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Documentaries</a:t>
            </a:r>
          </a:p>
        </p:txBody>
      </p:sp>
      <p:pic>
        <p:nvPicPr>
          <p:cNvPr id="12" name="Picture 11"/>
          <p:cNvPicPr>
            <a:picLocks noChangeAspect="1"/>
          </p:cNvPicPr>
          <p:nvPr/>
        </p:nvPicPr>
        <p:blipFill>
          <a:blip r:embed="rId4"/>
          <a:stretch>
            <a:fillRect/>
          </a:stretch>
        </p:blipFill>
        <p:spPr>
          <a:xfrm>
            <a:off x="7182891" y="729332"/>
            <a:ext cx="4527005" cy="6041320"/>
          </a:xfrm>
          <a:prstGeom prst="rect">
            <a:avLst/>
          </a:prstGeom>
        </p:spPr>
      </p:pic>
      <p:pic>
        <p:nvPicPr>
          <p:cNvPr id="14" name="Picture 13"/>
          <p:cNvPicPr>
            <a:picLocks noChangeAspect="1"/>
          </p:cNvPicPr>
          <p:nvPr/>
        </p:nvPicPr>
        <p:blipFill>
          <a:blip r:embed="rId5"/>
          <a:stretch>
            <a:fillRect/>
          </a:stretch>
        </p:blipFill>
        <p:spPr>
          <a:xfrm>
            <a:off x="6985550" y="20297"/>
            <a:ext cx="4865031" cy="6669603"/>
          </a:xfrm>
          <a:prstGeom prst="rect">
            <a:avLst/>
          </a:prstGeom>
        </p:spPr>
      </p:pic>
      <p:pic>
        <p:nvPicPr>
          <p:cNvPr id="5" name="Picture 4"/>
          <p:cNvPicPr>
            <a:picLocks noChangeAspect="1"/>
          </p:cNvPicPr>
          <p:nvPr/>
        </p:nvPicPr>
        <p:blipFill>
          <a:blip r:embed="rId6"/>
          <a:stretch>
            <a:fillRect/>
          </a:stretch>
        </p:blipFill>
        <p:spPr>
          <a:xfrm>
            <a:off x="9932584" y="75833"/>
            <a:ext cx="1662163" cy="680975"/>
          </a:xfrm>
          <a:prstGeom prst="rect">
            <a:avLst/>
          </a:prstGeom>
        </p:spPr>
      </p:pic>
      <p:sp>
        <p:nvSpPr>
          <p:cNvPr id="6" name="Rectangle 6"/>
          <p:cNvSpPr>
            <a:spLocks noChangeArrowheads="1"/>
          </p:cNvSpPr>
          <p:nvPr/>
        </p:nvSpPr>
        <p:spPr bwMode="auto">
          <a:xfrm>
            <a:off x="11688764"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54"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7" name="Rectangle 6"/>
          <p:cNvSpPr/>
          <p:nvPr/>
        </p:nvSpPr>
        <p:spPr>
          <a:xfrm>
            <a:off x="-37687" y="28695"/>
            <a:ext cx="7968000"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116479" y="62563"/>
            <a:ext cx="7245894" cy="584775"/>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Helvetica Neue"/>
                <a:ea typeface="+mn-ea"/>
                <a:cs typeface="+mn-cs"/>
              </a:rPr>
              <a:t>Enhance relevant knowledge and skills</a:t>
            </a:r>
          </a:p>
        </p:txBody>
      </p:sp>
    </p:spTree>
    <p:extLst>
      <p:ext uri="{BB962C8B-B14F-4D97-AF65-F5344CB8AC3E}">
        <p14:creationId xmlns:p14="http://schemas.microsoft.com/office/powerpoint/2010/main" val="9156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7A4A5-EFB3-3422-40B1-FDEDE0C18A05}"/>
              </a:ext>
            </a:extLst>
          </p:cNvPr>
          <p:cNvSpPr txBox="1"/>
          <p:nvPr/>
        </p:nvSpPr>
        <p:spPr>
          <a:xfrm>
            <a:off x="1252602" y="1377863"/>
            <a:ext cx="990808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4-part method for putting pen to paper on a personal statement </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19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07A30B-A4A5-4EA3-B50D-821A3231AA2F}"/>
              </a:ext>
            </a:extLst>
          </p:cNvPr>
          <p:cNvSpPr txBox="1"/>
          <p:nvPr/>
        </p:nvSpPr>
        <p:spPr>
          <a:xfrm>
            <a:off x="292289" y="151179"/>
            <a:ext cx="11389057" cy="6555641"/>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statement of fact….</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Outside of study I am part of the senior prefect team.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Better would be…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Outside of study I am part of the senior prefect team. This shows I have leadership and communication skills.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Even better…</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Outside of study I am part of the senior prefect team. This involves helping to organise school events, as well as mentoring students from years 7 through 12 and has greatly improved my leadership and communication skills.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Better Still…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Outside of study I am part of the senior prefect team. This involves helping to organise school events, as well as mentoring students from years 7 through 12 and has greatly improved my leadership and communication skills. I look forward to developing these skills further at university and particularly in the project and presentation work that will be required on the Business course. </a:t>
            </a:r>
          </a:p>
        </p:txBody>
      </p:sp>
      <p:cxnSp>
        <p:nvCxnSpPr>
          <p:cNvPr id="3" name="Straight Connector 2">
            <a:extLst>
              <a:ext uri="{FF2B5EF4-FFF2-40B4-BE49-F238E27FC236}">
                <a16:creationId xmlns:a16="http://schemas.microsoft.com/office/drawing/2014/main" id="{1471C590-0C9F-4796-AC17-2EDCE7005B61}"/>
              </a:ext>
            </a:extLst>
          </p:cNvPr>
          <p:cNvCxnSpPr/>
          <p:nvPr/>
        </p:nvCxnSpPr>
        <p:spPr>
          <a:xfrm>
            <a:off x="5922335" y="3880883"/>
            <a:ext cx="56139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687A3442-437F-48BA-8B4D-67E4C26A7839}"/>
              </a:ext>
            </a:extLst>
          </p:cNvPr>
          <p:cNvCxnSpPr>
            <a:cxnSpLocks/>
          </p:cNvCxnSpPr>
          <p:nvPr/>
        </p:nvCxnSpPr>
        <p:spPr>
          <a:xfrm>
            <a:off x="292289" y="4203404"/>
            <a:ext cx="499209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3F95BCB-3C3C-425F-B934-82E00FE46ADD}"/>
              </a:ext>
            </a:extLst>
          </p:cNvPr>
          <p:cNvCxnSpPr>
            <a:cxnSpLocks/>
          </p:cNvCxnSpPr>
          <p:nvPr/>
        </p:nvCxnSpPr>
        <p:spPr>
          <a:xfrm>
            <a:off x="5922335" y="2385237"/>
            <a:ext cx="510362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1537A9E-5514-488D-9765-380872F0D125}"/>
              </a:ext>
            </a:extLst>
          </p:cNvPr>
          <p:cNvCxnSpPr>
            <a:cxnSpLocks/>
          </p:cNvCxnSpPr>
          <p:nvPr/>
        </p:nvCxnSpPr>
        <p:spPr>
          <a:xfrm>
            <a:off x="292289" y="2760921"/>
            <a:ext cx="67527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C1E0EC0-1C25-476F-9809-67AB0F44A2E1}"/>
              </a:ext>
            </a:extLst>
          </p:cNvPr>
          <p:cNvCxnSpPr>
            <a:cxnSpLocks/>
          </p:cNvCxnSpPr>
          <p:nvPr/>
        </p:nvCxnSpPr>
        <p:spPr>
          <a:xfrm>
            <a:off x="967563" y="6340548"/>
            <a:ext cx="992017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268175C-F6FD-4284-B0B0-72B7424ECF0F}"/>
              </a:ext>
            </a:extLst>
          </p:cNvPr>
          <p:cNvCxnSpPr>
            <a:cxnSpLocks/>
          </p:cNvCxnSpPr>
          <p:nvPr/>
        </p:nvCxnSpPr>
        <p:spPr>
          <a:xfrm>
            <a:off x="391526" y="6692643"/>
            <a:ext cx="6509004" cy="0"/>
          </a:xfrm>
          <a:prstGeom prst="line">
            <a:avLst/>
          </a:prstGeom>
          <a:ln w="19050"/>
        </p:spPr>
        <p:style>
          <a:lnRef idx="1">
            <a:schemeClr val="dk1"/>
          </a:lnRef>
          <a:fillRef idx="0">
            <a:schemeClr val="dk1"/>
          </a:fillRef>
          <a:effectRef idx="0">
            <a:schemeClr val="dk1"/>
          </a:effectRef>
          <a:fontRef idx="minor">
            <a:schemeClr val="tx1"/>
          </a:fontRef>
        </p:style>
      </p:cxnSp>
      <p:pic>
        <p:nvPicPr>
          <p:cNvPr id="2" name="Recorded Sound">
            <a:hlinkClick r:id="" action="ppaction://media"/>
            <a:extLst>
              <a:ext uri="{FF2B5EF4-FFF2-40B4-BE49-F238E27FC236}">
                <a16:creationId xmlns:a16="http://schemas.microsoft.com/office/drawing/2014/main" id="{687E4F25-4454-4328-81D6-C3219CF0CC78}"/>
              </a:ext>
            </a:extLst>
          </p:cNvPr>
          <p:cNvPicPr>
            <a:picLocks noChangeAspect="1"/>
          </p:cNvPicPr>
          <p:nvPr>
            <a:audioFile r:link="rId1"/>
            <p:extLst>
              <p:ext uri="{DAA4B4D4-6D71-4841-9C94-3DE7FCFB9230}">
                <p14:media xmlns:p14="http://schemas.microsoft.com/office/powerpoint/2010/main" r:embed="rId2">
                  <p14:trim end="871.3945"/>
                </p14:media>
              </p:ext>
            </p:extLst>
          </p:nvPr>
        </p:nvPicPr>
        <p:blipFill>
          <a:blip r:embed="rId8"/>
          <a:stretch>
            <a:fillRect/>
          </a:stretch>
        </p:blipFill>
        <p:spPr>
          <a:xfrm>
            <a:off x="815163" y="-367492"/>
            <a:ext cx="304800" cy="304800"/>
          </a:xfrm>
          <a:prstGeom prst="rect">
            <a:avLst/>
          </a:prstGeom>
        </p:spPr>
      </p:pic>
      <p:pic>
        <p:nvPicPr>
          <p:cNvPr id="4" name="Recorded Sound">
            <a:hlinkClick r:id="" action="ppaction://media"/>
            <a:extLst>
              <a:ext uri="{FF2B5EF4-FFF2-40B4-BE49-F238E27FC236}">
                <a16:creationId xmlns:a16="http://schemas.microsoft.com/office/drawing/2014/main" id="{AE7C1EEC-45EB-4627-B74B-8D0AA62DFFB4}"/>
              </a:ext>
            </a:extLst>
          </p:cNvPr>
          <p:cNvPicPr>
            <a:picLocks noChangeAspect="1"/>
          </p:cNvPicPr>
          <p:nvPr>
            <a:audioFile r:link="rId1"/>
            <p:extLst>
              <p:ext uri="{DAA4B4D4-6D71-4841-9C94-3DE7FCFB9230}">
                <p14:media xmlns:p14="http://schemas.microsoft.com/office/powerpoint/2010/main" r:embed="rId3">
                  <p14:trim end="952.4716"/>
                </p14:media>
              </p:ext>
            </p:extLst>
          </p:nvPr>
        </p:nvPicPr>
        <p:blipFill>
          <a:blip r:embed="rId8"/>
          <a:stretch>
            <a:fillRect/>
          </a:stretch>
        </p:blipFill>
        <p:spPr>
          <a:xfrm>
            <a:off x="2814420" y="-367492"/>
            <a:ext cx="304800" cy="304800"/>
          </a:xfrm>
          <a:prstGeom prst="rect">
            <a:avLst/>
          </a:prstGeom>
        </p:spPr>
      </p:pic>
      <p:pic>
        <p:nvPicPr>
          <p:cNvPr id="8" name="Recorded Sound">
            <a:hlinkClick r:id="" action="ppaction://media"/>
            <a:extLst>
              <a:ext uri="{FF2B5EF4-FFF2-40B4-BE49-F238E27FC236}">
                <a16:creationId xmlns:a16="http://schemas.microsoft.com/office/drawing/2014/main" id="{0DE5BEFD-EA41-4FAE-8324-0D519B8AB516}"/>
              </a:ext>
            </a:extLst>
          </p:cNvPr>
          <p:cNvPicPr>
            <a:picLocks noChangeAspect="1"/>
          </p:cNvPicPr>
          <p:nvPr>
            <a:audioFile r:link="rId1"/>
            <p:extLst>
              <p:ext uri="{DAA4B4D4-6D71-4841-9C94-3DE7FCFB9230}">
                <p14:media xmlns:p14="http://schemas.microsoft.com/office/powerpoint/2010/main" r:embed="rId4">
                  <p14:trim end="1096.2834"/>
                </p14:media>
              </p:ext>
            </p:extLst>
          </p:nvPr>
        </p:nvPicPr>
        <p:blipFill>
          <a:blip r:embed="rId8"/>
          <a:stretch>
            <a:fillRect/>
          </a:stretch>
        </p:blipFill>
        <p:spPr>
          <a:xfrm>
            <a:off x="6076950" y="-405868"/>
            <a:ext cx="304800" cy="304800"/>
          </a:xfrm>
          <a:prstGeom prst="rect">
            <a:avLst/>
          </a:prstGeom>
        </p:spPr>
      </p:pic>
      <p:pic>
        <p:nvPicPr>
          <p:cNvPr id="12" name="Recorded Sound">
            <a:hlinkClick r:id="" action="ppaction://media"/>
            <a:extLst>
              <a:ext uri="{FF2B5EF4-FFF2-40B4-BE49-F238E27FC236}">
                <a16:creationId xmlns:a16="http://schemas.microsoft.com/office/drawing/2014/main" id="{A05E3259-74FA-421B-9EE2-BA4685479E01}"/>
              </a:ext>
            </a:extLst>
          </p:cNvPr>
          <p:cNvPicPr>
            <a:picLocks noChangeAspect="1"/>
          </p:cNvPicPr>
          <p:nvPr>
            <a:audioFile r:link="rId1"/>
            <p:extLst>
              <p:ext uri="{DAA4B4D4-6D71-4841-9C94-3DE7FCFB9230}">
                <p14:media xmlns:p14="http://schemas.microsoft.com/office/powerpoint/2010/main" r:embed="rId5">
                  <p14:trim end="552.907"/>
                </p14:media>
              </p:ext>
            </p:extLst>
          </p:nvPr>
        </p:nvPicPr>
        <p:blipFill>
          <a:blip r:embed="rId8"/>
          <a:stretch>
            <a:fillRect/>
          </a:stretch>
        </p:blipFill>
        <p:spPr>
          <a:xfrm>
            <a:off x="7490235" y="-353315"/>
            <a:ext cx="304800" cy="304800"/>
          </a:xfrm>
          <a:prstGeom prst="rect">
            <a:avLst/>
          </a:prstGeom>
        </p:spPr>
      </p:pic>
      <p:pic>
        <p:nvPicPr>
          <p:cNvPr id="14" name="Recorded Sound">
            <a:hlinkClick r:id="" action="ppaction://media"/>
            <a:extLst>
              <a:ext uri="{FF2B5EF4-FFF2-40B4-BE49-F238E27FC236}">
                <a16:creationId xmlns:a16="http://schemas.microsoft.com/office/drawing/2014/main" id="{C58FBA5A-92DD-4310-9822-EFE909B4A1E0}"/>
              </a:ext>
            </a:extLst>
          </p:cNvPr>
          <p:cNvPicPr>
            <a:picLocks noChangeAspect="1"/>
          </p:cNvPicPr>
          <p:nvPr>
            <a:audioFile r:link="rId1"/>
            <p:extLst>
              <p:ext uri="{DAA4B4D4-6D71-4841-9C94-3DE7FCFB9230}">
                <p14:media xmlns:p14="http://schemas.microsoft.com/office/powerpoint/2010/main" r:embed="rId6">
                  <p14:trim end="1030.6689"/>
                </p14:media>
              </p:ext>
            </p:extLst>
          </p:nvPr>
        </p:nvPicPr>
        <p:blipFill>
          <a:blip r:embed="rId8"/>
          <a:stretch>
            <a:fillRect/>
          </a:stretch>
        </p:blipFill>
        <p:spPr>
          <a:xfrm>
            <a:off x="4379765" y="-353315"/>
            <a:ext cx="304800" cy="304800"/>
          </a:xfrm>
          <a:prstGeom prst="rect">
            <a:avLst/>
          </a:prstGeom>
        </p:spPr>
      </p:pic>
    </p:spTree>
    <p:extLst>
      <p:ext uri="{BB962C8B-B14F-4D97-AF65-F5344CB8AC3E}">
        <p14:creationId xmlns:p14="http://schemas.microsoft.com/office/powerpoint/2010/main" val="12331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wd">
                                    <p:tmPct val="10000"/>
                                  </p:iterate>
                                  <p:childTnLst>
                                    <p:animClr clrSpc="rgb" dir="cw">
                                      <p:cBhvr override="childStyle">
                                        <p:cTn id="6" dur="2000" fill="hold"/>
                                        <p:tgtEl>
                                          <p:spTgt spid="9">
                                            <p:txEl>
                                              <p:pRg st="0" end="0"/>
                                            </p:txEl>
                                          </p:spTgt>
                                        </p:tgtEl>
                                        <p:attrNameLst>
                                          <p:attrName>style.color</p:attrName>
                                        </p:attrNameLst>
                                      </p:cBhvr>
                                      <p:to>
                                        <a:srgbClr val="5826F8"/>
                                      </p:to>
                                    </p:animClr>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
                                        <p:tgtEl>
                                          <p:spTgt spid="3"/>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par>
                                <p:cTn id="44" presetID="22" presetClass="entr" presetSubtype="8"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
                </p:tgtEl>
              </p:cMediaNode>
            </p:audio>
            <p:audio>
              <p:cMediaNode vol="80000">
                <p:cTn id="48" fill="hold" display="0">
                  <p:stCondLst>
                    <p:cond delay="indefinite"/>
                  </p:stCondLst>
                  <p:endCondLst>
                    <p:cond evt="onStopAudio" delay="0">
                      <p:tgtEl>
                        <p:sldTgt/>
                      </p:tgtEl>
                    </p:cond>
                  </p:endCondLst>
                </p:cTn>
                <p:tgtEl>
                  <p:spTgt spid="4"/>
                </p:tgtEl>
              </p:cMediaNode>
            </p:audio>
            <p:audio>
              <p:cMediaNode vol="80000">
                <p:cTn id="49" fill="hold" display="0">
                  <p:stCondLst>
                    <p:cond delay="indefinite"/>
                  </p:stCondLst>
                  <p:endCondLst>
                    <p:cond evt="onStopAudio" delay="0">
                      <p:tgtEl>
                        <p:sldTgt/>
                      </p:tgtEl>
                    </p:cond>
                  </p:endCondLst>
                </p:cTn>
                <p:tgtEl>
                  <p:spTgt spid="8"/>
                </p:tgtEl>
              </p:cMediaNode>
            </p:audio>
            <p:audio>
              <p:cMediaNode vol="80000">
                <p:cTn id="50" fill="hold" display="0">
                  <p:stCondLst>
                    <p:cond delay="indefinite"/>
                  </p:stCondLst>
                  <p:endCondLst>
                    <p:cond evt="onStopAudio" delay="0">
                      <p:tgtEl>
                        <p:sldTgt/>
                      </p:tgtEl>
                    </p:cond>
                  </p:endCondLst>
                </p:cTn>
                <p:tgtEl>
                  <p:spTgt spid="12"/>
                </p:tgtEl>
              </p:cMediaNode>
            </p:audio>
            <p:audio>
              <p:cMediaNode vol="80000">
                <p:cTn id="51" fill="hold" display="0">
                  <p:stCondLst>
                    <p:cond delay="indefinite"/>
                  </p:stCondLst>
                  <p:endCondLst>
                    <p:cond evt="onStopAudio" delay="0">
                      <p:tgtEl>
                        <p:sldTgt/>
                      </p:tgtEl>
                    </p:cond>
                  </p:endCondLst>
                </p:cTn>
                <p:tgtEl>
                  <p:spTgt spid="1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07A30B-A4A5-4EA3-B50D-821A3231AA2F}"/>
              </a:ext>
            </a:extLst>
          </p:cNvPr>
          <p:cNvSpPr txBox="1"/>
          <p:nvPr/>
        </p:nvSpPr>
        <p:spPr>
          <a:xfrm>
            <a:off x="1575179" y="349072"/>
            <a:ext cx="930208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Outside of study I am part of the senior prefect team. This involves helping to organise school events, as well as mentoring students from years 7 through 12 and has greatly improved my leadership and communication skills. I look forward to developing these skills further at university and particularly in the project and presentation work that will be required on a Business course. </a:t>
            </a:r>
          </a:p>
        </p:txBody>
      </p:sp>
      <p:sp>
        <p:nvSpPr>
          <p:cNvPr id="2" name="Rectangle 1">
            <a:extLst>
              <a:ext uri="{FF2B5EF4-FFF2-40B4-BE49-F238E27FC236}">
                <a16:creationId xmlns:a16="http://schemas.microsoft.com/office/drawing/2014/main" id="{FBA3BC37-A29A-48EF-913E-2F8955A6C6BA}"/>
              </a:ext>
            </a:extLst>
          </p:cNvPr>
          <p:cNvSpPr/>
          <p:nvPr/>
        </p:nvSpPr>
        <p:spPr>
          <a:xfrm>
            <a:off x="1575179" y="2275764"/>
            <a:ext cx="4586785" cy="300251"/>
          </a:xfrm>
          <a:prstGeom prst="rect">
            <a:avLst/>
          </a:prstGeom>
          <a:solidFill>
            <a:srgbClr val="FFFF00">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3EF27B0-98A4-41D1-80DE-6123B6C0593F}"/>
              </a:ext>
            </a:extLst>
          </p:cNvPr>
          <p:cNvSpPr/>
          <p:nvPr/>
        </p:nvSpPr>
        <p:spPr>
          <a:xfrm>
            <a:off x="5697940" y="1917510"/>
            <a:ext cx="5029200" cy="300251"/>
          </a:xfrm>
          <a:prstGeom prst="rect">
            <a:avLst/>
          </a:prstGeom>
          <a:solidFill>
            <a:srgbClr val="FFFF00">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C941924-6C81-4500-A1CE-4B130FFD0856}"/>
              </a:ext>
            </a:extLst>
          </p:cNvPr>
          <p:cNvSpPr/>
          <p:nvPr/>
        </p:nvSpPr>
        <p:spPr>
          <a:xfrm>
            <a:off x="1575179" y="1859507"/>
            <a:ext cx="4122761" cy="334876"/>
          </a:xfrm>
          <a:prstGeom prst="rect">
            <a:avLst/>
          </a:prstGeom>
          <a:solidFill>
            <a:schemeClr val="accent4">
              <a:lumMod val="60000"/>
              <a:lumOff val="40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D86C393-67EE-4143-92AE-0686F4C1DD8D}"/>
              </a:ext>
            </a:extLst>
          </p:cNvPr>
          <p:cNvSpPr/>
          <p:nvPr/>
        </p:nvSpPr>
        <p:spPr>
          <a:xfrm>
            <a:off x="4408228" y="1555845"/>
            <a:ext cx="6231338" cy="361665"/>
          </a:xfrm>
          <a:prstGeom prst="rect">
            <a:avLst/>
          </a:prstGeom>
          <a:solidFill>
            <a:schemeClr val="accent4">
              <a:lumMod val="60000"/>
              <a:lumOff val="40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F0093DE-04E8-4168-8AEE-003D014C763A}"/>
              </a:ext>
            </a:extLst>
          </p:cNvPr>
          <p:cNvSpPr/>
          <p:nvPr/>
        </p:nvSpPr>
        <p:spPr>
          <a:xfrm>
            <a:off x="1575179" y="1538363"/>
            <a:ext cx="2744337" cy="297765"/>
          </a:xfrm>
          <a:prstGeom prst="rect">
            <a:avLst/>
          </a:prstGeom>
          <a:solidFill>
            <a:srgbClr val="35FBB4">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588CEDF-CD82-4644-910B-8EDB8B423A44}"/>
              </a:ext>
            </a:extLst>
          </p:cNvPr>
          <p:cNvSpPr/>
          <p:nvPr/>
        </p:nvSpPr>
        <p:spPr>
          <a:xfrm>
            <a:off x="7274257" y="1166464"/>
            <a:ext cx="2279176" cy="292921"/>
          </a:xfrm>
          <a:prstGeom prst="rect">
            <a:avLst/>
          </a:prstGeom>
          <a:solidFill>
            <a:srgbClr val="35FBB4">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2AF2AB0-C894-41EF-B384-F8993FE85A3B}"/>
              </a:ext>
            </a:extLst>
          </p:cNvPr>
          <p:cNvSpPr/>
          <p:nvPr/>
        </p:nvSpPr>
        <p:spPr>
          <a:xfrm>
            <a:off x="1575179" y="1166464"/>
            <a:ext cx="5603543" cy="326406"/>
          </a:xfrm>
          <a:prstGeom prst="rect">
            <a:avLst/>
          </a:prstGeom>
          <a:solidFill>
            <a:srgbClr val="3BD2F5">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433F93-A7E0-416D-8E65-E5552D933A20}"/>
              </a:ext>
            </a:extLst>
          </p:cNvPr>
          <p:cNvSpPr/>
          <p:nvPr/>
        </p:nvSpPr>
        <p:spPr>
          <a:xfrm>
            <a:off x="1575179" y="720845"/>
            <a:ext cx="8776648" cy="334876"/>
          </a:xfrm>
          <a:prstGeom prst="rect">
            <a:avLst/>
          </a:prstGeom>
          <a:solidFill>
            <a:srgbClr val="3BD2F5">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919D29-0EE7-4285-961B-FC865DECFEF9}"/>
              </a:ext>
            </a:extLst>
          </p:cNvPr>
          <p:cNvSpPr/>
          <p:nvPr/>
        </p:nvSpPr>
        <p:spPr>
          <a:xfrm>
            <a:off x="1575179" y="348099"/>
            <a:ext cx="8776648" cy="334876"/>
          </a:xfrm>
          <a:prstGeom prst="rect">
            <a:avLst/>
          </a:prstGeom>
          <a:solidFill>
            <a:srgbClr val="3BD2F5">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4">
            <a:extLst>
              <a:ext uri="{FF2B5EF4-FFF2-40B4-BE49-F238E27FC236}">
                <a16:creationId xmlns:a16="http://schemas.microsoft.com/office/drawing/2014/main" id="{C3618D28-B4CB-431A-AA81-18CB48C85E90}"/>
              </a:ext>
            </a:extLst>
          </p:cNvPr>
          <p:cNvGraphicFramePr>
            <a:graphicFrameLocks noGrp="1"/>
          </p:cNvGraphicFramePr>
          <p:nvPr/>
        </p:nvGraphicFramePr>
        <p:xfrm>
          <a:off x="167185" y="3217088"/>
          <a:ext cx="11989558" cy="3291840"/>
        </p:xfrm>
        <a:graphic>
          <a:graphicData uri="http://schemas.openxmlformats.org/drawingml/2006/table">
            <a:tbl>
              <a:tblPr firstRow="1" bandRow="1">
                <a:tableStyleId>{5C22544A-7EE6-4342-B048-85BDC9FD1C3A}</a:tableStyleId>
              </a:tblPr>
              <a:tblGrid>
                <a:gridCol w="11989558">
                  <a:extLst>
                    <a:ext uri="{9D8B030D-6E8A-4147-A177-3AD203B41FA5}">
                      <a16:colId xmlns:a16="http://schemas.microsoft.com/office/drawing/2014/main" val="4291408621"/>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tx1"/>
                          </a:solidFill>
                        </a:rPr>
                        <a:t>An awareness of the requirements of the course and course content.</a:t>
                      </a:r>
                    </a:p>
                    <a:p>
                      <a:pPr marL="285750" indent="-285750">
                        <a:buFont typeface="Arial" panose="020B0604020202020204" pitchFamily="34" charset="0"/>
                        <a:buChar char="•"/>
                      </a:pPr>
                      <a:endParaRPr lang="en-GB" sz="2400" b="0" dirty="0"/>
                    </a:p>
                  </a:txBody>
                  <a:tcPr>
                    <a:solidFill>
                      <a:srgbClr val="FFFF00"/>
                    </a:solidFill>
                  </a:tcPr>
                </a:tc>
                <a:extLst>
                  <a:ext uri="{0D108BD9-81ED-4DB2-BD59-A6C34878D82A}">
                    <a16:rowId xmlns:a16="http://schemas.microsoft.com/office/drawing/2014/main" val="1999986232"/>
                  </a:ext>
                </a:extLst>
              </a:tr>
              <a:tr h="4682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t>An understanding of the skills required to succeed.</a:t>
                      </a:r>
                    </a:p>
                    <a:p>
                      <a:pPr marL="285750" indent="-285750">
                        <a:buFont typeface="Arial" panose="020B0604020202020204" pitchFamily="34" charset="0"/>
                        <a:buChar char="•"/>
                      </a:pPr>
                      <a:endParaRPr lang="en-GB" sz="2400" b="0" dirty="0"/>
                    </a:p>
                  </a:txBody>
                  <a:tcPr>
                    <a:solidFill>
                      <a:srgbClr val="35FBB4">
                        <a:alpha val="69000"/>
                      </a:srgbClr>
                    </a:solidFill>
                  </a:tcPr>
                </a:tc>
                <a:extLst>
                  <a:ext uri="{0D108BD9-81ED-4DB2-BD59-A6C34878D82A}">
                    <a16:rowId xmlns:a16="http://schemas.microsoft.com/office/drawing/2014/main" val="9176574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chemeClr val="dk1"/>
                          </a:solidFill>
                          <a:effectLst/>
                          <a:latin typeface="+mn-lt"/>
                          <a:ea typeface="+mn-ea"/>
                          <a:cs typeface="+mn-cs"/>
                        </a:rPr>
                        <a:t>An example of where and how they have experience of developing these skills already. </a:t>
                      </a:r>
                      <a:r>
                        <a:rPr lang="en-GB" sz="2400" b="0" dirty="0"/>
                        <a:t> </a:t>
                      </a:r>
                    </a:p>
                    <a:p>
                      <a:pPr marL="285750" indent="-285750">
                        <a:buFont typeface="Arial" panose="020B0604020202020204" pitchFamily="34" charset="0"/>
                        <a:buChar char="•"/>
                      </a:pPr>
                      <a:endParaRPr lang="en-GB" sz="2400" b="0" dirty="0"/>
                    </a:p>
                  </a:txBody>
                  <a:tcPr>
                    <a:solidFill>
                      <a:srgbClr val="3BD2F5">
                        <a:alpha val="69000"/>
                      </a:srgbClr>
                    </a:solidFill>
                  </a:tcPr>
                </a:tc>
                <a:extLst>
                  <a:ext uri="{0D108BD9-81ED-4DB2-BD59-A6C34878D82A}">
                    <a16:rowId xmlns:a16="http://schemas.microsoft.com/office/drawing/2014/main" val="30179394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t>Their enthusiasm to develop the skills further in the university context. </a:t>
                      </a:r>
                    </a:p>
                    <a:p>
                      <a:pPr marL="285750" indent="-285750">
                        <a:buFont typeface="Arial" panose="020B0604020202020204" pitchFamily="34" charset="0"/>
                        <a:buChar char="•"/>
                      </a:pPr>
                      <a:endParaRPr lang="en-GB" sz="2400" b="0" dirty="0"/>
                    </a:p>
                  </a:txBody>
                  <a:tcPr>
                    <a:solidFill>
                      <a:schemeClr val="accent4">
                        <a:lumMod val="40000"/>
                        <a:lumOff val="60000"/>
                        <a:alpha val="58000"/>
                      </a:schemeClr>
                    </a:solidFill>
                  </a:tcPr>
                </a:tc>
                <a:extLst>
                  <a:ext uri="{0D108BD9-81ED-4DB2-BD59-A6C34878D82A}">
                    <a16:rowId xmlns:a16="http://schemas.microsoft.com/office/drawing/2014/main" val="1431025337"/>
                  </a:ext>
                </a:extLst>
              </a:tr>
            </a:tbl>
          </a:graphicData>
        </a:graphic>
      </p:graphicFrame>
      <p:sp>
        <p:nvSpPr>
          <p:cNvPr id="16" name="TextBox 15">
            <a:extLst>
              <a:ext uri="{FF2B5EF4-FFF2-40B4-BE49-F238E27FC236}">
                <a16:creationId xmlns:a16="http://schemas.microsoft.com/office/drawing/2014/main" id="{6E18BD50-5B7F-400F-A94E-718C1A914D90}"/>
              </a:ext>
            </a:extLst>
          </p:cNvPr>
          <p:cNvSpPr txBox="1"/>
          <p:nvPr/>
        </p:nvSpPr>
        <p:spPr>
          <a:xfrm>
            <a:off x="340625" y="2741597"/>
            <a:ext cx="49131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They demonstrate…</a:t>
            </a:r>
          </a:p>
        </p:txBody>
      </p:sp>
      <p:sp>
        <p:nvSpPr>
          <p:cNvPr id="17" name="Rectangle 16">
            <a:extLst>
              <a:ext uri="{FF2B5EF4-FFF2-40B4-BE49-F238E27FC236}">
                <a16:creationId xmlns:a16="http://schemas.microsoft.com/office/drawing/2014/main" id="{879B357A-E8C6-4A13-997B-7A8877830FB8}"/>
              </a:ext>
            </a:extLst>
          </p:cNvPr>
          <p:cNvSpPr/>
          <p:nvPr/>
        </p:nvSpPr>
        <p:spPr>
          <a:xfrm>
            <a:off x="73925" y="4008795"/>
            <a:ext cx="12082818" cy="85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966B8A2-C9BD-40EE-894D-7C53A7F489FC}"/>
              </a:ext>
            </a:extLst>
          </p:cNvPr>
          <p:cNvSpPr/>
          <p:nvPr/>
        </p:nvSpPr>
        <p:spPr>
          <a:xfrm>
            <a:off x="109182" y="3217088"/>
            <a:ext cx="12082818" cy="85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3DF9C35-691E-49C0-ACD4-1C3BAB140566}"/>
              </a:ext>
            </a:extLst>
          </p:cNvPr>
          <p:cNvSpPr/>
          <p:nvPr/>
        </p:nvSpPr>
        <p:spPr>
          <a:xfrm>
            <a:off x="109182" y="4812653"/>
            <a:ext cx="12082818" cy="85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FBDB396-2194-496E-ABDD-F5E902D18EB3}"/>
              </a:ext>
            </a:extLst>
          </p:cNvPr>
          <p:cNvSpPr/>
          <p:nvPr/>
        </p:nvSpPr>
        <p:spPr>
          <a:xfrm>
            <a:off x="167185" y="5664240"/>
            <a:ext cx="12024815" cy="85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corded Sound">
            <a:hlinkClick r:id="" action="ppaction://media"/>
            <a:extLst>
              <a:ext uri="{FF2B5EF4-FFF2-40B4-BE49-F238E27FC236}">
                <a16:creationId xmlns:a16="http://schemas.microsoft.com/office/drawing/2014/main" id="{9F5F0117-1C27-423E-98F7-B07A667C0CEF}"/>
              </a:ext>
            </a:extLst>
          </p:cNvPr>
          <p:cNvPicPr>
            <a:picLocks noChangeAspect="1"/>
          </p:cNvPicPr>
          <p:nvPr>
            <a:audioFile r:link="rId1"/>
            <p:extLst>
              <p:ext uri="{DAA4B4D4-6D71-4841-9C94-3DE7FCFB9230}">
                <p14:media xmlns:p14="http://schemas.microsoft.com/office/powerpoint/2010/main" r:embed="rId2">
                  <p14:trim st="1203" end="469.0136"/>
                </p14:media>
              </p:ext>
            </p:extLst>
          </p:nvPr>
        </p:nvPicPr>
        <p:blipFill>
          <a:blip r:embed="rId8"/>
          <a:stretch>
            <a:fillRect/>
          </a:stretch>
        </p:blipFill>
        <p:spPr>
          <a:xfrm>
            <a:off x="12192000" y="349072"/>
            <a:ext cx="304800" cy="304800"/>
          </a:xfrm>
          <a:prstGeom prst="rect">
            <a:avLst/>
          </a:prstGeom>
        </p:spPr>
      </p:pic>
      <p:pic>
        <p:nvPicPr>
          <p:cNvPr id="10" name="Recorded Sound">
            <a:hlinkClick r:id="" action="ppaction://media"/>
            <a:extLst>
              <a:ext uri="{FF2B5EF4-FFF2-40B4-BE49-F238E27FC236}">
                <a16:creationId xmlns:a16="http://schemas.microsoft.com/office/drawing/2014/main" id="{3F16D0C5-0D5E-4D75-8BF2-B3D0A145651B}"/>
              </a:ext>
            </a:extLst>
          </p:cNvPr>
          <p:cNvPicPr>
            <a:picLocks noChangeAspect="1"/>
          </p:cNvPicPr>
          <p:nvPr>
            <a:audioFile r:link="rId1"/>
            <p:extLst>
              <p:ext uri="{DAA4B4D4-6D71-4841-9C94-3DE7FCFB9230}">
                <p14:media xmlns:p14="http://schemas.microsoft.com/office/powerpoint/2010/main" r:embed="rId3">
                  <p14:trim st="1014" end="861.0612"/>
                </p14:media>
              </p:ext>
            </p:extLst>
          </p:nvPr>
        </p:nvPicPr>
        <p:blipFill>
          <a:blip r:embed="rId8"/>
          <a:stretch>
            <a:fillRect/>
          </a:stretch>
        </p:blipFill>
        <p:spPr>
          <a:xfrm>
            <a:off x="12211334" y="1055721"/>
            <a:ext cx="304800" cy="304800"/>
          </a:xfrm>
          <a:prstGeom prst="rect">
            <a:avLst/>
          </a:prstGeom>
        </p:spPr>
      </p:pic>
      <p:pic>
        <p:nvPicPr>
          <p:cNvPr id="15" name="Recorded Sound">
            <a:hlinkClick r:id="" action="ppaction://media"/>
            <a:extLst>
              <a:ext uri="{FF2B5EF4-FFF2-40B4-BE49-F238E27FC236}">
                <a16:creationId xmlns:a16="http://schemas.microsoft.com/office/drawing/2014/main" id="{E53C9A48-213D-4977-9D5D-15966896D6FA}"/>
              </a:ext>
            </a:extLst>
          </p:cNvPr>
          <p:cNvPicPr>
            <a:picLocks noChangeAspect="1"/>
          </p:cNvPicPr>
          <p:nvPr>
            <a:audioFile r:link="rId1"/>
            <p:extLst>
              <p:ext uri="{DAA4B4D4-6D71-4841-9C94-3DE7FCFB9230}">
                <p14:media xmlns:p14="http://schemas.microsoft.com/office/powerpoint/2010/main" r:embed="rId4">
                  <p14:trim st="842"/>
                </p14:media>
              </p:ext>
            </p:extLst>
          </p:nvPr>
        </p:nvPicPr>
        <p:blipFill>
          <a:blip r:embed="rId8"/>
          <a:stretch>
            <a:fillRect/>
          </a:stretch>
        </p:blipFill>
        <p:spPr>
          <a:xfrm>
            <a:off x="12211334" y="1736677"/>
            <a:ext cx="304800" cy="304800"/>
          </a:xfrm>
          <a:prstGeom prst="rect">
            <a:avLst/>
          </a:prstGeom>
        </p:spPr>
      </p:pic>
      <p:pic>
        <p:nvPicPr>
          <p:cNvPr id="21" name="Recorded Sound">
            <a:hlinkClick r:id="" action="ppaction://media"/>
            <a:extLst>
              <a:ext uri="{FF2B5EF4-FFF2-40B4-BE49-F238E27FC236}">
                <a16:creationId xmlns:a16="http://schemas.microsoft.com/office/drawing/2014/main" id="{AB93D950-178B-4F4B-A8C8-82B082719BE2}"/>
              </a:ext>
            </a:extLst>
          </p:cNvPr>
          <p:cNvPicPr>
            <a:picLocks noChangeAspect="1"/>
          </p:cNvPicPr>
          <p:nvPr>
            <a:audioFile r:link="rId1"/>
            <p:extLst>
              <p:ext uri="{DAA4B4D4-6D71-4841-9C94-3DE7FCFB9230}">
                <p14:media xmlns:p14="http://schemas.microsoft.com/office/powerpoint/2010/main" r:embed="rId5">
                  <p14:trim st="1486" end="1268.8616"/>
                </p14:media>
              </p:ext>
            </p:extLst>
          </p:nvPr>
        </p:nvPicPr>
        <p:blipFill>
          <a:blip r:embed="rId8"/>
          <a:stretch>
            <a:fillRect/>
          </a:stretch>
        </p:blipFill>
        <p:spPr>
          <a:xfrm>
            <a:off x="12192000" y="2522143"/>
            <a:ext cx="304800" cy="304800"/>
          </a:xfrm>
          <a:prstGeom prst="rect">
            <a:avLst/>
          </a:prstGeom>
        </p:spPr>
      </p:pic>
      <p:pic>
        <p:nvPicPr>
          <p:cNvPr id="22" name="Recorded Sound">
            <a:hlinkClick r:id="" action="ppaction://media"/>
            <a:extLst>
              <a:ext uri="{FF2B5EF4-FFF2-40B4-BE49-F238E27FC236}">
                <a16:creationId xmlns:a16="http://schemas.microsoft.com/office/drawing/2014/main" id="{85F7AEEF-BC4D-4588-B0AC-5BC17CBF68CB}"/>
              </a:ext>
            </a:extLst>
          </p:cNvPr>
          <p:cNvPicPr>
            <a:picLocks noChangeAspect="1"/>
          </p:cNvPicPr>
          <p:nvPr>
            <a:audioFile r:link="rId1"/>
            <p:extLst>
              <p:ext uri="{DAA4B4D4-6D71-4841-9C94-3DE7FCFB9230}">
                <p14:media xmlns:p14="http://schemas.microsoft.com/office/powerpoint/2010/main" r:embed="rId6">
                  <p14:trim st="1084" end="627.0634"/>
                </p14:media>
              </p:ext>
            </p:extLst>
          </p:nvPr>
        </p:nvPicPr>
        <p:blipFill>
          <a:blip r:embed="rId8"/>
          <a:stretch>
            <a:fillRect/>
          </a:stretch>
        </p:blipFill>
        <p:spPr>
          <a:xfrm>
            <a:off x="12240478" y="3438525"/>
            <a:ext cx="304800" cy="304800"/>
          </a:xfrm>
          <a:prstGeom prst="rect">
            <a:avLst/>
          </a:prstGeom>
        </p:spPr>
      </p:pic>
    </p:spTree>
    <p:extLst>
      <p:ext uri="{BB962C8B-B14F-4D97-AF65-F5344CB8AC3E}">
        <p14:creationId xmlns:p14="http://schemas.microsoft.com/office/powerpoint/2010/main" val="21294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
                                        </p:tgtEl>
                                        <p:attrNameLst>
                                          <p:attrName>style.visibility</p:attrName>
                                        </p:attrNameLst>
                                      </p:cBhvr>
                                      <p:to>
                                        <p:strVal val="visible"/>
                                      </p:to>
                                    </p:set>
                                  </p:childTnLst>
                                </p:cTn>
                              </p:par>
                              <p:par>
                                <p:cTn id="7" presetID="10" presetClass="exit" presetSubtype="0" fill="hold" grpId="0" nodeType="withEffect">
                                  <p:stCondLst>
                                    <p:cond delay="828"/>
                                  </p:stCondLst>
                                  <p:childTnLst>
                                    <p:animEffect transition="out" filter="fade">
                                      <p:cBhvr>
                                        <p:cTn id="8" dur="2000"/>
                                        <p:tgtEl>
                                          <p:spTgt spid="18"/>
                                        </p:tgtEl>
                                      </p:cBhvr>
                                    </p:animEffect>
                                    <p:set>
                                      <p:cBhvr>
                                        <p:cTn id="9" dur="1" fill="hold">
                                          <p:stCondLst>
                                            <p:cond delay="1999"/>
                                          </p:stCondLst>
                                        </p:cTn>
                                        <p:tgtEl>
                                          <p:spTgt spid="18"/>
                                        </p:tgtEl>
                                        <p:attrNameLst>
                                          <p:attrName>style.visibility</p:attrName>
                                        </p:attrNameLst>
                                      </p:cBhvr>
                                      <p:to>
                                        <p:strVal val="hidden"/>
                                      </p:to>
                                    </p:set>
                                  </p:childTnLst>
                                </p:cTn>
                              </p:par>
                              <p:par>
                                <p:cTn id="10" presetID="17" presetClass="entr" presetSubtype="2" fill="hold" grpId="0" nodeType="withEffect">
                                  <p:stCondLst>
                                    <p:cond delay="1428"/>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ppt_w/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17" presetClass="entr" presetSubtype="2" fill="hold" grpId="0" nodeType="withEffect">
                                  <p:stCondLst>
                                    <p:cond delay="2028"/>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ppt_w/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childTnLst>
                                </p:cTn>
                              </p:par>
                              <p:par>
                                <p:cTn id="22" presetID="17" presetClass="entr" presetSubtype="2" fill="hold" grpId="0" nodeType="withEffect">
                                  <p:stCondLst>
                                    <p:cond delay="69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ppt_w/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childTnLst>
                                </p:cTn>
                              </p:par>
                              <p:par>
                                <p:cTn id="28" presetID="17" presetClass="entr" presetSubtype="2" fill="hold" grpId="0" nodeType="withEffect">
                                  <p:stCondLst>
                                    <p:cond delay="89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ppt_w/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childTnLst>
                                </p:cTn>
                              </p:par>
                              <p:par>
                                <p:cTn id="34" presetID="10" presetClass="exit" presetSubtype="0" fill="hold" grpId="0" nodeType="withEffect">
                                  <p:stCondLst>
                                    <p:cond delay="79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7" presetClass="entr" presetSubtype="2" fill="hold" grpId="0" nodeType="withEffect">
                                  <p:stCondLst>
                                    <p:cond delay="685"/>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ppt_x</p:attrName>
                                        </p:attrNameLst>
                                      </p:cBhvr>
                                      <p:tavLst>
                                        <p:tav tm="0">
                                          <p:val>
                                            <p:strVal val="#ppt_x+#ppt_w/2"/>
                                          </p:val>
                                        </p:tav>
                                        <p:tav tm="100000">
                                          <p:val>
                                            <p:strVal val="#ppt_x"/>
                                          </p:val>
                                        </p:tav>
                                      </p:tavLst>
                                    </p:anim>
                                    <p:anim calcmode="lin" valueType="num">
                                      <p:cBhvr>
                                        <p:cTn id="40" dur="1000" fill="hold"/>
                                        <p:tgtEl>
                                          <p:spTgt spid="11"/>
                                        </p:tgtEl>
                                        <p:attrNameLst>
                                          <p:attrName>ppt_y</p:attrName>
                                        </p:attrNameLst>
                                      </p:cBhvr>
                                      <p:tavLst>
                                        <p:tav tm="0">
                                          <p:val>
                                            <p:strVal val="#ppt_y"/>
                                          </p:val>
                                        </p:tav>
                                        <p:tav tm="100000">
                                          <p:val>
                                            <p:strVal val="#ppt_y"/>
                                          </p:val>
                                        </p:tav>
                                      </p:tavLst>
                                    </p:anim>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childTnLst>
                                </p:cTn>
                              </p:par>
                              <p:par>
                                <p:cTn id="43" presetID="17" presetClass="entr" presetSubtype="2" fill="hold" grpId="0" nodeType="withEffect">
                                  <p:stCondLst>
                                    <p:cond delay="1285"/>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ppt_x</p:attrName>
                                        </p:attrNameLst>
                                      </p:cBhvr>
                                      <p:tavLst>
                                        <p:tav tm="0">
                                          <p:val>
                                            <p:strVal val="#ppt_x+#ppt_w/2"/>
                                          </p:val>
                                        </p:tav>
                                        <p:tav tm="100000">
                                          <p:val>
                                            <p:strVal val="#ppt_x"/>
                                          </p:val>
                                        </p:tav>
                                      </p:tavLst>
                                    </p:anim>
                                    <p:anim calcmode="lin" valueType="num">
                                      <p:cBhvr>
                                        <p:cTn id="46" dur="2000" fill="hold"/>
                                        <p:tgtEl>
                                          <p:spTgt spid="12"/>
                                        </p:tgtEl>
                                        <p:attrNameLst>
                                          <p:attrName>ppt_y</p:attrName>
                                        </p:attrNameLst>
                                      </p:cBhvr>
                                      <p:tavLst>
                                        <p:tav tm="0">
                                          <p:val>
                                            <p:strVal val="#ppt_y"/>
                                          </p:val>
                                        </p:tav>
                                        <p:tav tm="100000">
                                          <p:val>
                                            <p:strVal val="#ppt_y"/>
                                          </p:val>
                                        </p:tav>
                                      </p:tavLst>
                                    </p:anim>
                                    <p:anim calcmode="lin" valueType="num">
                                      <p:cBhvr>
                                        <p:cTn id="47" dur="2000" fill="hold"/>
                                        <p:tgtEl>
                                          <p:spTgt spid="12"/>
                                        </p:tgtEl>
                                        <p:attrNameLst>
                                          <p:attrName>ppt_w</p:attrName>
                                        </p:attrNameLst>
                                      </p:cBhvr>
                                      <p:tavLst>
                                        <p:tav tm="0">
                                          <p:val>
                                            <p:fltVal val="0"/>
                                          </p:val>
                                        </p:tav>
                                        <p:tav tm="100000">
                                          <p:val>
                                            <p:strVal val="#ppt_w"/>
                                          </p:val>
                                        </p:tav>
                                      </p:tavLst>
                                    </p:anim>
                                    <p:anim calcmode="lin" valueType="num">
                                      <p:cBhvr>
                                        <p:cTn id="48" dur="2000" fill="hold"/>
                                        <p:tgtEl>
                                          <p:spTgt spid="12"/>
                                        </p:tgtEl>
                                        <p:attrNameLst>
                                          <p:attrName>ppt_h</p:attrName>
                                        </p:attrNameLst>
                                      </p:cBhvr>
                                      <p:tavLst>
                                        <p:tav tm="0">
                                          <p:val>
                                            <p:strVal val="#ppt_h"/>
                                          </p:val>
                                        </p:tav>
                                        <p:tav tm="100000">
                                          <p:val>
                                            <p:strVal val="#ppt_h"/>
                                          </p:val>
                                        </p:tav>
                                      </p:tavLst>
                                    </p:anim>
                                  </p:childTnLst>
                                </p:cTn>
                              </p:par>
                              <p:par>
                                <p:cTn id="49" presetID="10" presetClass="exit" presetSubtype="0" fill="hold" grpId="0" nodeType="withEffect">
                                  <p:stCondLst>
                                    <p:cond delay="485"/>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17" presetClass="entr" presetSubtype="2" fill="hold" grpId="0" nodeType="withEffect">
                                  <p:stCondLst>
                                    <p:cond delay="10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000" fill="hold"/>
                                        <p:tgtEl>
                                          <p:spTgt spid="13"/>
                                        </p:tgtEl>
                                        <p:attrNameLst>
                                          <p:attrName>ppt_x</p:attrName>
                                        </p:attrNameLst>
                                      </p:cBhvr>
                                      <p:tavLst>
                                        <p:tav tm="0">
                                          <p:val>
                                            <p:strVal val="#ppt_x+#ppt_w/2"/>
                                          </p:val>
                                        </p:tav>
                                        <p:tav tm="100000">
                                          <p:val>
                                            <p:strVal val="#ppt_x"/>
                                          </p:val>
                                        </p:tav>
                                      </p:tavLst>
                                    </p:anim>
                                    <p:anim calcmode="lin" valueType="num">
                                      <p:cBhvr>
                                        <p:cTn id="55" dur="2000" fill="hold"/>
                                        <p:tgtEl>
                                          <p:spTgt spid="13"/>
                                        </p:tgtEl>
                                        <p:attrNameLst>
                                          <p:attrName>ppt_y</p:attrName>
                                        </p:attrNameLst>
                                      </p:cBhvr>
                                      <p:tavLst>
                                        <p:tav tm="0">
                                          <p:val>
                                            <p:strVal val="#ppt_y"/>
                                          </p:val>
                                        </p:tav>
                                        <p:tav tm="100000">
                                          <p:val>
                                            <p:strVal val="#ppt_y"/>
                                          </p:val>
                                        </p:tav>
                                      </p:tavLst>
                                    </p:anim>
                                    <p:anim calcmode="lin" valueType="num">
                                      <p:cBhvr>
                                        <p:cTn id="56" dur="2000" fill="hold"/>
                                        <p:tgtEl>
                                          <p:spTgt spid="13"/>
                                        </p:tgtEl>
                                        <p:attrNameLst>
                                          <p:attrName>ppt_w</p:attrName>
                                        </p:attrNameLst>
                                      </p:cBhvr>
                                      <p:tavLst>
                                        <p:tav tm="0">
                                          <p:val>
                                            <p:fltVal val="0"/>
                                          </p:val>
                                        </p:tav>
                                        <p:tav tm="100000">
                                          <p:val>
                                            <p:strVal val="#ppt_w"/>
                                          </p:val>
                                        </p:tav>
                                      </p:tavLst>
                                    </p:anim>
                                    <p:anim calcmode="lin" valueType="num">
                                      <p:cBhvr>
                                        <p:cTn id="57" dur="2000" fill="hold"/>
                                        <p:tgtEl>
                                          <p:spTgt spid="13"/>
                                        </p:tgtEl>
                                        <p:attrNameLst>
                                          <p:attrName>ppt_h</p:attrName>
                                        </p:attrNameLst>
                                      </p:cBhvr>
                                      <p:tavLst>
                                        <p:tav tm="0">
                                          <p:val>
                                            <p:strVal val="#ppt_h"/>
                                          </p:val>
                                        </p:tav>
                                        <p:tav tm="100000">
                                          <p:val>
                                            <p:strVal val="#ppt_h"/>
                                          </p:val>
                                        </p:tav>
                                      </p:tavLst>
                                    </p:anim>
                                  </p:childTnLst>
                                </p:cTn>
                              </p:par>
                              <p:par>
                                <p:cTn id="58" presetID="17" presetClass="entr" presetSubtype="2" fill="hold" grpId="0" nodeType="withEffect">
                                  <p:stCondLst>
                                    <p:cond delay="519"/>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ppt_x</p:attrName>
                                        </p:attrNameLst>
                                      </p:cBhvr>
                                      <p:tavLst>
                                        <p:tav tm="0">
                                          <p:val>
                                            <p:strVal val="#ppt_x+#ppt_w/2"/>
                                          </p:val>
                                        </p:tav>
                                        <p:tav tm="100000">
                                          <p:val>
                                            <p:strVal val="#ppt_x"/>
                                          </p:val>
                                        </p:tav>
                                      </p:tavLst>
                                    </p:anim>
                                    <p:anim calcmode="lin" valueType="num">
                                      <p:cBhvr>
                                        <p:cTn id="61" dur="1000" fill="hold"/>
                                        <p:tgtEl>
                                          <p:spTgt spid="5"/>
                                        </p:tgtEl>
                                        <p:attrNameLst>
                                          <p:attrName>ppt_y</p:attrName>
                                        </p:attrNameLst>
                                      </p:cBhvr>
                                      <p:tavLst>
                                        <p:tav tm="0">
                                          <p:val>
                                            <p:strVal val="#ppt_y"/>
                                          </p:val>
                                        </p:tav>
                                        <p:tav tm="100000">
                                          <p:val>
                                            <p:strVal val="#ppt_y"/>
                                          </p:val>
                                        </p:tav>
                                      </p:tavLst>
                                    </p:anim>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strVal val="#ppt_h"/>
                                          </p:val>
                                        </p:tav>
                                        <p:tav tm="100000">
                                          <p:val>
                                            <p:strVal val="#ppt_h"/>
                                          </p:val>
                                        </p:tav>
                                      </p:tavLst>
                                    </p:anim>
                                  </p:childTnLst>
                                </p:cTn>
                              </p:par>
                              <p:par>
                                <p:cTn id="64" presetID="17" presetClass="entr" presetSubtype="2" fill="hold" grpId="0" nodeType="withEffect">
                                  <p:stCondLst>
                                    <p:cond delay="819"/>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ppt_w/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 calcmode="lin" valueType="num">
                                      <p:cBhvr>
                                        <p:cTn id="68" dur="1000" fill="hold"/>
                                        <p:tgtEl>
                                          <p:spTgt spid="6"/>
                                        </p:tgtEl>
                                        <p:attrNameLst>
                                          <p:attrName>ppt_w</p:attrName>
                                        </p:attrNameLst>
                                      </p:cBhvr>
                                      <p:tavLst>
                                        <p:tav tm="0">
                                          <p:val>
                                            <p:fltVal val="0"/>
                                          </p:val>
                                        </p:tav>
                                        <p:tav tm="100000">
                                          <p:val>
                                            <p:strVal val="#ppt_w"/>
                                          </p:val>
                                        </p:tav>
                                      </p:tavLst>
                                    </p:anim>
                                    <p:anim calcmode="lin" valueType="num">
                                      <p:cBhvr>
                                        <p:cTn id="69" dur="1000" fill="hold"/>
                                        <p:tgtEl>
                                          <p:spTgt spid="6"/>
                                        </p:tgtEl>
                                        <p:attrNameLst>
                                          <p:attrName>ppt_h</p:attrName>
                                        </p:attrNameLst>
                                      </p:cBhvr>
                                      <p:tavLst>
                                        <p:tav tm="0">
                                          <p:val>
                                            <p:strVal val="#ppt_h"/>
                                          </p:val>
                                        </p:tav>
                                        <p:tav tm="100000">
                                          <p:val>
                                            <p:strVal val="#ppt_h"/>
                                          </p:val>
                                        </p:tav>
                                      </p:tavLst>
                                    </p:anim>
                                  </p:childTnLst>
                                </p:cTn>
                              </p:par>
                              <p:par>
                                <p:cTn id="70" presetID="10" presetClass="exit" presetSubtype="0" fill="hold" grpId="0" nodeType="withEffect">
                                  <p:stCondLst>
                                    <p:cond delay="819"/>
                                  </p:stCondLst>
                                  <p:childTnLst>
                                    <p:animEffect transition="out" filter="fade">
                                      <p:cBhvr>
                                        <p:cTn id="71" dur="2500"/>
                                        <p:tgtEl>
                                          <p:spTgt spid="20"/>
                                        </p:tgtEl>
                                      </p:cBhvr>
                                    </p:animEffect>
                                    <p:set>
                                      <p:cBhvr>
                                        <p:cTn id="72" dur="1" fill="hold">
                                          <p:stCondLst>
                                            <p:cond delay="2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
                </p:tgtEl>
              </p:cMediaNode>
            </p:audio>
            <p:audio>
              <p:cMediaNode vol="80000">
                <p:cTn id="74" fill="hold" display="0">
                  <p:stCondLst>
                    <p:cond delay="indefinite"/>
                  </p:stCondLst>
                  <p:endCondLst>
                    <p:cond evt="onStopAudio" delay="0">
                      <p:tgtEl>
                        <p:sldTgt/>
                      </p:tgtEl>
                    </p:cond>
                  </p:endCondLst>
                </p:cTn>
                <p:tgtEl>
                  <p:spTgt spid="10"/>
                </p:tgtEl>
              </p:cMediaNode>
            </p:audio>
            <p:audio>
              <p:cMediaNode vol="80000">
                <p:cTn id="75" fill="hold" display="0">
                  <p:stCondLst>
                    <p:cond delay="indefinite"/>
                  </p:stCondLst>
                  <p:endCondLst>
                    <p:cond evt="onStopAudio" delay="0">
                      <p:tgtEl>
                        <p:sldTgt/>
                      </p:tgtEl>
                    </p:cond>
                  </p:endCondLst>
                </p:cTn>
                <p:tgtEl>
                  <p:spTgt spid="15"/>
                </p:tgtEl>
              </p:cMediaNode>
            </p:audio>
            <p:audio>
              <p:cMediaNode vol="80000">
                <p:cTn id="76" fill="hold" display="0">
                  <p:stCondLst>
                    <p:cond delay="indefinite"/>
                  </p:stCondLst>
                  <p:endCondLst>
                    <p:cond evt="onStopAudio" delay="0">
                      <p:tgtEl>
                        <p:sldTgt/>
                      </p:tgtEl>
                    </p:cond>
                  </p:endCondLst>
                </p:cTn>
                <p:tgtEl>
                  <p:spTgt spid="21"/>
                </p:tgtEl>
              </p:cMediaNode>
            </p:audio>
            <p:audio>
              <p:cMediaNode vol="80000">
                <p:cTn id="77" fill="hold" display="0">
                  <p:stCondLst>
                    <p:cond delay="indefinite"/>
                  </p:stCondLst>
                  <p:endCondLst>
                    <p:cond evt="onStopAudio" delay="0">
                      <p:tgtEl>
                        <p:sldTgt/>
                      </p:tgtEl>
                    </p:cond>
                  </p:endCondLst>
                </p:cTn>
                <p:tgtEl>
                  <p:spTgt spid="22"/>
                </p:tgtEl>
              </p:cMediaNode>
            </p:audio>
          </p:childTnLst>
        </p:cTn>
      </p:par>
    </p:tnLst>
    <p:bldLst>
      <p:bldP spid="2" grpId="0" animBg="1"/>
      <p:bldP spid="3" grpId="0" animBg="1"/>
      <p:bldP spid="5" grpId="0" animBg="1"/>
      <p:bldP spid="6" grpId="0" animBg="1"/>
      <p:bldP spid="7" grpId="0" animBg="1"/>
      <p:bldP spid="8" grpId="0" animBg="1"/>
      <p:bldP spid="11" grpId="0" animBg="1"/>
      <p:bldP spid="12" grpId="0" animBg="1"/>
      <p:bldP spid="13" grpId="0" animBg="1"/>
      <p:bldP spid="16" grpId="0"/>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5CCDBB-1203-4C66-989F-AE3ED7BB1616}"/>
              </a:ext>
            </a:extLst>
          </p:cNvPr>
          <p:cNvSpPr txBox="1"/>
          <p:nvPr/>
        </p:nvSpPr>
        <p:spPr>
          <a:xfrm>
            <a:off x="311926" y="828901"/>
            <a:ext cx="10675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 this approach….</a:t>
            </a:r>
          </a:p>
        </p:txBody>
      </p:sp>
      <p:sp>
        <p:nvSpPr>
          <p:cNvPr id="11" name="TextBox 10">
            <a:extLst>
              <a:ext uri="{FF2B5EF4-FFF2-40B4-BE49-F238E27FC236}">
                <a16:creationId xmlns:a16="http://schemas.microsoft.com/office/drawing/2014/main" id="{E9B86A51-4D3C-42D0-993C-6DAF57A894D5}"/>
              </a:ext>
            </a:extLst>
          </p:cNvPr>
          <p:cNvSpPr txBox="1"/>
          <p:nvPr/>
        </p:nvSpPr>
        <p:spPr>
          <a:xfrm>
            <a:off x="311926" y="1399975"/>
            <a:ext cx="11376837"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Write down something you did from worksheet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 developed research and recording skills.</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I did this by practicing observation and questioning techniques and using GIS as a recording tool before presenting my in a range of suitable formats in Excel. The opportunity to continue to develop and apply these skills as part of a research team is one of the main reasons I want to study geography at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How to put pen to paper</a:t>
            </a:r>
            <a:endParaRPr lang="en-US" altLang="en-US" sz="3200" dirty="0">
              <a:solidFill>
                <a:schemeClr val="bg1"/>
              </a:solidFill>
              <a:latin typeface="Helvetica Neue"/>
            </a:endParaRPr>
          </a:p>
        </p:txBody>
      </p:sp>
      <p:sp>
        <p:nvSpPr>
          <p:cNvPr id="3" name="Rectangle 2">
            <a:extLst>
              <a:ext uri="{FF2B5EF4-FFF2-40B4-BE49-F238E27FC236}">
                <a16:creationId xmlns:a16="http://schemas.microsoft.com/office/drawing/2014/main" id="{6CB20363-57E1-46EB-B7FF-B32EA326468C}"/>
              </a:ext>
            </a:extLst>
          </p:cNvPr>
          <p:cNvSpPr/>
          <p:nvPr/>
        </p:nvSpPr>
        <p:spPr>
          <a:xfrm>
            <a:off x="310380" y="2553871"/>
            <a:ext cx="7109600" cy="27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82F4219-BA3B-4355-A98B-575DB4A1AB08}"/>
              </a:ext>
            </a:extLst>
          </p:cNvPr>
          <p:cNvSpPr/>
          <p:nvPr/>
        </p:nvSpPr>
        <p:spPr>
          <a:xfrm>
            <a:off x="358122" y="2868796"/>
            <a:ext cx="201293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4" name="Rectangle 13">
            <a:extLst>
              <a:ext uri="{FF2B5EF4-FFF2-40B4-BE49-F238E27FC236}">
                <a16:creationId xmlns:a16="http://schemas.microsoft.com/office/drawing/2014/main" id="{824F8FE5-8BD9-4A05-9EA6-957A0BD8DBAC}"/>
              </a:ext>
            </a:extLst>
          </p:cNvPr>
          <p:cNvSpPr/>
          <p:nvPr/>
        </p:nvSpPr>
        <p:spPr>
          <a:xfrm>
            <a:off x="7437581" y="2465670"/>
            <a:ext cx="3764000"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5" name="Rectangle 14">
            <a:extLst>
              <a:ext uri="{FF2B5EF4-FFF2-40B4-BE49-F238E27FC236}">
                <a16:creationId xmlns:a16="http://schemas.microsoft.com/office/drawing/2014/main" id="{E5C4AAE0-1183-4A48-B92B-A882E628EF76}"/>
              </a:ext>
            </a:extLst>
          </p:cNvPr>
          <p:cNvSpPr/>
          <p:nvPr/>
        </p:nvSpPr>
        <p:spPr>
          <a:xfrm>
            <a:off x="2383716" y="2860895"/>
            <a:ext cx="902965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6" name="Rectangle 15">
            <a:extLst>
              <a:ext uri="{FF2B5EF4-FFF2-40B4-BE49-F238E27FC236}">
                <a16:creationId xmlns:a16="http://schemas.microsoft.com/office/drawing/2014/main" id="{66ACD5D7-9752-43E0-9FB9-4B11627283C5}"/>
              </a:ext>
            </a:extLst>
          </p:cNvPr>
          <p:cNvSpPr/>
          <p:nvPr/>
        </p:nvSpPr>
        <p:spPr>
          <a:xfrm>
            <a:off x="198888" y="3222329"/>
            <a:ext cx="1045198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7" name="Rectangle 16">
            <a:extLst>
              <a:ext uri="{FF2B5EF4-FFF2-40B4-BE49-F238E27FC236}">
                <a16:creationId xmlns:a16="http://schemas.microsoft.com/office/drawing/2014/main" id="{EB72FC6F-7BDB-4E16-A81A-617A11FA3A9B}"/>
              </a:ext>
            </a:extLst>
          </p:cNvPr>
          <p:cNvSpPr/>
          <p:nvPr/>
        </p:nvSpPr>
        <p:spPr>
          <a:xfrm>
            <a:off x="310380" y="3558523"/>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311926" y="3961154"/>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604175" y="3197947"/>
            <a:ext cx="89810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Tree>
    <p:extLst>
      <p:ext uri="{BB962C8B-B14F-4D97-AF65-F5344CB8AC3E}">
        <p14:creationId xmlns:p14="http://schemas.microsoft.com/office/powerpoint/2010/main" val="34360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xit" presetSubtype="0" fill="hold" grpId="0" nodeType="withEffect">
                                  <p:stCondLst>
                                    <p:cond delay="1000"/>
                                  </p:stCondLst>
                                  <p:childTnLst>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5CCDBB-1203-4C66-989F-AE3ED7BB1616}"/>
              </a:ext>
            </a:extLst>
          </p:cNvPr>
          <p:cNvSpPr txBox="1"/>
          <p:nvPr/>
        </p:nvSpPr>
        <p:spPr>
          <a:xfrm>
            <a:off x="311926" y="828901"/>
            <a:ext cx="10675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 this approach….</a:t>
            </a:r>
          </a:p>
        </p:txBody>
      </p:sp>
      <p:sp>
        <p:nvSpPr>
          <p:cNvPr id="11" name="TextBox 10">
            <a:extLst>
              <a:ext uri="{FF2B5EF4-FFF2-40B4-BE49-F238E27FC236}">
                <a16:creationId xmlns:a16="http://schemas.microsoft.com/office/drawing/2014/main" id="{E9B86A51-4D3C-42D0-993C-6DAF57A894D5}"/>
              </a:ext>
            </a:extLst>
          </p:cNvPr>
          <p:cNvSpPr txBox="1"/>
          <p:nvPr/>
        </p:nvSpPr>
        <p:spPr>
          <a:xfrm>
            <a:off x="311926" y="1399975"/>
            <a:ext cx="11376837"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Write down the connected experience/knowledge/skills you developed as part of the activity. (from worksheet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I developed research and</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recording skills. </a:t>
            </a:r>
            <a:r>
              <a:rPr kumimoji="0" lang="en-GB"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 did this by practicing observation and questioning techniques and using GIS as a recording tool before presenting my in a range of suitable formats in Excel. </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opportunity to continue to develop and apply these skills as part of a research team is one of the main reasons I want to study geography at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How to put pen to paper</a:t>
            </a:r>
            <a:endParaRPr lang="en-US" altLang="en-US" sz="3200" dirty="0">
              <a:solidFill>
                <a:schemeClr val="bg1"/>
              </a:solidFill>
              <a:latin typeface="Helvetica Neue"/>
            </a:endParaRPr>
          </a:p>
        </p:txBody>
      </p:sp>
      <p:sp>
        <p:nvSpPr>
          <p:cNvPr id="13" name="Rectangle 12">
            <a:extLst>
              <a:ext uri="{FF2B5EF4-FFF2-40B4-BE49-F238E27FC236}">
                <a16:creationId xmlns:a16="http://schemas.microsoft.com/office/drawing/2014/main" id="{C82F4219-BA3B-4355-A98B-575DB4A1AB08}"/>
              </a:ext>
            </a:extLst>
          </p:cNvPr>
          <p:cNvSpPr/>
          <p:nvPr/>
        </p:nvSpPr>
        <p:spPr>
          <a:xfrm>
            <a:off x="370778" y="2967609"/>
            <a:ext cx="201293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4" name="Rectangle 13">
            <a:extLst>
              <a:ext uri="{FF2B5EF4-FFF2-40B4-BE49-F238E27FC236}">
                <a16:creationId xmlns:a16="http://schemas.microsoft.com/office/drawing/2014/main" id="{824F8FE5-8BD9-4A05-9EA6-957A0BD8DBAC}"/>
              </a:ext>
            </a:extLst>
          </p:cNvPr>
          <p:cNvSpPr/>
          <p:nvPr/>
        </p:nvSpPr>
        <p:spPr>
          <a:xfrm>
            <a:off x="7315131" y="2576862"/>
            <a:ext cx="3764000"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5" name="Rectangle 14">
            <a:extLst>
              <a:ext uri="{FF2B5EF4-FFF2-40B4-BE49-F238E27FC236}">
                <a16:creationId xmlns:a16="http://schemas.microsoft.com/office/drawing/2014/main" id="{E5C4AAE0-1183-4A48-B92B-A882E628EF76}"/>
              </a:ext>
            </a:extLst>
          </p:cNvPr>
          <p:cNvSpPr/>
          <p:nvPr/>
        </p:nvSpPr>
        <p:spPr>
          <a:xfrm>
            <a:off x="2308229" y="2921457"/>
            <a:ext cx="902965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6" name="Rectangle 15">
            <a:extLst>
              <a:ext uri="{FF2B5EF4-FFF2-40B4-BE49-F238E27FC236}">
                <a16:creationId xmlns:a16="http://schemas.microsoft.com/office/drawing/2014/main" id="{66ACD5D7-9752-43E0-9FB9-4B11627283C5}"/>
              </a:ext>
            </a:extLst>
          </p:cNvPr>
          <p:cNvSpPr/>
          <p:nvPr/>
        </p:nvSpPr>
        <p:spPr>
          <a:xfrm>
            <a:off x="242808" y="3333212"/>
            <a:ext cx="10451988"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7" name="Rectangle 16">
            <a:extLst>
              <a:ext uri="{FF2B5EF4-FFF2-40B4-BE49-F238E27FC236}">
                <a16:creationId xmlns:a16="http://schemas.microsoft.com/office/drawing/2014/main" id="{EB72FC6F-7BDB-4E16-A81A-617A11FA3A9B}"/>
              </a:ext>
            </a:extLst>
          </p:cNvPr>
          <p:cNvSpPr/>
          <p:nvPr/>
        </p:nvSpPr>
        <p:spPr>
          <a:xfrm>
            <a:off x="311926" y="3656561"/>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370778" y="4028587"/>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685720" y="3276987"/>
            <a:ext cx="734901"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Tree>
    <p:extLst>
      <p:ext uri="{BB962C8B-B14F-4D97-AF65-F5344CB8AC3E}">
        <p14:creationId xmlns:p14="http://schemas.microsoft.com/office/powerpoint/2010/main" val="5909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1000"/>
                                  </p:stCondLst>
                                  <p:childTnLst>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1000"/>
                                        <p:tgtEl>
                                          <p:spTgt spid="13"/>
                                        </p:tgtEl>
                                      </p:cBhvr>
                                    </p:animEffect>
                                    <p:set>
                                      <p:cBhvr>
                                        <p:cTn id="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5CCDBB-1203-4C66-989F-AE3ED7BB1616}"/>
              </a:ext>
            </a:extLst>
          </p:cNvPr>
          <p:cNvSpPr txBox="1"/>
          <p:nvPr/>
        </p:nvSpPr>
        <p:spPr>
          <a:xfrm>
            <a:off x="311926" y="828901"/>
            <a:ext cx="10675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 this approach….</a:t>
            </a:r>
          </a:p>
        </p:txBody>
      </p:sp>
      <p:sp>
        <p:nvSpPr>
          <p:cNvPr id="11" name="TextBox 10">
            <a:extLst>
              <a:ext uri="{FF2B5EF4-FFF2-40B4-BE49-F238E27FC236}">
                <a16:creationId xmlns:a16="http://schemas.microsoft.com/office/drawing/2014/main" id="{E9B86A51-4D3C-42D0-993C-6DAF57A894D5}"/>
              </a:ext>
            </a:extLst>
          </p:cNvPr>
          <p:cNvSpPr txBox="1"/>
          <p:nvPr/>
        </p:nvSpPr>
        <p:spPr>
          <a:xfrm>
            <a:off x="367348" y="1417198"/>
            <a:ext cx="11376837"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Add an example what you did during that activity to develop the skill or gain the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I developed research and recording skills.</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I did this by practicing observation and questioning techniques and using GIS as a recording tool before presenting my findings in a range of suitable formats. </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opportunity to continue to develop and apply these skills as part of a research team is one of the main reasons I want to study geography at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How to put pen to paper</a:t>
            </a:r>
            <a:endParaRPr lang="en-US" altLang="en-US" sz="3200" dirty="0">
              <a:solidFill>
                <a:schemeClr val="bg1"/>
              </a:solidFill>
              <a:latin typeface="Helvetica Neue"/>
            </a:endParaRPr>
          </a:p>
        </p:txBody>
      </p:sp>
      <p:sp>
        <p:nvSpPr>
          <p:cNvPr id="15" name="Rectangle 14">
            <a:extLst>
              <a:ext uri="{FF2B5EF4-FFF2-40B4-BE49-F238E27FC236}">
                <a16:creationId xmlns:a16="http://schemas.microsoft.com/office/drawing/2014/main" id="{E5C4AAE0-1183-4A48-B92B-A882E628EF76}"/>
              </a:ext>
            </a:extLst>
          </p:cNvPr>
          <p:cNvSpPr/>
          <p:nvPr/>
        </p:nvSpPr>
        <p:spPr>
          <a:xfrm>
            <a:off x="2364549" y="2953731"/>
            <a:ext cx="9236142" cy="386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6" name="Rectangle 15">
            <a:extLst>
              <a:ext uri="{FF2B5EF4-FFF2-40B4-BE49-F238E27FC236}">
                <a16:creationId xmlns:a16="http://schemas.microsoft.com/office/drawing/2014/main" id="{66ACD5D7-9752-43E0-9FB9-4B11627283C5}"/>
              </a:ext>
            </a:extLst>
          </p:cNvPr>
          <p:cNvSpPr/>
          <p:nvPr/>
        </p:nvSpPr>
        <p:spPr>
          <a:xfrm>
            <a:off x="447815" y="3332426"/>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7" name="Rectangle 16">
            <a:extLst>
              <a:ext uri="{FF2B5EF4-FFF2-40B4-BE49-F238E27FC236}">
                <a16:creationId xmlns:a16="http://schemas.microsoft.com/office/drawing/2014/main" id="{EB72FC6F-7BDB-4E16-A81A-617A11FA3A9B}"/>
              </a:ext>
            </a:extLst>
          </p:cNvPr>
          <p:cNvSpPr/>
          <p:nvPr/>
        </p:nvSpPr>
        <p:spPr>
          <a:xfrm>
            <a:off x="395293" y="3753840"/>
            <a:ext cx="11293211"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292045" y="4101085"/>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748328" y="3298672"/>
            <a:ext cx="733952"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Tree>
    <p:extLst>
      <p:ext uri="{BB962C8B-B14F-4D97-AF65-F5344CB8AC3E}">
        <p14:creationId xmlns:p14="http://schemas.microsoft.com/office/powerpoint/2010/main" val="3193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xit" presetSubtype="0" fill="hold" grpId="0" nodeType="withEffect">
                                  <p:stCondLst>
                                    <p:cond delay="1000"/>
                                  </p:stCondLst>
                                  <p:childTnLst>
                                    <p:animEffect transition="out" filter="fade">
                                      <p:cBhvr>
                                        <p:cTn id="8" dur="2000"/>
                                        <p:tgtEl>
                                          <p:spTgt spid="15"/>
                                        </p:tgtEl>
                                      </p:cBhvr>
                                    </p:animEffect>
                                    <p:set>
                                      <p:cBhvr>
                                        <p:cTn id="9" dur="1" fill="hold">
                                          <p:stCondLst>
                                            <p:cond delay="1999"/>
                                          </p:stCondLst>
                                        </p:cTn>
                                        <p:tgtEl>
                                          <p:spTgt spid="15"/>
                                        </p:tgtEl>
                                        <p:attrNameLst>
                                          <p:attrName>style.visibility</p:attrName>
                                        </p:attrNameLst>
                                      </p:cBhvr>
                                      <p:to>
                                        <p:strVal val="hidden"/>
                                      </p:to>
                                    </p:set>
                                  </p:childTnLst>
                                </p:cTn>
                              </p:par>
                              <p:par>
                                <p:cTn id="10" presetID="10" presetClass="exit" presetSubtype="0" fill="hold" grpId="0" nodeType="withEffect">
                                  <p:stCondLst>
                                    <p:cond delay="100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5CCDBB-1203-4C66-989F-AE3ED7BB1616}"/>
              </a:ext>
            </a:extLst>
          </p:cNvPr>
          <p:cNvSpPr txBox="1"/>
          <p:nvPr/>
        </p:nvSpPr>
        <p:spPr>
          <a:xfrm>
            <a:off x="311926" y="828901"/>
            <a:ext cx="10675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 this approach….</a:t>
            </a:r>
          </a:p>
        </p:txBody>
      </p:sp>
      <p:sp>
        <p:nvSpPr>
          <p:cNvPr id="11" name="TextBox 10">
            <a:extLst>
              <a:ext uri="{FF2B5EF4-FFF2-40B4-BE49-F238E27FC236}">
                <a16:creationId xmlns:a16="http://schemas.microsoft.com/office/drawing/2014/main" id="{E9B86A51-4D3C-42D0-993C-6DAF57A894D5}"/>
              </a:ext>
            </a:extLst>
          </p:cNvPr>
          <p:cNvSpPr txBox="1"/>
          <p:nvPr/>
        </p:nvSpPr>
        <p:spPr>
          <a:xfrm>
            <a:off x="311926" y="1399975"/>
            <a:ext cx="11376837"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4: Make a connection to the course you are applying to or to the experience of university more generally.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I developed research and recording skills.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I did this by practising observation and questioning techniques and using GIS as a recording tool before presenting my findings in a range of suitable formats.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opportunity to continue to develop and apply these skills as part of a research team is one of the main reasons I want to study geography at university</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How to put pen to paper</a:t>
            </a:r>
            <a:endParaRPr lang="en-US" altLang="en-US" sz="3200" dirty="0">
              <a:solidFill>
                <a:schemeClr val="bg1"/>
              </a:solidFill>
              <a:latin typeface="Helvetica Neue"/>
            </a:endParaRPr>
          </a:p>
        </p:txBody>
      </p:sp>
      <p:sp>
        <p:nvSpPr>
          <p:cNvPr id="17" name="Rectangle 16">
            <a:extLst>
              <a:ext uri="{FF2B5EF4-FFF2-40B4-BE49-F238E27FC236}">
                <a16:creationId xmlns:a16="http://schemas.microsoft.com/office/drawing/2014/main" id="{EB72FC6F-7BDB-4E16-A81A-617A11FA3A9B}"/>
              </a:ext>
            </a:extLst>
          </p:cNvPr>
          <p:cNvSpPr/>
          <p:nvPr/>
        </p:nvSpPr>
        <p:spPr>
          <a:xfrm>
            <a:off x="380000" y="3691019"/>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19" name="Rectangle 18">
            <a:extLst>
              <a:ext uri="{FF2B5EF4-FFF2-40B4-BE49-F238E27FC236}">
                <a16:creationId xmlns:a16="http://schemas.microsoft.com/office/drawing/2014/main" id="{B96B20E3-1C59-4CFA-9A6E-9E2F84D399A0}"/>
              </a:ext>
            </a:extLst>
          </p:cNvPr>
          <p:cNvSpPr/>
          <p:nvPr/>
        </p:nvSpPr>
        <p:spPr>
          <a:xfrm>
            <a:off x="314003" y="4060467"/>
            <a:ext cx="11240689"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0" name="Rectangle 19">
            <a:extLst>
              <a:ext uri="{FF2B5EF4-FFF2-40B4-BE49-F238E27FC236}">
                <a16:creationId xmlns:a16="http://schemas.microsoft.com/office/drawing/2014/main" id="{30C6A3A0-8265-4B02-A369-9FAA84BBAF7F}"/>
              </a:ext>
            </a:extLst>
          </p:cNvPr>
          <p:cNvSpPr/>
          <p:nvPr/>
        </p:nvSpPr>
        <p:spPr>
          <a:xfrm>
            <a:off x="10756232" y="3282781"/>
            <a:ext cx="615730"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Tree>
    <p:extLst>
      <p:ext uri="{BB962C8B-B14F-4D97-AF65-F5344CB8AC3E}">
        <p14:creationId xmlns:p14="http://schemas.microsoft.com/office/powerpoint/2010/main" val="3942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xit" presetSubtype="0" fill="hold" grpId="0" nodeType="withEffect">
                                  <p:stCondLst>
                                    <p:cond delay="1000"/>
                                  </p:stCondLst>
                                  <p:childTnLst>
                                    <p:animEffect transition="out" filter="fade">
                                      <p:cBhvr>
                                        <p:cTn id="8" dur="2000"/>
                                        <p:tgtEl>
                                          <p:spTgt spid="20"/>
                                        </p:tgtEl>
                                      </p:cBhvr>
                                    </p:animEffect>
                                    <p:set>
                                      <p:cBhvr>
                                        <p:cTn id="9" dur="1" fill="hold">
                                          <p:stCondLst>
                                            <p:cond delay="1999"/>
                                          </p:stCondLst>
                                        </p:cTn>
                                        <p:tgtEl>
                                          <p:spTgt spid="20"/>
                                        </p:tgtEl>
                                        <p:attrNameLst>
                                          <p:attrName>style.visibility</p:attrName>
                                        </p:attrNameLst>
                                      </p:cBhvr>
                                      <p:to>
                                        <p:strVal val="hidden"/>
                                      </p:to>
                                    </p:set>
                                  </p:childTnLst>
                                </p:cTn>
                              </p:par>
                              <p:par>
                                <p:cTn id="10" presetID="10" presetClass="exit" presetSubtype="0" fill="hold" grpId="0" nodeType="withEffect">
                                  <p:stCondLst>
                                    <p:cond delay="1000"/>
                                  </p:stCondLst>
                                  <p:childTnLst>
                                    <p:animEffect transition="out" filter="fade">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10" presetClass="exit" presetSubtype="0" fill="hold" grpId="0" nodeType="withEffect">
                                  <p:stCondLst>
                                    <p:cond delay="1000"/>
                                  </p:stCondLst>
                                  <p:childTnLst>
                                    <p:animEffect transition="out" filter="fade">
                                      <p:cBhvr>
                                        <p:cTn id="14" dur="2000"/>
                                        <p:tgtEl>
                                          <p:spTgt spid="19"/>
                                        </p:tgtEl>
                                      </p:cBhvr>
                                    </p:animEffect>
                                    <p:set>
                                      <p:cBhvr>
                                        <p:cTn id="15"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9B86A51-4D3C-42D0-993C-6DAF57A894D5}"/>
              </a:ext>
            </a:extLst>
          </p:cNvPr>
          <p:cNvSpPr txBox="1"/>
          <p:nvPr/>
        </p:nvSpPr>
        <p:spPr>
          <a:xfrm>
            <a:off x="311926" y="821824"/>
            <a:ext cx="1137683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Two linked passages: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I developed research and recording skills.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I did this by practising observation and questioning techniques and using GIS as a recording tool before presenting my findings in a range of suitable formats.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opportunity to continue to develop and apply these skills as part of a research team is one of the main reasons I want to study geography at university</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2125" y="-3413"/>
            <a:ext cx="10708945"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Connecting two passages to make a paragraph</a:t>
            </a:r>
            <a:endParaRPr lang="en-US" altLang="en-US" sz="3200" dirty="0">
              <a:solidFill>
                <a:schemeClr val="bg1"/>
              </a:solidFill>
              <a:latin typeface="Helvetica Neue"/>
            </a:endParaRPr>
          </a:p>
        </p:txBody>
      </p:sp>
      <p:sp>
        <p:nvSpPr>
          <p:cNvPr id="20" name="Rectangle 19">
            <a:extLst>
              <a:ext uri="{FF2B5EF4-FFF2-40B4-BE49-F238E27FC236}">
                <a16:creationId xmlns:a16="http://schemas.microsoft.com/office/drawing/2014/main" id="{30C6A3A0-8265-4B02-A369-9FAA84BBAF7F}"/>
              </a:ext>
            </a:extLst>
          </p:cNvPr>
          <p:cNvSpPr/>
          <p:nvPr/>
        </p:nvSpPr>
        <p:spPr>
          <a:xfrm>
            <a:off x="10638010" y="3282781"/>
            <a:ext cx="733952" cy="3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DDD</a:t>
            </a:r>
          </a:p>
        </p:txBody>
      </p:sp>
      <p:sp>
        <p:nvSpPr>
          <p:cNvPr id="2" name="TextBox 1">
            <a:extLst>
              <a:ext uri="{FF2B5EF4-FFF2-40B4-BE49-F238E27FC236}">
                <a16:creationId xmlns:a16="http://schemas.microsoft.com/office/drawing/2014/main" id="{23460188-EDF3-4927-835D-4ABAFAF38917}"/>
              </a:ext>
            </a:extLst>
          </p:cNvPr>
          <p:cNvSpPr txBox="1"/>
          <p:nvPr/>
        </p:nvSpPr>
        <p:spPr>
          <a:xfrm>
            <a:off x="311926" y="3732216"/>
            <a:ext cx="11189368"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I took part in a Geography field trip as part of my A level.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As part of the trip I volunteered for the role of a group leader</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 In the role I had to communicate the teams goals, give each member a role and set of tasks and then facilitate their feedback at the end of the task.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opportunity to continue to develop and apply these skills as part of a research team is one of the main reasons I want to study geography at university</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14">
            <a:extLst>
              <a:ext uri="{FF2B5EF4-FFF2-40B4-BE49-F238E27FC236}">
                <a16:creationId xmlns:a16="http://schemas.microsoft.com/office/drawing/2014/main" id="{750948AB-9AAE-D3DA-7B87-9BA3837D4A82}"/>
              </a:ext>
            </a:extLst>
          </p:cNvPr>
          <p:cNvPicPr>
            <a:picLocks noChangeAspect="1"/>
          </p:cNvPicPr>
          <p:nvPr/>
        </p:nvPicPr>
        <p:blipFill rotWithShape="1">
          <a:blip r:embed="rId2">
            <a:alphaModFix amt="72000"/>
            <a:extLst>
              <a:ext uri="{28A0092B-C50C-407E-A947-70E740481C1C}">
                <a14:useLocalDpi xmlns:a14="http://schemas.microsoft.com/office/drawing/2010/main" val="0"/>
              </a:ext>
            </a:extLst>
          </a:blip>
          <a:srcRect r="9409" b="1"/>
          <a:stretch/>
        </p:blipFill>
        <p:spPr>
          <a:xfrm>
            <a:off x="2235829" y="10"/>
            <a:ext cx="995312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0">
            <a:extLst>
              <a:ext uri="{FF2B5EF4-FFF2-40B4-BE49-F238E27FC236}">
                <a16:creationId xmlns:a16="http://schemas.microsoft.com/office/drawing/2014/main" id="{62E841DB-4604-3B1B-9655-4079E763DF7C}"/>
              </a:ext>
            </a:extLst>
          </p:cNvPr>
          <p:cNvSpPr>
            <a:spLocks noGrp="1"/>
          </p:cNvSpPr>
          <p:nvPr>
            <p:ph type="title"/>
          </p:nvPr>
        </p:nvSpPr>
        <p:spPr>
          <a:xfrm>
            <a:off x="312457" y="-171146"/>
            <a:ext cx="5456275" cy="1899912"/>
          </a:xfrm>
        </p:spPr>
        <p:txBody>
          <a:bodyPr vert="horz" lIns="91440" tIns="45720" rIns="91440" bIns="45720" rtlCol="0" anchor="ctr">
            <a:normAutofit/>
          </a:bodyPr>
          <a:lstStyle/>
          <a:p>
            <a:r>
              <a:rPr lang="en-US" sz="4000" dirty="0"/>
              <a:t>Applying to University</a:t>
            </a:r>
          </a:p>
        </p:txBody>
      </p:sp>
      <p:sp>
        <p:nvSpPr>
          <p:cNvPr id="6" name="Text Placeholder 4">
            <a:extLst>
              <a:ext uri="{FF2B5EF4-FFF2-40B4-BE49-F238E27FC236}">
                <a16:creationId xmlns:a16="http://schemas.microsoft.com/office/drawing/2014/main" id="{01E10F00-5404-1851-4F18-4E26783E7FFD}"/>
              </a:ext>
            </a:extLst>
          </p:cNvPr>
          <p:cNvSpPr txBox="1">
            <a:spLocks/>
          </p:cNvSpPr>
          <p:nvPr/>
        </p:nvSpPr>
        <p:spPr>
          <a:xfrm>
            <a:off x="203791" y="1557619"/>
            <a:ext cx="6866860" cy="3742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All applications must go through UCAS​</a:t>
            </a:r>
          </a:p>
          <a:p>
            <a:pPr fontAlgn="base"/>
            <a:endParaRPr lang="en-US" dirty="0"/>
          </a:p>
          <a:p>
            <a:pPr fontAlgn="base"/>
            <a:r>
              <a:rPr lang="en-US" dirty="0"/>
              <a:t>UCAS allows students to make up to five university/course choices​</a:t>
            </a:r>
          </a:p>
          <a:p>
            <a:pPr marL="0" indent="0" fontAlgn="base">
              <a:buNone/>
            </a:pPr>
            <a:endParaRPr lang="en-US" dirty="0"/>
          </a:p>
          <a:p>
            <a:pPr fontAlgn="base"/>
            <a:r>
              <a:rPr lang="en-US" dirty="0"/>
              <a:t>Apply online at www.ucas.com​</a:t>
            </a:r>
          </a:p>
          <a:p>
            <a:endParaRPr lang="en-US" dirty="0"/>
          </a:p>
          <a:p>
            <a:r>
              <a:rPr lang="en-US" dirty="0"/>
              <a:t>Top universities are competitive – in a typical year Bath receives 27,000-29,000 applications for 3,000 places</a:t>
            </a:r>
          </a:p>
        </p:txBody>
      </p:sp>
    </p:spTree>
    <p:extLst>
      <p:ext uri="{BB962C8B-B14F-4D97-AF65-F5344CB8AC3E}">
        <p14:creationId xmlns:p14="http://schemas.microsoft.com/office/powerpoint/2010/main" val="86059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688763" y="0"/>
            <a:ext cx="503237" cy="6858000"/>
          </a:xfrm>
          <a:prstGeom prst="rect">
            <a:avLst/>
          </a:prstGeom>
          <a:solidFill>
            <a:srgbClr val="496A91"/>
          </a:solidFill>
          <a:ln w="0">
            <a:solidFill>
              <a:schemeClr val="tx1">
                <a:alpha val="0"/>
              </a:schemeClr>
            </a:solidFill>
            <a:miter lim="800000"/>
            <a:headEnd/>
            <a:tailEnd/>
          </a:ln>
          <a:effectLst>
            <a:outerShdw blurRad="50800" dist="38100" dir="8100000" algn="tr" rotWithShape="0">
              <a:prstClr val="black">
                <a:alpha val="40000"/>
              </a:prstClr>
            </a:outerShdw>
          </a:effec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377" rtl="0" eaLnBrk="0" fontAlgn="auto" latinLnBrk="0" hangingPunct="0">
              <a:lnSpc>
                <a:spcPct val="100000"/>
              </a:lnSpc>
              <a:spcBef>
                <a:spcPct val="0"/>
              </a:spcBef>
              <a:spcAft>
                <a:spcPts val="0"/>
              </a:spcAft>
              <a:buClrTx/>
              <a:buSzTx/>
              <a:buFont typeface="Arial"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7" name="Rectangle 6"/>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9B86A51-4D3C-42D0-993C-6DAF57A894D5}"/>
              </a:ext>
            </a:extLst>
          </p:cNvPr>
          <p:cNvSpPr txBox="1"/>
          <p:nvPr/>
        </p:nvSpPr>
        <p:spPr>
          <a:xfrm>
            <a:off x="311926" y="858592"/>
            <a:ext cx="11376837"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paragraph made from connecting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 enjoy taking on responsibilities as part of a team and especially in a research context. </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As part of my Geography A level</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I took part in a field trip where I volunteered to be a group leader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In the role I had to communicate the teams goals, give each member a role and set of tasks and then facilitate their feedback at the end of the task. To complete the task </a:t>
            </a:r>
            <a:r>
              <a:rPr kumimoji="0" lang="en-GB" sz="2400" b="0" i="0" u="none" strike="noStrike" kern="1200" cap="none" spc="0" normalizeH="0" baseline="0" noProof="0" dirty="0">
                <a:ln>
                  <a:noFill/>
                </a:ln>
                <a:solidFill>
                  <a:srgbClr val="496A91"/>
                </a:solidFill>
                <a:effectLst/>
                <a:uLnTx/>
                <a:uFillTx/>
                <a:latin typeface="Calibri" panose="020F0502020204030204"/>
                <a:ea typeface="+mn-ea"/>
                <a:cs typeface="+mn-cs"/>
              </a:rPr>
              <a:t>I also developed my research and recording skills.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We practiced our observation and questioning techniques and used GIS as a recording tool before presenting findings in a range of suitable formats.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opportunity to continue to develop and apply these skills as part of a research team is one of the main reasons I want to study Geography at university</a:t>
            </a:r>
            <a:r>
              <a:rPr kumimoji="0" lang="en-GB"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2CE8DE00-CFE1-4DDB-9643-E1AF44F20BA4}"/>
              </a:ext>
            </a:extLst>
          </p:cNvPr>
          <p:cNvSpPr>
            <a:spLocks noGrp="1" noChangeArrowheads="1"/>
          </p:cNvSpPr>
          <p:nvPr>
            <p:ph type="title"/>
          </p:nvPr>
        </p:nvSpPr>
        <p:spPr>
          <a:xfrm>
            <a:off x="-191311" y="55985"/>
            <a:ext cx="10708945" cy="862005"/>
          </a:xfrm>
        </p:spPr>
        <p:txBody>
          <a:bodyPr vert="horz" lIns="360000" tIns="180000" rIns="360000" bIns="180000" rtlCol="0" anchor="ctr">
            <a:noAutofit/>
          </a:bodyPr>
          <a:lstStyle/>
          <a:p>
            <a:pPr eaLnBrk="1" hangingPunct="1"/>
            <a:r>
              <a:rPr lang="en-GB" altLang="en-US" sz="3200" dirty="0">
                <a:solidFill>
                  <a:schemeClr val="bg1"/>
                </a:solidFill>
                <a:latin typeface="Helvetica Neue"/>
              </a:rPr>
              <a:t>Connecting two passages to make a paragraph</a:t>
            </a:r>
            <a:endParaRPr lang="en-US" altLang="en-US" sz="3200" dirty="0">
              <a:solidFill>
                <a:schemeClr val="bg1"/>
              </a:solidFill>
              <a:latin typeface="Helvetica Neue"/>
            </a:endParaRPr>
          </a:p>
        </p:txBody>
      </p:sp>
    </p:spTree>
    <p:extLst>
      <p:ext uri="{BB962C8B-B14F-4D97-AF65-F5344CB8AC3E}">
        <p14:creationId xmlns:p14="http://schemas.microsoft.com/office/powerpoint/2010/main" val="216854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88225B-8F03-43D4-8707-4EA548C5C464}"/>
              </a:ext>
            </a:extLst>
          </p:cNvPr>
          <p:cNvSpPr txBox="1"/>
          <p:nvPr/>
        </p:nvSpPr>
        <p:spPr>
          <a:xfrm>
            <a:off x="501927" y="1156903"/>
            <a:ext cx="10203366"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experience they had/something they did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they learnt/developed as a result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An example to illustrate how the experience allowed them to learn/develop or what it is they think about what they learnt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connection to the course and/or their learning and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Once they have a number of these they can…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Start tying these together to make paragraphs</a:t>
            </a:r>
          </a:p>
        </p:txBody>
      </p:sp>
      <p:sp>
        <p:nvSpPr>
          <p:cNvPr id="5" name="Rectangle 4">
            <a:extLst>
              <a:ext uri="{FF2B5EF4-FFF2-40B4-BE49-F238E27FC236}">
                <a16:creationId xmlns:a16="http://schemas.microsoft.com/office/drawing/2014/main" id="{B97D3C63-06E0-0DD2-9B75-09240E04829B}"/>
              </a:ext>
            </a:extLst>
          </p:cNvPr>
          <p:cNvSpPr/>
          <p:nvPr/>
        </p:nvSpPr>
        <p:spPr>
          <a:xfrm>
            <a:off x="69574" y="295084"/>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538DA62-629A-F265-B6FE-B4818FDD7CDB}"/>
              </a:ext>
            </a:extLst>
          </p:cNvPr>
          <p:cNvSpPr txBox="1"/>
          <p:nvPr/>
        </p:nvSpPr>
        <p:spPr>
          <a:xfrm>
            <a:off x="501927" y="281483"/>
            <a:ext cx="6112564" cy="646331"/>
          </a:xfrm>
          <a:prstGeom prst="rect">
            <a:avLst/>
          </a:prstGeom>
          <a:noFill/>
        </p:spPr>
        <p:txBody>
          <a:bodyPr wrap="square">
            <a:spAutoFit/>
          </a:bodyPr>
          <a:lstStyle/>
          <a:p>
            <a:r>
              <a:rPr lang="en-GB" altLang="en-US" sz="3600" dirty="0">
                <a:solidFill>
                  <a:schemeClr val="bg1"/>
                </a:solidFill>
                <a:latin typeface="Helvetica Neue"/>
              </a:rPr>
              <a:t>The 4 part writing method</a:t>
            </a:r>
            <a:endParaRPr lang="en-GB" sz="3600" dirty="0"/>
          </a:p>
        </p:txBody>
      </p:sp>
    </p:spTree>
    <p:extLst>
      <p:ext uri="{BB962C8B-B14F-4D97-AF65-F5344CB8AC3E}">
        <p14:creationId xmlns:p14="http://schemas.microsoft.com/office/powerpoint/2010/main" val="211445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40A200-471F-6589-161C-BA86A0AB3917}"/>
              </a:ext>
            </a:extLst>
          </p:cNvPr>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69E071A-9825-7BE1-9AA5-B2FE77231A81}"/>
              </a:ext>
            </a:extLst>
          </p:cNvPr>
          <p:cNvSpPr txBox="1"/>
          <p:nvPr/>
        </p:nvSpPr>
        <p:spPr>
          <a:xfrm>
            <a:off x="593862" y="1102669"/>
            <a:ext cx="105280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The main body paragraphs should be organised around an appropriate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These could include but are not exclusive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A particular area of theory/knowledge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An example of how the subject can be applied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Research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000000"/>
                </a:solidFill>
                <a:effectLst/>
                <a:uLnTx/>
                <a:uFillTx/>
                <a:latin typeface="Calibri" panose="020F0502020204030204"/>
                <a:ea typeface="+mn-ea"/>
                <a:cs typeface="+mn-cs"/>
              </a:rPr>
              <a:t>Subject skills</a:t>
            </a:r>
          </a:p>
        </p:txBody>
      </p:sp>
      <p:sp>
        <p:nvSpPr>
          <p:cNvPr id="5" name="TextBox 4">
            <a:extLst>
              <a:ext uri="{FF2B5EF4-FFF2-40B4-BE49-F238E27FC236}">
                <a16:creationId xmlns:a16="http://schemas.microsoft.com/office/drawing/2014/main" id="{594F43B5-9CFB-B9DD-F102-039A8B9B4655}"/>
              </a:ext>
            </a:extLst>
          </p:cNvPr>
          <p:cNvSpPr txBox="1"/>
          <p:nvPr/>
        </p:nvSpPr>
        <p:spPr>
          <a:xfrm>
            <a:off x="280779" y="73138"/>
            <a:ext cx="99217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chemeClr val="bg1"/>
                </a:solidFill>
                <a:latin typeface="Calibri" panose="020F0502020204030204"/>
              </a:rPr>
              <a:t>Use </a:t>
            </a:r>
            <a:r>
              <a:rPr kumimoji="0" lang="en-GB" sz="3600" b="0" i="0" u="none" strike="noStrike" kern="1200" cap="none" spc="0" normalizeH="0" baseline="0" noProof="0" dirty="0">
                <a:ln>
                  <a:noFill/>
                </a:ln>
                <a:solidFill>
                  <a:schemeClr val="bg1"/>
                </a:solidFill>
                <a:effectLst/>
                <a:uLnTx/>
                <a:uFillTx/>
                <a:latin typeface="Calibri" panose="020F0502020204030204"/>
                <a:ea typeface="+mn-ea"/>
                <a:cs typeface="+mn-cs"/>
              </a:rPr>
              <a:t>‘themes’ to organise each paragraph </a:t>
            </a:r>
          </a:p>
        </p:txBody>
      </p:sp>
    </p:spTree>
    <p:extLst>
      <p:ext uri="{BB962C8B-B14F-4D97-AF65-F5344CB8AC3E}">
        <p14:creationId xmlns:p14="http://schemas.microsoft.com/office/powerpoint/2010/main" val="345591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40A200-471F-6589-161C-BA86A0AB3917}"/>
              </a:ext>
            </a:extLst>
          </p:cNvPr>
          <p:cNvSpPr/>
          <p:nvPr/>
        </p:nvSpPr>
        <p:spPr>
          <a:xfrm>
            <a:off x="0" y="73138"/>
            <a:ext cx="8809892" cy="648072"/>
          </a:xfrm>
          <a:prstGeom prst="rect">
            <a:avLst/>
          </a:prstGeom>
          <a:solidFill>
            <a:srgbClr val="496A9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69E071A-9825-7BE1-9AA5-B2FE77231A81}"/>
              </a:ext>
            </a:extLst>
          </p:cNvPr>
          <p:cNvSpPr txBox="1"/>
          <p:nvPr/>
        </p:nvSpPr>
        <p:spPr>
          <a:xfrm>
            <a:off x="583923" y="933704"/>
            <a:ext cx="10528024"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Calibri" panose="020F0502020204030204"/>
                <a:ea typeface="+mn-ea"/>
                <a:cs typeface="+mn-cs"/>
              </a:rPr>
              <a:t>Topping: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effectLst/>
              <a:uLnTx/>
              <a:uFillTx/>
              <a:latin typeface="Helvetica Neue"/>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a:ea typeface="+mn-ea"/>
                <a:cs typeface="+mn-cs"/>
              </a:rPr>
              <a:t>A clear statement at the beginning of the paragraph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a:ea typeface="+mn-ea"/>
                <a:cs typeface="+mn-cs"/>
              </a:rPr>
              <a:t>Defines an interest/aspiration/point of view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a:ea typeface="+mn-ea"/>
                <a:cs typeface="+mn-cs"/>
              </a:rPr>
              <a:t>Touches on the ‘theme’ of the paragraph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Calibri" panose="020F0502020204030204"/>
                <a:ea typeface="+mn-ea"/>
                <a:cs typeface="+mn-cs"/>
              </a:rPr>
              <a:t>Tailing: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a:ea typeface="+mn-ea"/>
                <a:cs typeface="+mn-cs"/>
              </a:rPr>
              <a:t>A link back to the statement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a:ea typeface="+mn-ea"/>
                <a:cs typeface="+mn-cs"/>
              </a:rPr>
              <a:t>And/or a clear link to the course</a:t>
            </a:r>
          </a:p>
        </p:txBody>
      </p:sp>
      <p:sp>
        <p:nvSpPr>
          <p:cNvPr id="5" name="TextBox 4">
            <a:extLst>
              <a:ext uri="{FF2B5EF4-FFF2-40B4-BE49-F238E27FC236}">
                <a16:creationId xmlns:a16="http://schemas.microsoft.com/office/drawing/2014/main" id="{594F43B5-9CFB-B9DD-F102-039A8B9B4655}"/>
              </a:ext>
            </a:extLst>
          </p:cNvPr>
          <p:cNvSpPr txBox="1"/>
          <p:nvPr/>
        </p:nvSpPr>
        <p:spPr>
          <a:xfrm>
            <a:off x="280779" y="73138"/>
            <a:ext cx="99217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Use topping and tailing for fluency</a:t>
            </a:r>
          </a:p>
        </p:txBody>
      </p:sp>
    </p:spTree>
    <p:extLst>
      <p:ext uri="{BB962C8B-B14F-4D97-AF65-F5344CB8AC3E}">
        <p14:creationId xmlns:p14="http://schemas.microsoft.com/office/powerpoint/2010/main" val="121964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2D2140-6F07-5C47-D6FA-6F2A5AD6D94F}"/>
              </a:ext>
            </a:extLst>
          </p:cNvPr>
          <p:cNvSpPr txBox="1"/>
          <p:nvPr/>
        </p:nvSpPr>
        <p:spPr>
          <a:xfrm>
            <a:off x="203752" y="423369"/>
            <a:ext cx="11784496" cy="601126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 my A-level psychology class, I enjoyed learning about severe mental health disorders like schizophrenia and the neural explanation for the disease. Such as, how imbalanced levels of neurotransmitters like dopamine in certain parts of the brain like the subcortex to Broca’s area can cause the disorder. I learned dopamine more in-depth whilst reading Judith Grisel’s “Never Enough Neuroscience of Addiction”  low levels of dopamine in the nigrostriatal pathway that is vital for motor movement cause symptoms of Parkinson’s disease. The vital role dopamine plays in our body, inspires me to learn more about the neurotransmitter at an undergraduate level. I enjoyed studying how the cells in our bodies interact in my A-level Biology classes and began to gain popular interest in stem cells. Over the half-term, I did a stem cell work experience with King College London and read scholarly articles to learn more about the topic. That's how I discovered neural stem cells. In the case of neurodegenerative disorders, such as Parkinson's disease, neural stem cells can help restore dopamine lost in the nigrostriatal pathway and alleviate symptoms. I'm excited about working on stem cells as part of my postgraduate research career.</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5003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45687-F560-8584-AC8E-6D5ADDF8D073}"/>
              </a:ext>
            </a:extLst>
          </p:cNvPr>
          <p:cNvSpPr txBox="1"/>
          <p:nvPr/>
        </p:nvSpPr>
        <p:spPr>
          <a:xfrm>
            <a:off x="346213" y="317912"/>
            <a:ext cx="11499573"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 would like to eventually take up a postgraduate research role. I am particularly interested in working on stems cells to better understand how they can help prevent neurodegenerative disorders. </a:t>
            </a: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 my A-level psychology class, I enjoyed learning about severe mental health disorders like schizophrenia and the neural explanation for the disease. Such as, how imbalanced levels of neurotransmitters like dopamine in certain parts of the brain like the subcortex to Broca’s area can cause the disorder. I learned dopamine more in-depth whilst reading Judith Grisel’s “Never Enough Neuroscience of Addiction”  low levels of dopamine in the nigrostriatal pathway that is vital for motor movement cause symptoms of Parkinson’s disease. I enjoyed studying how the cells in our bodies interact in my A-level Biology classes and began to gain popular interest in stem cells. Over the half-term, I did a stem cell work experience with King College London and read scholarly articles to learn more about the topic. That's how I discovered neural stem cells. In the case of neurodegenerative disorders, such as Parkinson's disease, neural stem cells can help restore dopamine lost in the nigrostriatal pathway and alleviate symptoms. </a:t>
            </a:r>
            <a:r>
              <a:rPr kumimoji="0" lang="en-GB"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What I found interesting was the link to my studies of dopamine and its role in this process. Understanding the vital role dopamine plays in our body, inspires me to want to understand better at an undergraduate level about its role as a neurotransmitter.</a:t>
            </a:r>
            <a:endParaRPr kumimoji="0" lang="en-GB" sz="2400" b="0"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75390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Rectangle 5">
            <a:extLst>
              <a:ext uri="{FF2B5EF4-FFF2-40B4-BE49-F238E27FC236}">
                <a16:creationId xmlns:a16="http://schemas.microsoft.com/office/drawing/2014/main" id="{0EB51255-9AFE-41B9-AC83-FDBB1DFD44F9}"/>
              </a:ext>
            </a:extLst>
          </p:cNvPr>
          <p:cNvSpPr>
            <a:spLocks noGrp="1" noChangeArrowheads="1"/>
          </p:cNvSpPr>
          <p:nvPr>
            <p:ph type="title"/>
          </p:nvPr>
        </p:nvSpPr>
        <p:spPr>
          <a:xfrm>
            <a:off x="502307" y="1110119"/>
            <a:ext cx="9087828" cy="862005"/>
          </a:xfrm>
        </p:spPr>
        <p:txBody>
          <a:bodyPr vert="horz" lIns="360000" tIns="180000" rIns="360000" bIns="180000" rtlCol="0" anchor="ctr">
            <a:noAutofit/>
          </a:bodyPr>
          <a:lstStyle/>
          <a:p>
            <a:pPr eaLnBrk="1" hangingPunct="1"/>
            <a:r>
              <a:rPr lang="en-US" altLang="en-US" sz="3200" dirty="0">
                <a:solidFill>
                  <a:srgbClr val="89B1EE"/>
                </a:solidFill>
                <a:latin typeface="Helvetica Neue"/>
              </a:rPr>
              <a:t>At which stage is this personal statement?</a:t>
            </a:r>
          </a:p>
        </p:txBody>
      </p:sp>
      <p:sp>
        <p:nvSpPr>
          <p:cNvPr id="11" name="TextBox 10">
            <a:extLst>
              <a:ext uri="{FF2B5EF4-FFF2-40B4-BE49-F238E27FC236}">
                <a16:creationId xmlns:a16="http://schemas.microsoft.com/office/drawing/2014/main" id="{D7F0979F-B86F-43F5-A25B-017ADC96B976}"/>
              </a:ext>
            </a:extLst>
          </p:cNvPr>
          <p:cNvSpPr txBox="1"/>
          <p:nvPr/>
        </p:nvSpPr>
        <p:spPr>
          <a:xfrm>
            <a:off x="502307" y="2263211"/>
            <a:ext cx="10468483" cy="4065344"/>
          </a:xfrm>
          <a:prstGeom prst="rect">
            <a:avLst/>
          </a:prstGeom>
          <a:noFill/>
        </p:spPr>
        <p:txBody>
          <a:bodyPr wrap="square" rtlCol="0">
            <a:spAutoFit/>
          </a:bodyPr>
          <a:lstStyle/>
          <a:p>
            <a:pPr marL="514350" indent="-514350">
              <a:lnSpc>
                <a:spcPct val="107000"/>
              </a:lnSpc>
              <a:spcAft>
                <a:spcPts val="800"/>
              </a:spcAft>
              <a:buFont typeface="+mj-lt"/>
              <a:buAutoNum type="arabicPeriod"/>
            </a:pPr>
            <a:r>
              <a:rPr lang="en-GB" sz="3200" dirty="0">
                <a:effectLst/>
                <a:latin typeface="Calibri" panose="020F0502020204030204" pitchFamily="34" charset="0"/>
                <a:ea typeface="Calibri" panose="020F0502020204030204" pitchFamily="34" charset="0"/>
                <a:cs typeface="Times New Roman" panose="02020603050405020304" pitchFamily="18" charset="0"/>
              </a:rPr>
              <a:t>No research, just notes, list of achievements</a:t>
            </a:r>
          </a:p>
          <a:p>
            <a:pPr marL="514350" indent="-514350">
              <a:lnSpc>
                <a:spcPct val="107000"/>
              </a:lnSpc>
              <a:spcAft>
                <a:spcPts val="800"/>
              </a:spcAft>
              <a:buFont typeface="+mj-lt"/>
              <a:buAutoNum type="arabicPeriod"/>
            </a:pPr>
            <a:r>
              <a:rPr lang="en-GB" sz="3200" dirty="0">
                <a:latin typeface="Calibri" panose="020F0502020204030204" pitchFamily="34" charset="0"/>
                <a:ea typeface="Calibri" panose="020F0502020204030204" pitchFamily="34" charset="0"/>
                <a:cs typeface="Times New Roman" panose="02020603050405020304" pitchFamily="18" charset="0"/>
              </a:rPr>
              <a:t>Some complete paragraphs, some incomplete or barely started, some full but confused</a:t>
            </a:r>
          </a:p>
          <a:p>
            <a:pPr marL="514350" indent="-514350">
              <a:lnSpc>
                <a:spcPct val="107000"/>
              </a:lnSpc>
              <a:spcAft>
                <a:spcPts val="800"/>
              </a:spcAft>
              <a:buFont typeface="+mj-lt"/>
              <a:buAutoNum type="arabicPeriod"/>
            </a:pPr>
            <a:r>
              <a:rPr lang="en-GB" sz="3200" dirty="0">
                <a:latin typeface="Calibri" panose="020F0502020204030204" pitchFamily="34" charset="0"/>
                <a:ea typeface="Calibri" panose="020F0502020204030204" pitchFamily="34" charset="0"/>
                <a:cs typeface="Times New Roman" panose="02020603050405020304" pitchFamily="18" charset="0"/>
              </a:rPr>
              <a:t>Complete/fairly complete - Paragraphs have all/most parts of the 4 stage model, the ‘theme’ is clear/fairly clear and it reads well/fairly well</a:t>
            </a:r>
          </a:p>
          <a:p>
            <a:pP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204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Rectangle 5">
            <a:extLst>
              <a:ext uri="{FF2B5EF4-FFF2-40B4-BE49-F238E27FC236}">
                <a16:creationId xmlns:a16="http://schemas.microsoft.com/office/drawing/2014/main" id="{0EB51255-9AFE-41B9-AC83-FDBB1DFD44F9}"/>
              </a:ext>
            </a:extLst>
          </p:cNvPr>
          <p:cNvSpPr>
            <a:spLocks noGrp="1" noChangeArrowheads="1"/>
          </p:cNvSpPr>
          <p:nvPr>
            <p:ph type="title"/>
          </p:nvPr>
        </p:nvSpPr>
        <p:spPr>
          <a:xfrm>
            <a:off x="367050" y="307822"/>
            <a:ext cx="7442510" cy="862005"/>
          </a:xfrm>
        </p:spPr>
        <p:txBody>
          <a:bodyPr vert="horz" lIns="360000" tIns="180000" rIns="360000" bIns="180000" rtlCol="0" anchor="ctr">
            <a:noAutofit/>
          </a:bodyPr>
          <a:lstStyle/>
          <a:p>
            <a:pPr eaLnBrk="1" hangingPunct="1"/>
            <a:r>
              <a:rPr lang="en-US" altLang="en-US" sz="3200" dirty="0">
                <a:solidFill>
                  <a:srgbClr val="89B1EE"/>
                </a:solidFill>
                <a:latin typeface="Helvetica Neue"/>
              </a:rPr>
              <a:t>Advice at stage 1:</a:t>
            </a:r>
          </a:p>
        </p:txBody>
      </p:sp>
      <p:sp>
        <p:nvSpPr>
          <p:cNvPr id="11" name="TextBox 10">
            <a:extLst>
              <a:ext uri="{FF2B5EF4-FFF2-40B4-BE49-F238E27FC236}">
                <a16:creationId xmlns:a16="http://schemas.microsoft.com/office/drawing/2014/main" id="{D7F0979F-B86F-43F5-A25B-017ADC96B976}"/>
              </a:ext>
            </a:extLst>
          </p:cNvPr>
          <p:cNvSpPr txBox="1"/>
          <p:nvPr/>
        </p:nvSpPr>
        <p:spPr>
          <a:xfrm>
            <a:off x="720968" y="1538567"/>
            <a:ext cx="10468483" cy="3962751"/>
          </a:xfrm>
          <a:prstGeom prst="rect">
            <a:avLst/>
          </a:prstGeom>
          <a:noFill/>
        </p:spPr>
        <p:txBody>
          <a:bodyPr wrap="square" rtlCol="0">
            <a:spAutoFit/>
          </a:bodyPr>
          <a:lstStyle/>
          <a:p>
            <a:pPr marL="514350" marR="0" lvl="0" indent="-514350" algn="l" defTabSz="914400" rtl="0" eaLnBrk="1" fontAlgn="auto" latinLnBrk="0" hangingPunct="1">
              <a:lnSpc>
                <a:spcPct val="107000"/>
              </a:lnSpc>
              <a:spcBef>
                <a:spcPts val="0"/>
              </a:spcBef>
              <a:spcAft>
                <a:spcPts val="800"/>
              </a:spcAft>
              <a:buClrTx/>
              <a:buSzTx/>
              <a:buFontTx/>
              <a:buAutoNum type="arabicPeriod"/>
              <a:tabLst/>
              <a:defRPr/>
            </a:pPr>
            <a:r>
              <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No research, just notes, list of achievements</a:t>
            </a:r>
          </a:p>
          <a:p>
            <a:pPr marR="0" lvl="0" algn="l" defTabSz="914400" rtl="0" eaLnBrk="1" fontAlgn="auto" latinLnBrk="0" hangingPunct="1">
              <a:lnSpc>
                <a:spcPct val="107000"/>
              </a:lnSpc>
              <a:spcBef>
                <a:spcPts val="0"/>
              </a:spcBef>
              <a:spcAft>
                <a:spcPts val="800"/>
              </a:spcAft>
              <a:buClrTx/>
              <a:buSzTx/>
              <a:tabLst/>
              <a:defRPr/>
            </a:pPr>
            <a:endPar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Go to the beginning of the process</a:t>
            </a:r>
            <a:r>
              <a:rPr kumimoji="0" lang="en-GB" sz="3200" b="0" i="0" u="none" strike="noStrike" kern="1200" cap="none" spc="0" normalizeH="0" noProof="0" dirty="0">
                <a:ln>
                  <a:noFill/>
                </a:ln>
                <a:solidFill>
                  <a:srgbClr val="FFFFFF"/>
                </a:solidFill>
                <a:effectLst/>
                <a:uLnTx/>
                <a:uFillTx/>
                <a:latin typeface="Calibri" panose="020F0502020204030204" pitchFamily="34" charset="0"/>
                <a:ea typeface="+mn-ea"/>
                <a:cs typeface="Times New Roman" panose="02020603050405020304" pitchFamily="18" charset="0"/>
              </a:rPr>
              <a:t> - </a:t>
            </a:r>
            <a:r>
              <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research required/desired skills, knowledge and experience</a:t>
            </a:r>
          </a:p>
          <a:p>
            <a:pPr marL="457200" marR="0" lvl="0" indent="-4572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Make a list of experiences that have helped to develop these and link the two lists</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Rectangle 5">
            <a:extLst>
              <a:ext uri="{FF2B5EF4-FFF2-40B4-BE49-F238E27FC236}">
                <a16:creationId xmlns:a16="http://schemas.microsoft.com/office/drawing/2014/main" id="{0EB51255-9AFE-41B9-AC83-FDBB1DFD44F9}"/>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US" altLang="en-US" sz="3200" dirty="0">
                <a:solidFill>
                  <a:srgbClr val="89B1EE"/>
                </a:solidFill>
                <a:latin typeface="Helvetica Neue"/>
              </a:rPr>
              <a:t>Advice at stage 2:</a:t>
            </a:r>
          </a:p>
        </p:txBody>
      </p:sp>
      <p:sp>
        <p:nvSpPr>
          <p:cNvPr id="11" name="TextBox 10">
            <a:extLst>
              <a:ext uri="{FF2B5EF4-FFF2-40B4-BE49-F238E27FC236}">
                <a16:creationId xmlns:a16="http://schemas.microsoft.com/office/drawing/2014/main" id="{D7F0979F-B86F-43F5-A25B-017ADC96B976}"/>
              </a:ext>
            </a:extLst>
          </p:cNvPr>
          <p:cNvSpPr txBox="1"/>
          <p:nvPr/>
        </p:nvSpPr>
        <p:spPr>
          <a:xfrm>
            <a:off x="355600" y="858592"/>
            <a:ext cx="11480800" cy="5949962"/>
          </a:xfrm>
          <a:prstGeom prst="rect">
            <a:avLst/>
          </a:prstGeom>
          <a:noFill/>
        </p:spPr>
        <p:txBody>
          <a:bodyPr wrap="square" rtlCol="0">
            <a:spAutoFit/>
          </a:bodyPr>
          <a:lstStyle/>
          <a:p>
            <a:pPr lvl="0">
              <a:lnSpc>
                <a:spcPct val="107000"/>
              </a:lnSpc>
            </a:pPr>
            <a:r>
              <a:rPr lang="en-GB" sz="3200" dirty="0">
                <a:latin typeface="Calibri" panose="020F0502020204030204" pitchFamily="34" charset="0"/>
                <a:ea typeface="Calibri" panose="020F0502020204030204" pitchFamily="34" charset="0"/>
                <a:cs typeface="Times New Roman" panose="02020603050405020304" pitchFamily="18" charset="0"/>
              </a:rPr>
              <a:t>2. </a:t>
            </a:r>
            <a:r>
              <a:rPr lang="en-GB" sz="3200" dirty="0">
                <a:effectLst/>
                <a:latin typeface="Calibri" panose="020F0502020204030204" pitchFamily="34" charset="0"/>
                <a:ea typeface="Calibri" panose="020F0502020204030204" pitchFamily="34" charset="0"/>
                <a:cs typeface="Times New Roman" panose="02020603050405020304" pitchFamily="18" charset="0"/>
              </a:rPr>
              <a:t>Some complete paragraphs, some incomplete or barely started, some full but confused</a:t>
            </a:r>
          </a:p>
          <a:p>
            <a:pPr lvl="0">
              <a:lnSpc>
                <a:spcPct val="107000"/>
              </a:lnSpc>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Go back to the 4 stage writing model. </a:t>
            </a:r>
          </a:p>
          <a:p>
            <a:pPr marL="457200" lvl="0" indent="-457200">
              <a:lnSpc>
                <a:spcPct val="107000"/>
              </a:lnSpc>
              <a:buFontTx/>
              <a:buChar char="-"/>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3200" dirty="0">
                <a:latin typeface="Calibri" panose="020F0502020204030204" pitchFamily="34" charset="0"/>
                <a:ea typeface="Calibri" panose="020F0502020204030204" pitchFamily="34" charset="0"/>
                <a:cs typeface="Times New Roman" panose="02020603050405020304" pitchFamily="18" charset="0"/>
              </a:rPr>
              <a:t>Do the paragraphs include……. </a:t>
            </a:r>
          </a:p>
          <a:p>
            <a:pPr lvl="0">
              <a:lnSpc>
                <a:spcPct val="107000"/>
              </a:lnSpc>
            </a:pP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Tx/>
              <a:buAutoNum type="arabicParenR"/>
              <a:defRPr/>
            </a:pPr>
            <a:r>
              <a:rPr lang="en-GB" sz="3200" dirty="0"/>
              <a:t>What they did/Where they did it</a:t>
            </a:r>
          </a:p>
          <a:p>
            <a:pPr marL="342900" indent="-342900">
              <a:buFontTx/>
              <a:buAutoNum type="arabicParenR"/>
              <a:defRPr/>
            </a:pPr>
            <a:r>
              <a:rPr lang="en-GB" sz="3200" dirty="0"/>
              <a:t>What they learned/developed as a result and which is relevant to the course</a:t>
            </a:r>
          </a:p>
          <a:p>
            <a:pPr marL="342900" lvl="0" indent="-342900">
              <a:buFontTx/>
              <a:buAutoNum type="arabicParenR"/>
              <a:defRPr/>
            </a:pPr>
            <a:r>
              <a:rPr lang="en-GB" sz="3200" dirty="0"/>
              <a:t>An example to illustrate how they did it</a:t>
            </a:r>
          </a:p>
          <a:p>
            <a:pPr marL="342900" lvl="0" indent="-342900">
              <a:buFontTx/>
              <a:buAutoNum type="arabicParenR"/>
              <a:defRPr/>
            </a:pPr>
            <a:r>
              <a:rPr lang="en-GB" sz="3200" dirty="0"/>
              <a:t>A connection to the course/link to their point</a:t>
            </a:r>
          </a:p>
          <a:p>
            <a:pPr marR="0" lvl="0" algn="l" defTabSz="914400" rtl="0" eaLnBrk="1" fontAlgn="auto" latinLnBrk="0" hangingPunct="1">
              <a:lnSpc>
                <a:spcPct val="100000"/>
              </a:lnSpc>
              <a:spcBef>
                <a:spcPts val="0"/>
              </a:spcBef>
              <a:spcAft>
                <a:spcPts val="0"/>
              </a:spcAft>
              <a:buClrTx/>
              <a:buSzTx/>
              <a:tabLst/>
              <a:defRPr/>
            </a:pPr>
            <a:endParaRPr lang="en-GB" sz="800" dirty="0">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3200" dirty="0">
                <a:latin typeface="Calibri" panose="020F0502020204030204"/>
                <a:ea typeface="Calibri" panose="020F0502020204030204" pitchFamily="34" charset="0"/>
                <a:cs typeface="Times New Roman" panose="02020603050405020304" pitchFamily="18" charset="0"/>
              </a:rPr>
              <a:t>Use the ‘So what?’ rule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688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454878" y="104786"/>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Rectangle 5">
            <a:extLst>
              <a:ext uri="{FF2B5EF4-FFF2-40B4-BE49-F238E27FC236}">
                <a16:creationId xmlns:a16="http://schemas.microsoft.com/office/drawing/2014/main" id="{0EB51255-9AFE-41B9-AC83-FDBB1DFD44F9}"/>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US" altLang="en-US" sz="3200" dirty="0">
                <a:solidFill>
                  <a:srgbClr val="89B1EE"/>
                </a:solidFill>
                <a:latin typeface="Helvetica Neue"/>
              </a:rPr>
              <a:t>Advice at stage 3:</a:t>
            </a:r>
          </a:p>
        </p:txBody>
      </p:sp>
      <p:sp>
        <p:nvSpPr>
          <p:cNvPr id="11" name="TextBox 10">
            <a:extLst>
              <a:ext uri="{FF2B5EF4-FFF2-40B4-BE49-F238E27FC236}">
                <a16:creationId xmlns:a16="http://schemas.microsoft.com/office/drawing/2014/main" id="{D7F0979F-B86F-43F5-A25B-017ADC96B976}"/>
              </a:ext>
            </a:extLst>
          </p:cNvPr>
          <p:cNvSpPr txBox="1"/>
          <p:nvPr/>
        </p:nvSpPr>
        <p:spPr>
          <a:xfrm>
            <a:off x="355600" y="928189"/>
            <a:ext cx="10649386" cy="6861750"/>
          </a:xfrm>
          <a:prstGeom prst="rect">
            <a:avLst/>
          </a:prstGeom>
          <a:noFill/>
        </p:spPr>
        <p:txBody>
          <a:bodyPr wrap="square" rtlCol="0">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3. Complete/fairly complete</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Paragraphs have all/most parts of the 4 stage model, the ‘theme’ is clear/fairly clear and it reads well/fairly well</a:t>
            </a:r>
          </a:p>
          <a:p>
            <a:pP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Improvements usually focus around:</a:t>
            </a:r>
          </a:p>
          <a:p>
            <a:pPr marL="457200" indent="-457200">
              <a:lnSpc>
                <a:spcPct val="107000"/>
              </a:lnSpc>
              <a:spcAft>
                <a:spcPts val="8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Language </a:t>
            </a:r>
          </a:p>
          <a:p>
            <a:pPr marL="457200" indent="-457200">
              <a:lnSpc>
                <a:spcPct val="107000"/>
              </a:lnSpc>
              <a:spcAft>
                <a:spcPts val="8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Rigorously applying the ‘So what?’ rule</a:t>
            </a:r>
          </a:p>
          <a:p>
            <a:pPr marL="457200" indent="-457200">
              <a:lnSpc>
                <a:spcPct val="107000"/>
              </a:lnSpc>
              <a:spcAft>
                <a:spcPts val="8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Topping and tailing</a:t>
            </a:r>
          </a:p>
          <a:p>
            <a:pPr marL="457200" indent="-457200">
              <a:lnSpc>
                <a:spcPct val="107000"/>
              </a:lnSpc>
              <a:spcAft>
                <a:spcPts val="8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Clarifying the themes</a:t>
            </a:r>
          </a:p>
          <a:p>
            <a:pPr>
              <a:lnSpc>
                <a:spcPct val="107000"/>
              </a:lnSpc>
              <a:spcAft>
                <a:spcPts val="800"/>
              </a:spcAft>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Tx/>
              <a:buChar char="-"/>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410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CFA207-ADD5-E63B-1B4E-01E9936EE9F5}"/>
              </a:ext>
            </a:extLst>
          </p:cNvPr>
          <p:cNvGrpSpPr/>
          <p:nvPr/>
        </p:nvGrpSpPr>
        <p:grpSpPr>
          <a:xfrm>
            <a:off x="396155" y="1160301"/>
            <a:ext cx="11397364" cy="1434000"/>
            <a:chOff x="396155" y="1160301"/>
            <a:chExt cx="11397364" cy="1434000"/>
          </a:xfrm>
          <a:solidFill>
            <a:schemeClr val="accent3"/>
          </a:solidFill>
        </p:grpSpPr>
        <p:grpSp>
          <p:nvGrpSpPr>
            <p:cNvPr id="5" name="Group 4">
              <a:extLst>
                <a:ext uri="{FF2B5EF4-FFF2-40B4-BE49-F238E27FC236}">
                  <a16:creationId xmlns:a16="http://schemas.microsoft.com/office/drawing/2014/main" id="{823172D1-F48A-1460-89AB-13AF41A34657}"/>
                </a:ext>
              </a:extLst>
            </p:cNvPr>
            <p:cNvGrpSpPr/>
            <p:nvPr/>
          </p:nvGrpSpPr>
          <p:grpSpPr>
            <a:xfrm>
              <a:off x="396155" y="1160301"/>
              <a:ext cx="9547858" cy="1434000"/>
              <a:chOff x="-1879002" y="2317491"/>
              <a:chExt cx="16104222" cy="1439730"/>
            </a:xfrm>
            <a:grpFill/>
          </p:grpSpPr>
          <p:sp>
            <p:nvSpPr>
              <p:cNvPr id="7" name="Rounded Rectangle 114">
                <a:extLst>
                  <a:ext uri="{FF2B5EF4-FFF2-40B4-BE49-F238E27FC236}">
                    <a16:creationId xmlns:a16="http://schemas.microsoft.com/office/drawing/2014/main" id="{16975E80-E45B-C2EE-BF03-C4EAC8FF1A14}"/>
                  </a:ext>
                </a:extLst>
              </p:cNvPr>
              <p:cNvSpPr/>
              <p:nvPr/>
            </p:nvSpPr>
            <p:spPr>
              <a:xfrm>
                <a:off x="4776767" y="2354971"/>
                <a:ext cx="2620145" cy="140225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25">
                <a:extLst>
                  <a:ext uri="{FF2B5EF4-FFF2-40B4-BE49-F238E27FC236}">
                    <a16:creationId xmlns:a16="http://schemas.microsoft.com/office/drawing/2014/main" id="{D239976C-4B4E-4D73-53B0-57176DB9028D}"/>
                  </a:ext>
                </a:extLst>
              </p:cNvPr>
              <p:cNvSpPr/>
              <p:nvPr/>
            </p:nvSpPr>
            <p:spPr>
              <a:xfrm>
                <a:off x="8202794" y="2347115"/>
                <a:ext cx="2620144" cy="1405950"/>
              </a:xfrm>
              <a:prstGeom prst="roundRect">
                <a:avLst>
                  <a:gd name="adj" fmla="val 10000"/>
                </a:avLst>
              </a:prstGeom>
              <a:grp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9" name="Rounded Rectangle 128">
                <a:extLst>
                  <a:ext uri="{FF2B5EF4-FFF2-40B4-BE49-F238E27FC236}">
                    <a16:creationId xmlns:a16="http://schemas.microsoft.com/office/drawing/2014/main" id="{F98478C6-4630-94E1-B80D-E2E82131AC0D}"/>
                  </a:ext>
                </a:extLst>
              </p:cNvPr>
              <p:cNvSpPr/>
              <p:nvPr/>
            </p:nvSpPr>
            <p:spPr>
              <a:xfrm>
                <a:off x="11548383" y="2345343"/>
                <a:ext cx="2676837" cy="140595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3E35885D-411D-FD2F-C83B-F1EBBAA2F4EB}"/>
                  </a:ext>
                </a:extLst>
              </p:cNvPr>
              <p:cNvSpPr txBox="1"/>
              <p:nvPr/>
            </p:nvSpPr>
            <p:spPr>
              <a:xfrm>
                <a:off x="5094863" y="2422413"/>
                <a:ext cx="1981899" cy="1107996"/>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11" name="TextBox 10">
                <a:extLst>
                  <a:ext uri="{FF2B5EF4-FFF2-40B4-BE49-F238E27FC236}">
                    <a16:creationId xmlns:a16="http://schemas.microsoft.com/office/drawing/2014/main" id="{7E5B762C-ADE9-DD04-D233-EFEBA3E60110}"/>
                  </a:ext>
                </a:extLst>
              </p:cNvPr>
              <p:cNvSpPr txBox="1"/>
              <p:nvPr/>
            </p:nvSpPr>
            <p:spPr>
              <a:xfrm>
                <a:off x="8468529" y="2422413"/>
                <a:ext cx="1981899" cy="1107996"/>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12" name="TextBox 11">
                <a:extLst>
                  <a:ext uri="{FF2B5EF4-FFF2-40B4-BE49-F238E27FC236}">
                    <a16:creationId xmlns:a16="http://schemas.microsoft.com/office/drawing/2014/main" id="{197CC631-55D2-69BE-38BA-4D311AC7B54E}"/>
                  </a:ext>
                </a:extLst>
              </p:cNvPr>
              <p:cNvSpPr txBox="1"/>
              <p:nvPr/>
            </p:nvSpPr>
            <p:spPr>
              <a:xfrm>
                <a:off x="11890384" y="2422413"/>
                <a:ext cx="1981899" cy="1107996"/>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13" name="Rounded Rectangle 167">
                <a:extLst>
                  <a:ext uri="{FF2B5EF4-FFF2-40B4-BE49-F238E27FC236}">
                    <a16:creationId xmlns:a16="http://schemas.microsoft.com/office/drawing/2014/main" id="{8637D8DF-9552-1BA4-AE5B-0344B4CC9BAD}"/>
                  </a:ext>
                </a:extLst>
              </p:cNvPr>
              <p:cNvSpPr/>
              <p:nvPr/>
            </p:nvSpPr>
            <p:spPr>
              <a:xfrm>
                <a:off x="-1879002" y="2317491"/>
                <a:ext cx="2726920" cy="140225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178">
                <a:extLst>
                  <a:ext uri="{FF2B5EF4-FFF2-40B4-BE49-F238E27FC236}">
                    <a16:creationId xmlns:a16="http://schemas.microsoft.com/office/drawing/2014/main" id="{70E0A285-2292-0394-BFF3-ED63D78E0CB6}"/>
                  </a:ext>
                </a:extLst>
              </p:cNvPr>
              <p:cNvSpPr/>
              <p:nvPr/>
            </p:nvSpPr>
            <p:spPr>
              <a:xfrm>
                <a:off x="1307281" y="2354971"/>
                <a:ext cx="2726920" cy="139632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50A8B5AA-B3B2-65C1-6E50-158EC586685F}"/>
                  </a:ext>
                </a:extLst>
              </p:cNvPr>
              <p:cNvSpPr txBox="1"/>
              <p:nvPr/>
            </p:nvSpPr>
            <p:spPr>
              <a:xfrm>
                <a:off x="-1304500" y="2422413"/>
                <a:ext cx="1606099" cy="1107996"/>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6" name="TextBox 15">
                <a:extLst>
                  <a:ext uri="{FF2B5EF4-FFF2-40B4-BE49-F238E27FC236}">
                    <a16:creationId xmlns:a16="http://schemas.microsoft.com/office/drawing/2014/main" id="{2B0E50C3-5E30-1CA4-E2F9-66B927447E6C}"/>
                  </a:ext>
                </a:extLst>
              </p:cNvPr>
              <p:cNvSpPr txBox="1"/>
              <p:nvPr/>
            </p:nvSpPr>
            <p:spPr>
              <a:xfrm>
                <a:off x="1632871" y="2422413"/>
                <a:ext cx="1981899" cy="1107996"/>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sp>
          <p:nvSpPr>
            <p:cNvPr id="6" name="Rounded Rectangle 128">
              <a:extLst>
                <a:ext uri="{FF2B5EF4-FFF2-40B4-BE49-F238E27FC236}">
                  <a16:creationId xmlns:a16="http://schemas.microsoft.com/office/drawing/2014/main" id="{F226EE8F-C065-B90C-C2A6-73151D8128FD}"/>
                </a:ext>
              </a:extLst>
            </p:cNvPr>
            <p:cNvSpPr/>
            <p:nvPr/>
          </p:nvSpPr>
          <p:spPr>
            <a:xfrm>
              <a:off x="10206478" y="1197632"/>
              <a:ext cx="1587041" cy="138542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7" name="TextBox 16">
            <a:extLst>
              <a:ext uri="{FF2B5EF4-FFF2-40B4-BE49-F238E27FC236}">
                <a16:creationId xmlns:a16="http://schemas.microsoft.com/office/drawing/2014/main" id="{8070C182-D6CF-F6E4-8CF9-2E26C85A3539}"/>
              </a:ext>
            </a:extLst>
          </p:cNvPr>
          <p:cNvSpPr txBox="1"/>
          <p:nvPr/>
        </p:nvSpPr>
        <p:spPr>
          <a:xfrm>
            <a:off x="10394814" y="1264805"/>
            <a:ext cx="1175027" cy="11035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18" name="Rectangle 17">
            <a:extLst>
              <a:ext uri="{FF2B5EF4-FFF2-40B4-BE49-F238E27FC236}">
                <a16:creationId xmlns:a16="http://schemas.microsoft.com/office/drawing/2014/main" id="{9F7CCE0F-0B47-5DEA-55A2-2ABE086D2268}"/>
              </a:ext>
            </a:extLst>
          </p:cNvPr>
          <p:cNvSpPr/>
          <p:nvPr/>
        </p:nvSpPr>
        <p:spPr>
          <a:xfrm>
            <a:off x="440014" y="230887"/>
            <a:ext cx="982031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Helvetica Neue"/>
                <a:ea typeface="+mn-ea"/>
                <a:cs typeface="+mn-cs"/>
              </a:rPr>
              <a:t>Personal Statements as part of the UCAS application</a:t>
            </a:r>
          </a:p>
        </p:txBody>
      </p:sp>
      <p:grpSp>
        <p:nvGrpSpPr>
          <p:cNvPr id="19" name="Group 18">
            <a:extLst>
              <a:ext uri="{FF2B5EF4-FFF2-40B4-BE49-F238E27FC236}">
                <a16:creationId xmlns:a16="http://schemas.microsoft.com/office/drawing/2014/main" id="{17DFDD6C-897E-38C4-01B1-F3DEEBCA56CF}"/>
              </a:ext>
            </a:extLst>
          </p:cNvPr>
          <p:cNvGrpSpPr/>
          <p:nvPr/>
        </p:nvGrpSpPr>
        <p:grpSpPr>
          <a:xfrm>
            <a:off x="4332358" y="2846939"/>
            <a:ext cx="1652266" cy="772011"/>
            <a:chOff x="3481095" y="1396775"/>
            <a:chExt cx="1803620" cy="1108643"/>
          </a:xfrm>
        </p:grpSpPr>
        <p:sp>
          <p:nvSpPr>
            <p:cNvPr id="20" name="Rounded Rectangle 112">
              <a:extLst>
                <a:ext uri="{FF2B5EF4-FFF2-40B4-BE49-F238E27FC236}">
                  <a16:creationId xmlns:a16="http://schemas.microsoft.com/office/drawing/2014/main" id="{CD57EB64-7715-DB97-7673-673E9308D045}"/>
                </a:ext>
              </a:extLst>
            </p:cNvPr>
            <p:cNvSpPr/>
            <p:nvPr/>
          </p:nvSpPr>
          <p:spPr>
            <a:xfrm>
              <a:off x="3481095" y="1396775"/>
              <a:ext cx="1803620" cy="1078534"/>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Work history </a:t>
              </a:r>
            </a:p>
          </p:txBody>
        </p:sp>
        <p:sp>
          <p:nvSpPr>
            <p:cNvPr id="21" name="Rounded Rectangle 7">
              <a:extLst>
                <a:ext uri="{FF2B5EF4-FFF2-40B4-BE49-F238E27FC236}">
                  <a16:creationId xmlns:a16="http://schemas.microsoft.com/office/drawing/2014/main" id="{AB9CD351-4BE5-A8C4-7C69-CB078C25CD48}"/>
                </a:ext>
              </a:extLst>
            </p:cNvPr>
            <p:cNvSpPr/>
            <p:nvPr/>
          </p:nvSpPr>
          <p:spPr>
            <a:xfrm>
              <a:off x="3514111" y="1444188"/>
              <a:ext cx="1737588" cy="1061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965" tIns="67310" rIns="100965" bIns="67310" numCol="1" spcCol="1270" anchor="ctr" anchorCtr="0">
              <a:noAutofit/>
            </a:bodyPr>
            <a:lstStyle/>
            <a:p>
              <a:pPr marL="0" marR="0" lvl="0" indent="0" algn="ctr" defTabSz="2355850" rtl="0" eaLnBrk="1" fontAlgn="auto" latinLnBrk="0" hangingPunct="1">
                <a:lnSpc>
                  <a:spcPct val="90000"/>
                </a:lnSpc>
                <a:spcBef>
                  <a:spcPct val="0"/>
                </a:spcBef>
                <a:spcAft>
                  <a:spcPct val="35000"/>
                </a:spcAft>
                <a:buClrTx/>
                <a:buSzTx/>
                <a:buFontTx/>
                <a:buNone/>
                <a:tabLst/>
                <a:defRPr/>
              </a:pPr>
              <a:endParaRPr kumimoji="0" lang="en-GB" sz="53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F60D178F-ED19-64B3-965E-886F6FC05F2C}"/>
              </a:ext>
            </a:extLst>
          </p:cNvPr>
          <p:cNvGrpSpPr/>
          <p:nvPr/>
        </p:nvGrpSpPr>
        <p:grpSpPr>
          <a:xfrm>
            <a:off x="8471125" y="2851736"/>
            <a:ext cx="3847377" cy="2282718"/>
            <a:chOff x="1649180" y="393441"/>
            <a:chExt cx="3602519" cy="2111977"/>
          </a:xfrm>
        </p:grpSpPr>
        <p:sp>
          <p:nvSpPr>
            <p:cNvPr id="23" name="Rounded Rectangle 123">
              <a:extLst>
                <a:ext uri="{FF2B5EF4-FFF2-40B4-BE49-F238E27FC236}">
                  <a16:creationId xmlns:a16="http://schemas.microsoft.com/office/drawing/2014/main" id="{168239F5-4A24-D8C0-2E4E-0BA894739530}"/>
                </a:ext>
              </a:extLst>
            </p:cNvPr>
            <p:cNvSpPr/>
            <p:nvPr/>
          </p:nvSpPr>
          <p:spPr>
            <a:xfrm>
              <a:off x="1649180" y="393441"/>
              <a:ext cx="1276098" cy="784805"/>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Personal</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statement</a:t>
              </a:r>
            </a:p>
          </p:txBody>
        </p:sp>
        <p:sp>
          <p:nvSpPr>
            <p:cNvPr id="24" name="Rounded Rectangle 7">
              <a:extLst>
                <a:ext uri="{FF2B5EF4-FFF2-40B4-BE49-F238E27FC236}">
                  <a16:creationId xmlns:a16="http://schemas.microsoft.com/office/drawing/2014/main" id="{49B423B1-9050-C748-79E5-638ADB922709}"/>
                </a:ext>
              </a:extLst>
            </p:cNvPr>
            <p:cNvSpPr/>
            <p:nvPr/>
          </p:nvSpPr>
          <p:spPr>
            <a:xfrm>
              <a:off x="3514111" y="1444188"/>
              <a:ext cx="1737588" cy="1061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965" tIns="67310" rIns="100965" bIns="67310" numCol="1" spcCol="1270" anchor="ctr" anchorCtr="0">
              <a:noAutofit/>
            </a:bodyPr>
            <a:lstStyle/>
            <a:p>
              <a:pPr marL="0" marR="0" lvl="0" indent="0" algn="ctr" defTabSz="2355850" rtl="0" eaLnBrk="1" fontAlgn="auto" latinLnBrk="0" hangingPunct="1">
                <a:lnSpc>
                  <a:spcPct val="90000"/>
                </a:lnSpc>
                <a:spcBef>
                  <a:spcPct val="0"/>
                </a:spcBef>
                <a:spcAft>
                  <a:spcPct val="35000"/>
                </a:spcAft>
                <a:buClrTx/>
                <a:buSzTx/>
                <a:buFontTx/>
                <a:buNone/>
                <a:tabLst/>
                <a:defRPr/>
              </a:pPr>
              <a:endParaRPr kumimoji="0" lang="en-GB" sz="5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ADCFD14-1848-37BC-1511-72014369467B}"/>
              </a:ext>
            </a:extLst>
          </p:cNvPr>
          <p:cNvGrpSpPr/>
          <p:nvPr/>
        </p:nvGrpSpPr>
        <p:grpSpPr>
          <a:xfrm>
            <a:off x="2265043" y="2860782"/>
            <a:ext cx="1735398" cy="2193543"/>
            <a:chOff x="3399959" y="311875"/>
            <a:chExt cx="2087264" cy="2193543"/>
          </a:xfrm>
        </p:grpSpPr>
        <p:sp>
          <p:nvSpPr>
            <p:cNvPr id="26" name="Rounded Rectangle 193">
              <a:extLst>
                <a:ext uri="{FF2B5EF4-FFF2-40B4-BE49-F238E27FC236}">
                  <a16:creationId xmlns:a16="http://schemas.microsoft.com/office/drawing/2014/main" id="{BDBE1B09-57E2-CD4B-8E4C-4D8FE5D7438A}"/>
                </a:ext>
              </a:extLst>
            </p:cNvPr>
            <p:cNvSpPr/>
            <p:nvPr/>
          </p:nvSpPr>
          <p:spPr>
            <a:xfrm>
              <a:off x="3399959" y="311875"/>
              <a:ext cx="2087264" cy="750432"/>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Qualifications</a:t>
              </a:r>
            </a:p>
          </p:txBody>
        </p:sp>
        <p:sp>
          <p:nvSpPr>
            <p:cNvPr id="27" name="Rounded Rectangle 7">
              <a:extLst>
                <a:ext uri="{FF2B5EF4-FFF2-40B4-BE49-F238E27FC236}">
                  <a16:creationId xmlns:a16="http://schemas.microsoft.com/office/drawing/2014/main" id="{2A423ACC-942A-0E17-87F6-D6A50F07ED29}"/>
                </a:ext>
              </a:extLst>
            </p:cNvPr>
            <p:cNvSpPr/>
            <p:nvPr/>
          </p:nvSpPr>
          <p:spPr>
            <a:xfrm>
              <a:off x="3514111" y="1444188"/>
              <a:ext cx="1737588" cy="1061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965" tIns="67310" rIns="100965" bIns="67310" numCol="1" spcCol="1270" anchor="ctr" anchorCtr="0">
              <a:noAutofit/>
            </a:bodyPr>
            <a:lstStyle/>
            <a:p>
              <a:pPr marL="0" marR="0" lvl="0" indent="0" algn="ctr" defTabSz="2355850" rtl="0" eaLnBrk="1" fontAlgn="auto" latinLnBrk="0" hangingPunct="1">
                <a:lnSpc>
                  <a:spcPct val="90000"/>
                </a:lnSpc>
                <a:spcBef>
                  <a:spcPct val="0"/>
                </a:spcBef>
                <a:spcAft>
                  <a:spcPct val="35000"/>
                </a:spcAft>
                <a:buClrTx/>
                <a:buSzTx/>
                <a:buFontTx/>
                <a:buNone/>
                <a:tabLst/>
                <a:defRPr/>
              </a:pPr>
              <a:endParaRPr kumimoji="0" lang="en-GB" sz="5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Rounded Rectangle 209">
            <a:extLst>
              <a:ext uri="{FF2B5EF4-FFF2-40B4-BE49-F238E27FC236}">
                <a16:creationId xmlns:a16="http://schemas.microsoft.com/office/drawing/2014/main" id="{039408CE-9F2D-78B5-C7FC-99AE14EFC705}"/>
              </a:ext>
            </a:extLst>
          </p:cNvPr>
          <p:cNvSpPr/>
          <p:nvPr/>
        </p:nvSpPr>
        <p:spPr>
          <a:xfrm>
            <a:off x="442674" y="2870644"/>
            <a:ext cx="1521019" cy="706690"/>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Personal</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information</a:t>
            </a:r>
          </a:p>
        </p:txBody>
      </p:sp>
      <p:sp>
        <p:nvSpPr>
          <p:cNvPr id="29" name="Rounded Rectangle 209">
            <a:extLst>
              <a:ext uri="{FF2B5EF4-FFF2-40B4-BE49-F238E27FC236}">
                <a16:creationId xmlns:a16="http://schemas.microsoft.com/office/drawing/2014/main" id="{8B4F78E1-FD8F-8E80-32C1-A4CDD470FDB2}"/>
              </a:ext>
            </a:extLst>
          </p:cNvPr>
          <p:cNvSpPr/>
          <p:nvPr/>
        </p:nvSpPr>
        <p:spPr>
          <a:xfrm>
            <a:off x="6346786" y="2870644"/>
            <a:ext cx="1605427" cy="748306"/>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Course Choices</a:t>
            </a:r>
          </a:p>
        </p:txBody>
      </p:sp>
      <p:grpSp>
        <p:nvGrpSpPr>
          <p:cNvPr id="30" name="Group 29">
            <a:extLst>
              <a:ext uri="{FF2B5EF4-FFF2-40B4-BE49-F238E27FC236}">
                <a16:creationId xmlns:a16="http://schemas.microsoft.com/office/drawing/2014/main" id="{B2E4A102-503E-3409-0198-FCA98E3CD3AE}"/>
              </a:ext>
            </a:extLst>
          </p:cNvPr>
          <p:cNvGrpSpPr/>
          <p:nvPr/>
        </p:nvGrpSpPr>
        <p:grpSpPr>
          <a:xfrm>
            <a:off x="197950" y="3611214"/>
            <a:ext cx="1769594" cy="1146697"/>
            <a:chOff x="3514111" y="2853267"/>
            <a:chExt cx="2423923" cy="1061230"/>
          </a:xfrm>
        </p:grpSpPr>
        <p:sp>
          <p:nvSpPr>
            <p:cNvPr id="31" name="Rounded Rectangle 213">
              <a:extLst>
                <a:ext uri="{FF2B5EF4-FFF2-40B4-BE49-F238E27FC236}">
                  <a16:creationId xmlns:a16="http://schemas.microsoft.com/office/drawing/2014/main" id="{652E5EA8-66A1-71B4-81A1-AF7A86FF252E}"/>
                </a:ext>
              </a:extLst>
            </p:cNvPr>
            <p:cNvSpPr/>
            <p:nvPr/>
          </p:nvSpPr>
          <p:spPr>
            <a:xfrm>
              <a:off x="3854601" y="3155571"/>
              <a:ext cx="2083433" cy="758926"/>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School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  Support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  Contact details</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2" name="Rounded Rectangle 10">
              <a:extLst>
                <a:ext uri="{FF2B5EF4-FFF2-40B4-BE49-F238E27FC236}">
                  <a16:creationId xmlns:a16="http://schemas.microsoft.com/office/drawing/2014/main" id="{1C9B0FBB-6E74-F931-3BFF-BA295AC86B5D}"/>
                </a:ext>
              </a:extLst>
            </p:cNvPr>
            <p:cNvSpPr/>
            <p:nvPr/>
          </p:nvSpPr>
          <p:spPr>
            <a:xfrm>
              <a:off x="3514111" y="2853267"/>
              <a:ext cx="1737588" cy="1061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0965" tIns="67310" rIns="100965" bIns="67310" numCol="1" spcCol="1270" anchor="ctr" anchorCtr="0">
              <a:noAutofit/>
            </a:bodyPr>
            <a:lstStyle/>
            <a:p>
              <a:pPr marL="0" marR="0" lvl="0" indent="0" algn="ctr" defTabSz="2355850" rtl="0" eaLnBrk="1" fontAlgn="auto" latinLnBrk="0" hangingPunct="1">
                <a:lnSpc>
                  <a:spcPct val="90000"/>
                </a:lnSpc>
                <a:spcBef>
                  <a:spcPct val="0"/>
                </a:spcBef>
                <a:spcAft>
                  <a:spcPct val="35000"/>
                </a:spcAft>
                <a:buClrTx/>
                <a:buSzTx/>
                <a:buFontTx/>
                <a:buNone/>
                <a:tabLst/>
                <a:defRPr/>
              </a:pPr>
              <a:endParaRPr kumimoji="0" lang="en-GB" sz="53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3" name="Rounded Rectangle 110">
            <a:extLst>
              <a:ext uri="{FF2B5EF4-FFF2-40B4-BE49-F238E27FC236}">
                <a16:creationId xmlns:a16="http://schemas.microsoft.com/office/drawing/2014/main" id="{577ADE3B-C260-467A-2F75-6352627F1A09}"/>
              </a:ext>
            </a:extLst>
          </p:cNvPr>
          <p:cNvSpPr/>
          <p:nvPr/>
        </p:nvSpPr>
        <p:spPr>
          <a:xfrm>
            <a:off x="4390253" y="3964837"/>
            <a:ext cx="1591776" cy="820047"/>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 Jobs, part-time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   or full-time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Rounded Rectangle 197">
            <a:extLst>
              <a:ext uri="{FF2B5EF4-FFF2-40B4-BE49-F238E27FC236}">
                <a16:creationId xmlns:a16="http://schemas.microsoft.com/office/drawing/2014/main" id="{B5B65B8B-D0EC-2F6E-5ABC-36AA2FBA1526}"/>
              </a:ext>
            </a:extLst>
          </p:cNvPr>
          <p:cNvSpPr/>
          <p:nvPr/>
        </p:nvSpPr>
        <p:spPr>
          <a:xfrm>
            <a:off x="6346787" y="3993095"/>
            <a:ext cx="1605426" cy="748306"/>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  Up to 5 courses</a:t>
            </a:r>
          </a:p>
        </p:txBody>
      </p:sp>
      <p:sp>
        <p:nvSpPr>
          <p:cNvPr id="35" name="Rounded Rectangle 209">
            <a:extLst>
              <a:ext uri="{FF2B5EF4-FFF2-40B4-BE49-F238E27FC236}">
                <a16:creationId xmlns:a16="http://schemas.microsoft.com/office/drawing/2014/main" id="{B20A5731-53E0-1F57-C2D4-55380AFA74A1}"/>
              </a:ext>
            </a:extLst>
          </p:cNvPr>
          <p:cNvSpPr/>
          <p:nvPr/>
        </p:nvSpPr>
        <p:spPr>
          <a:xfrm>
            <a:off x="10206478" y="2829028"/>
            <a:ext cx="1605427" cy="1146696"/>
          </a:xfrm>
          <a:prstGeom prst="roundRect">
            <a:avLst>
              <a:gd name="adj" fmla="val 10000"/>
            </a:avLst>
          </a:pr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Tutor</a:t>
            </a:r>
            <a:r>
              <a:rPr kumimoji="0" lang="en-GB"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schemeClr val="tx1"/>
                </a:solidFill>
                <a:effectLst/>
                <a:uLnTx/>
                <a:uFillTx/>
                <a:latin typeface="Calibri" panose="020F0502020204030204"/>
                <a:ea typeface="+mn-ea"/>
                <a:cs typeface="+mn-cs"/>
              </a:rPr>
              <a:t>reference</a:t>
            </a:r>
          </a:p>
        </p:txBody>
      </p:sp>
    </p:spTree>
    <p:extLst>
      <p:ext uri="{BB962C8B-B14F-4D97-AF65-F5344CB8AC3E}">
        <p14:creationId xmlns:p14="http://schemas.microsoft.com/office/powerpoint/2010/main" val="379847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7A4A5-EFB3-3422-40B1-FDEDE0C18A05}"/>
              </a:ext>
            </a:extLst>
          </p:cNvPr>
          <p:cNvSpPr txBox="1"/>
          <p:nvPr/>
        </p:nvSpPr>
        <p:spPr>
          <a:xfrm>
            <a:off x="1352811" y="1227551"/>
            <a:ext cx="990808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Writing introductions and summary paragraphs that leave an impression</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443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01D602-9A3B-98AD-095F-6528D42E065C}"/>
              </a:ext>
            </a:extLst>
          </p:cNvPr>
          <p:cNvSpPr txBox="1"/>
          <p:nvPr/>
        </p:nvSpPr>
        <p:spPr>
          <a:xfrm>
            <a:off x="424661" y="311660"/>
            <a:ext cx="11579449" cy="68634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Writing an 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was the moment you became interested in the subject you are applying for? What was it about that moment that caused the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is it about that subject that you are applying for that you are passionate about?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Writing a final paragraph: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will studying this subject help you in your career?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And/Or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will studying this subject help you in your personal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Can touch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does this tie into what you have been saying throughout your personal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37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3"/>
          <a:stretch>
            <a:fillRect/>
          </a:stretch>
        </p:blipFill>
        <p:spPr>
          <a:xfrm>
            <a:off x="9842504" y="301104"/>
            <a:ext cx="1893988" cy="634039"/>
          </a:xfrm>
          <a:prstGeom prst="rect">
            <a:avLst/>
          </a:prstGeom>
          <a:ln>
            <a:noFill/>
          </a:ln>
          <a:effectLst>
            <a:outerShdw blurRad="190500" algn="tl" rotWithShape="0">
              <a:schemeClr val="accent1"/>
            </a:outerShdw>
          </a:effectLst>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Rectangle 5">
            <a:extLst>
              <a:ext uri="{FF2B5EF4-FFF2-40B4-BE49-F238E27FC236}">
                <a16:creationId xmlns:a16="http://schemas.microsoft.com/office/drawing/2014/main" id="{0EB51255-9AFE-41B9-AC83-FDBB1DFD44F9}"/>
              </a:ext>
            </a:extLst>
          </p:cNvPr>
          <p:cNvSpPr>
            <a:spLocks noGrp="1" noChangeArrowheads="1"/>
          </p:cNvSpPr>
          <p:nvPr>
            <p:ph type="title"/>
          </p:nvPr>
        </p:nvSpPr>
        <p:spPr>
          <a:xfrm>
            <a:off x="191667" y="-3413"/>
            <a:ext cx="7442510" cy="862005"/>
          </a:xfrm>
        </p:spPr>
        <p:txBody>
          <a:bodyPr vert="horz" lIns="360000" tIns="180000" rIns="360000" bIns="180000" rtlCol="0" anchor="ctr">
            <a:noAutofit/>
          </a:bodyPr>
          <a:lstStyle/>
          <a:p>
            <a:pPr eaLnBrk="1" hangingPunct="1"/>
            <a:r>
              <a:rPr lang="en-US" altLang="en-US" sz="3200" dirty="0">
                <a:solidFill>
                  <a:srgbClr val="89B1EE"/>
                </a:solidFill>
                <a:latin typeface="Helvetica Neue"/>
              </a:rPr>
              <a:t>Useful links</a:t>
            </a:r>
          </a:p>
        </p:txBody>
      </p:sp>
      <p:sp>
        <p:nvSpPr>
          <p:cNvPr id="2" name="TextBox 1">
            <a:extLst>
              <a:ext uri="{FF2B5EF4-FFF2-40B4-BE49-F238E27FC236}">
                <a16:creationId xmlns:a16="http://schemas.microsoft.com/office/drawing/2014/main" id="{9F6245BB-4A49-40DF-B20A-7C429BA77A23}"/>
              </a:ext>
            </a:extLst>
          </p:cNvPr>
          <p:cNvSpPr txBox="1"/>
          <p:nvPr/>
        </p:nvSpPr>
        <p:spPr>
          <a:xfrm>
            <a:off x="492698" y="1151453"/>
            <a:ext cx="10953349" cy="4555093"/>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P</a:t>
            </a:r>
            <a:r>
              <a:rPr lang="en-GB" sz="2800" dirty="0">
                <a:effectLst/>
                <a:latin typeface="Calibri" panose="020F0502020204030204" pitchFamily="34" charset="0"/>
                <a:ea typeface="Calibri" panose="020F0502020204030204" pitchFamily="34" charset="0"/>
                <a:cs typeface="Times New Roman" panose="02020603050405020304" pitchFamily="18" charset="0"/>
              </a:rPr>
              <a:t>ersonal statement overviews:</a:t>
            </a:r>
            <a:endParaRPr lang="en-GB" sz="28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https://www.ucas.com/undergraduate/applying-university/writing-personal-statement/how-write-personal-statement#what%E2%80%99s-a-personal-statement-</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https://www.theuniguide.co.uk/advice/personal-statements/personal-statement-faqs</a:t>
            </a:r>
          </a:p>
          <a:p>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Intros:</a:t>
            </a:r>
          </a:p>
          <a:p>
            <a:endParaRPr lang="en-GB" u="sng" dirty="0">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https://www.ucas.com/undergraduate/applying-university/writing-your-personal-statement/how-start-personal-statement-attention-grabber</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https://www.immerse.education/university/how-to-write-a-personal-statement/start/</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3183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73DB2A-7909-4043-9915-CCC4364681D2}"/>
              </a:ext>
            </a:extLst>
          </p:cNvPr>
          <p:cNvSpPr/>
          <p:nvPr/>
        </p:nvSpPr>
        <p:spPr>
          <a:xfrm>
            <a:off x="6470438" y="0"/>
            <a:ext cx="8675868" cy="6858000"/>
          </a:xfrm>
          <a:prstGeom prst="rect">
            <a:avLst/>
          </a:prstGeom>
          <a:blipFill>
            <a:blip r:embed="rId3">
              <a:alphaModFix amt="78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1"/>
          <p:cNvSpPr txBox="1">
            <a:spLocks/>
          </p:cNvSpPr>
          <p:nvPr/>
        </p:nvSpPr>
        <p:spPr>
          <a:xfrm>
            <a:off x="191203" y="1370759"/>
            <a:ext cx="6759197" cy="335320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8" name="Rectangle 7"/>
          <p:cNvSpPr/>
          <p:nvPr/>
        </p:nvSpPr>
        <p:spPr>
          <a:xfrm>
            <a:off x="71385" y="104786"/>
            <a:ext cx="6517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2">
                    <a:lumMod val="40000"/>
                    <a:lumOff val="60000"/>
                  </a:schemeClr>
                </a:solidFill>
                <a:effectLst/>
                <a:uLnTx/>
                <a:uFillTx/>
                <a:latin typeface="Helvetica Neue"/>
                <a:ea typeface="+mn-ea"/>
                <a:cs typeface="+mn-cs"/>
              </a:rPr>
              <a:t>Personal Statements: An overview</a:t>
            </a:r>
          </a:p>
        </p:txBody>
      </p:sp>
      <p:pic>
        <p:nvPicPr>
          <p:cNvPr id="18" name="Picture 17">
            <a:extLst>
              <a:ext uri="{FF2B5EF4-FFF2-40B4-BE49-F238E27FC236}">
                <a16:creationId xmlns:a16="http://schemas.microsoft.com/office/drawing/2014/main" id="{3132998A-1D27-40E6-A10A-D284B0906B05}"/>
              </a:ext>
            </a:extLst>
          </p:cNvPr>
          <p:cNvPicPr>
            <a:picLocks noChangeAspect="1"/>
          </p:cNvPicPr>
          <p:nvPr/>
        </p:nvPicPr>
        <p:blipFill>
          <a:blip r:embed="rId4"/>
          <a:stretch>
            <a:fillRect/>
          </a:stretch>
        </p:blipFill>
        <p:spPr>
          <a:xfrm>
            <a:off x="9454878" y="104786"/>
            <a:ext cx="1893988" cy="634039"/>
          </a:xfrm>
          <a:prstGeom prst="rect">
            <a:avLst/>
          </a:prstGeom>
        </p:spPr>
      </p:pic>
      <p:sp>
        <p:nvSpPr>
          <p:cNvPr id="21" name="Text Placeholder 8">
            <a:extLst>
              <a:ext uri="{FF2B5EF4-FFF2-40B4-BE49-F238E27FC236}">
                <a16:creationId xmlns:a16="http://schemas.microsoft.com/office/drawing/2014/main" id="{8B105993-CDEF-44B8-94C5-93D33A9402E1}"/>
              </a:ext>
            </a:extLst>
          </p:cNvPr>
          <p:cNvSpPr txBox="1">
            <a:spLocks/>
          </p:cNvSpPr>
          <p:nvPr/>
        </p:nvSpPr>
        <p:spPr>
          <a:xfrm>
            <a:off x="104306" y="1279816"/>
            <a:ext cx="5096354" cy="2149184"/>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Text Placeholder 3">
            <a:extLst>
              <a:ext uri="{FF2B5EF4-FFF2-40B4-BE49-F238E27FC236}">
                <a16:creationId xmlns:a16="http://schemas.microsoft.com/office/drawing/2014/main" id="{2E4CC23C-08B8-40F5-80A3-86E4AA9A37CA}"/>
              </a:ext>
            </a:extLst>
          </p:cNvPr>
          <p:cNvSpPr txBox="1">
            <a:spLocks/>
          </p:cNvSpPr>
          <p:nvPr/>
        </p:nvSpPr>
        <p:spPr>
          <a:xfrm>
            <a:off x="104305" y="721209"/>
            <a:ext cx="6135129" cy="5941061"/>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Calibri"/>
                <a:ea typeface="+mn-ea"/>
                <a:cs typeface="+mn-cs"/>
              </a:rPr>
              <a:t>A maximum 4000 characters, or around 47 lines (95</a:t>
            </a:r>
            <a:r>
              <a:rPr kumimoji="0" lang="en-GB" sz="2400" b="0" i="0" u="none" strike="noStrike" kern="1200" cap="none" spc="0" normalizeH="0" noProof="0" dirty="0">
                <a:ln>
                  <a:noFill/>
                </a:ln>
                <a:effectLst/>
                <a:uLnTx/>
                <a:uFillTx/>
                <a:latin typeface="Calibri"/>
                <a:ea typeface="+mn-ea"/>
                <a:cs typeface="+mn-cs"/>
              </a:rPr>
              <a:t> characters </a:t>
            </a:r>
            <a:r>
              <a:rPr kumimoji="0" lang="en-GB" sz="2400" b="0" i="0" u="none" strike="noStrike" kern="1200" cap="none" spc="0" normalizeH="0" noProof="0" dirty="0" err="1">
                <a:ln>
                  <a:noFill/>
                </a:ln>
                <a:effectLst/>
                <a:uLnTx/>
                <a:uFillTx/>
                <a:latin typeface="Calibri"/>
                <a:ea typeface="+mn-ea"/>
                <a:cs typeface="+mn-cs"/>
              </a:rPr>
              <a:t>inc</a:t>
            </a:r>
            <a:r>
              <a:rPr kumimoji="0" lang="en-GB" sz="2400" b="0" i="0" u="none" strike="noStrike" kern="1200" cap="none" spc="0" normalizeH="0" noProof="0" dirty="0">
                <a:ln>
                  <a:noFill/>
                </a:ln>
                <a:effectLst/>
                <a:uLnTx/>
                <a:uFillTx/>
                <a:latin typeface="Calibri"/>
                <a:ea typeface="+mn-ea"/>
                <a:cs typeface="+mn-cs"/>
              </a:rPr>
              <a:t> spaces per line)</a:t>
            </a:r>
            <a:endParaRPr kumimoji="0" lang="en-US" sz="800" b="0" i="0" u="none" strike="noStrike" kern="1200" cap="none" spc="0" normalizeH="0" baseline="0" noProof="0" dirty="0">
              <a:ln>
                <a:noFill/>
              </a:ln>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a:ea typeface="+mn-ea"/>
                <a:cs typeface="+mn-cs"/>
              </a:rPr>
              <a:t>​</a:t>
            </a:r>
            <a:r>
              <a:rPr kumimoji="0" lang="en-GB" sz="2400" b="0" i="0" u="none" strike="noStrike" kern="1200" cap="none" spc="0" normalizeH="0" baseline="0" noProof="0" dirty="0">
                <a:ln>
                  <a:noFill/>
                </a:ln>
                <a:effectLst/>
                <a:uLnTx/>
                <a:uFillTx/>
                <a:latin typeface="Calibri"/>
                <a:ea typeface="+mn-ea"/>
                <a:cs typeface="+mn-cs"/>
              </a:rPr>
              <a:t>The personal statement is the only place on the UCAS application to </a:t>
            </a:r>
            <a:r>
              <a:rPr kumimoji="0" lang="en-GB" sz="2400" b="0" i="1" u="sng" strike="noStrike" kern="1200" cap="none" spc="0" normalizeH="0" baseline="0" noProof="0" dirty="0">
                <a:ln>
                  <a:noFill/>
                </a:ln>
                <a:solidFill>
                  <a:schemeClr val="tx2">
                    <a:lumMod val="40000"/>
                    <a:lumOff val="60000"/>
                  </a:schemeClr>
                </a:solidFill>
                <a:uLnTx/>
                <a:uFillTx/>
                <a:latin typeface="Calibri"/>
                <a:ea typeface="+mn-ea"/>
                <a:cs typeface="+mn-cs"/>
              </a:rPr>
              <a:t>focus on </a:t>
            </a:r>
            <a:r>
              <a:rPr kumimoji="0" lang="en-GB" sz="2400" b="0" i="0" u="none" strike="noStrike" kern="1200" cap="none" spc="0" normalizeH="0" baseline="0" noProof="0" dirty="0">
                <a:ln>
                  <a:noFill/>
                </a:ln>
                <a:effectLst/>
                <a:uLnTx/>
                <a:uFillTx/>
                <a:latin typeface="Calibri"/>
                <a:ea typeface="+mn-ea"/>
                <a:cs typeface="+mn-cs"/>
              </a:rPr>
              <a:t>relevant</a:t>
            </a:r>
            <a:r>
              <a:rPr kumimoji="0" lang="en-GB" sz="2400" b="0" i="0" u="none" strike="noStrike" kern="1200" cap="none" spc="0" normalizeH="0" noProof="0" dirty="0">
                <a:ln>
                  <a:noFill/>
                </a:ln>
                <a:effectLst/>
                <a:uLnTx/>
                <a:uFillTx/>
                <a:latin typeface="Calibri"/>
                <a:ea typeface="+mn-ea"/>
                <a:cs typeface="+mn-cs"/>
              </a:rPr>
              <a:t> </a:t>
            </a:r>
            <a:r>
              <a:rPr kumimoji="0" lang="en-GB" sz="2400" b="0" i="1" u="sng" strike="noStrike" kern="1200" cap="none" spc="0" normalizeH="0" noProof="0" dirty="0">
                <a:ln>
                  <a:noFill/>
                </a:ln>
                <a:solidFill>
                  <a:schemeClr val="tx2">
                    <a:lumMod val="40000"/>
                    <a:lumOff val="60000"/>
                  </a:schemeClr>
                </a:solidFill>
                <a:effectLst/>
                <a:uLnTx/>
                <a:uFillTx/>
                <a:latin typeface="Calibri"/>
                <a:ea typeface="+mn-ea"/>
                <a:cs typeface="+mn-cs"/>
              </a:rPr>
              <a:t>knowledge,</a:t>
            </a:r>
            <a:r>
              <a:rPr kumimoji="0" lang="en-GB" sz="2400" b="0" i="1" u="sng" strike="noStrike" kern="1200" cap="none" spc="0" normalizeH="0" baseline="0" noProof="0" dirty="0">
                <a:ln>
                  <a:noFill/>
                </a:ln>
                <a:solidFill>
                  <a:schemeClr val="tx2">
                    <a:lumMod val="40000"/>
                    <a:lumOff val="60000"/>
                  </a:schemeClr>
                </a:solidFill>
                <a:effectLst/>
                <a:uLnTx/>
                <a:uFillTx/>
                <a:latin typeface="Calibri"/>
                <a:ea typeface="+mn-ea"/>
                <a:cs typeface="+mn-cs"/>
              </a:rPr>
              <a:t> skills, achievements</a:t>
            </a:r>
            <a:r>
              <a:rPr kumimoji="0" lang="en-GB" sz="2400" b="0" i="0" u="none" strike="noStrike" kern="1200" cap="none" spc="0" normalizeH="0" baseline="0" noProof="0" dirty="0">
                <a:ln>
                  <a:noFill/>
                </a:ln>
                <a:effectLst/>
                <a:uLnTx/>
                <a:uFillTx/>
                <a:latin typeface="Calibri"/>
                <a:ea typeface="+mn-ea"/>
                <a:cs typeface="+mn-cs"/>
              </a:rPr>
              <a:t>, and experience.</a:t>
            </a:r>
            <a:endParaRPr kumimoji="0" lang="en-GB" sz="800" b="0" i="0" u="none" strike="noStrike" kern="1200" cap="none" spc="0" normalizeH="0" baseline="0" noProof="0" dirty="0">
              <a:ln>
                <a:noFill/>
              </a:ln>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a:ea typeface="+mn-ea"/>
                <a:cs typeface="+mn-cs"/>
              </a:rPr>
              <a:t>​</a:t>
            </a:r>
            <a:r>
              <a:rPr kumimoji="0" lang="en-GB" sz="2400" b="0" i="0" u="none" strike="noStrike" kern="1200" cap="none" spc="0" normalizeH="0" baseline="0" noProof="0" dirty="0">
                <a:ln>
                  <a:noFill/>
                </a:ln>
                <a:effectLst/>
                <a:uLnTx/>
                <a:uFillTx/>
                <a:latin typeface="Calibri"/>
                <a:ea typeface="+mn-ea"/>
                <a:cs typeface="+mn-cs"/>
              </a:rPr>
              <a:t>It</a:t>
            </a:r>
            <a:r>
              <a:rPr kumimoji="0" lang="en-GB" sz="2400" b="0" i="1" u="none" strike="noStrike" kern="1200" cap="none" spc="0" normalizeH="0" baseline="0" noProof="0" dirty="0">
                <a:ln>
                  <a:noFill/>
                </a:ln>
                <a:effectLst/>
                <a:uLnTx/>
                <a:uFillTx/>
                <a:latin typeface="Calibri"/>
                <a:ea typeface="+mn-ea"/>
                <a:cs typeface="+mn-cs"/>
              </a:rPr>
              <a:t> </a:t>
            </a:r>
            <a:r>
              <a:rPr kumimoji="0" lang="en-GB" sz="2400" b="0" i="1" u="sng" strike="noStrike" kern="1200" cap="none" spc="0" normalizeH="0" baseline="0" noProof="0" dirty="0">
                <a:ln>
                  <a:noFill/>
                </a:ln>
                <a:solidFill>
                  <a:schemeClr val="tx2">
                    <a:lumMod val="40000"/>
                    <a:lumOff val="6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demonstrates very specifically</a:t>
            </a:r>
            <a:r>
              <a:rPr kumimoji="0" lang="en-GB" sz="2400" b="0" i="0" u="sng" strike="noStrike" kern="1200" cap="none" spc="0" normalizeH="0" baseline="0" noProof="0" dirty="0">
                <a:ln>
                  <a:noFill/>
                </a:ln>
                <a:solidFill>
                  <a:schemeClr val="tx2">
                    <a:lumMod val="40000"/>
                    <a:lumOff val="6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 </a:t>
            </a:r>
            <a:r>
              <a:rPr kumimoji="0" lang="en-GB" sz="2400" b="0" i="1" u="sng" strike="noStrike" kern="1200" cap="none" spc="0" normalizeH="0" baseline="0" noProof="0" dirty="0">
                <a:ln>
                  <a:noFill/>
                </a:ln>
                <a:solidFill>
                  <a:schemeClr val="tx2">
                    <a:lumMod val="40000"/>
                    <a:lumOff val="60000"/>
                  </a:schemeClr>
                </a:solidFill>
                <a:effectLst/>
                <a:uLnTx/>
                <a:uFillTx/>
                <a:latin typeface="Calibri"/>
                <a:ea typeface="+mn-ea"/>
                <a:cs typeface="+mn-cs"/>
              </a:rPr>
              <a:t>how these</a:t>
            </a:r>
            <a:r>
              <a:rPr kumimoji="0" lang="en-GB" sz="2400" b="0" i="1" u="sng" strike="noStrike" kern="1200" cap="none" spc="0" normalizeH="0" noProof="0" dirty="0">
                <a:ln>
                  <a:noFill/>
                </a:ln>
                <a:solidFill>
                  <a:schemeClr val="tx2">
                    <a:lumMod val="40000"/>
                    <a:lumOff val="60000"/>
                  </a:schemeClr>
                </a:solidFill>
                <a:effectLst/>
                <a:uLnTx/>
                <a:uFillTx/>
                <a:latin typeface="Calibri"/>
                <a:ea typeface="+mn-ea"/>
                <a:cs typeface="+mn-cs"/>
              </a:rPr>
              <a:t> are</a:t>
            </a:r>
            <a:r>
              <a:rPr kumimoji="0" lang="en-GB" sz="2400" b="0" i="1" u="sng" strike="noStrike" kern="1200" cap="none" spc="0" normalizeH="0" baseline="0" noProof="0" dirty="0">
                <a:ln>
                  <a:noFill/>
                </a:ln>
                <a:solidFill>
                  <a:schemeClr val="tx2">
                    <a:lumMod val="40000"/>
                    <a:lumOff val="60000"/>
                  </a:schemeClr>
                </a:solidFill>
                <a:effectLst/>
                <a:uLnTx/>
                <a:uFillTx/>
                <a:latin typeface="Calibri"/>
                <a:ea typeface="+mn-ea"/>
                <a:cs typeface="+mn-cs"/>
              </a:rPr>
              <a:t> relevant</a:t>
            </a:r>
            <a:r>
              <a:rPr kumimoji="0" lang="en-GB" sz="2400" b="0" i="0" u="none" strike="noStrike" kern="1200" cap="none" spc="0" normalizeH="0" baseline="0" noProof="0" dirty="0">
                <a:ln>
                  <a:noFill/>
                </a:ln>
                <a:solidFill>
                  <a:schemeClr val="tx2">
                    <a:lumMod val="40000"/>
                    <a:lumOff val="60000"/>
                  </a:schemeClr>
                </a:solidFill>
                <a:effectLst/>
                <a:uLnTx/>
                <a:uFillTx/>
                <a:latin typeface="Calibri"/>
                <a:ea typeface="+mn-ea"/>
                <a:cs typeface="+mn-cs"/>
              </a:rPr>
              <a:t> </a:t>
            </a:r>
            <a:r>
              <a:rPr kumimoji="0" lang="en-GB" sz="2400" b="0" i="0" u="none" strike="noStrike" kern="1200" cap="none" spc="0" normalizeH="0" baseline="0" noProof="0" dirty="0">
                <a:ln>
                  <a:noFill/>
                </a:ln>
                <a:effectLst/>
                <a:uLnTx/>
                <a:uFillTx/>
                <a:latin typeface="Calibri"/>
                <a:ea typeface="+mn-ea"/>
                <a:cs typeface="+mn-cs"/>
              </a:rPr>
              <a:t>to their choice of study.</a:t>
            </a:r>
            <a:r>
              <a:rPr kumimoji="0" lang="en-US" sz="2400" b="0" i="0" u="none" strike="noStrike" kern="1200" cap="none" spc="0" normalizeH="0" baseline="0" noProof="0" dirty="0">
                <a:ln>
                  <a:noFill/>
                </a:ln>
                <a:effectLst/>
                <a:uLnTx/>
                <a:uFillTx/>
                <a:latin typeface="Calibri"/>
                <a:ea typeface="+mn-ea"/>
                <a:cs typeface="+mn-cs"/>
              </a:rPr>
              <a:t>​</a:t>
            </a:r>
            <a:endParaRPr kumimoji="0" lang="en-GB" sz="800" b="0" i="0" u="none" strike="noStrike" kern="1200" cap="none" spc="0" normalizeH="0" baseline="0" noProof="0" dirty="0">
              <a:ln>
                <a:noFill/>
              </a:ln>
              <a:effectLst/>
              <a:uLnTx/>
              <a:uFillTx/>
              <a:latin typeface="Segoe UI" panose="020B0502040204020203" pitchFamily="34" charset="0"/>
              <a:ea typeface="+mn-ea"/>
              <a:cs typeface="+mn-cs"/>
            </a:endParaRP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Calibri"/>
                <a:ea typeface="+mn-ea"/>
                <a:cs typeface="+mn-cs"/>
              </a:rPr>
              <a:t>It may be read by two or more university staff at each university applied to. It should make sense to everyone.</a:t>
            </a: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Calibri"/>
                <a:ea typeface="+mn-ea"/>
                <a:cs typeface="+mn-cs"/>
              </a:rPr>
              <a:t>It will also be used when considering </a:t>
            </a:r>
            <a:r>
              <a:rPr kumimoji="0" lang="en-GB" sz="2400" b="0" strike="noStrike" kern="1200" cap="none" spc="0" normalizeH="0" baseline="0" noProof="0" dirty="0">
                <a:ln>
                  <a:noFill/>
                </a:ln>
                <a:effectLst/>
                <a:uLnTx/>
                <a:uFillTx/>
                <a:latin typeface="Calibri"/>
              </a:rPr>
              <a:t>‘near </a:t>
            </a:r>
            <a:r>
              <a:rPr kumimoji="0" lang="en-GB" sz="2400" b="0" strike="noStrike" kern="1200" cap="none" spc="0" normalizeH="0" baseline="0" noProof="0" dirty="0" err="1">
                <a:ln>
                  <a:noFill/>
                </a:ln>
                <a:effectLst/>
                <a:uLnTx/>
                <a:uFillTx/>
                <a:latin typeface="Calibri"/>
              </a:rPr>
              <a:t>miss’</a:t>
            </a:r>
            <a:r>
              <a:rPr lang="en-GB" sz="2400" dirty="0">
                <a:latin typeface="Calibri"/>
              </a:rPr>
              <a:t> </a:t>
            </a:r>
            <a:r>
              <a:rPr kumimoji="0" lang="en-GB" sz="2400" b="0" strike="noStrike" kern="1200" cap="none" spc="0" normalizeH="0" baseline="0" noProof="0" dirty="0">
                <a:ln>
                  <a:noFill/>
                </a:ln>
                <a:effectLst/>
                <a:uLnTx/>
                <a:uFillTx/>
                <a:latin typeface="Calibri"/>
              </a:rPr>
              <a:t>applications</a:t>
            </a:r>
          </a:p>
          <a:p>
            <a:pPr marL="342891" marR="0" lvl="0" indent="-342891" algn="l" defTabSz="914377" rtl="0" eaLnBrk="1" fontAlgn="base"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366857"/>
      </p:ext>
    </p:extLst>
  </p:cSld>
  <p:clrMapOvr>
    <a:masterClrMapping/>
  </p:clrMapOvr>
  <mc:AlternateContent xmlns:mc="http://schemas.openxmlformats.org/markup-compatibility/2006" xmlns:p14="http://schemas.microsoft.com/office/powerpoint/2010/main">
    <mc:Choice Requires="p14">
      <p:transition spd="slow" p14:dur="2000" advClick="0" advTm="56000"/>
    </mc:Choice>
    <mc:Fallback xmlns="">
      <p:transition spd="slow" advClick="0" advTm="5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1000"/>
                                        <p:tgtEl>
                                          <p:spTgt spid="1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1000"/>
                                        <p:tgtEl>
                                          <p:spTgt spid="1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1000"/>
                                        <p:tgtEl>
                                          <p:spTgt spid="1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90D19-CCC6-4C70-9B65-974524EF03B1}"/>
              </a:ext>
            </a:extLst>
          </p:cNvPr>
          <p:cNvSpPr txBox="1"/>
          <p:nvPr/>
        </p:nvSpPr>
        <p:spPr>
          <a:xfrm>
            <a:off x="371194" y="775911"/>
            <a:ext cx="5285328" cy="5989332"/>
          </a:xfrm>
          <a:prstGeom prst="rect">
            <a:avLst/>
          </a:prstGeom>
          <a:noFill/>
        </p:spPr>
        <p:txBody>
          <a:bodyPr wrap="square" rtlCol="0">
            <a:spAutoFit/>
          </a:bodyPr>
          <a:lstStyle/>
          <a:p>
            <a:pPr>
              <a:lnSpc>
                <a:spcPct val="115000"/>
              </a:lnSpc>
            </a:pPr>
            <a:r>
              <a:rPr lang="en-GB" sz="800" dirty="0">
                <a:effectLst/>
                <a:latin typeface="Calibri" panose="020F0502020204030204" pitchFamily="34" charset="0"/>
                <a:ea typeface="Calibri" panose="020F0502020204030204" pitchFamily="34" charset="0"/>
              </a:rPr>
              <a:t>Neuroscience is a new fascinating interdisciplinary science with many lingering crucial problems to be answered. The complexity of the brain, the most crucial organ as to which we know so little about and an innate desire to explore the unknown has inspired me to apply for this course as an opportunity to embark myself on a new exciting journey in the field of neuroscientific research.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Over the summer, I was invited to participate in a research study at the University of Bath. I was tasked to evaluate three anti-cancer medications - cobalt chloride, curcumin, and aspirin, and a controlled placebo drug made up of glucose using qualitative methods gathered from cell-grown models. I assessed their performance on HeLa Cancer cells and chose the best drug for clinical trials out of the three using methods like MTT assay and studying the morphology of the cells under an Evos Microscope. Upon doing my research I came to learn that the source of the HeLa cell line was a Black African American woman named Henrietta Lacks. Intrigued to learn more about her life has led me to read “The Immortal Life of Henrietta Lacks” by Rebecca Skloot. Reading about how her cell was extracted without her formal consent, I was curious to learn more about ethical rules and regulations in the field of science. Therefore, I took an Open University online course and earned certification in ethical issues in scientific research.</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In my A-level psychology class, I enjoyed learning about severe mental health disorders like schizophrenia and the neural explanation for the disease. Such as, how imbalanced levels of neurotransmitters like dopamine in certain parts of the brain like the subcortex to Broca’s area can cause the disorder. I learned dopamine more in-depth whilst reading Judith Grisel’s “Never Enough Neuroscience of Addiction”  low levels of dopamine in the nigrostriatal pathway that is vital for motor movement cause symptoms of Parkinson’s disease. The vital role dopamine plays in our body, inspires me to learn more about the neurotransmitter at an undergraduate level. I enjoyed studying how the cells in our bodies interact in my A-level Biology classes and began to gain popular interest in stem cells. Over the half-term, I did a stem cell work experience with King College London and read scholarly articles to learn more about the topic. That's how I discovered neural stem cells. In the case of neurodegenerative disorders, such as Parkinson's disease, neural stem cells can help restore dopamine lost in the nigrostriatal pathway and alleviate symptoms. I'm excited about working on stem cells as part of my postgraduate research career.</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 was invited to volunteer at a Kumasi children's home in Ghana to volunteer with over 100 children with neurodegenerative diseases and as a result, were shunned, marginalized, and neglected by their local community. I was later awarded the Lord 800th Mayor Anniversary Award Trust by the Lord Mayor of London. I also ran an online zoom workshop with the guidance of a consultant psychiatrist, </a:t>
            </a:r>
            <a:r>
              <a:rPr lang="en-GB" sz="800" dirty="0" err="1">
                <a:effectLst/>
                <a:latin typeface="Calibri" panose="020F0502020204030204" pitchFamily="34" charset="0"/>
                <a:ea typeface="Calibri" panose="020F0502020204030204" pitchFamily="34" charset="0"/>
              </a:rPr>
              <a:t>Dr.</a:t>
            </a:r>
            <a:r>
              <a:rPr lang="en-GB" sz="800" dirty="0">
                <a:effectLst/>
                <a:latin typeface="Calibri" panose="020F0502020204030204" pitchFamily="34" charset="0"/>
                <a:ea typeface="Calibri" panose="020F0502020204030204" pitchFamily="34" charset="0"/>
              </a:rPr>
              <a:t> Fido, to educate Somali parents who had little knowledge of disabilities and mental health disorders believing it was a religious demonic affliction rather than a medical illness. I was surprised to learn that the Somali language has no word nor meaning for the word autism. This pushes me to spread awareness to minority groups regarding neurological disorders, especially given that  1 in 6 of the world’s population suffers from it. In my spare time, I love playing football and recently played in a friendly tournament in Helsinki, Finland. Playing football has given me communication and teamwork skills that I have implemented on and off the pitch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Brain imbalances can cause a variety of problems from mental health problems to neurodegeneration. I find that establishing solutions is critical due to these diseases having significant emotional, social, and economical consequences for society. Studying Neuroscience at your institution will equip me with the knowledge and skill needed to succeed in my dream of becoming a neuroscientist.</a:t>
            </a:r>
            <a:endParaRPr lang="en-GB" sz="800" dirty="0">
              <a:effectLst/>
              <a:latin typeface="Arial" panose="020B0604020202020204" pitchFamily="34" charset="0"/>
              <a:ea typeface="Arial" panose="020B0604020202020204" pitchFamily="34" charset="0"/>
            </a:endParaRPr>
          </a:p>
          <a:p>
            <a:endParaRPr lang="en-GB" sz="600" dirty="0"/>
          </a:p>
        </p:txBody>
      </p:sp>
      <p:sp>
        <p:nvSpPr>
          <p:cNvPr id="3" name="TextBox 2">
            <a:extLst>
              <a:ext uri="{FF2B5EF4-FFF2-40B4-BE49-F238E27FC236}">
                <a16:creationId xmlns:a16="http://schemas.microsoft.com/office/drawing/2014/main" id="{24A89B13-8D69-4DDF-BF25-E447F12422AD}"/>
              </a:ext>
            </a:extLst>
          </p:cNvPr>
          <p:cNvSpPr txBox="1"/>
          <p:nvPr/>
        </p:nvSpPr>
        <p:spPr>
          <a:xfrm>
            <a:off x="6732029" y="1009090"/>
            <a:ext cx="5654629" cy="3023905"/>
          </a:xfrm>
          <a:prstGeom prst="rect">
            <a:avLst/>
          </a:prstGeom>
          <a:noFill/>
          <a:ln>
            <a:solidFill>
              <a:srgbClr val="002060"/>
            </a:solidFill>
          </a:ln>
        </p:spPr>
        <p:txBody>
          <a:bodyPr wrap="square" rtlCol="0">
            <a:spAutoFit/>
          </a:bodyPr>
          <a:lstStyle/>
          <a:p>
            <a:r>
              <a:rPr lang="en-GB" dirty="0"/>
              <a:t>Introduction:    4-5 sentences </a:t>
            </a:r>
          </a:p>
          <a:p>
            <a:endParaRPr lang="en-GB" dirty="0"/>
          </a:p>
          <a:p>
            <a:r>
              <a:rPr lang="en-GB" dirty="0"/>
              <a:t>Should answer one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panose="020F0502020204030204"/>
                <a:ea typeface="+mn-ea"/>
                <a:cs typeface="+mn-cs"/>
              </a:rPr>
              <a:t>What was the moment you became interested in the subject you are applying for? What was it about that moment that caused the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panose="020F0502020204030204"/>
                <a:ea typeface="+mn-ea"/>
                <a:cs typeface="+mn-cs"/>
              </a:rPr>
              <a:t>What is it about the subject that you are applying for that you are passionate about? Why?</a:t>
            </a:r>
          </a:p>
          <a:p>
            <a:endParaRPr lang="en-GB" dirty="0"/>
          </a:p>
        </p:txBody>
      </p:sp>
      <p:cxnSp>
        <p:nvCxnSpPr>
          <p:cNvPr id="5" name="Straight Arrow Connector 4">
            <a:extLst>
              <a:ext uri="{FF2B5EF4-FFF2-40B4-BE49-F238E27FC236}">
                <a16:creationId xmlns:a16="http://schemas.microsoft.com/office/drawing/2014/main" id="{FDE88A20-663F-4F2C-B4DF-B8147095D5A4}"/>
              </a:ext>
            </a:extLst>
          </p:cNvPr>
          <p:cNvCxnSpPr/>
          <p:nvPr/>
        </p:nvCxnSpPr>
        <p:spPr>
          <a:xfrm flipH="1">
            <a:off x="5866565" y="1135053"/>
            <a:ext cx="556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0E9D0E-8CCF-4F79-96E6-68E2238C9DFD}"/>
              </a:ext>
            </a:extLst>
          </p:cNvPr>
          <p:cNvSpPr/>
          <p:nvPr/>
        </p:nvSpPr>
        <p:spPr>
          <a:xfrm>
            <a:off x="71385" y="104786"/>
            <a:ext cx="6517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2">
                    <a:lumMod val="40000"/>
                    <a:lumOff val="60000"/>
                  </a:schemeClr>
                </a:solidFill>
                <a:effectLst/>
                <a:uLnTx/>
                <a:uFillTx/>
                <a:latin typeface="Helvetica Neue"/>
                <a:ea typeface="+mn-ea"/>
                <a:cs typeface="+mn-cs"/>
              </a:rPr>
              <a:t>Personal Statements: An overview</a:t>
            </a:r>
          </a:p>
        </p:txBody>
      </p:sp>
    </p:spTree>
    <p:extLst>
      <p:ext uri="{BB962C8B-B14F-4D97-AF65-F5344CB8AC3E}">
        <p14:creationId xmlns:p14="http://schemas.microsoft.com/office/powerpoint/2010/main" val="98294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90D19-CCC6-4C70-9B65-974524EF03B1}"/>
              </a:ext>
            </a:extLst>
          </p:cNvPr>
          <p:cNvSpPr txBox="1"/>
          <p:nvPr/>
        </p:nvSpPr>
        <p:spPr>
          <a:xfrm>
            <a:off x="477520" y="585514"/>
            <a:ext cx="4987915" cy="6272486"/>
          </a:xfrm>
          <a:prstGeom prst="rect">
            <a:avLst/>
          </a:prstGeom>
          <a:noFill/>
        </p:spPr>
        <p:txBody>
          <a:bodyPr wrap="square" rtlCol="0">
            <a:spAutoFit/>
          </a:bodyPr>
          <a:lstStyle/>
          <a:p>
            <a:pPr>
              <a:lnSpc>
                <a:spcPct val="115000"/>
              </a:lnSpc>
            </a:pPr>
            <a:r>
              <a:rPr lang="en-GB" sz="800" dirty="0">
                <a:effectLst/>
                <a:latin typeface="Calibri" panose="020F0502020204030204" pitchFamily="34" charset="0"/>
                <a:ea typeface="Calibri" panose="020F0502020204030204" pitchFamily="34" charset="0"/>
              </a:rPr>
              <a:t>Neuroscience is a new fascinating interdisciplinary science with many lingering crucial problems to be answered. The complexity of the brain, the most crucial organ as to which we know so little about and an innate desire to explore the unknown has inspired me to apply for this course as an opportunity to embark myself on a new exciting journey in the field of neuroscientific research.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Over the summer, I was invited to participate in a research study at the University of Bath. I was tasked to evaluate three anti-cancer medications - cobalt chloride, curcumin, and aspirin, and a controlled placebo drug made up of glucose using qualitative methods gathered from cell-grown models. I assessed their performance on HeLa Cancer cells and chose the best drug for clinical trials out of the three using methods like MTT assay and studying the morphology of the cells under an Evos Microscope. Upon doing my research I came to learn that the source of the HeLa cell line was a Black African American woman named Henrietta Lacks. Intrigued to learn more about her life has led me to read “The Immortal Life of Henrietta Lacks” by Rebecca Skloot. Reading about how her cell was extracted without her formal consent, I was curious to learn more about ethical rules and regulations in the field of science. Therefore, I took an Open University online course and earned certification in ethical issues in scientific research.</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In my A-level psychology class, I enjoyed learning about severe mental health disorders like schizophrenia and the neural explanation for the disease. Such as, how imbalanced levels of neurotransmitters like dopamine in certain parts of the brain like the subcortex to Broca’s area can cause the disorder. I learned dopamine more in-depth whilst reading Judith Grisel’s “Never Enough Neuroscience of Addiction”  low levels of dopamine in the nigrostriatal pathway that is vital for motor movement cause symptoms of Parkinson’s disease. The vital role dopamine plays in our body, inspires me to learn more about the neurotransmitter at an undergraduate level. I enjoyed studying how the cells in our bodies interact in my A-level Biology classes and began to gain popular interest in stem cells. Over the half-term, I did a stem cell work experience with King College London and read scholarly articles to learn more about the topic. That's how I discovered neural stem cells. In the case of neurodegenerative disorders, such as Parkinson's disease, neural stem cells can help restore dopamine lost in the nigrostriatal pathway and alleviate symptoms. I'm excited about working on stem cells as part of my postgraduate research career.</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 was invited to volunteer at a Kumasi children's home in Ghana to volunteer with over 100 children with neurodegenerative diseases and as a result, were shunned, marginalized, and neglected by their local community. I was later awarded the Lord 800th Mayor Anniversary Award Trust by the Lord Mayor of London. I also ran an online zoom workshop with the guidance of a consultant psychiatrist, </a:t>
            </a:r>
            <a:r>
              <a:rPr lang="en-GB" sz="800" dirty="0" err="1">
                <a:effectLst/>
                <a:latin typeface="Calibri" panose="020F0502020204030204" pitchFamily="34" charset="0"/>
                <a:ea typeface="Calibri" panose="020F0502020204030204" pitchFamily="34" charset="0"/>
              </a:rPr>
              <a:t>Dr.</a:t>
            </a:r>
            <a:r>
              <a:rPr lang="en-GB" sz="800" dirty="0">
                <a:effectLst/>
                <a:latin typeface="Calibri" panose="020F0502020204030204" pitchFamily="34" charset="0"/>
                <a:ea typeface="Calibri" panose="020F0502020204030204" pitchFamily="34" charset="0"/>
              </a:rPr>
              <a:t> Fido, to educate Somali parents who had little knowledge of disabilities and mental health disorders believing it was a religious demonic affliction rather than a medical illness. I was surprised to learn that the Somali language has no word nor meaning for the word autism. This pushes me to spread awareness to minority groups regarding neurological disorders, especially given that  1 in 6 of the world’s population suffers from it. In my spare time, I love playing football and recently played in a friendly tournament in Helsinki, Finland. Playing football has given me communication and teamwork skills that I have implemented on and off the pitch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Brain imbalances can cause a variety of problems from mental health problems to neurodegeneration. I find that establishing solutions is critical due to these diseases having significant emotional, social, and economical consequences for society. Studying Neuroscience at your institution will equip me with the knowledge and skill needed to succeed in my dream of becoming a neuroscientist.</a:t>
            </a:r>
            <a:endParaRPr lang="en-GB" sz="800" dirty="0">
              <a:effectLst/>
              <a:latin typeface="Arial" panose="020B0604020202020204" pitchFamily="34" charset="0"/>
              <a:ea typeface="Arial" panose="020B0604020202020204" pitchFamily="34" charset="0"/>
            </a:endParaRPr>
          </a:p>
          <a:p>
            <a:endParaRPr lang="en-GB" sz="600" dirty="0"/>
          </a:p>
        </p:txBody>
      </p:sp>
      <p:sp>
        <p:nvSpPr>
          <p:cNvPr id="4" name="Right Brace 3">
            <a:extLst>
              <a:ext uri="{FF2B5EF4-FFF2-40B4-BE49-F238E27FC236}">
                <a16:creationId xmlns:a16="http://schemas.microsoft.com/office/drawing/2014/main" id="{53D62A0E-90D7-425B-ADB4-5C6345E462F6}"/>
              </a:ext>
            </a:extLst>
          </p:cNvPr>
          <p:cNvSpPr/>
          <p:nvPr/>
        </p:nvSpPr>
        <p:spPr>
          <a:xfrm>
            <a:off x="6096119" y="1292143"/>
            <a:ext cx="398903" cy="41248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F440D646-D998-48E8-A08D-CD3B413CEF72}"/>
              </a:ext>
            </a:extLst>
          </p:cNvPr>
          <p:cNvSpPr txBox="1"/>
          <p:nvPr/>
        </p:nvSpPr>
        <p:spPr>
          <a:xfrm>
            <a:off x="7125706" y="999099"/>
            <a:ext cx="5066294" cy="5632311"/>
          </a:xfrm>
          <a:prstGeom prst="rect">
            <a:avLst/>
          </a:prstGeom>
          <a:noFill/>
          <a:ln>
            <a:solidFill>
              <a:srgbClr val="002060"/>
            </a:solidFill>
          </a:ln>
        </p:spPr>
        <p:txBody>
          <a:bodyPr wrap="square" rtlCol="0">
            <a:spAutoFit/>
          </a:bodyPr>
          <a:lstStyle/>
          <a:p>
            <a:r>
              <a:rPr lang="en-GB" dirty="0"/>
              <a:t>3-4 ‘main paragraphs’ </a:t>
            </a:r>
          </a:p>
          <a:p>
            <a:endParaRPr lang="en-GB" dirty="0"/>
          </a:p>
          <a:p>
            <a:r>
              <a:rPr lang="en-GB" dirty="0"/>
              <a:t>Should demonstrate:</a:t>
            </a:r>
          </a:p>
          <a:p>
            <a:endParaRPr lang="en-GB" dirty="0"/>
          </a:p>
          <a:p>
            <a:r>
              <a:rPr lang="en-GB" dirty="0"/>
              <a:t>How the applicant is right for the course.</a:t>
            </a:r>
          </a:p>
          <a:p>
            <a:r>
              <a:rPr lang="en-GB" dirty="0"/>
              <a:t>Passion for the subject.</a:t>
            </a:r>
          </a:p>
          <a:p>
            <a:r>
              <a:rPr lang="en-GB" dirty="0"/>
              <a:t>Responsibility to their own learning. </a:t>
            </a:r>
          </a:p>
          <a:p>
            <a:endParaRPr lang="en-GB" dirty="0"/>
          </a:p>
          <a:p>
            <a:r>
              <a:rPr lang="en-GB" dirty="0"/>
              <a:t>Can be organised around relevant </a:t>
            </a:r>
            <a:r>
              <a:rPr lang="en-GB" u="sng" dirty="0">
                <a:solidFill>
                  <a:schemeClr val="accent5"/>
                </a:solidFill>
              </a:rPr>
              <a:t>‘themes’.</a:t>
            </a:r>
          </a:p>
          <a:p>
            <a:endParaRPr lang="en-GB" u="sng" dirty="0">
              <a:solidFill>
                <a:schemeClr val="accent5"/>
              </a:solidFill>
            </a:endParaRPr>
          </a:p>
          <a:p>
            <a:r>
              <a:rPr lang="en-GB" dirty="0"/>
              <a:t>These </a:t>
            </a:r>
            <a:r>
              <a:rPr lang="en-GB" u="sng" dirty="0"/>
              <a:t>could</a:t>
            </a:r>
            <a:r>
              <a:rPr lang="en-GB" dirty="0"/>
              <a:t> include: </a:t>
            </a:r>
          </a:p>
          <a:p>
            <a:endParaRPr lang="en-GB" dirty="0"/>
          </a:p>
          <a:p>
            <a:pPr marL="285750" indent="-285750">
              <a:buFont typeface="Arial" panose="020B0604020202020204" pitchFamily="34" charset="0"/>
              <a:buChar char="•"/>
            </a:pPr>
            <a:r>
              <a:rPr lang="en-GB" dirty="0"/>
              <a:t>Current studies</a:t>
            </a:r>
          </a:p>
          <a:p>
            <a:pPr marL="285750" indent="-285750">
              <a:buFont typeface="Arial" panose="020B0604020202020204" pitchFamily="34" charset="0"/>
              <a:buChar char="•"/>
            </a:pPr>
            <a:r>
              <a:rPr lang="en-GB" dirty="0"/>
              <a:t>A particular area of theory/knowledge</a:t>
            </a:r>
          </a:p>
          <a:p>
            <a:pPr marL="285750" indent="-285750">
              <a:buFont typeface="Arial" panose="020B0604020202020204" pitchFamily="34" charset="0"/>
              <a:buChar char="•"/>
            </a:pPr>
            <a:r>
              <a:rPr lang="en-GB" dirty="0"/>
              <a:t>An example of how the subject can be applied</a:t>
            </a:r>
          </a:p>
          <a:p>
            <a:pPr marL="285750" indent="-285750">
              <a:buFont typeface="Arial" panose="020B0604020202020204" pitchFamily="34" charset="0"/>
              <a:buChar char="•"/>
            </a:pPr>
            <a:r>
              <a:rPr lang="en-GB" dirty="0"/>
              <a:t>Research</a:t>
            </a:r>
          </a:p>
          <a:p>
            <a:pPr marL="285750" indent="-285750">
              <a:buFont typeface="Arial" panose="020B0604020202020204" pitchFamily="34" charset="0"/>
              <a:buChar char="•"/>
            </a:pPr>
            <a:r>
              <a:rPr lang="en-GB" dirty="0"/>
              <a:t>Subject skills</a:t>
            </a:r>
          </a:p>
          <a:p>
            <a:pPr marL="285750" indent="-285750">
              <a:buFont typeface="Arial" panose="020B0604020202020204" pitchFamily="34" charset="0"/>
              <a:buChar char="•"/>
            </a:pPr>
            <a:r>
              <a:rPr lang="en-GB" dirty="0"/>
              <a:t>Wider reading</a:t>
            </a:r>
          </a:p>
          <a:p>
            <a:endParaRPr lang="en-GB" dirty="0"/>
          </a:p>
          <a:p>
            <a:endParaRPr lang="en-GB" dirty="0"/>
          </a:p>
        </p:txBody>
      </p:sp>
      <p:sp>
        <p:nvSpPr>
          <p:cNvPr id="5" name="Rectangle 4">
            <a:extLst>
              <a:ext uri="{FF2B5EF4-FFF2-40B4-BE49-F238E27FC236}">
                <a16:creationId xmlns:a16="http://schemas.microsoft.com/office/drawing/2014/main" id="{58334351-6FC0-4A7F-8787-6EDDFDBD9DD0}"/>
              </a:ext>
            </a:extLst>
          </p:cNvPr>
          <p:cNvSpPr/>
          <p:nvPr/>
        </p:nvSpPr>
        <p:spPr>
          <a:xfrm>
            <a:off x="263891" y="0"/>
            <a:ext cx="6517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2">
                    <a:lumMod val="40000"/>
                    <a:lumOff val="60000"/>
                  </a:schemeClr>
                </a:solidFill>
                <a:effectLst/>
                <a:uLnTx/>
                <a:uFillTx/>
                <a:latin typeface="Helvetica Neue"/>
                <a:ea typeface="+mn-ea"/>
                <a:cs typeface="+mn-cs"/>
              </a:rPr>
              <a:t>Personal Statements: An overview</a:t>
            </a:r>
          </a:p>
        </p:txBody>
      </p:sp>
    </p:spTree>
    <p:extLst>
      <p:ext uri="{BB962C8B-B14F-4D97-AF65-F5344CB8AC3E}">
        <p14:creationId xmlns:p14="http://schemas.microsoft.com/office/powerpoint/2010/main" val="187762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90D19-CCC6-4C70-9B65-974524EF03B1}"/>
              </a:ext>
            </a:extLst>
          </p:cNvPr>
          <p:cNvSpPr txBox="1"/>
          <p:nvPr/>
        </p:nvSpPr>
        <p:spPr>
          <a:xfrm>
            <a:off x="231807" y="841368"/>
            <a:ext cx="5125838" cy="6130909"/>
          </a:xfrm>
          <a:prstGeom prst="rect">
            <a:avLst/>
          </a:prstGeom>
          <a:noFill/>
        </p:spPr>
        <p:txBody>
          <a:bodyPr wrap="square" rtlCol="0">
            <a:spAutoFit/>
          </a:bodyPr>
          <a:lstStyle/>
          <a:p>
            <a:pPr>
              <a:lnSpc>
                <a:spcPct val="115000"/>
              </a:lnSpc>
            </a:pPr>
            <a:r>
              <a:rPr lang="en-GB" sz="800" dirty="0">
                <a:effectLst/>
                <a:latin typeface="Calibri" panose="020F0502020204030204" pitchFamily="34" charset="0"/>
                <a:ea typeface="Calibri" panose="020F0502020204030204" pitchFamily="34" charset="0"/>
              </a:rPr>
              <a:t>Neuroscience is a new fascinating interdisciplinary science with many lingering crucial problems to be answered. The complexity of the brain, the most crucial organ as to which we know so little about and an innate desire to explore the unknown has inspired me to apply for this course as an opportunity to embark myself on a new exciting journey in the field of neuroscientific research.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Over the summer, I was invited to participate in a research study at the University of Bath. I was tasked to evaluate three anti-cancer medications - cobalt chloride, curcumin, and aspirin, and a controlled placebo drug made up of glucose using qualitative methods gathered from cell-grown models. I assessed their performance on HeLa Cancer cells and chose the best drug for clinical trials out of the three using methods like MTT assay and studying the morphology of the cells under an Evos Microscope. Upon doing my research I came to learn that the source of the HeLa cell line was a Black African American woman named Henrietta Lacks. Intrigued to learn more about her life has led me to read “The Immortal Life of Henrietta Lacks” by Rebecca Skloot. Reading about how her cell was extracted without her formal consent, I was curious to learn more about ethical rules and regulations in the field of science. Therefore, I took an Open University online course and earned certification in ethical issues in scientific research.</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In my A-level psychology class, I enjoyed learning about severe mental health disorders like schizophrenia and the neural explanation for the disease. Such as, how imbalanced levels of neurotransmitters like dopamine in certain parts of the brain like the subcortex to Broca’s area can cause the disorder. I learned dopamine more in-depth whilst reading Judith Grisel’s “Never Enough Neuroscience of Addiction”  low levels of dopamine in the nigrostriatal pathway that is vital for motor movement cause symptoms of Parkinson’s disease. The vital role dopamine plays in our body, inspires me to learn more about the neurotransmitter at an undergraduate level. I enjoyed studying how the cells in our bodies interact in my A-level Biology classes and began to gain popular interest in stem cells. Over the half-term, I did a stem cell work experience with King College London and read scholarly articles to learn more about the topic. That's how I discovered neural stem cells. In the case of neurodegenerative disorders, such as Parkinson's disease, neural stem cells can help restore dopamine lost in the nigrostriatal pathway and alleviate symptoms. I'm excited about working on stem cells as part of my postgraduate research career.</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I was invited to volunteer at a Kumasi children's home in Ghana to volunteer with over 100 children with neurodegenerative diseases and as a result, were shunned, marginalized, and neglected by their local community. I was later awarded the Lord 800th Mayor Anniversary Award Trust by the Lord Mayor of London. I also ran an online zoom workshop with the guidance of a consultant psychiatrist, </a:t>
            </a:r>
            <a:r>
              <a:rPr lang="en-GB" sz="800" dirty="0" err="1">
                <a:effectLst/>
                <a:latin typeface="Calibri" panose="020F0502020204030204" pitchFamily="34" charset="0"/>
                <a:ea typeface="Calibri" panose="020F0502020204030204" pitchFamily="34" charset="0"/>
              </a:rPr>
              <a:t>Dr.</a:t>
            </a:r>
            <a:r>
              <a:rPr lang="en-GB" sz="800" dirty="0">
                <a:effectLst/>
                <a:latin typeface="Calibri" panose="020F0502020204030204" pitchFamily="34" charset="0"/>
                <a:ea typeface="Calibri" panose="020F0502020204030204" pitchFamily="34" charset="0"/>
              </a:rPr>
              <a:t> Fido, to educate Somali parents who had little knowledge of disabilities and mental health disorders believing it was a religious demonic affliction rather than a medical illness. I was surprised to learn that the Somali language has no word nor meaning for the word autism. This pushes me to spread awareness to minority groups regarding neurological disorders, especially given that  1 in 6 of the world’s population suffers from it. In my spare time, I love playing football and recently played in a friendly tournament in Helsinki, Finland. Playing football has given me communication and teamwork skills that I have implemented on and off the pitch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 </a:t>
            </a:r>
            <a:endParaRPr lang="en-GB" sz="800" dirty="0">
              <a:effectLst/>
              <a:latin typeface="Arial" panose="020B0604020202020204" pitchFamily="34" charset="0"/>
              <a:ea typeface="Arial" panose="020B0604020202020204" pitchFamily="34" charset="0"/>
            </a:endParaRPr>
          </a:p>
          <a:p>
            <a:pPr>
              <a:lnSpc>
                <a:spcPct val="115000"/>
              </a:lnSpc>
            </a:pPr>
            <a:r>
              <a:rPr lang="en-GB" sz="800" dirty="0">
                <a:effectLst/>
                <a:latin typeface="Calibri" panose="020F0502020204030204" pitchFamily="34" charset="0"/>
                <a:ea typeface="Calibri" panose="020F0502020204030204" pitchFamily="34" charset="0"/>
              </a:rPr>
              <a:t>Brain imbalances can cause a variety of problems from mental health problems to neurodegeneration. I find that establishing solutions is critical due to these diseases having significant emotional, social, and economical consequences for society. Studying Neuroscience at your institution will equip me with the knowledge and skill needed to succeed in my dream of becoming a neuroscientist.</a:t>
            </a:r>
            <a:endParaRPr lang="en-GB" sz="800" dirty="0">
              <a:effectLst/>
              <a:latin typeface="Arial" panose="020B0604020202020204" pitchFamily="34" charset="0"/>
              <a:ea typeface="Arial" panose="020B0604020202020204" pitchFamily="34" charset="0"/>
            </a:endParaRPr>
          </a:p>
          <a:p>
            <a:endParaRPr lang="en-GB" sz="600" dirty="0"/>
          </a:p>
        </p:txBody>
      </p:sp>
      <p:sp>
        <p:nvSpPr>
          <p:cNvPr id="3" name="TextBox 2">
            <a:extLst>
              <a:ext uri="{FF2B5EF4-FFF2-40B4-BE49-F238E27FC236}">
                <a16:creationId xmlns:a16="http://schemas.microsoft.com/office/drawing/2014/main" id="{24A89B13-8D69-4DDF-BF25-E447F12422AD}"/>
              </a:ext>
            </a:extLst>
          </p:cNvPr>
          <p:cNvSpPr txBox="1"/>
          <p:nvPr/>
        </p:nvSpPr>
        <p:spPr>
          <a:xfrm>
            <a:off x="6096000" y="1539170"/>
            <a:ext cx="5660067" cy="2746906"/>
          </a:xfrm>
          <a:prstGeom prst="rect">
            <a:avLst/>
          </a:prstGeom>
          <a:noFill/>
          <a:ln>
            <a:solidFill>
              <a:srgbClr val="002060"/>
            </a:solidFill>
          </a:ln>
        </p:spPr>
        <p:txBody>
          <a:bodyPr wrap="square" rtlCol="0">
            <a:spAutoFit/>
          </a:bodyPr>
          <a:lstStyle/>
          <a:p>
            <a:r>
              <a:rPr lang="en-GB" dirty="0"/>
              <a:t>Conclusion:    4-5 sentences </a:t>
            </a:r>
          </a:p>
          <a:p>
            <a:endParaRPr lang="en-GB" dirty="0"/>
          </a:p>
          <a:p>
            <a:r>
              <a:rPr lang="en-GB" dirty="0"/>
              <a:t>Can answer one of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panose="020F0502020204030204"/>
              <a:ea typeface="+mn-ea"/>
              <a:cs typeface="+mn-cs"/>
            </a:endParaRPr>
          </a:p>
          <a:p>
            <a:pPr marL="342900" lvl="0" indent="-342900">
              <a:buFont typeface="Arial" panose="020B0604020202020204" pitchFamily="34" charset="0"/>
              <a:buChar char="•"/>
              <a:defRPr/>
            </a:pPr>
            <a:r>
              <a:rPr lang="en-GB" dirty="0"/>
              <a:t>How will studying this subject help you in your career/ personal development?</a:t>
            </a:r>
          </a:p>
          <a:p>
            <a:pPr marL="342900" lvl="0" indent="-342900">
              <a:buFont typeface="Arial" panose="020B0604020202020204" pitchFamily="34" charset="0"/>
              <a:buChar char="•"/>
              <a:defRPr/>
            </a:pPr>
            <a:endParaRPr lang="en-GB" dirty="0"/>
          </a:p>
          <a:p>
            <a:pPr marL="342900" lvl="0" indent="-342900">
              <a:buFont typeface="Arial" panose="020B0604020202020204" pitchFamily="34" charset="0"/>
              <a:buChar char="•"/>
              <a:defRPr/>
            </a:pPr>
            <a:r>
              <a:rPr lang="en-GB" dirty="0"/>
              <a:t>How does this tie into what you have been saying throughout your personal statement? </a:t>
            </a:r>
          </a:p>
          <a:p>
            <a:endParaRPr lang="en-GB" dirty="0"/>
          </a:p>
        </p:txBody>
      </p:sp>
      <p:cxnSp>
        <p:nvCxnSpPr>
          <p:cNvPr id="5" name="Straight Arrow Connector 4">
            <a:extLst>
              <a:ext uri="{FF2B5EF4-FFF2-40B4-BE49-F238E27FC236}">
                <a16:creationId xmlns:a16="http://schemas.microsoft.com/office/drawing/2014/main" id="{FDE88A20-663F-4F2C-B4DF-B8147095D5A4}"/>
              </a:ext>
            </a:extLst>
          </p:cNvPr>
          <p:cNvCxnSpPr/>
          <p:nvPr/>
        </p:nvCxnSpPr>
        <p:spPr>
          <a:xfrm flipH="1">
            <a:off x="5685130" y="6351240"/>
            <a:ext cx="556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C22A7F0-EE20-4058-BCBA-540D93978780}"/>
              </a:ext>
            </a:extLst>
          </p:cNvPr>
          <p:cNvSpPr/>
          <p:nvPr/>
        </p:nvSpPr>
        <p:spPr>
          <a:xfrm>
            <a:off x="176999" y="97104"/>
            <a:ext cx="65179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2">
                    <a:lumMod val="40000"/>
                    <a:lumOff val="60000"/>
                  </a:schemeClr>
                </a:solidFill>
                <a:effectLst/>
                <a:uLnTx/>
                <a:uFillTx/>
                <a:latin typeface="Helvetica Neue"/>
                <a:ea typeface="+mn-ea"/>
                <a:cs typeface="+mn-cs"/>
              </a:rPr>
              <a:t>Personal Statements: An overvie</a:t>
            </a:r>
            <a:r>
              <a:rPr kumimoji="0" lang="en-GB" sz="3200" b="0" i="0" u="none" strike="noStrike" kern="1200" cap="none" spc="0" normalizeH="0" baseline="0" noProof="0" dirty="0">
                <a:ln>
                  <a:noFill/>
                </a:ln>
                <a:solidFill>
                  <a:srgbClr val="89B1EE"/>
                </a:solidFill>
                <a:effectLst/>
                <a:uLnTx/>
                <a:uFillTx/>
                <a:latin typeface="Helvetica Neue"/>
                <a:ea typeface="+mn-ea"/>
                <a:cs typeface="+mn-cs"/>
              </a:rPr>
              <a:t>w</a:t>
            </a:r>
          </a:p>
        </p:txBody>
      </p:sp>
    </p:spTree>
    <p:extLst>
      <p:ext uri="{BB962C8B-B14F-4D97-AF65-F5344CB8AC3E}">
        <p14:creationId xmlns:p14="http://schemas.microsoft.com/office/powerpoint/2010/main" val="376418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08716-4D62-45D4-BB79-BB79179BD84D}"/>
              </a:ext>
            </a:extLst>
          </p:cNvPr>
          <p:cNvSpPr txBox="1"/>
          <p:nvPr/>
        </p:nvSpPr>
        <p:spPr>
          <a:xfrm>
            <a:off x="1781174" y="100338"/>
            <a:ext cx="88076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effectLst/>
                <a:uLnTx/>
                <a:uFillTx/>
                <a:latin typeface="Calibri" panose="020F0502020204030204"/>
                <a:ea typeface="+mn-ea"/>
                <a:cs typeface="+mn-cs"/>
              </a:rPr>
              <a:t>Finding examples from a student’s experience</a:t>
            </a:r>
          </a:p>
        </p:txBody>
      </p:sp>
      <p:sp>
        <p:nvSpPr>
          <p:cNvPr id="13" name="TextBox 12">
            <a:extLst>
              <a:ext uri="{FF2B5EF4-FFF2-40B4-BE49-F238E27FC236}">
                <a16:creationId xmlns:a16="http://schemas.microsoft.com/office/drawing/2014/main" id="{86E90A21-D318-498A-A4DC-E3A094831546}"/>
              </a:ext>
            </a:extLst>
          </p:cNvPr>
          <p:cNvSpPr txBox="1"/>
          <p:nvPr/>
        </p:nvSpPr>
        <p:spPr>
          <a:xfrm>
            <a:off x="4053840" y="716280"/>
            <a:ext cx="3870960" cy="492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Personal Statement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E64BA42-116F-4C66-B205-2334A8C81F30}"/>
              </a:ext>
            </a:extLst>
          </p:cNvPr>
          <p:cNvSpPr/>
          <p:nvPr/>
        </p:nvSpPr>
        <p:spPr>
          <a:xfrm>
            <a:off x="3261359" y="1099661"/>
            <a:ext cx="5455922" cy="56135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17EF1F7-ADE2-4076-877A-6DB29E438760}"/>
              </a:ext>
            </a:extLst>
          </p:cNvPr>
          <p:cNvSpPr txBox="1"/>
          <p:nvPr/>
        </p:nvSpPr>
        <p:spPr>
          <a:xfrm>
            <a:off x="3503212" y="1401395"/>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Academic studies (current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199F6C-D5A3-4AA3-AD82-260C59E42529}"/>
              </a:ext>
            </a:extLst>
          </p:cNvPr>
          <p:cNvSpPr txBox="1"/>
          <p:nvPr/>
        </p:nvSpPr>
        <p:spPr>
          <a:xfrm>
            <a:off x="3512820" y="2734836"/>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Wider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017D32E-2717-4EA7-BA0F-5B51FB72BA35}"/>
              </a:ext>
            </a:extLst>
          </p:cNvPr>
          <p:cNvSpPr txBox="1"/>
          <p:nvPr/>
        </p:nvSpPr>
        <p:spPr>
          <a:xfrm>
            <a:off x="3512820" y="5339507"/>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Work experience/volunteering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37DB90F-82A2-48EB-BB91-808E396AE5BA}"/>
              </a:ext>
            </a:extLst>
          </p:cNvPr>
          <p:cNvSpPr txBox="1"/>
          <p:nvPr/>
        </p:nvSpPr>
        <p:spPr>
          <a:xfrm>
            <a:off x="3512820" y="4025444"/>
            <a:ext cx="4953000"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a:ea typeface="+mn-ea"/>
                <a:cs typeface="+mn-cs"/>
              </a:rPr>
              <a:t>Hobbies and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4CA2607-AD19-40CE-B740-8DFE950DD48C}"/>
              </a:ext>
            </a:extLst>
          </p:cNvPr>
          <p:cNvSpPr/>
          <p:nvPr/>
        </p:nvSpPr>
        <p:spPr>
          <a:xfrm>
            <a:off x="3571794" y="1424805"/>
            <a:ext cx="44610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schemeClr val="tx1"/>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75B1D4E-8B33-415D-AC53-079222F8A7C9}"/>
              </a:ext>
            </a:extLst>
          </p:cNvPr>
          <p:cNvSpPr/>
          <p:nvPr/>
        </p:nvSpPr>
        <p:spPr>
          <a:xfrm>
            <a:off x="3571794" y="2770050"/>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E39A99-ED8D-488D-B484-3327FAD06AB5}"/>
              </a:ext>
            </a:extLst>
          </p:cNvPr>
          <p:cNvSpPr/>
          <p:nvPr/>
        </p:nvSpPr>
        <p:spPr>
          <a:xfrm>
            <a:off x="3629176" y="4091120"/>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64AB01C-B692-4CEE-8985-76DE6CFFBDE1}"/>
              </a:ext>
            </a:extLst>
          </p:cNvPr>
          <p:cNvSpPr/>
          <p:nvPr/>
        </p:nvSpPr>
        <p:spPr>
          <a:xfrm>
            <a:off x="3596344" y="5433195"/>
            <a:ext cx="4411980"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pic>
        <p:nvPicPr>
          <p:cNvPr id="25" name="Picture 24" descr="A picture containing shirt&#10;&#10;Description automatically generated">
            <a:extLst>
              <a:ext uri="{FF2B5EF4-FFF2-40B4-BE49-F238E27FC236}">
                <a16:creationId xmlns:a16="http://schemas.microsoft.com/office/drawing/2014/main" id="{2A13054F-D9FB-4620-8C1D-1A0F651E44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8492" y="1208723"/>
            <a:ext cx="2385365" cy="4587240"/>
          </a:xfrm>
          <a:prstGeom prst="rect">
            <a:avLst/>
          </a:prstGeom>
        </p:spPr>
      </p:pic>
      <p:sp>
        <p:nvSpPr>
          <p:cNvPr id="26" name="TextBox 25">
            <a:extLst>
              <a:ext uri="{FF2B5EF4-FFF2-40B4-BE49-F238E27FC236}">
                <a16:creationId xmlns:a16="http://schemas.microsoft.com/office/drawing/2014/main" id="{ECA1E3FB-EFB8-440C-B281-FB14AE2160D5}"/>
              </a:ext>
            </a:extLst>
          </p:cNvPr>
          <p:cNvSpPr txBox="1"/>
          <p:nvPr/>
        </p:nvSpPr>
        <p:spPr>
          <a:xfrm>
            <a:off x="9372600" y="1513879"/>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Graphic 27" descr="Checkmark">
            <a:extLst>
              <a:ext uri="{FF2B5EF4-FFF2-40B4-BE49-F238E27FC236}">
                <a16:creationId xmlns:a16="http://schemas.microsoft.com/office/drawing/2014/main" id="{95876FAF-DDEF-4156-8375-462FA6710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2553" y="1148772"/>
            <a:ext cx="1369695" cy="1369695"/>
          </a:xfrm>
          <a:prstGeom prst="rect">
            <a:avLst/>
          </a:prstGeom>
        </p:spPr>
      </p:pic>
      <p:sp>
        <p:nvSpPr>
          <p:cNvPr id="33" name="TextBox 32">
            <a:extLst>
              <a:ext uri="{FF2B5EF4-FFF2-40B4-BE49-F238E27FC236}">
                <a16:creationId xmlns:a16="http://schemas.microsoft.com/office/drawing/2014/main" id="{C5E3A177-74B5-409E-B158-C4DFBF1F7503}"/>
              </a:ext>
            </a:extLst>
          </p:cNvPr>
          <p:cNvSpPr txBox="1"/>
          <p:nvPr/>
        </p:nvSpPr>
        <p:spPr>
          <a:xfrm>
            <a:off x="9372600" y="2863392"/>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Graphic 33" descr="Checkmark">
            <a:extLst>
              <a:ext uri="{FF2B5EF4-FFF2-40B4-BE49-F238E27FC236}">
                <a16:creationId xmlns:a16="http://schemas.microsoft.com/office/drawing/2014/main" id="{DF2B307D-D6BE-4224-A7FF-8D17084F4C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2438577"/>
            <a:ext cx="1369695" cy="1369695"/>
          </a:xfrm>
          <a:prstGeom prst="rect">
            <a:avLst/>
          </a:prstGeom>
        </p:spPr>
      </p:pic>
      <p:sp>
        <p:nvSpPr>
          <p:cNvPr id="36" name="TextBox 35">
            <a:extLst>
              <a:ext uri="{FF2B5EF4-FFF2-40B4-BE49-F238E27FC236}">
                <a16:creationId xmlns:a16="http://schemas.microsoft.com/office/drawing/2014/main" id="{CBC1E29F-8D66-423F-A098-EF07FD35A5DA}"/>
              </a:ext>
            </a:extLst>
          </p:cNvPr>
          <p:cNvSpPr txBox="1"/>
          <p:nvPr/>
        </p:nvSpPr>
        <p:spPr>
          <a:xfrm>
            <a:off x="9372600" y="4123969"/>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Graphic 36" descr="Checkmark">
            <a:extLst>
              <a:ext uri="{FF2B5EF4-FFF2-40B4-BE49-F238E27FC236}">
                <a16:creationId xmlns:a16="http://schemas.microsoft.com/office/drawing/2014/main" id="{06BDAAE0-B25B-4C64-8FEA-E2BBE4FA1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3699154"/>
            <a:ext cx="1369695" cy="1369695"/>
          </a:xfrm>
          <a:prstGeom prst="rect">
            <a:avLst/>
          </a:prstGeom>
        </p:spPr>
      </p:pic>
      <p:sp>
        <p:nvSpPr>
          <p:cNvPr id="39" name="TextBox 38">
            <a:extLst>
              <a:ext uri="{FF2B5EF4-FFF2-40B4-BE49-F238E27FC236}">
                <a16:creationId xmlns:a16="http://schemas.microsoft.com/office/drawing/2014/main" id="{9B729F09-AA18-4BB2-A932-6D5CAE4F4D1E}"/>
              </a:ext>
            </a:extLst>
          </p:cNvPr>
          <p:cNvSpPr txBox="1"/>
          <p:nvPr/>
        </p:nvSpPr>
        <p:spPr>
          <a:xfrm>
            <a:off x="9372600" y="5443002"/>
            <a:ext cx="975360" cy="975360"/>
          </a:xfrm>
          <a:prstGeom prst="rect">
            <a:avLst/>
          </a:prstGeom>
          <a:noFill/>
          <a:ln w="47625"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Graphic 39" descr="Checkmark">
            <a:extLst>
              <a:ext uri="{FF2B5EF4-FFF2-40B4-BE49-F238E27FC236}">
                <a16:creationId xmlns:a16="http://schemas.microsoft.com/office/drawing/2014/main" id="{D9EE3B13-E6AE-47AE-8363-E7FCDB492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464" y="5018187"/>
            <a:ext cx="1369695" cy="1369695"/>
          </a:xfrm>
          <a:prstGeom prst="rect">
            <a:avLst/>
          </a:prstGeom>
        </p:spPr>
      </p:pic>
    </p:spTree>
    <p:extLst>
      <p:ext uri="{BB962C8B-B14F-4D97-AF65-F5344CB8AC3E}">
        <p14:creationId xmlns:p14="http://schemas.microsoft.com/office/powerpoint/2010/main" val="10126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1000"/>
                                        <p:tgtEl>
                                          <p:spTgt spid="22"/>
                                        </p:tgtEl>
                                      </p:cBhvr>
                                    </p:animEffect>
                                    <p:set>
                                      <p:cBhvr>
                                        <p:cTn id="14" dur="1" fill="hold">
                                          <p:stCondLst>
                                            <p:cond delay="999"/>
                                          </p:stCondLst>
                                        </p:cTn>
                                        <p:tgtEl>
                                          <p:spTgt spid="22"/>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10" presetClass="exit" presetSubtype="0" fill="hold" grpId="0" nodeType="after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par>
                          <p:cTn id="25" fill="hold">
                            <p:stCondLst>
                              <p:cond delay="2500"/>
                            </p:stCondLst>
                            <p:childTnLst>
                              <p:par>
                                <p:cTn id="26" presetID="10" presetClass="exit" presetSubtype="0" fill="hold" grpId="0" nodeType="afterEffect">
                                  <p:stCondLst>
                                    <p:cond delay="0"/>
                                  </p:stCondLst>
                                  <p:childTnLst>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Lst>
  </p:timing>
</p:sld>
</file>

<file path=ppt/theme/theme1.xml><?xml version="1.0" encoding="utf-8"?>
<a:theme xmlns:a="http://schemas.openxmlformats.org/drawingml/2006/main" name="1_Office Theme">
  <a:themeElements>
    <a:clrScheme name="Custom 4">
      <a:dk1>
        <a:srgbClr val="FFFFFF"/>
      </a:dk1>
      <a:lt1>
        <a:srgbClr val="242852"/>
      </a:lt1>
      <a:dk2>
        <a:srgbClr val="0E57C4"/>
      </a:dk2>
      <a:lt2>
        <a:srgbClr val="FFFFFF"/>
      </a:lt2>
      <a:accent1>
        <a:srgbClr val="FFFFFF"/>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3">
      <a:dk1>
        <a:srgbClr val="FFFFFF"/>
      </a:dk1>
      <a:lt1>
        <a:srgbClr val="242852"/>
      </a:lt1>
      <a:dk2>
        <a:srgbClr val="0E57C4"/>
      </a:dk2>
      <a:lt2>
        <a:srgbClr val="FFFFFF"/>
      </a:lt2>
      <a:accent1>
        <a:srgbClr val="FFFFFF"/>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7B3618EB24D54A85A0F54C3CD4894B" ma:contentTypeVersion="13" ma:contentTypeDescription="Create a new document." ma:contentTypeScope="" ma:versionID="d9e3e3bc3b4e982b0d99ad3ad0040fed">
  <xsd:schema xmlns:xsd="http://www.w3.org/2001/XMLSchema" xmlns:xs="http://www.w3.org/2001/XMLSchema" xmlns:p="http://schemas.microsoft.com/office/2006/metadata/properties" xmlns:ns2="70746f9f-6e55-42d4-8dd6-8ff9886c7e2c" xmlns:ns3="ddeac1e3-59cd-4ce5-99a1-ddf3198cb1fb" xmlns:ns4="7baf63a6-8159-4531-922f-8d695af1915f" targetNamespace="http://schemas.microsoft.com/office/2006/metadata/properties" ma:root="true" ma:fieldsID="ac3157e767831cf3ca5781a3c099880b" ns2:_="" ns3:_="" ns4:_="">
    <xsd:import namespace="70746f9f-6e55-42d4-8dd6-8ff9886c7e2c"/>
    <xsd:import namespace="ddeac1e3-59cd-4ce5-99a1-ddf3198cb1fb"/>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46f9f-6e55-42d4-8dd6-8ff9886c7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ac1e3-59cd-4ce5-99a1-ddf3198cb1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31b909d-f0c0-44fc-a559-101384bb6e36}" ma:internalName="TaxCatchAll" ma:showField="CatchAllData" ma:web="ddeac1e3-59cd-4ce5-99a1-ddf3198cb1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746f9f-6e55-42d4-8dd6-8ff9886c7e2c">
      <Terms xmlns="http://schemas.microsoft.com/office/infopath/2007/PartnerControls"/>
    </lcf76f155ced4ddcb4097134ff3c332f>
    <TaxCatchAll xmlns="7baf63a6-8159-4531-922f-8d695af191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D9E2D7-61B9-4789-BEA0-EFEC16D02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46f9f-6e55-42d4-8dd6-8ff9886c7e2c"/>
    <ds:schemaRef ds:uri="ddeac1e3-59cd-4ce5-99a1-ddf3198cb1fb"/>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5D2C6-942F-4761-BC6F-D2346CA5AC15}">
  <ds:schemaRefs>
    <ds:schemaRef ds:uri="http://schemas.microsoft.com/office/2006/metadata/properties"/>
    <ds:schemaRef ds:uri="http://schemas.microsoft.com/office/infopath/2007/PartnerControls"/>
    <ds:schemaRef ds:uri="70746f9f-6e55-42d4-8dd6-8ff9886c7e2c"/>
    <ds:schemaRef ds:uri="7baf63a6-8159-4531-922f-8d695af1915f"/>
  </ds:schemaRefs>
</ds:datastoreItem>
</file>

<file path=customXml/itemProps3.xml><?xml version="1.0" encoding="utf-8"?>
<ds:datastoreItem xmlns:ds="http://schemas.openxmlformats.org/officeDocument/2006/customXml" ds:itemID="{0B7CA558-40C1-4106-9A4D-6E4338F1A3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1546</TotalTime>
  <Words>5801</Words>
  <Application>Microsoft Office PowerPoint</Application>
  <PresentationFormat>Widescreen</PresentationFormat>
  <Paragraphs>484</Paragraphs>
  <Slides>42</Slides>
  <Notes>22</Notes>
  <HiddenSlides>1</HiddenSlides>
  <MMClips>10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42</vt:i4>
      </vt:variant>
    </vt:vector>
  </HeadingPairs>
  <TitlesOfParts>
    <vt:vector size="56" baseType="lpstr">
      <vt:lpstr>45 Helvetica Light</vt:lpstr>
      <vt:lpstr>Arial</vt:lpstr>
      <vt:lpstr>Calibri</vt:lpstr>
      <vt:lpstr>Calibri Light</vt:lpstr>
      <vt:lpstr>Footlight MT Light</vt:lpstr>
      <vt:lpstr>Helvetica Neue</vt:lpstr>
      <vt:lpstr>Lucida Grande</vt:lpstr>
      <vt:lpstr>Segoe UI</vt:lpstr>
      <vt:lpstr>Walbaum Display Light</vt:lpstr>
      <vt:lpstr>1_Office Theme</vt:lpstr>
      <vt:lpstr>4_Office Theme</vt:lpstr>
      <vt:lpstr>5_Office Theme</vt:lpstr>
      <vt:lpstr>2_Office Theme</vt:lpstr>
      <vt:lpstr>10_Office Theme</vt:lpstr>
      <vt:lpstr>Supporting students to write effective personal statements   Part 1   </vt:lpstr>
      <vt:lpstr>PowerPoint Presentation</vt:lpstr>
      <vt:lpstr>Applying to University</vt:lpstr>
      <vt:lpstr>PowerPoint Presentation</vt:lpstr>
      <vt:lpstr>PowerPoint Presentation</vt:lpstr>
      <vt:lpstr>PowerPoint Presentation</vt:lpstr>
      <vt:lpstr>PowerPoint Presentation</vt:lpstr>
      <vt:lpstr>PowerPoint Presentation</vt:lpstr>
      <vt:lpstr>PowerPoint Presentation</vt:lpstr>
      <vt:lpstr>How to do research for an effective personal statement</vt:lpstr>
      <vt:lpstr>PowerPoint Presentation</vt:lpstr>
      <vt:lpstr>Supporting students to write effective personal statements   Part 2   </vt:lpstr>
      <vt:lpstr>PowerPoint Presentation</vt:lpstr>
      <vt:lpstr>PowerPoint Presentation</vt:lpstr>
      <vt:lpstr>PowerPoint Presentation</vt:lpstr>
      <vt:lpstr>PowerPoint Presentation</vt:lpstr>
      <vt:lpstr>How to do research for an effective personal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put pen to paper</vt:lpstr>
      <vt:lpstr>How to put pen to paper</vt:lpstr>
      <vt:lpstr>How to put pen to paper</vt:lpstr>
      <vt:lpstr>How to put pen to paper</vt:lpstr>
      <vt:lpstr>Connecting two passages to make a paragraph</vt:lpstr>
      <vt:lpstr>Connecting two passages to make a paragraph</vt:lpstr>
      <vt:lpstr>PowerPoint Presentation</vt:lpstr>
      <vt:lpstr>PowerPoint Presentation</vt:lpstr>
      <vt:lpstr>PowerPoint Presentation</vt:lpstr>
      <vt:lpstr>PowerPoint Presentation</vt:lpstr>
      <vt:lpstr>PowerPoint Presentation</vt:lpstr>
      <vt:lpstr>At which stage is this personal statement?</vt:lpstr>
      <vt:lpstr>Advice at stage 1:</vt:lpstr>
      <vt:lpstr>Advice at stage 2:</vt:lpstr>
      <vt:lpstr>Advice at stage 3:</vt:lpstr>
      <vt:lpstr>PowerPoint Presentation</vt:lpstr>
      <vt:lpstr>PowerPoint Presentation</vt:lpstr>
      <vt:lpstr>Useful links</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to write effective personal statements </dc:title>
  <dc:creator>Samuel Wenman</dc:creator>
  <cp:lastModifiedBy>Maddie Stoodley</cp:lastModifiedBy>
  <cp:revision>8</cp:revision>
  <dcterms:created xsi:type="dcterms:W3CDTF">2022-10-17T13:19:04Z</dcterms:created>
  <dcterms:modified xsi:type="dcterms:W3CDTF">2023-07-18T08:33:53Z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0x010100B67B3618EB24D54A85A0F54C3CD4894B</vt:lpwstr>
  </property>
</Properties>
</file>