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68" r:id="rId5"/>
    <p:sldMasterId id="2147483673" r:id="rId6"/>
    <p:sldMasterId id="2147483676" r:id="rId7"/>
    <p:sldMasterId id="2147483679" r:id="rId8"/>
    <p:sldMasterId id="2147483683" r:id="rId9"/>
    <p:sldMasterId id="2147483687" r:id="rId10"/>
    <p:sldMasterId id="2147483684" r:id="rId11"/>
    <p:sldMasterId id="2147483697" r:id="rId12"/>
    <p:sldMasterId id="2147483699" r:id="rId13"/>
    <p:sldMasterId id="2147483694" r:id="rId14"/>
    <p:sldMasterId id="2147483707" r:id="rId15"/>
  </p:sldMasterIdLst>
  <p:notesMasterIdLst>
    <p:notesMasterId r:id="rId45"/>
  </p:notesMasterIdLst>
  <p:sldIdLst>
    <p:sldId id="2924" r:id="rId16"/>
    <p:sldId id="3953" r:id="rId17"/>
    <p:sldId id="3958" r:id="rId18"/>
    <p:sldId id="4162" r:id="rId19"/>
    <p:sldId id="4163" r:id="rId20"/>
    <p:sldId id="400" r:id="rId21"/>
    <p:sldId id="3624" r:id="rId22"/>
    <p:sldId id="3843" r:id="rId23"/>
    <p:sldId id="4165" r:id="rId24"/>
    <p:sldId id="4164" r:id="rId25"/>
    <p:sldId id="412" r:id="rId26"/>
    <p:sldId id="4177" r:id="rId27"/>
    <p:sldId id="4170" r:id="rId28"/>
    <p:sldId id="4332" r:id="rId29"/>
    <p:sldId id="4168" r:id="rId30"/>
    <p:sldId id="3251" r:id="rId31"/>
    <p:sldId id="4171" r:id="rId32"/>
    <p:sldId id="4174" r:id="rId33"/>
    <p:sldId id="4169" r:id="rId34"/>
    <p:sldId id="3961" r:id="rId35"/>
    <p:sldId id="3963" r:id="rId36"/>
    <p:sldId id="3730" r:id="rId37"/>
    <p:sldId id="3729" r:id="rId38"/>
    <p:sldId id="3957" r:id="rId39"/>
    <p:sldId id="4152" r:id="rId40"/>
    <p:sldId id="2443" r:id="rId41"/>
    <p:sldId id="1277" r:id="rId42"/>
    <p:sldId id="4176" r:id="rId43"/>
    <p:sldId id="417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E93A6-24A5-4120-ACDE-9B8B8E882F43}" v="15" dt="2023-07-05T11:56:33.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92" autoAdjust="0"/>
  </p:normalViewPr>
  <p:slideViewPr>
    <p:cSldViewPr snapToGrid="0">
      <p:cViewPr varScale="1">
        <p:scale>
          <a:sx n="62" d="100"/>
          <a:sy n="62" d="100"/>
        </p:scale>
        <p:origin x="792"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4CD93-7810-4125-A966-5EA70135F915}" type="datetimeFigureOut">
              <a:rPr lang="en-GB" smtClean="0"/>
              <a:t>18/07/2023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8399F9-0B00-4207-A5D9-579CAE126AC1}" type="slidenum">
              <a:rPr lang="en-GB" smtClean="0"/>
              <a:t>‹#›</a:t>
            </a:fld>
            <a:endParaRPr lang="en-GB" dirty="0"/>
          </a:p>
        </p:txBody>
      </p:sp>
    </p:spTree>
    <p:extLst>
      <p:ext uri="{BB962C8B-B14F-4D97-AF65-F5344CB8AC3E}">
        <p14:creationId xmlns:p14="http://schemas.microsoft.com/office/powerpoint/2010/main" val="408589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fontAlgn="base"/>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647F42-F17D-483E-A283-E9B9C65CEE40}" type="slidenum">
              <a:rPr lang="en-GB" smtClean="0">
                <a:solidFill>
                  <a:prstClr val="black"/>
                </a:solidFill>
              </a:rPr>
              <a:pPr/>
              <a:t>5</a:t>
            </a:fld>
            <a:endParaRPr lang="en-GB"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dirty="0"/>
              <a:t>As events unfold in Ukraine, we appreciate many of you may be looking for guidance on how to support students during this period of conflict.</a:t>
            </a:r>
          </a:p>
          <a:p>
            <a:endParaRPr lang="en-GB" dirty="0"/>
          </a:p>
          <a:p>
            <a:r>
              <a:rPr lang="en-GB" dirty="0"/>
              <a:t>We're taking steps to help SLC customers affected by the situation. Our Customer Experience team is working closely with colleagues in Operations and Repayments to respond to their individual circumstances.</a:t>
            </a:r>
          </a:p>
          <a:p>
            <a:endParaRPr lang="en-GB" dirty="0"/>
          </a:p>
          <a:p>
            <a:r>
              <a:rPr lang="en-GB" dirty="0"/>
              <a:t>If you've agreed with any students to suspend or withdraw them, please see our updated guidance on the HEP Services website.</a:t>
            </a:r>
          </a:p>
          <a:p>
            <a:endParaRPr lang="en-GB" dirty="0"/>
          </a:p>
          <a:p>
            <a:r>
              <a:rPr lang="en-GB" dirty="0"/>
              <a:t>https://www.heinfo.slc.co.uk/</a:t>
            </a:r>
          </a:p>
          <a:p>
            <a:endParaRPr lang="en-GB" dirty="0"/>
          </a:p>
          <a:p>
            <a:r>
              <a:rPr lang="en-GB" dirty="0"/>
              <a:t>https://www.heinfo.slc.co.uk/resources/guidance/student-information-service-user-guide/change-of-circumstances/coc-due-to-ukrainian-conflict/</a:t>
            </a:r>
          </a:p>
          <a:p>
            <a:endParaRPr lang="en-GB" dirty="0"/>
          </a:p>
          <a:p>
            <a:endParaRPr lang="en-GB" dirty="0"/>
          </a:p>
          <a:p>
            <a:endParaRPr lang="en-GB"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873257-100F-4FEA-A3DF-9A38032C96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480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dirty="0"/>
              <a:t>Links in pictures</a:t>
            </a:r>
          </a:p>
          <a:p>
            <a:endParaRPr lang="en-GB" dirty="0"/>
          </a:p>
          <a:p>
            <a:r>
              <a:rPr lang="en-GB" dirty="0"/>
              <a:t>https://www.gov.uk/guidance/student-finance-england-how-to-guide</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873257-100F-4FEA-A3DF-9A38032C96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1214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dirty="0"/>
              <a:t>Links in pictures</a:t>
            </a:r>
          </a:p>
          <a:p>
            <a:endParaRPr lang="en-GB" dirty="0"/>
          </a:p>
          <a:p>
            <a:r>
              <a:rPr lang="en-GB" dirty="0"/>
              <a:t>https://www.gov.uk/guidance/guidance-for-students-parents-and-partners-providing-evidence-to-support-a-student-finance-application </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873257-100F-4FEA-A3DF-9A38032C96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5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GB" dirty="0">
                <a:ea typeface="ＭＳ Ｐゴシック" pitchFamily="34" charset="-128"/>
              </a:rPr>
              <a:t>Summary of Change</a:t>
            </a:r>
          </a:p>
          <a:p>
            <a:endParaRPr lang="en-GB" dirty="0">
              <a:ea typeface="ＭＳ Ｐゴシック" pitchFamily="34" charset="-128"/>
            </a:endParaRPr>
          </a:p>
          <a:p>
            <a:r>
              <a:rPr lang="en-GB" dirty="0">
                <a:ea typeface="ＭＳ Ｐゴシック" pitchFamily="34" charset="-128"/>
              </a:rPr>
              <a:t>UK Customers applying for SFE UG products will no longer be required to submit an original physical copy of their birth certificate to SFE, instead they will be able to upload a digital copy of their birth certificate using the evidence upload functionality. </a:t>
            </a:r>
          </a:p>
          <a:p>
            <a:endParaRPr lang="en-GB" dirty="0">
              <a:ea typeface="ＭＳ Ｐゴシック" pitchFamily="34" charset="-128"/>
            </a:endParaRPr>
          </a:p>
          <a:p>
            <a:r>
              <a:rPr lang="en-GB" dirty="0">
                <a:ea typeface="ＭＳ Ｐゴシック" pitchFamily="34" charset="-128"/>
              </a:rPr>
              <a:t>For background Information</a:t>
            </a:r>
          </a:p>
          <a:p>
            <a:endParaRPr lang="en-GB" dirty="0">
              <a:ea typeface="ＭＳ Ｐゴシック" pitchFamily="34" charset="-128"/>
            </a:endParaRPr>
          </a:p>
          <a:p>
            <a:r>
              <a:rPr lang="en-GB" dirty="0">
                <a:ea typeface="ＭＳ Ｐゴシック" pitchFamily="34" charset="-128"/>
              </a:rPr>
              <a:t>CX are leading an initiative to reduce the evidence burden on customers, this includes scenarios where we can reduce the physical/original evidence burden by moving to digital alternatives or where we can remove or reduce the evidence requirement in specific customer journeys. </a:t>
            </a:r>
          </a:p>
          <a:p>
            <a:endParaRPr lang="en-GB" dirty="0">
              <a:ea typeface="ＭＳ Ｐゴシック" pitchFamily="34" charset="-128"/>
            </a:endParaRPr>
          </a:p>
          <a:p>
            <a:r>
              <a:rPr lang="en-GB" dirty="0">
                <a:ea typeface="ＭＳ Ｐゴシック" pitchFamily="34" charset="-128"/>
              </a:rPr>
              <a:t>The focus of the first piece of work has been on UK customers who submit original physical birth certificates to support SFE UG applications, the reasoning behind this approach is there is functionality existing to already support a move to digital evidence, the regulatory policy in this space does not stipulate we need to see an original physical copy of a birth certificate and from a security risk position we have confidence that we can support the change without greater risk exposure for SLC.</a:t>
            </a:r>
          </a:p>
          <a:p>
            <a:endParaRPr lang="en-GB" dirty="0">
              <a:ea typeface="ＭＳ Ｐゴシック" pitchFamily="34" charset="-128"/>
            </a:endParaRPr>
          </a:p>
          <a:p>
            <a:r>
              <a:rPr lang="en-GB" dirty="0">
                <a:ea typeface="ＭＳ Ｐゴシック" pitchFamily="34" charset="-128"/>
              </a:rPr>
              <a:t>Conclusion</a:t>
            </a:r>
          </a:p>
          <a:p>
            <a:endParaRPr lang="en-GB" dirty="0">
              <a:ea typeface="ＭＳ Ｐゴシック" pitchFamily="34" charset="-128"/>
            </a:endParaRPr>
          </a:p>
          <a:p>
            <a:r>
              <a:rPr lang="en-GB" dirty="0">
                <a:ea typeface="ＭＳ Ｐゴシック" pitchFamily="34" charset="-128"/>
              </a:rPr>
              <a:t>This reduction in evidence, if greenlit will be a significant reduction in physical/original evidence for customers and will greatly enhance the customer journey. </a:t>
            </a:r>
          </a:p>
        </p:txBody>
      </p:sp>
      <p:sp>
        <p:nvSpPr>
          <p:cNvPr id="1566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2574A-AA88-465E-A6EC-61B97D078B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412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dirty="0">
                <a:ea typeface="ＭＳ Ｐゴシック" pitchFamily="34" charset="-128"/>
              </a:rPr>
              <a:t>As of 6th April 2022, changes will be made to divorce and separation process as per the Divorce, Dissolution and Separation Act 2020. </a:t>
            </a:r>
          </a:p>
          <a:p>
            <a:endParaRPr lang="en-GB" dirty="0">
              <a:ea typeface="ＭＳ Ｐゴシック" pitchFamily="34" charset="-128"/>
            </a:endParaRPr>
          </a:p>
          <a:p>
            <a:r>
              <a:rPr lang="en-GB" dirty="0">
                <a:ea typeface="ＭＳ Ｐゴシック" pitchFamily="34" charset="-128"/>
              </a:rPr>
              <a:t>This will see new documents issued for both divorces and separations.</a:t>
            </a:r>
          </a:p>
          <a:p>
            <a:endParaRPr lang="en-GB" dirty="0">
              <a:ea typeface="ＭＳ Ｐゴシック" pitchFamily="34" charset="-128"/>
            </a:endParaRPr>
          </a:p>
          <a:p>
            <a:r>
              <a:rPr lang="en-GB" dirty="0">
                <a:ea typeface="ＭＳ Ｐゴシック" pitchFamily="34" charset="-128"/>
              </a:rPr>
              <a:t>A “conditional order” will replace a decree nisi, and a “final order” will replace a decree absolute. </a:t>
            </a:r>
          </a:p>
          <a:p>
            <a:endParaRPr lang="en-GB" dirty="0">
              <a:ea typeface="ＭＳ Ｐゴシック" pitchFamily="34" charset="-128"/>
            </a:endParaRPr>
          </a:p>
          <a:p>
            <a:r>
              <a:rPr lang="en-GB" dirty="0">
                <a:ea typeface="ＭＳ Ｐゴシック" pitchFamily="34" charset="-128"/>
              </a:rPr>
              <a:t>Guidance and customer communications will be updated to reflect these changes, and include the new documents. </a:t>
            </a:r>
          </a:p>
          <a:p>
            <a:endParaRPr lang="en-GB" dirty="0">
              <a:ea typeface="ＭＳ Ｐゴシック" pitchFamily="34" charset="-128"/>
            </a:endParaRPr>
          </a:p>
          <a:p>
            <a:r>
              <a:rPr lang="en-GB" dirty="0">
                <a:ea typeface="ＭＳ Ｐゴシック" pitchFamily="34" charset="-128"/>
              </a:rPr>
              <a:t>Consideration will also be given to the fact that decree </a:t>
            </a:r>
            <a:r>
              <a:rPr lang="en-GB" dirty="0" err="1">
                <a:ea typeface="ＭＳ Ｐゴシック" pitchFamily="34" charset="-128"/>
              </a:rPr>
              <a:t>nisi’s</a:t>
            </a:r>
            <a:r>
              <a:rPr lang="en-GB" dirty="0">
                <a:ea typeface="ＭＳ Ｐゴシック" pitchFamily="34" charset="-128"/>
              </a:rPr>
              <a:t> and decree absolute’s will still be valid and accepted as they remain in circulation. However, they are likely to become obsolete at a later date. </a:t>
            </a:r>
          </a:p>
          <a:p>
            <a:endParaRPr lang="en-GB" dirty="0">
              <a:ea typeface="ＭＳ Ｐゴシック" pitchFamily="34" charset="-128"/>
            </a:endParaRPr>
          </a:p>
        </p:txBody>
      </p:sp>
      <p:sp>
        <p:nvSpPr>
          <p:cNvPr id="1566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2574A-AA88-465E-A6EC-61B97D078B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606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31800" indent="-358775" eaLnBrk="0" hangingPunct="0"/>
            <a:endParaRPr lang="en-GB"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06BC3-6117-4E1D-B9D9-E7699CC24DBE}" type="slidenum">
              <a:rPr lang="en-GB" smtClean="0"/>
              <a:pPr/>
              <a:t>26</a:t>
            </a:fld>
            <a:endParaRPr lang="en-GB" dirty="0"/>
          </a:p>
        </p:txBody>
      </p:sp>
    </p:spTree>
    <p:extLst>
      <p:ext uri="{BB962C8B-B14F-4D97-AF65-F5344CB8AC3E}">
        <p14:creationId xmlns:p14="http://schemas.microsoft.com/office/powerpoint/2010/main" val="87721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hangingPunct="0"/>
            <a:r>
              <a:rPr lang="en-GB" dirty="0"/>
              <a:t>Students on household incomes of £25,000 or less qualify for the maximum loan for living costs at the respective Home, Elsewhere or London rate of loan. </a:t>
            </a:r>
          </a:p>
          <a:p>
            <a:pPr hangingPunct="0"/>
            <a:endParaRPr lang="en-GB" dirty="0"/>
          </a:p>
          <a:p>
            <a:pPr hangingPunct="0"/>
            <a:r>
              <a:rPr lang="en-GB" dirty="0"/>
              <a:t>The income assessment for full year and final year rates of loans for living costs is calculated as follows:			</a:t>
            </a:r>
          </a:p>
          <a:p>
            <a:pPr hangingPunct="0"/>
            <a:r>
              <a:rPr lang="en-GB" dirty="0"/>
              <a:t>			</a:t>
            </a:r>
          </a:p>
          <a:p>
            <a:pPr hangingPunct="0"/>
            <a:r>
              <a:rPr lang="en-GB" dirty="0"/>
              <a:t>Parental Home Rate: £1 reduction in loan for every complete £7.08 increase in income above £25,000.			</a:t>
            </a:r>
          </a:p>
          <a:p>
            <a:pPr hangingPunct="0"/>
            <a:endParaRPr lang="en-GB" dirty="0"/>
          </a:p>
          <a:p>
            <a:pPr hangingPunct="0"/>
            <a:r>
              <a:rPr lang="en-GB" dirty="0"/>
              <a:t>London Rate: £1 reduction in loan for every complete £6.89 increase in income above £25,000.			</a:t>
            </a:r>
          </a:p>
          <a:p>
            <a:pPr hangingPunct="0"/>
            <a:endParaRPr lang="en-GB" dirty="0"/>
          </a:p>
          <a:p>
            <a:pPr hangingPunct="0"/>
            <a:r>
              <a:rPr lang="en-GB" dirty="0"/>
              <a:t>Elsewhere Rate: £1 reduction in loan for every complete £7.01 increase in income above £25,000.			</a:t>
            </a:r>
          </a:p>
          <a:p>
            <a:pPr hangingPunct="0"/>
            <a:endParaRPr lang="en-GB" dirty="0"/>
          </a:p>
          <a:p>
            <a:pPr hangingPunct="0"/>
            <a:r>
              <a:rPr lang="en-GB" dirty="0"/>
              <a:t>Overseas Rate: £1 reduction in loan for every complete £6.94 increase in income above £25,000.			</a:t>
            </a:r>
          </a:p>
          <a:p>
            <a:pPr hangingPunct="0"/>
            <a:endParaRPr lang="en-GB" dirty="0"/>
          </a:p>
          <a:p>
            <a:pPr hangingPunct="0"/>
            <a:r>
              <a:rPr lang="en-GB" dirty="0"/>
              <a:t>The income threshold for the minimum non-income assessed full rate of overseas loan is: £65,967.			</a:t>
            </a:r>
          </a:p>
          <a:p>
            <a:pPr hangingPunct="0"/>
            <a:endParaRPr lang="en-GB" dirty="0"/>
          </a:p>
          <a:p>
            <a:pPr hangingPunct="0"/>
            <a:r>
              <a:rPr lang="en-GB" dirty="0"/>
              <a:t>The income thresholds for the minimum non-income assessed final year rates of loans are: £56,910 (Home), £67,422 (London), £60,836 (Elsewhere), and £62,678 (Overseas).			</a:t>
            </a:r>
          </a:p>
          <a:p>
            <a:pPr hangingPunct="0"/>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pPr algn="l"/>
            <a:r>
              <a:rPr lang="en-GB" b="0" i="0" dirty="0">
                <a:solidFill>
                  <a:srgbClr val="0B0C0C"/>
                </a:solidFill>
                <a:effectLst/>
                <a:latin typeface="GDS Transport"/>
              </a:rPr>
              <a:t>The government has also published two consultations..</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The second will set out plans to deliver the Lifelong Loan Entitlement (LLE) worth the equivalent of four years of post-18 education (i.e. £37,000 in today’s fees) to support students to study, train, retrain or upskill at any stage throughout their lives through flexible and modular courses.</a:t>
            </a:r>
          </a:p>
          <a:p>
            <a:pPr algn="l"/>
            <a:endParaRPr lang="en-GB" b="0" i="0" dirty="0">
              <a:solidFill>
                <a:srgbClr val="0B0C0C"/>
              </a:solidFill>
              <a:effectLst/>
              <a:latin typeface="GDS Transport"/>
            </a:endParaRPr>
          </a:p>
          <a:p>
            <a:r>
              <a:rPr lang="en-GB" sz="1800" dirty="0">
                <a:solidFill>
                  <a:srgbClr val="00877C"/>
                </a:solidFill>
                <a:effectLst/>
                <a:latin typeface="Arial" panose="020B0604020202020204" pitchFamily="34" charset="0"/>
                <a:ea typeface="MS Mincho" panose="02020609040205080304" pitchFamily="49" charset="-128"/>
                <a:cs typeface="Times New Roman" panose="02020603050405020304" pitchFamily="18" charset="0"/>
              </a:rPr>
              <a:t>LLE Consultation note</a:t>
            </a:r>
          </a:p>
          <a:p>
            <a:r>
              <a:rPr lang="en-GB" sz="1800" dirty="0">
                <a:solidFill>
                  <a:srgbClr val="00877C"/>
                </a:solidFill>
                <a:effectLst/>
                <a:latin typeface="Arial" panose="020B0604020202020204" pitchFamily="34" charset="0"/>
                <a:ea typeface="MS Mincho" panose="02020609040205080304" pitchFamily="49" charset="-128"/>
                <a:cs typeface="Times New Roman" panose="02020603050405020304" pitchFamily="18" charset="0"/>
              </a:rPr>
              <a:t> </a:t>
            </a:r>
          </a:p>
          <a:p>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LLE consultation includes proposals to introduce more flexible funding to deliver a major transformation in further and higher education. It will seek views on the government’s ambition and objectives for the LLE. It will also ask for views on:</a:t>
            </a: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457200">
              <a:lnSpc>
                <a:spcPct val="107000"/>
              </a:lnSpc>
              <a:spcAft>
                <a:spcPts val="800"/>
              </a:spcAft>
            </a:pPr>
            <a:r>
              <a:rPr lang="en-GB" sz="1800" dirty="0">
                <a:effectLst/>
                <a:latin typeface="Calibri" panose="020F0502020204030204" pitchFamily="34" charset="0"/>
                <a:ea typeface="Cambria" panose="02040503050406030204" pitchFamily="18" charset="0"/>
                <a:cs typeface="Times New Roman" panose="02020603050405020304" pitchFamily="18" charset="0"/>
              </a:rPr>
              <a:t>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The Government’s ambition to replace the two existing student finance systems at levels 4-6 with a new, unified LLE system.</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How the government should set fees for modules and shorter courses.</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The groups of people and courses which should be eligible to access the new flexible student finance.</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How maintenance support system could work.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How to support quality provision and flexible learning.</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What regulatory changes might be required to support the introduction of the LLE.</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The current barriers to transferring credit for study between providers,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algn="l"/>
            <a:endParaRPr lang="en-GB" b="0" i="0" dirty="0">
              <a:solidFill>
                <a:srgbClr val="0B0C0C"/>
              </a:solidFill>
              <a:effectLst/>
              <a:latin typeface="GDS Transport"/>
            </a:endParaRPr>
          </a:p>
          <a:p>
            <a:pPr rtl="0"/>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467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dirty="0"/>
              <a:t>DISABLED STUDENTS ALLOWANCE FOR FULL-TIME UNDERGRADUATE STUDENTS (Not means-tested).				</a:t>
            </a:r>
          </a:p>
          <a:p>
            <a:pPr marL="0" marR="0" indent="0" algn="l" defTabSz="914400" rtl="0" eaLnBrk="1" fontAlgn="auto" latinLnBrk="0" hangingPunct="0">
              <a:lnSpc>
                <a:spcPct val="100000"/>
              </a:lnSpc>
              <a:spcBef>
                <a:spcPts val="0"/>
              </a:spcBef>
              <a:spcAft>
                <a:spcPts val="0"/>
              </a:spcAft>
              <a:buClrTx/>
              <a:buSzTx/>
              <a:buFontTx/>
              <a:buNone/>
              <a:tabLst/>
              <a:defRPr/>
            </a:pPr>
            <a:r>
              <a:rPr lang="en-GB" dirty="0"/>
              <a:t>				</a:t>
            </a:r>
          </a:p>
          <a:p>
            <a:pPr marL="0" marR="0" indent="0" algn="l" defTabSz="914400" rtl="0" eaLnBrk="1" fontAlgn="auto" latinLnBrk="0" hangingPunct="0">
              <a:lnSpc>
                <a:spcPct val="100000"/>
              </a:lnSpc>
              <a:spcBef>
                <a:spcPts val="0"/>
              </a:spcBef>
              <a:spcAft>
                <a:spcPts val="0"/>
              </a:spcAft>
              <a:buClrTx/>
              <a:buSzTx/>
              <a:buFontTx/>
              <a:buNone/>
              <a:tabLst/>
              <a:defRPr/>
            </a:pPr>
            <a:r>
              <a:rPr lang="en-GB" dirty="0"/>
              <a:t>The undergraduate DSA allowance was simplified into one allowance for 2021/22.  The same maximum allowance - £26,291 - will apply to both full-time and part-time undergraduate and postgraduate DSA recipients in 2023/24.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This will apply for both new and continuing students. An exception for travel costs will be made to this maximum cap, which means that travel costs will in effect be uncapped.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80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07000"/>
              </a:lnSpc>
              <a:spcAft>
                <a:spcPts val="800"/>
              </a:spcAft>
            </a:pPr>
            <a:r>
              <a:rPr lang="en-GB" dirty="0">
                <a:ea typeface="ＭＳ Ｐゴシック" pitchFamily="34" charset="-128"/>
              </a:rPr>
              <a:t>Where dependants’ incomes are from £18,640 to £18,739.98 students qualify for a minimum £50 PLA.				</a:t>
            </a:r>
          </a:p>
          <a:p>
            <a:pPr>
              <a:lnSpc>
                <a:spcPct val="107000"/>
              </a:lnSpc>
              <a:spcAft>
                <a:spcPts val="800"/>
              </a:spcAft>
            </a:pPr>
            <a:endParaRPr lang="en-GB" dirty="0">
              <a:ea typeface="ＭＳ Ｐゴシック" pitchFamily="34" charset="-128"/>
            </a:endParaRPr>
          </a:p>
          <a:p>
            <a:pPr>
              <a:lnSpc>
                <a:spcPct val="107000"/>
              </a:lnSpc>
              <a:spcAft>
                <a:spcPts val="800"/>
              </a:spcAft>
            </a:pPr>
            <a:r>
              <a:rPr lang="en-GB" dirty="0">
                <a:ea typeface="ＭＳ Ｐゴシック" pitchFamily="34" charset="-128"/>
              </a:rPr>
              <a:t>Weekly maximum CCG for one child is £188.90.				</a:t>
            </a:r>
          </a:p>
          <a:p>
            <a:pPr>
              <a:lnSpc>
                <a:spcPct val="107000"/>
              </a:lnSpc>
              <a:spcAft>
                <a:spcPts val="800"/>
              </a:spcAft>
            </a:pPr>
            <a:r>
              <a:rPr lang="en-GB" dirty="0">
                <a:ea typeface="ＭＳ Ｐゴシック" pitchFamily="34" charset="-128"/>
              </a:rPr>
              <a:t>Weekly maximum CCG for two or more children is £323.85.				</a:t>
            </a:r>
          </a:p>
          <a:p>
            <a:pPr>
              <a:lnSpc>
                <a:spcPct val="107000"/>
              </a:lnSpc>
              <a:spcAft>
                <a:spcPts val="800"/>
              </a:spcAft>
            </a:pPr>
            <a:endParaRPr lang="en-US" dirty="0">
              <a:ea typeface="ＭＳ Ｐゴシック" pitchFamily="34" charset="-128"/>
            </a:endParaRPr>
          </a:p>
        </p:txBody>
      </p:sp>
      <p:sp>
        <p:nvSpPr>
          <p:cNvPr id="12595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F9BE8-B868-48A5-B709-CE09652560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922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pPr algn="l"/>
            <a:r>
              <a:rPr lang="en-GB" b="0" i="0" dirty="0">
                <a:solidFill>
                  <a:srgbClr val="0B0C0C"/>
                </a:solidFill>
                <a:effectLst/>
                <a:latin typeface="GDS Transport"/>
              </a:rPr>
              <a:t>The government has also published two consultations..</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The second will set out plans to deliver the Lifelong Loan Entitlement (LLE) worth the equivalent of four years of post-18 education (i.e. £37,000 in today’s fees) to support students to study, train, retrain or upskill at any stage throughout their lives through flexible and modular courses.</a:t>
            </a:r>
          </a:p>
          <a:p>
            <a:pPr algn="l"/>
            <a:endParaRPr lang="en-GB" b="0" i="0" dirty="0">
              <a:solidFill>
                <a:srgbClr val="0B0C0C"/>
              </a:solidFill>
              <a:effectLst/>
              <a:latin typeface="GDS Transport"/>
            </a:endParaRPr>
          </a:p>
          <a:p>
            <a:r>
              <a:rPr lang="en-GB" sz="1800" dirty="0">
                <a:solidFill>
                  <a:srgbClr val="00877C"/>
                </a:solidFill>
                <a:effectLst/>
                <a:latin typeface="Arial" panose="020B0604020202020204" pitchFamily="34" charset="0"/>
                <a:ea typeface="MS Mincho" panose="02020609040205080304" pitchFamily="49" charset="-128"/>
                <a:cs typeface="Times New Roman" panose="02020603050405020304" pitchFamily="18" charset="0"/>
              </a:rPr>
              <a:t>LLE Consultation note</a:t>
            </a:r>
          </a:p>
          <a:p>
            <a:r>
              <a:rPr lang="en-GB" sz="1800" dirty="0">
                <a:solidFill>
                  <a:srgbClr val="00877C"/>
                </a:solidFill>
                <a:effectLst/>
                <a:latin typeface="Arial" panose="020B0604020202020204" pitchFamily="34" charset="0"/>
                <a:ea typeface="MS Mincho" panose="02020609040205080304" pitchFamily="49" charset="-128"/>
                <a:cs typeface="Times New Roman" panose="02020603050405020304" pitchFamily="18" charset="0"/>
              </a:rPr>
              <a:t> </a:t>
            </a:r>
          </a:p>
          <a:p>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LLE consultation includes proposals to introduce more flexible funding to deliver a major transformation in further and higher education. It will seek views on the government’s ambition and objectives for the LLE. It will also ask for views on:</a:t>
            </a:r>
            <a:endPar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457200">
              <a:lnSpc>
                <a:spcPct val="107000"/>
              </a:lnSpc>
              <a:spcAft>
                <a:spcPts val="800"/>
              </a:spcAft>
            </a:pPr>
            <a:r>
              <a:rPr lang="en-GB" sz="1800" dirty="0">
                <a:effectLst/>
                <a:latin typeface="Calibri" panose="020F0502020204030204" pitchFamily="34" charset="0"/>
                <a:ea typeface="Cambria" panose="02040503050406030204" pitchFamily="18" charset="0"/>
                <a:cs typeface="Times New Roman" panose="02020603050405020304" pitchFamily="18" charset="0"/>
              </a:rPr>
              <a:t>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The Government’s ambition to replace the two existing student finance systems at levels 4-6 with a new, unified LLE system.</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How the government should set fees for modules and shorter courses.</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The groups of people and courses which should be eligible to access the new flexible student finance.</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How maintenance support system could work.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How to support quality provision and flexible learning.</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What regulatory changes might be required to support the introduction of the LLE.</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mbria" panose="02040503050406030204" pitchFamily="18" charset="0"/>
                <a:cs typeface="Times New Roman" panose="02020603050405020304" pitchFamily="18" charset="0"/>
              </a:rPr>
              <a:t>The current barriers to transferring credit for study between providers, </a:t>
            </a:r>
            <a:endParaRPr lang="en-GB" sz="1800" dirty="0">
              <a:effectLst/>
              <a:latin typeface="Cambria" panose="02040503050406030204" pitchFamily="18" charset="0"/>
              <a:ea typeface="Cambria" panose="02040503050406030204" pitchFamily="18" charset="0"/>
              <a:cs typeface="Times New Roman" panose="02020603050405020304" pitchFamily="18" charset="0"/>
            </a:endParaRPr>
          </a:p>
          <a:p>
            <a:pPr algn="l"/>
            <a:endParaRPr lang="en-GB" b="0" i="0" dirty="0">
              <a:solidFill>
                <a:srgbClr val="0B0C0C"/>
              </a:solidFill>
              <a:effectLst/>
              <a:latin typeface="GDS Transport"/>
            </a:endParaRPr>
          </a:p>
          <a:p>
            <a:pPr rtl="0"/>
            <a:endParaRPr lang="en-US" dirty="0"/>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676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GB" dirty="0">
                <a:ea typeface="ＭＳ Ｐゴシック" pitchFamily="34" charset="-128"/>
              </a:rPr>
              <a:t>Changes for Plan 2 borrowers  </a:t>
            </a:r>
          </a:p>
          <a:p>
            <a:endParaRPr lang="en-GB" dirty="0">
              <a:ea typeface="ＭＳ Ｐゴシック" pitchFamily="34" charset="-128"/>
            </a:endParaRPr>
          </a:p>
          <a:p>
            <a:r>
              <a:rPr lang="en-GB" dirty="0">
                <a:ea typeface="ＭＳ Ｐゴシック" pitchFamily="34" charset="-128"/>
              </a:rPr>
              <a:t>The repayment threshold HE can deliver real benefits to individuals, society, and the economy. However, it is vital that we ensure the student finance system is sustainable for the taxpayer and delivers  good value for money at a time of rising costs. </a:t>
            </a:r>
          </a:p>
          <a:p>
            <a:endParaRPr lang="en-GB" dirty="0">
              <a:ea typeface="ＭＳ Ｐゴシック" pitchFamily="34" charset="-128"/>
            </a:endParaRPr>
          </a:p>
          <a:p>
            <a:r>
              <a:rPr lang="en-GB" dirty="0">
                <a:ea typeface="ＭＳ Ｐゴシック" pitchFamily="34" charset="-128"/>
              </a:rPr>
              <a:t>This must be the case for both existing and future student loan borrowers, to maintain the long-term viability of the system. </a:t>
            </a:r>
          </a:p>
          <a:p>
            <a:endParaRPr lang="en-GB" dirty="0">
              <a:ea typeface="ＭＳ Ｐゴシック" pitchFamily="34" charset="-128"/>
            </a:endParaRPr>
          </a:p>
          <a:p>
            <a:r>
              <a:rPr lang="en-GB" dirty="0"/>
              <a:t>The government will maintain the repayment threshold for all borrowers on Plan 2 (post2012) loan terms at its current level of £27,295 up to and including FY2024-25.</a:t>
            </a:r>
          </a:p>
          <a:p>
            <a:endParaRPr lang="en-GB" dirty="0"/>
          </a:p>
          <a:p>
            <a:r>
              <a:rPr lang="en-GB" dirty="0"/>
              <a:t>This will apply to: (i) students who began study in or after 2012 and have reached their statutory repayment due date; (ii) students who are currently studying; and (iii) students who commence study and take out student loans on current terms in AY2022/23. </a:t>
            </a:r>
          </a:p>
          <a:p>
            <a:endParaRPr lang="en-GB" dirty="0"/>
          </a:p>
          <a:p>
            <a:r>
              <a:rPr lang="en-GB" dirty="0"/>
              <a:t>Maintaining the Plan 2 repayment threshold at its current level of £27,295 up to and including FY2024-25 will generate significant savings for the taxpayer and ensure that individuals who are benefiting financially from their qualification continue to contribute towards the cost of their studies.</a:t>
            </a:r>
          </a:p>
          <a:p>
            <a:endParaRPr lang="en-GB" dirty="0">
              <a:ea typeface="ＭＳ Ｐゴシック" pitchFamily="34" charset="-128"/>
            </a:endParaRPr>
          </a:p>
          <a:p>
            <a:r>
              <a:rPr lang="en-GB" dirty="0"/>
              <a:t>The uprating mechanism From April 2025, the repayment threshold for Plan 2 loans will increase annually by RPI, rather than average earnings growth. </a:t>
            </a:r>
          </a:p>
          <a:p>
            <a:endParaRPr lang="en-GB" dirty="0"/>
          </a:p>
          <a:p>
            <a:r>
              <a:rPr lang="en-GB" dirty="0"/>
              <a:t>This will align the uprating mechanism for the Plan 2 and pre-2012 (Plan 1) repayment thresholds, and further help to reinforce the sustainability of the HE funding system for future years. We will continue to keep these terms under review to ensure that they deliver value for money for both students and the taxpayer.</a:t>
            </a:r>
            <a:endParaRPr lang="en-US"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B7179-50D4-4FB8-B5BE-DF0F8EF081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43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ea typeface="ＭＳ Ｐゴシック" pitchFamily="34" charset="-128"/>
              </a:rPr>
              <a:t>Plan 2</a:t>
            </a:r>
          </a:p>
          <a:p>
            <a:r>
              <a:rPr lang="en-GB" dirty="0">
                <a:ea typeface="ＭＳ Ｐゴシック" pitchFamily="34" charset="-128"/>
              </a:rPr>
              <a:t>The thresholds are £524 a week or £2,274 a month (before tax and other deductions). They change on 6 April every year.</a:t>
            </a:r>
          </a:p>
          <a:p>
            <a:endParaRPr lang="en-GB" dirty="0">
              <a:ea typeface="ＭＳ Ｐゴシック" pitchFamily="34" charset="-128"/>
            </a:endParaRPr>
          </a:p>
          <a:p>
            <a:r>
              <a:rPr lang="en-GB" dirty="0">
                <a:ea typeface="ＭＳ Ｐゴシック" pitchFamily="34" charset="-128"/>
              </a:rPr>
              <a:t>Example</a:t>
            </a:r>
          </a:p>
          <a:p>
            <a:endParaRPr lang="en-GB" dirty="0">
              <a:ea typeface="ＭＳ Ｐゴシック" pitchFamily="34" charset="-128"/>
            </a:endParaRPr>
          </a:p>
          <a:p>
            <a:r>
              <a:rPr lang="en-GB" dirty="0">
                <a:ea typeface="ＭＳ Ｐゴシック" pitchFamily="34" charset="-128"/>
              </a:rPr>
              <a:t>You’re paid weekly and your income changes each week. This week your income was £600, which is over the Plan 2 weekly threshold of £524.</a:t>
            </a:r>
          </a:p>
          <a:p>
            <a:endParaRPr lang="en-GB" dirty="0">
              <a:ea typeface="ＭＳ Ｐゴシック" pitchFamily="34" charset="-128"/>
            </a:endParaRPr>
          </a:p>
          <a:p>
            <a:r>
              <a:rPr lang="en-GB" dirty="0">
                <a:ea typeface="ＭＳ Ｐゴシック" pitchFamily="34" charset="-128"/>
              </a:rPr>
              <a:t>Your income was £76 over the threshold (£600 minus £524). You will pay back £6 (9% of £76) this week.</a:t>
            </a:r>
          </a:p>
          <a:p>
            <a:endParaRPr lang="en-GB" dirty="0">
              <a:ea typeface="ＭＳ Ｐゴシック" pitchFamily="34" charset="-128"/>
            </a:endParaRPr>
          </a:p>
          <a:p>
            <a:r>
              <a:rPr lang="en-GB" dirty="0">
                <a:ea typeface="ＭＳ Ｐゴシック" pitchFamily="34" charset="-128"/>
              </a:rPr>
              <a:t>Example</a:t>
            </a:r>
          </a:p>
          <a:p>
            <a:endParaRPr lang="en-GB" dirty="0">
              <a:ea typeface="ＭＳ Ｐゴシック" pitchFamily="34" charset="-128"/>
            </a:endParaRPr>
          </a:p>
          <a:p>
            <a:r>
              <a:rPr lang="en-GB" dirty="0">
                <a:ea typeface="ＭＳ Ｐゴシック" pitchFamily="34" charset="-128"/>
              </a:rPr>
              <a:t>Your annual income is £28,800 and you are paid a regular monthly wage. This means that each month your income is £2,400 (£28,800 divided by 12). This is over the Plan 2 monthly threshold of £2,274.</a:t>
            </a:r>
          </a:p>
          <a:p>
            <a:endParaRPr lang="en-GB" dirty="0">
              <a:ea typeface="ＭＳ Ｐゴシック" pitchFamily="34" charset="-128"/>
            </a:endParaRPr>
          </a:p>
          <a:p>
            <a:r>
              <a:rPr lang="en-GB" dirty="0">
                <a:ea typeface="ＭＳ Ｐゴシック" pitchFamily="34" charset="-128"/>
              </a:rPr>
              <a:t>Your income is £126 over the threshold (£2,400 minus £2,274). You will pay back £11 (9% of £126) each month.</a:t>
            </a:r>
            <a:endParaRPr lang="en-US"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6CB7179-50D4-4FB8-B5BE-DF0F8EF08165}"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ea typeface="ＭＳ Ｐゴシック" pitchFamily="34" charset="-128"/>
              </a:rPr>
              <a:t>Plan 2</a:t>
            </a:r>
          </a:p>
          <a:p>
            <a:r>
              <a:rPr lang="en-GB" dirty="0">
                <a:ea typeface="ＭＳ Ｐゴシック" pitchFamily="34" charset="-128"/>
              </a:rPr>
              <a:t>The thresholds are £524 a week or £2,274 a month (before tax and other deductions). They change on 6 April every year.</a:t>
            </a:r>
          </a:p>
          <a:p>
            <a:endParaRPr lang="en-GB" dirty="0">
              <a:ea typeface="ＭＳ Ｐゴシック" pitchFamily="34" charset="-128"/>
            </a:endParaRPr>
          </a:p>
          <a:p>
            <a:r>
              <a:rPr lang="en-GB" dirty="0">
                <a:ea typeface="ＭＳ Ｐゴシック" pitchFamily="34" charset="-128"/>
              </a:rPr>
              <a:t>Example</a:t>
            </a:r>
          </a:p>
          <a:p>
            <a:endParaRPr lang="en-GB" dirty="0">
              <a:ea typeface="ＭＳ Ｐゴシック" pitchFamily="34" charset="-128"/>
            </a:endParaRPr>
          </a:p>
          <a:p>
            <a:r>
              <a:rPr lang="en-GB" dirty="0">
                <a:ea typeface="ＭＳ Ｐゴシック" pitchFamily="34" charset="-128"/>
              </a:rPr>
              <a:t>You’re paid weekly and your income changes each week. This week your income was £600, which is over the Plan 2 weekly threshold of £524.</a:t>
            </a:r>
          </a:p>
          <a:p>
            <a:endParaRPr lang="en-GB" dirty="0">
              <a:ea typeface="ＭＳ Ｐゴシック" pitchFamily="34" charset="-128"/>
            </a:endParaRPr>
          </a:p>
          <a:p>
            <a:r>
              <a:rPr lang="en-GB" dirty="0">
                <a:ea typeface="ＭＳ Ｐゴシック" pitchFamily="34" charset="-128"/>
              </a:rPr>
              <a:t>Your income was £76 over the threshold (£600 minus £524). You will pay back £6 (9% of £76) this week.</a:t>
            </a:r>
          </a:p>
          <a:p>
            <a:endParaRPr lang="en-GB" dirty="0">
              <a:ea typeface="ＭＳ Ｐゴシック" pitchFamily="34" charset="-128"/>
            </a:endParaRPr>
          </a:p>
          <a:p>
            <a:r>
              <a:rPr lang="en-GB" dirty="0">
                <a:ea typeface="ＭＳ Ｐゴシック" pitchFamily="34" charset="-128"/>
              </a:rPr>
              <a:t>Example</a:t>
            </a:r>
          </a:p>
          <a:p>
            <a:endParaRPr lang="en-GB" dirty="0">
              <a:ea typeface="ＭＳ Ｐゴシック" pitchFamily="34" charset="-128"/>
            </a:endParaRPr>
          </a:p>
          <a:p>
            <a:r>
              <a:rPr lang="en-GB" dirty="0">
                <a:ea typeface="ＭＳ Ｐゴシック" pitchFamily="34" charset="-128"/>
              </a:rPr>
              <a:t>Your annual income is £28,800 and you are paid a regular monthly wage. This means that each month your income is £2,400 (£28,800 divided by 12). This is over the Plan 2 monthly threshold of £2,274.</a:t>
            </a:r>
          </a:p>
          <a:p>
            <a:endParaRPr lang="en-GB" dirty="0">
              <a:ea typeface="ＭＳ Ｐゴシック" pitchFamily="34" charset="-128"/>
            </a:endParaRPr>
          </a:p>
          <a:p>
            <a:r>
              <a:rPr lang="en-GB" dirty="0">
                <a:ea typeface="ＭＳ Ｐゴシック" pitchFamily="34" charset="-128"/>
              </a:rPr>
              <a:t>Your income is £126 over the threshold (£2,400 minus £2,274). You will pay back £11 (9% of £126) each month.</a:t>
            </a:r>
            <a:endParaRPr lang="en-US"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6CB7179-50D4-4FB8-B5BE-DF0F8EF08165}" type="slidenum">
              <a:rPr lang="en-US" smtClean="0">
                <a:solidFill>
                  <a:prstClr val="black"/>
                </a:solidFill>
              </a:rPr>
              <a:pPr/>
              <a:t>16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2281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DB5-C1CC-48C1-96CD-368C42FDA067}"/>
              </a:ext>
            </a:extLst>
          </p:cNvPr>
          <p:cNvSpPr>
            <a:spLocks noGrp="1"/>
          </p:cNvSpPr>
          <p:nvPr>
            <p:ph type="title" hasCustomPrompt="1"/>
          </p:nvPr>
        </p:nvSpPr>
        <p:spPr>
          <a:xfrm>
            <a:off x="839788" y="979712"/>
            <a:ext cx="3932237" cy="685800"/>
          </a:xfrm>
        </p:spPr>
        <p:txBody>
          <a:bodyPr anchor="b">
            <a:normAutofit/>
          </a:bodyPr>
          <a:lstStyle>
            <a:lvl1pPr>
              <a:defRPr sz="3200"/>
            </a:lvl1pPr>
          </a:lstStyle>
          <a:p>
            <a:r>
              <a:rPr lang="en-US" dirty="0"/>
              <a:t>Insert slide header</a:t>
            </a:r>
            <a:endParaRPr lang="en-GB" dirty="0"/>
          </a:p>
        </p:txBody>
      </p:sp>
      <p:sp>
        <p:nvSpPr>
          <p:cNvPr id="3" name="Content Placeholder 2">
            <a:extLst>
              <a:ext uri="{FF2B5EF4-FFF2-40B4-BE49-F238E27FC236}">
                <a16:creationId xmlns:a16="http://schemas.microsoft.com/office/drawing/2014/main" id="{ADA1DE7F-6F60-4C82-A3C8-C82DBF1933FE}"/>
              </a:ext>
            </a:extLst>
          </p:cNvPr>
          <p:cNvSpPr>
            <a:spLocks noGrp="1"/>
          </p:cNvSpPr>
          <p:nvPr>
            <p:ph idx="1"/>
          </p:nvPr>
        </p:nvSpPr>
        <p:spPr>
          <a:xfrm>
            <a:off x="5150531" y="1727657"/>
            <a:ext cx="6172200" cy="3869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1BAF0231-185C-4E8A-88B7-3B4D83F4960D}"/>
              </a:ext>
            </a:extLst>
          </p:cNvPr>
          <p:cNvSpPr>
            <a:spLocks noGrp="1"/>
          </p:cNvSpPr>
          <p:nvPr>
            <p:ph type="body" sz="half" idx="2"/>
          </p:nvPr>
        </p:nvSpPr>
        <p:spPr>
          <a:xfrm>
            <a:off x="839788" y="1785258"/>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Tree>
    <p:extLst>
      <p:ext uri="{BB962C8B-B14F-4D97-AF65-F5344CB8AC3E}">
        <p14:creationId xmlns:p14="http://schemas.microsoft.com/office/powerpoint/2010/main" val="193935808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99B-A7FD-456A-8718-C2E9EC6B4E6B}"/>
              </a:ext>
            </a:extLst>
          </p:cNvPr>
          <p:cNvSpPr>
            <a:spLocks noGrp="1"/>
          </p:cNvSpPr>
          <p:nvPr>
            <p:ph type="title" hasCustomPrompt="1"/>
          </p:nvPr>
        </p:nvSpPr>
        <p:spPr>
          <a:xfrm>
            <a:off x="424541" y="435429"/>
            <a:ext cx="10515600" cy="653142"/>
          </a:xfrm>
        </p:spPr>
        <p:txBody>
          <a:bodyPr/>
          <a:lstStyle/>
          <a:p>
            <a:r>
              <a:rPr lang="en-US" dirty="0"/>
              <a:t>Insert slide header</a:t>
            </a:r>
            <a:endParaRPr lang="en-GB" dirty="0"/>
          </a:p>
        </p:txBody>
      </p:sp>
      <p:sp>
        <p:nvSpPr>
          <p:cNvPr id="3" name="Content Placeholder 2">
            <a:extLst>
              <a:ext uri="{FF2B5EF4-FFF2-40B4-BE49-F238E27FC236}">
                <a16:creationId xmlns:a16="http://schemas.microsoft.com/office/drawing/2014/main" id="{9065BDA4-4B37-4C71-BFF7-D847FDE61C97}"/>
              </a:ext>
            </a:extLst>
          </p:cNvPr>
          <p:cNvSpPr>
            <a:spLocks noGrp="1"/>
          </p:cNvSpPr>
          <p:nvPr>
            <p:ph sz="half" idx="1"/>
          </p:nvPr>
        </p:nvSpPr>
        <p:spPr>
          <a:xfrm>
            <a:off x="424543" y="12922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E225208-545C-4597-A1F6-935761DAD5BA}"/>
              </a:ext>
            </a:extLst>
          </p:cNvPr>
          <p:cNvSpPr>
            <a:spLocks noGrp="1"/>
          </p:cNvSpPr>
          <p:nvPr>
            <p:ph sz="half" idx="2"/>
          </p:nvPr>
        </p:nvSpPr>
        <p:spPr>
          <a:xfrm>
            <a:off x="5758543" y="12922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80109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33937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purpl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3166530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192419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liv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258178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108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054CD1C7-30F6-475D-BFD5-8BC52DFED1D6}" type="datetimeFigureOut">
              <a:rPr lang="en-GB" smtClean="0">
                <a:solidFill>
                  <a:prstClr val="black"/>
                </a:solidFill>
              </a:rPr>
              <a:pPr/>
              <a:t>18/07/2023</a:t>
            </a:fld>
            <a:endParaRPr lang="en-GB"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9FE824A3-3F6F-49BC-837F-07D722F71A5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3036409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5037828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red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402342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B77EAD-52DC-4084-A7C8-B2CF5D8ADDCF}" type="datetimeFigureOut">
              <a:rPr lang="en-GB" smtClean="0"/>
              <a:pPr/>
              <a:t>18/07/2023</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A3ABECB-AD61-4D55-977D-7762883CF5E0}" type="slidenum">
              <a:rPr lang="en-GB" smtClean="0"/>
              <a:pPr/>
              <a:t>‹#›</a:t>
            </a:fld>
            <a:endParaRPr lang="en-GB" dirty="0"/>
          </a:p>
        </p:txBody>
      </p:sp>
    </p:spTree>
    <p:extLst>
      <p:ext uri="{BB962C8B-B14F-4D97-AF65-F5344CB8AC3E}">
        <p14:creationId xmlns:p14="http://schemas.microsoft.com/office/powerpoint/2010/main" val="25679642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674350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9332782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dblu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8228014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B77EAD-52DC-4084-A7C8-B2CF5D8ADDCF}" type="datetimeFigureOut">
              <a:rPr lang="en-GB" smtClean="0"/>
              <a:pPr/>
              <a:t>18/07/2023</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A3ABECB-AD61-4D55-977D-7762883CF5E0}" type="slidenum">
              <a:rPr lang="en-GB" smtClean="0"/>
              <a:pPr/>
              <a:t>‹#›</a:t>
            </a:fld>
            <a:endParaRPr lang="en-GB" dirty="0"/>
          </a:p>
        </p:txBody>
      </p:sp>
    </p:spTree>
    <p:extLst>
      <p:ext uri="{BB962C8B-B14F-4D97-AF65-F5344CB8AC3E}">
        <p14:creationId xmlns:p14="http://schemas.microsoft.com/office/powerpoint/2010/main" val="407362724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1516">
    <p:spTree>
      <p:nvGrpSpPr>
        <p:cNvPr id="1" name=""/>
        <p:cNvGrpSpPr/>
        <p:nvPr/>
      </p:nvGrpSpPr>
      <p:grpSpPr>
        <a:xfrm>
          <a:off x="0" y="0"/>
          <a:ext cx="0" cy="0"/>
          <a:chOff x="0" y="0"/>
          <a:chExt cx="0" cy="0"/>
        </a:xfrm>
      </p:grpSpPr>
      <p:pic>
        <p:nvPicPr>
          <p:cNvPr id="3" name="Picture 2" descr="SFW_1718_Triangles Phase 2.jpg"/>
          <p:cNvPicPr>
            <a:picLocks noChangeAspect="1"/>
          </p:cNvPicPr>
          <p:nvPr userDrawn="1"/>
        </p:nvPicPr>
        <p:blipFill>
          <a:blip r:embed="rId2" cstate="print"/>
          <a:stretch>
            <a:fillRect/>
          </a:stretch>
        </p:blipFill>
        <p:spPr>
          <a:xfrm>
            <a:off x="0" y="2928"/>
            <a:ext cx="12192000" cy="6852144"/>
          </a:xfrm>
          <a:prstGeom prst="rect">
            <a:avLst/>
          </a:prstGeom>
        </p:spPr>
      </p:pic>
    </p:spTree>
    <p:extLst>
      <p:ext uri="{BB962C8B-B14F-4D97-AF65-F5344CB8AC3E}">
        <p14:creationId xmlns:p14="http://schemas.microsoft.com/office/powerpoint/2010/main" val="85519639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3" name="Picture 2" descr="SFW_1718_Triangles Phase 28.jpg"/>
          <p:cNvPicPr>
            <a:picLocks noChangeAspect="1"/>
          </p:cNvPicPr>
          <p:nvPr userDrawn="1"/>
        </p:nvPicPr>
        <p:blipFill>
          <a:blip r:embed="rId2" cstate="print"/>
          <a:stretch>
            <a:fillRect/>
          </a:stretch>
        </p:blipFill>
        <p:spPr>
          <a:xfrm>
            <a:off x="0" y="2928"/>
            <a:ext cx="12192000" cy="6852144"/>
          </a:xfrm>
          <a:prstGeom prst="rect">
            <a:avLst/>
          </a:prstGeom>
        </p:spPr>
      </p:pic>
    </p:spTree>
    <p:extLst>
      <p:ext uri="{BB962C8B-B14F-4D97-AF65-F5344CB8AC3E}">
        <p14:creationId xmlns:p14="http://schemas.microsoft.com/office/powerpoint/2010/main" val="79888160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3" name="Picture 2" descr="SFW_1718_Triangles Phase 212.jpg"/>
          <p:cNvPicPr>
            <a:picLocks noChangeAspect="1"/>
          </p:cNvPicPr>
          <p:nvPr userDrawn="1"/>
        </p:nvPicPr>
        <p:blipFill>
          <a:blip r:embed="rId2" cstate="print"/>
          <a:stretch>
            <a:fillRect/>
          </a:stretch>
        </p:blipFill>
        <p:spPr>
          <a:xfrm>
            <a:off x="0" y="2928"/>
            <a:ext cx="12192000" cy="6852144"/>
          </a:xfrm>
          <a:prstGeom prst="rect">
            <a:avLst/>
          </a:prstGeom>
        </p:spPr>
      </p:pic>
    </p:spTree>
    <p:extLst>
      <p:ext uri="{BB962C8B-B14F-4D97-AF65-F5344CB8AC3E}">
        <p14:creationId xmlns:p14="http://schemas.microsoft.com/office/powerpoint/2010/main" val="53607610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blu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81335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rang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614842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763948"/>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984990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rang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614842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02715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3" name="Picture 2" descr="SFW_1718_Triangles Phase 28.jpg"/>
          <p:cNvPicPr>
            <a:picLocks noChangeAspect="1"/>
          </p:cNvPicPr>
          <p:nvPr userDrawn="1"/>
        </p:nvPicPr>
        <p:blipFill>
          <a:blip r:embed="rId2" cstate="print"/>
          <a:stretch>
            <a:fillRect/>
          </a:stretch>
        </p:blipFill>
        <p:spPr>
          <a:xfrm>
            <a:off x="0" y="2928"/>
            <a:ext cx="12192000" cy="6852144"/>
          </a:xfrm>
          <a:prstGeom prst="rect">
            <a:avLst/>
          </a:prstGeom>
        </p:spPr>
      </p:pic>
    </p:spTree>
    <p:extLst>
      <p:ext uri="{BB962C8B-B14F-4D97-AF65-F5344CB8AC3E}">
        <p14:creationId xmlns:p14="http://schemas.microsoft.com/office/powerpoint/2010/main" val="176627830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8868378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blu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81335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1.xml"/><Relationship Id="rId1" Type="http://schemas.openxmlformats.org/officeDocument/2006/relationships/slideLayout" Target="../slideLayouts/slideLayout2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2.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2.xml"/><Relationship Id="rId7"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5"/>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DDF960BD-BC78-403A-B161-C8779D9E497D}"/>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F0A9137-4EFB-4A2C-AC14-D3486C43EA57}"/>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
        <p:nvSpPr>
          <p:cNvPr id="4" name="TextBox 3">
            <a:extLst>
              <a:ext uri="{FF2B5EF4-FFF2-40B4-BE49-F238E27FC236}">
                <a16:creationId xmlns:a16="http://schemas.microsoft.com/office/drawing/2014/main" id="{5A146E18-2F35-1177-FD19-4D736B83CE97}"/>
              </a:ext>
            </a:extLst>
          </p:cNvPr>
          <p:cNvSpPr txBox="1"/>
          <p:nvPr userDrawn="1"/>
        </p:nvSpPr>
        <p:spPr>
          <a:xfrm rot="20042693">
            <a:off x="1466850" y="2215545"/>
            <a:ext cx="8972550" cy="1569660"/>
          </a:xfrm>
          <a:prstGeom prst="rect">
            <a:avLst/>
          </a:prstGeom>
          <a:noFill/>
        </p:spPr>
        <p:txBody>
          <a:bodyPr wrap="square" rtlCol="0">
            <a:spAutoFit/>
          </a:bodyPr>
          <a:lstStyle/>
          <a:p>
            <a:pPr algn="ctr"/>
            <a:r>
              <a:rPr lang="en-GB" sz="9600" dirty="0">
                <a:solidFill>
                  <a:schemeClr val="bg1"/>
                </a:solidFill>
              </a:rPr>
              <a:t>DRAFT</a:t>
            </a:r>
          </a:p>
        </p:txBody>
      </p:sp>
    </p:spTree>
    <p:extLst>
      <p:ext uri="{BB962C8B-B14F-4D97-AF65-F5344CB8AC3E}">
        <p14:creationId xmlns:p14="http://schemas.microsoft.com/office/powerpoint/2010/main" val="3536899097"/>
      </p:ext>
    </p:extLst>
  </p:cSld>
  <p:clrMap bg1="lt1" tx1="dk1" bg2="lt2" tx2="dk2" accent1="accent1" accent2="accent2" accent3="accent3" accent4="accent4" accent5="accent5" accent6="accent6" hlink="hlink" folHlink="folHlink"/>
  <p:sldLayoutIdLst>
    <p:sldLayoutId id="2147483688" r:id="rId1"/>
    <p:sldLayoutId id="2147483666" r:id="rId2"/>
    <p:sldLayoutId id="2147483667" r:id="rId3"/>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3"/>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CB01A94-14A9-424F-B847-3B228F51037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2C419B1-B00D-4060-AA19-BDE55A808F82}"/>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692690965"/>
      </p:ext>
    </p:extLst>
  </p:cSld>
  <p:clrMap bg1="lt1" tx1="dk1" bg2="lt2" tx2="dk2" accent1="accent1" accent2="accent2" accent3="accent3" accent4="accent4" accent5="accent5" accent6="accent6" hlink="hlink" folHlink="folHlink"/>
  <p:sldLayoutIdLst>
    <p:sldLayoutId id="2147483700" r:id="rId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jpg"/>
          <p:cNvPicPr>
            <a:picLocks noChangeAspect="1"/>
          </p:cNvPicPr>
          <p:nvPr userDrawn="1"/>
        </p:nvPicPr>
        <p:blipFill>
          <a:blip r:embed="rId3" cstate="print"/>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A9D0F437-11E6-4FAB-8B31-4AAC88C2269C}"/>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9F001B12-CB5B-5290-896F-3CAAD84EBEEF}"/>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5" r:id="rId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jpg"/>
          <p:cNvPicPr>
            <a:picLocks noChangeAspect="1"/>
          </p:cNvPicPr>
          <p:nvPr userDrawn="1"/>
        </p:nvPicPr>
        <p:blipFill>
          <a:blip r:embed="rId3" cstate="print"/>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708" r:id="rId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6"/>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CB01A94-14A9-424F-B847-3B228F51037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2C419B1-B00D-4060-AA19-BDE55A808F82}"/>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6926909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6"/>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0824C111-870A-4327-8AF8-2CE4AE447F5A}"/>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D45C439C-484D-4A59-8171-30C8ADB0911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4013359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02" r:id="rId3"/>
    <p:sldLayoutId id="2147483706" r:id="rId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4"/>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D5BC2576-AD8C-482A-B88B-671213CD60F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CCE13A37-A62A-4B17-A00D-9683BA47410C}"/>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799773904"/>
      </p:ext>
    </p:extLst>
  </p:cSld>
  <p:clrMap bg1="lt1" tx1="dk1" bg2="lt2" tx2="dk2" accent1="accent1" accent2="accent2" accent3="accent3" accent4="accent4" accent5="accent5" accent6="accent6" hlink="hlink" folHlink="folHlink"/>
  <p:sldLayoutIdLst>
    <p:sldLayoutId id="2147483677" r:id="rId1"/>
    <p:sldLayoutId id="2147483678" r:id="rId2"/>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5"/>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0D6A882-8FC0-421F-A4E2-E231930DB29F}"/>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4A555E6A-4926-443B-9C52-352E001A51C2}"/>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4419553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5"/>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7B22027A-B6AC-49DB-B817-981C169C63F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7F645B59-7625-4F02-90B3-6F3FD380B2C1}"/>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577182426"/>
      </p:ext>
    </p:extLst>
  </p:cSld>
  <p:clrMap bg1="lt1" tx1="dk1" bg2="lt2" tx2="dk2" accent1="accent1" accent2="accent2" accent3="accent3" accent4="accent4" accent5="accent5" accent6="accent6" hlink="hlink" folHlink="folHlink"/>
  <p:sldLayoutIdLst>
    <p:sldLayoutId id="2147483704" r:id="rId1"/>
    <p:sldLayoutId id="2147483685" r:id="rId2"/>
    <p:sldLayoutId id="2147483696" r:id="rId3"/>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8"/>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BEA50B52-0124-4042-916D-0A9D056D405F}"/>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5147118F-ECD4-4688-BC55-97974549ACD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05016456"/>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690" r:id="rId3"/>
    <p:sldLayoutId id="2147483691" r:id="rId4"/>
    <p:sldLayoutId id="2147483692" r:id="rId5"/>
    <p:sldLayoutId id="2147483693" r:id="rId6"/>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3"/>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D7AE621B-AE56-482F-B261-0A0C473B6CDB}"/>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87EE3449-3941-4352-AADF-C963EACD05C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6" r:id="rId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3"/>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0824C111-870A-4327-8AF8-2CE4AE447F5A}"/>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D45C439C-484D-4A59-8171-30C8ADB0911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401335972"/>
      </p:ext>
    </p:extLst>
  </p:cSld>
  <p:clrMap bg1="lt1" tx1="dk1" bg2="lt2" tx2="dk2" accent1="accent1" accent2="accent2" accent3="accent3" accent4="accent4" accent5="accent5" accent6="accent6" hlink="hlink" folHlink="folHlink"/>
  <p:sldLayoutIdLst>
    <p:sldLayoutId id="2147483698" r:id="rId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hyperlink" Target="https://media.nhsbsa.nhs.uk/campaigns/nhs-learning-support-fund-hei-toolkit" TargetMode="Externa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gov.uk/guidance/immigration-rules/immigration-rules-appendix-ukraine-scheme"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gov.uk/guidance/student-finance-england-how-to-guide" TargetMode="External"/><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gov.uk/guidance/student-finance-england-how-to-guid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gov.uk/guidance/guidance-for-students-parents-and-partners-providing-evidence-to-support-a-student-finance-application"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hyperlink" Target="https://www.gov.uk/guidance/guidance-for-students-parents-and-partners-providing-evidence-to-support-a-student-finance-applica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gov.uk/guidance/guidance-for-students-parents-and-partners-providing-evidence-to-support-a-student-finance-applicat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gov.uk/guidance/understanding-student-living-costs" TargetMode="External"/><Relationship Id="rId7" Type="http://schemas.openxmlformats.org/officeDocument/2006/relationships/hyperlink" Target="https://www.gov.uk/guidance/what-to-do-if-youre-in-financial-hardship" TargetMode="External"/><Relationship Id="rId2" Type="http://schemas.openxmlformats.org/officeDocument/2006/relationships/hyperlink" Target="https://studentspace.org.uk/" TargetMode="Externa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1.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hyperlink" Target="http://www.gov.uk/slc" TargetMode="External"/><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hyperlink" Target="http://www.gov.uk/support-child-or-partners-student-finance-application/current-year-incom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4CA412-3211-0EAF-1724-EC0AB413431A}"/>
              </a:ext>
            </a:extLst>
          </p:cNvPr>
          <p:cNvSpPr txBox="1"/>
          <p:nvPr/>
        </p:nvSpPr>
        <p:spPr>
          <a:xfrm>
            <a:off x="336549" y="1305341"/>
            <a:ext cx="10852008" cy="4247317"/>
          </a:xfrm>
          <a:prstGeom prst="rect">
            <a:avLst/>
          </a:prstGeom>
          <a:noFill/>
        </p:spPr>
        <p:txBody>
          <a:bodyPr wrap="square">
            <a:spAutoFit/>
          </a:bodyPr>
          <a:lstStyle/>
          <a:p>
            <a:r>
              <a:rPr lang="en-GB" sz="3600" dirty="0">
                <a:solidFill>
                  <a:prstClr val="white"/>
                </a:solidFill>
                <a:latin typeface="Arial" pitchFamily="34" charset="0"/>
                <a:cs typeface="Arial" pitchFamily="34" charset="0"/>
              </a:rPr>
              <a:t>University of Bath T&amp;A Conference</a:t>
            </a:r>
          </a:p>
          <a:p>
            <a:r>
              <a:rPr lang="en-GB" sz="3600" dirty="0">
                <a:solidFill>
                  <a:prstClr val="white"/>
                </a:solidFill>
                <a:latin typeface="Arial" pitchFamily="34" charset="0"/>
                <a:cs typeface="Arial" pitchFamily="34" charset="0"/>
              </a:rPr>
              <a:t>Student Finance Update for Academic Year 2023/24</a:t>
            </a:r>
          </a:p>
          <a:p>
            <a:endParaRPr lang="en-GB" sz="3600" dirty="0">
              <a:solidFill>
                <a:prstClr val="white"/>
              </a:solidFill>
              <a:latin typeface="Arial" pitchFamily="34" charset="0"/>
              <a:cs typeface="Arial" pitchFamily="34" charset="0"/>
            </a:endParaRPr>
          </a:p>
          <a:p>
            <a:r>
              <a:rPr lang="en-GB" sz="3600" dirty="0">
                <a:solidFill>
                  <a:prstClr val="white"/>
                </a:solidFill>
                <a:latin typeface="Arial" pitchFamily="34" charset="0"/>
                <a:cs typeface="Arial" pitchFamily="34" charset="0"/>
              </a:rPr>
              <a:t>Student Finance England session</a:t>
            </a:r>
            <a:endParaRPr lang="en-GB" dirty="0">
              <a:solidFill>
                <a:prstClr val="white"/>
              </a:solidFill>
              <a:latin typeface="Arial" pitchFamily="34" charset="0"/>
              <a:cs typeface="Arial" pitchFamily="34" charset="0"/>
            </a:endParaRPr>
          </a:p>
          <a:p>
            <a:endParaRPr lang="en-GB" dirty="0">
              <a:solidFill>
                <a:prstClr val="white"/>
              </a:solidFill>
              <a:latin typeface="Arial" pitchFamily="34" charset="0"/>
              <a:cs typeface="Arial" pitchFamily="34" charset="0"/>
            </a:endParaRPr>
          </a:p>
          <a:p>
            <a:endParaRPr lang="en-GB" dirty="0">
              <a:solidFill>
                <a:prstClr val="white"/>
              </a:solidFill>
              <a:latin typeface="Arial" pitchFamily="34" charset="0"/>
              <a:cs typeface="Arial" pitchFamily="34" charset="0"/>
            </a:endParaRPr>
          </a:p>
          <a:p>
            <a:endParaRPr lang="en-GB" dirty="0">
              <a:solidFill>
                <a:prstClr val="white"/>
              </a:solidFill>
              <a:latin typeface="Arial" pitchFamily="34" charset="0"/>
              <a:cs typeface="Arial" pitchFamily="34" charset="0"/>
            </a:endParaRPr>
          </a:p>
          <a:p>
            <a:r>
              <a:rPr lang="en-GB" dirty="0">
                <a:solidFill>
                  <a:prstClr val="white"/>
                </a:solidFill>
                <a:latin typeface="Arial" pitchFamily="34" charset="0"/>
                <a:cs typeface="Arial" pitchFamily="34" charset="0"/>
              </a:rPr>
              <a:t>By Stacey-May Fox</a:t>
            </a:r>
          </a:p>
          <a:p>
            <a:r>
              <a:rPr lang="en-GB" dirty="0">
                <a:solidFill>
                  <a:prstClr val="white"/>
                </a:solidFill>
                <a:latin typeface="Arial" pitchFamily="34" charset="0"/>
                <a:cs typeface="Arial" pitchFamily="34" charset="0"/>
              </a:rPr>
              <a:t>Funding Information Services Team</a:t>
            </a:r>
          </a:p>
          <a:p>
            <a:r>
              <a:rPr lang="en-GB" dirty="0">
                <a:solidFill>
                  <a:prstClr val="white"/>
                </a:solidFill>
                <a:latin typeface="Arial" pitchFamily="34" charset="0"/>
                <a:cs typeface="Arial" pitchFamily="34" charset="0"/>
              </a:rPr>
              <a:t>Student Loans Company</a:t>
            </a:r>
          </a:p>
          <a:p>
            <a:r>
              <a:rPr lang="en-GB" dirty="0">
                <a:solidFill>
                  <a:prstClr val="white"/>
                </a:solidFill>
                <a:latin typeface="Arial" pitchFamily="34" charset="0"/>
                <a:cs typeface="Arial" pitchFamily="34" charset="0"/>
              </a:rPr>
              <a:t>7</a:t>
            </a:r>
            <a:r>
              <a:rPr lang="en-GB" baseline="30000" dirty="0">
                <a:solidFill>
                  <a:prstClr val="white"/>
                </a:solidFill>
                <a:latin typeface="Arial" pitchFamily="34" charset="0"/>
                <a:cs typeface="Arial" pitchFamily="34" charset="0"/>
              </a:rPr>
              <a:t>th</a:t>
            </a:r>
            <a:r>
              <a:rPr lang="en-GB" dirty="0">
                <a:solidFill>
                  <a:prstClr val="white"/>
                </a:solidFill>
                <a:latin typeface="Arial" pitchFamily="34" charset="0"/>
                <a:cs typeface="Arial" pitchFamily="34" charset="0"/>
              </a:rPr>
              <a:t> July 2023</a:t>
            </a:r>
          </a:p>
        </p:txBody>
      </p:sp>
      <p:pic>
        <p:nvPicPr>
          <p:cNvPr id="5" name="Picture 4" descr="Logo&#10;&#10;Description automatically generated">
            <a:extLst>
              <a:ext uri="{FF2B5EF4-FFF2-40B4-BE49-F238E27FC236}">
                <a16:creationId xmlns:a16="http://schemas.microsoft.com/office/drawing/2014/main" id="{CC7FD27D-BDE9-4B74-E4AE-BEFDEF578F9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6978" y="6045184"/>
            <a:ext cx="3511672" cy="468848"/>
          </a:xfrm>
          <a:prstGeom prst="rect">
            <a:avLst/>
          </a:prstGeom>
        </p:spPr>
      </p:pic>
    </p:spTree>
    <p:extLst>
      <p:ext uri="{BB962C8B-B14F-4D97-AF65-F5344CB8AC3E}">
        <p14:creationId xmlns:p14="http://schemas.microsoft.com/office/powerpoint/2010/main" val="174418403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559531598"/>
              </p:ext>
            </p:extLst>
          </p:nvPr>
        </p:nvGraphicFramePr>
        <p:xfrm>
          <a:off x="534255" y="1296820"/>
          <a:ext cx="10880332" cy="3857932"/>
        </p:xfrm>
        <a:graphic>
          <a:graphicData uri="http://schemas.openxmlformats.org/drawingml/2006/table">
            <a:tbl>
              <a:tblPr firstRow="1"/>
              <a:tblGrid>
                <a:gridCol w="3502775">
                  <a:extLst>
                    <a:ext uri="{9D8B030D-6E8A-4147-A177-3AD203B41FA5}">
                      <a16:colId xmlns:a16="http://schemas.microsoft.com/office/drawing/2014/main" val="20000"/>
                    </a:ext>
                  </a:extLst>
                </a:gridCol>
                <a:gridCol w="1859458">
                  <a:extLst>
                    <a:ext uri="{9D8B030D-6E8A-4147-A177-3AD203B41FA5}">
                      <a16:colId xmlns:a16="http://schemas.microsoft.com/office/drawing/2014/main" val="20001"/>
                    </a:ext>
                  </a:extLst>
                </a:gridCol>
                <a:gridCol w="1784327">
                  <a:extLst>
                    <a:ext uri="{9D8B030D-6E8A-4147-A177-3AD203B41FA5}">
                      <a16:colId xmlns:a16="http://schemas.microsoft.com/office/drawing/2014/main" val="20002"/>
                    </a:ext>
                  </a:extLst>
                </a:gridCol>
                <a:gridCol w="1821893">
                  <a:extLst>
                    <a:ext uri="{9D8B030D-6E8A-4147-A177-3AD203B41FA5}">
                      <a16:colId xmlns:a16="http://schemas.microsoft.com/office/drawing/2014/main" val="20003"/>
                    </a:ext>
                  </a:extLst>
                </a:gridCol>
                <a:gridCol w="1911879">
                  <a:extLst>
                    <a:ext uri="{9D8B030D-6E8A-4147-A177-3AD203B41FA5}">
                      <a16:colId xmlns:a16="http://schemas.microsoft.com/office/drawing/2014/main" val="20004"/>
                    </a:ext>
                  </a:extLst>
                </a:gridCol>
              </a:tblGrid>
              <a:tr h="382094">
                <a:tc rowSpan="2">
                  <a:txBody>
                    <a:bodyPr/>
                    <a:lstStyle/>
                    <a:p>
                      <a:pPr algn="ctr"/>
                      <a:r>
                        <a:rPr lang="en-GB" sz="2000" b="0" dirty="0">
                          <a:solidFill>
                            <a:schemeClr val="bg1"/>
                          </a:solidFill>
                          <a:latin typeface="Arial" pitchFamily="34" charset="0"/>
                          <a:cs typeface="Arial" pitchFamily="34" charset="0"/>
                        </a:rPr>
                        <a:t>GFD AY 23/24</a:t>
                      </a:r>
                    </a:p>
                    <a:p>
                      <a:pPr algn="ctr"/>
                      <a:r>
                        <a:rPr lang="en-GB" sz="2000" b="0" dirty="0">
                          <a:solidFill>
                            <a:schemeClr val="bg1"/>
                          </a:solidFill>
                          <a:latin typeface="Arial" pitchFamily="34" charset="0"/>
                          <a:cs typeface="Arial" pitchFamily="34" charset="0"/>
                        </a:rPr>
                        <a:t>Income Assessments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a:txBody>
                    <a:bodyPr/>
                    <a:lstStyle/>
                    <a:p>
                      <a:pPr algn="ctr">
                        <a:spcAft>
                          <a:spcPts val="0"/>
                        </a:spcAft>
                      </a:pPr>
                      <a:r>
                        <a:rPr lang="en-GB" sz="1800" b="0" dirty="0">
                          <a:solidFill>
                            <a:schemeClr val="bg1"/>
                          </a:solidFill>
                          <a:latin typeface="Arial" pitchFamily="34" charset="0"/>
                          <a:ea typeface="Times New Roman"/>
                          <a:cs typeface="Arial" pitchFamily="34" charset="0"/>
                        </a:rPr>
                        <a:t>PLA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algn="ctr">
                        <a:spcAft>
                          <a:spcPts val="0"/>
                        </a:spcAft>
                      </a:pPr>
                      <a:r>
                        <a:rPr lang="en-GB" sz="1800" b="0" dirty="0">
                          <a:solidFill>
                            <a:schemeClr val="bg1"/>
                          </a:solidFill>
                          <a:latin typeface="Arial" pitchFamily="34" charset="0"/>
                          <a:ea typeface="Times New Roman"/>
                          <a:cs typeface="Arial" pitchFamily="34" charset="0"/>
                        </a:rPr>
                        <a:t>ADG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2">
                  <a:txBody>
                    <a:bodyPr/>
                    <a:lstStyle/>
                    <a:p>
                      <a:pPr algn="ctr">
                        <a:spcAft>
                          <a:spcPts val="0"/>
                        </a:spcAft>
                      </a:pPr>
                      <a:r>
                        <a:rPr lang="en-GB" sz="1800" b="0" dirty="0">
                          <a:solidFill>
                            <a:schemeClr val="bg1"/>
                          </a:solidFill>
                          <a:latin typeface="Arial" pitchFamily="34" charset="0"/>
                          <a:ea typeface="Times New Roman"/>
                          <a:cs typeface="Arial" pitchFamily="34" charset="0"/>
                        </a:rPr>
                        <a:t>CCG  </a:t>
                      </a:r>
                      <a:r>
                        <a:rPr lang="en-GB" sz="1600" b="0" dirty="0">
                          <a:solidFill>
                            <a:schemeClr val="bg1"/>
                          </a:solidFill>
                          <a:latin typeface="Arial" pitchFamily="34" charset="0"/>
                          <a:ea typeface="Times New Roman"/>
                          <a:cs typeface="Arial" pitchFamily="34" charset="0"/>
                        </a:rPr>
                        <a:t>(*52 Week 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GB"/>
                    </a:p>
                  </a:txBody>
                  <a:tcPr/>
                </a:tc>
                <a:extLst>
                  <a:ext uri="{0D108BD9-81ED-4DB2-BD59-A6C34878D82A}">
                    <a16:rowId xmlns:a16="http://schemas.microsoft.com/office/drawing/2014/main" val="10000"/>
                  </a:ext>
                </a:extLst>
              </a:tr>
              <a:tr h="76419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0"/>
                        </a:spcAft>
                      </a:pPr>
                      <a:r>
                        <a:rPr lang="en-GB" sz="1800" b="0" dirty="0">
                          <a:solidFill>
                            <a:schemeClr val="bg1"/>
                          </a:solidFill>
                          <a:latin typeface="Arial" pitchFamily="34" charset="0"/>
                          <a:ea typeface="Times New Roman"/>
                          <a:cs typeface="Arial" pitchFamily="34" charset="0"/>
                        </a:rPr>
                        <a:t>1 </a:t>
                      </a:r>
                    </a:p>
                    <a:p>
                      <a:pPr algn="ctr">
                        <a:spcAft>
                          <a:spcPts val="0"/>
                        </a:spcAft>
                      </a:pPr>
                      <a:r>
                        <a:rPr lang="en-GB" sz="1800" b="0" dirty="0">
                          <a:solidFill>
                            <a:schemeClr val="bg1"/>
                          </a:solidFill>
                          <a:latin typeface="Arial" pitchFamily="34" charset="0"/>
                          <a:ea typeface="Times New Roman"/>
                          <a:cs typeface="Arial" pitchFamily="34" charset="0"/>
                        </a:rPr>
                        <a:t>Child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spcAft>
                          <a:spcPts val="0"/>
                        </a:spcAft>
                      </a:pPr>
                      <a:r>
                        <a:rPr lang="en-GB" sz="1800" b="0" dirty="0">
                          <a:solidFill>
                            <a:schemeClr val="bg1"/>
                          </a:solidFill>
                          <a:latin typeface="Arial" pitchFamily="34" charset="0"/>
                          <a:ea typeface="Times New Roman"/>
                          <a:cs typeface="Arial" pitchFamily="34" charset="0"/>
                        </a:rPr>
                        <a:t>2+ </a:t>
                      </a:r>
                    </a:p>
                    <a:p>
                      <a:pPr algn="ctr">
                        <a:spcAft>
                          <a:spcPts val="0"/>
                        </a:spcAft>
                      </a:pPr>
                      <a:r>
                        <a:rPr lang="en-GB" sz="1800" b="0" dirty="0">
                          <a:solidFill>
                            <a:schemeClr val="bg1"/>
                          </a:solidFill>
                          <a:latin typeface="Arial" pitchFamily="34" charset="0"/>
                          <a:ea typeface="Times New Roman"/>
                          <a:cs typeface="Arial" pitchFamily="34" charset="0"/>
                        </a:rPr>
                        <a:t>Children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1"/>
                  </a:ext>
                </a:extLst>
              </a:tr>
              <a:tr h="681565">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Maximum entitlement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£1,915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£3,354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latin typeface="Arial" pitchFamily="34" charset="0"/>
                          <a:ea typeface="Times New Roman"/>
                          <a:cs typeface="Arial" pitchFamily="34" charset="0"/>
                        </a:rPr>
                        <a:t>£9,822.80*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latin typeface="Arial" pitchFamily="34" charset="0"/>
                          <a:ea typeface="Times New Roman"/>
                          <a:cs typeface="Arial" pitchFamily="34" charset="0"/>
                        </a:rPr>
                        <a:t>£16,840.20*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564813">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Minimum payable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3362">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Lower income threshold</a:t>
                      </a:r>
                      <a:r>
                        <a:rPr lang="en-GB" sz="1800" b="0" baseline="0" dirty="0">
                          <a:solidFill>
                            <a:schemeClr val="bg1">
                              <a:lumMod val="95000"/>
                            </a:schemeClr>
                          </a:solidFill>
                          <a:latin typeface="Arial" pitchFamily="34" charset="0"/>
                          <a:ea typeface="Times New Roman"/>
                          <a:cs typeface="Arial" pitchFamily="34" charset="0"/>
                        </a:rPr>
                        <a:t> </a:t>
                      </a:r>
                    </a:p>
                    <a:p>
                      <a:pPr algn="ctr">
                        <a:spcAft>
                          <a:spcPts val="0"/>
                        </a:spcAft>
                      </a:pPr>
                      <a:r>
                        <a:rPr lang="en-GB" sz="1800" b="0" baseline="0" dirty="0">
                          <a:solidFill>
                            <a:schemeClr val="bg1">
                              <a:lumMod val="95000"/>
                            </a:schemeClr>
                          </a:solidFill>
                          <a:latin typeface="Arial" pitchFamily="34" charset="0"/>
                          <a:ea typeface="Times New Roman"/>
                          <a:cs typeface="Arial" pitchFamily="34" charset="0"/>
                        </a:rPr>
                        <a:t>for </a:t>
                      </a:r>
                      <a:r>
                        <a:rPr lang="en-GB" sz="1800" b="1" dirty="0">
                          <a:solidFill>
                            <a:schemeClr val="bg1">
                              <a:lumMod val="95000"/>
                            </a:schemeClr>
                          </a:solidFill>
                          <a:latin typeface="Arial" pitchFamily="34" charset="0"/>
                          <a:ea typeface="Times New Roman"/>
                          <a:cs typeface="Arial" pitchFamily="34" charset="0"/>
                        </a:rPr>
                        <a:t>maximum</a:t>
                      </a:r>
                      <a:r>
                        <a:rPr lang="en-GB" sz="1800" b="0" baseline="0" dirty="0">
                          <a:solidFill>
                            <a:schemeClr val="bg1">
                              <a:lumMod val="95000"/>
                            </a:schemeClr>
                          </a:solidFill>
                          <a:latin typeface="Arial" pitchFamily="34" charset="0"/>
                          <a:ea typeface="Times New Roman"/>
                          <a:cs typeface="Arial" pitchFamily="34" charset="0"/>
                        </a:rPr>
                        <a:t> </a:t>
                      </a:r>
                      <a:r>
                        <a:rPr lang="en-GB" sz="1800" b="0" dirty="0">
                          <a:solidFill>
                            <a:schemeClr val="bg1">
                              <a:lumMod val="95000"/>
                            </a:schemeClr>
                          </a:solidFill>
                          <a:latin typeface="Arial" pitchFamily="34" charset="0"/>
                          <a:ea typeface="Times New Roman"/>
                          <a:cs typeface="Arial" pitchFamily="34" charset="0"/>
                        </a:rPr>
                        <a:t>grant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£14,910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£8,746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£9,727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£11,118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741908">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Upper</a:t>
                      </a:r>
                      <a:r>
                        <a:rPr lang="en-GB" sz="1800" b="1" dirty="0">
                          <a:solidFill>
                            <a:schemeClr val="bg1">
                              <a:lumMod val="95000"/>
                            </a:schemeClr>
                          </a:solidFill>
                          <a:latin typeface="Arial" pitchFamily="34" charset="0"/>
                          <a:ea typeface="Times New Roman"/>
                          <a:cs typeface="Arial" pitchFamily="34" charset="0"/>
                        </a:rPr>
                        <a:t> </a:t>
                      </a:r>
                      <a:r>
                        <a:rPr lang="en-GB" sz="1800" b="0" dirty="0">
                          <a:solidFill>
                            <a:schemeClr val="bg1">
                              <a:lumMod val="95000"/>
                            </a:schemeClr>
                          </a:solidFill>
                          <a:latin typeface="Arial" pitchFamily="34" charset="0"/>
                          <a:ea typeface="Times New Roman"/>
                          <a:cs typeface="Arial" pitchFamily="34" charset="0"/>
                        </a:rPr>
                        <a:t>income threshold </a:t>
                      </a:r>
                    </a:p>
                    <a:p>
                      <a:pPr algn="ctr">
                        <a:spcAft>
                          <a:spcPts val="0"/>
                        </a:spcAft>
                      </a:pPr>
                      <a:r>
                        <a:rPr lang="en-GB" sz="1800" b="0" dirty="0">
                          <a:solidFill>
                            <a:schemeClr val="bg1">
                              <a:lumMod val="95000"/>
                            </a:schemeClr>
                          </a:solidFill>
                          <a:latin typeface="Arial" pitchFamily="34" charset="0"/>
                          <a:ea typeface="Times New Roman"/>
                          <a:cs typeface="Arial" pitchFamily="34" charset="0"/>
                        </a:rPr>
                        <a:t>for </a:t>
                      </a:r>
                      <a:r>
                        <a:rPr lang="en-GB" sz="1800" b="1" dirty="0">
                          <a:solidFill>
                            <a:schemeClr val="bg1">
                              <a:lumMod val="95000"/>
                            </a:schemeClr>
                          </a:solidFill>
                          <a:latin typeface="Arial" pitchFamily="34" charset="0"/>
                          <a:ea typeface="Times New Roman"/>
                          <a:cs typeface="Arial" pitchFamily="34" charset="0"/>
                        </a:rPr>
                        <a:t>minimum</a:t>
                      </a:r>
                      <a:r>
                        <a:rPr lang="en-GB" sz="1800" b="0" dirty="0">
                          <a:solidFill>
                            <a:schemeClr val="bg1">
                              <a:lumMod val="95000"/>
                            </a:schemeClr>
                          </a:solidFill>
                          <a:latin typeface="Arial" pitchFamily="34" charset="0"/>
                          <a:ea typeface="Times New Roman"/>
                          <a:cs typeface="Arial" pitchFamily="34" charset="0"/>
                        </a:rPr>
                        <a:t> grant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£18,739.98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£15,453.98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£19,549.79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£27,958.19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2" name="Group 9" descr="Banner saying Weekly maximum CCG amount for one child: £183.75 and Weekly maximum CCG amount for two or more children: £315.03&#10;"/>
          <p:cNvGrpSpPr/>
          <p:nvPr/>
        </p:nvGrpSpPr>
        <p:grpSpPr>
          <a:xfrm>
            <a:off x="1764597" y="5502396"/>
            <a:ext cx="8662806" cy="923330"/>
            <a:chOff x="-1583146" y="3432097"/>
            <a:chExt cx="8662806" cy="923330"/>
          </a:xfrm>
        </p:grpSpPr>
        <p:sp>
          <p:nvSpPr>
            <p:cNvPr id="6" name="Rounded Rectangle 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a:spLocks noChangeArrowheads="1"/>
            </p:cNvSpPr>
            <p:nvPr/>
          </p:nvSpPr>
          <p:spPr bwMode="auto">
            <a:xfrm>
              <a:off x="-746143" y="3528695"/>
              <a:ext cx="7825803" cy="70788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*Weekly maximum CCG amount for one child: </a:t>
              </a: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£188.90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*Weekly maximum CCG amount for two or more children: </a:t>
              </a: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£323.85</a:t>
              </a: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
        <p:nvSpPr>
          <p:cNvPr id="3" name="TextBox 2">
            <a:extLst>
              <a:ext uri="{FF2B5EF4-FFF2-40B4-BE49-F238E27FC236}">
                <a16:creationId xmlns:a16="http://schemas.microsoft.com/office/drawing/2014/main" id="{78C9DD4A-1E17-7FFE-4EDC-0F343C947760}"/>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Dependants Grants</a:t>
            </a:r>
          </a:p>
        </p:txBody>
      </p:sp>
    </p:spTree>
    <p:extLst>
      <p:ext uri="{BB962C8B-B14F-4D97-AF65-F5344CB8AC3E}">
        <p14:creationId xmlns:p14="http://schemas.microsoft.com/office/powerpoint/2010/main" val="40843667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5DF4EAE-85BE-4435-8923-5E022B221347}"/>
              </a:ext>
            </a:extLst>
          </p:cNvPr>
          <p:cNvGrpSpPr/>
          <p:nvPr/>
        </p:nvGrpSpPr>
        <p:grpSpPr>
          <a:xfrm rot="155403">
            <a:off x="6184955" y="4111403"/>
            <a:ext cx="5207848" cy="1585522"/>
            <a:chOff x="654342" y="3428999"/>
            <a:chExt cx="7866232" cy="2690070"/>
          </a:xfrm>
        </p:grpSpPr>
        <p:pic>
          <p:nvPicPr>
            <p:cNvPr id="11" name="Picture 10">
              <a:extLst>
                <a:ext uri="{FF2B5EF4-FFF2-40B4-BE49-F238E27FC236}">
                  <a16:creationId xmlns:a16="http://schemas.microsoft.com/office/drawing/2014/main" id="{CAF7F9CB-5423-4B2E-907D-0DA7F729A5DD}"/>
                </a:ext>
              </a:extLst>
            </p:cNvPr>
            <p:cNvPicPr>
              <a:picLocks noChangeAspect="1"/>
            </p:cNvPicPr>
            <p:nvPr/>
          </p:nvPicPr>
          <p:blipFill>
            <a:blip r:embed="rId2"/>
            <a:stretch>
              <a:fillRect/>
            </a:stretch>
          </p:blipFill>
          <p:spPr>
            <a:xfrm>
              <a:off x="654342" y="3429000"/>
              <a:ext cx="3563385" cy="269006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4DFCEBC-F088-4DE4-B696-60E8575AA7A2}"/>
                </a:ext>
              </a:extLst>
            </p:cNvPr>
            <p:cNvPicPr>
              <a:picLocks noChangeAspect="1"/>
            </p:cNvPicPr>
            <p:nvPr/>
          </p:nvPicPr>
          <p:blipFill>
            <a:blip r:embed="rId3"/>
            <a:stretch>
              <a:fillRect/>
            </a:stretch>
          </p:blipFill>
          <p:spPr>
            <a:xfrm>
              <a:off x="6670850" y="3428999"/>
              <a:ext cx="1849724" cy="269006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F1A8C35A-470A-4E9C-8457-E49F721FD0FD}"/>
                </a:ext>
              </a:extLst>
            </p:cNvPr>
            <p:cNvPicPr>
              <a:picLocks noChangeAspect="1"/>
            </p:cNvPicPr>
            <p:nvPr/>
          </p:nvPicPr>
          <p:blipFill>
            <a:blip r:embed="rId4"/>
            <a:stretch>
              <a:fillRect/>
            </a:stretch>
          </p:blipFill>
          <p:spPr>
            <a:xfrm>
              <a:off x="4498814" y="3429000"/>
              <a:ext cx="1877697" cy="2690069"/>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graphicFrame>
        <p:nvGraphicFramePr>
          <p:cNvPr id="6" name="Table 5">
            <a:extLst>
              <a:ext uri="{FF2B5EF4-FFF2-40B4-BE49-F238E27FC236}">
                <a16:creationId xmlns:a16="http://schemas.microsoft.com/office/drawing/2014/main" id="{72FB9111-D56B-4DF7-8DE2-54B51B73100A}"/>
              </a:ext>
            </a:extLst>
          </p:cNvPr>
          <p:cNvGraphicFramePr>
            <a:graphicFrameLocks noGrp="1"/>
          </p:cNvGraphicFramePr>
          <p:nvPr>
            <p:extLst>
              <p:ext uri="{D42A27DB-BD31-4B8C-83A1-F6EECF244321}">
                <p14:modId xmlns:p14="http://schemas.microsoft.com/office/powerpoint/2010/main" val="2307360091"/>
              </p:ext>
            </p:extLst>
          </p:nvPr>
        </p:nvGraphicFramePr>
        <p:xfrm>
          <a:off x="1243189" y="1767229"/>
          <a:ext cx="9791272" cy="2186940"/>
        </p:xfrm>
        <a:graphic>
          <a:graphicData uri="http://schemas.openxmlformats.org/drawingml/2006/table">
            <a:tbl>
              <a:tblPr firstRow="1" bandRow="1">
                <a:tableStyleId>{BC89EF96-8CEA-46FF-86C4-4CE0E7609802}</a:tableStyleId>
              </a:tblPr>
              <a:tblGrid>
                <a:gridCol w="5058593">
                  <a:extLst>
                    <a:ext uri="{9D8B030D-6E8A-4147-A177-3AD203B41FA5}">
                      <a16:colId xmlns:a16="http://schemas.microsoft.com/office/drawing/2014/main" val="3147491113"/>
                    </a:ext>
                  </a:extLst>
                </a:gridCol>
                <a:gridCol w="4732679">
                  <a:extLst>
                    <a:ext uri="{9D8B030D-6E8A-4147-A177-3AD203B41FA5}">
                      <a16:colId xmlns:a16="http://schemas.microsoft.com/office/drawing/2014/main" val="787505819"/>
                    </a:ext>
                  </a:extLst>
                </a:gridCol>
              </a:tblGrid>
              <a:tr h="251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Dietetics</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Occupational Therapy</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358870900"/>
                  </a:ext>
                </a:extLst>
              </a:tr>
              <a:tr h="434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Dental Hygiene or Dental Therapy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(Level 5 and Level 6 courses)</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Operating Department Practitioner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(Level 5 and Level 6 courses)</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29761373"/>
                  </a:ext>
                </a:extLst>
              </a:tr>
              <a:tr h="251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Orthoptics</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Orthotics and Prosthetics</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953999582"/>
                  </a:ext>
                </a:extLst>
              </a:tr>
              <a:tr h="251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Physiotherapy</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Podiatry or Chiropody</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144338036"/>
                  </a:ext>
                </a:extLst>
              </a:tr>
              <a:tr h="251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Radiography (diagnostic and therapeutic)</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1400" b="0" dirty="0"/>
                        <a:t>Speech and Language Therapy</a:t>
                      </a:r>
                      <a:endParaRPr lang="en-GB" sz="1400" b="0" dirty="0">
                        <a:solidFill>
                          <a:schemeClr val="tx1"/>
                        </a:solidFill>
                      </a:endParaRPr>
                    </a:p>
                  </a:txBody>
                  <a:tcPr marL="68580" marR="68580" marT="34290" marB="34290" anchor="ctr"/>
                </a:tc>
                <a:extLst>
                  <a:ext uri="{0D108BD9-81ED-4DB2-BD59-A6C34878D82A}">
                    <a16:rowId xmlns:a16="http://schemas.microsoft.com/office/drawing/2014/main" val="1583898088"/>
                  </a:ext>
                </a:extLst>
              </a:tr>
              <a:tr h="251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Paramedicine</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Midwifery</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47069261"/>
                  </a:ext>
                </a:extLst>
              </a:tr>
              <a:tr h="25146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Nursing (adult, child, mental health, learning disability, joint nursing/social work)</a:t>
                      </a:r>
                      <a:endParaRPr lang="en-GB"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473534"/>
                  </a:ext>
                </a:extLst>
              </a:tr>
            </a:tbl>
          </a:graphicData>
        </a:graphic>
      </p:graphicFrame>
      <p:sp>
        <p:nvSpPr>
          <p:cNvPr id="3" name="Rectangle 2">
            <a:extLst>
              <a:ext uri="{FF2B5EF4-FFF2-40B4-BE49-F238E27FC236}">
                <a16:creationId xmlns:a16="http://schemas.microsoft.com/office/drawing/2014/main" id="{B31C9930-512C-41BE-BE21-6F5E11A1687A}"/>
              </a:ext>
            </a:extLst>
          </p:cNvPr>
          <p:cNvSpPr/>
          <p:nvPr/>
        </p:nvSpPr>
        <p:spPr>
          <a:xfrm>
            <a:off x="719191" y="1189712"/>
            <a:ext cx="10407721" cy="584775"/>
          </a:xfrm>
          <a:prstGeom prst="rect">
            <a:avLst/>
          </a:prstGeom>
        </p:spPr>
        <p:txBody>
          <a:bodyPr wrap="square">
            <a:spAutoFit/>
          </a:bodyPr>
          <a:lstStyle/>
          <a:p>
            <a:pPr marL="270000" indent="-270000" algn="ctr">
              <a:defRPr/>
            </a:pPr>
            <a:r>
              <a:rPr lang="en-GB" sz="1600" dirty="0">
                <a:solidFill>
                  <a:prstClr val="black"/>
                </a:solidFill>
                <a:latin typeface="Arial" panose="020B0604020202020204" pitchFamily="34" charset="0"/>
                <a:cs typeface="Arial" panose="020B0604020202020204" pitchFamily="34" charset="0"/>
              </a:rPr>
              <a:t>From AY 2020/21, new and continuing UK domiciled nursing, midwifery and many allied health students</a:t>
            </a:r>
          </a:p>
          <a:p>
            <a:pPr marL="270000" indent="-270000" algn="ctr">
              <a:defRPr/>
            </a:pPr>
            <a:r>
              <a:rPr lang="en-GB" sz="1600" dirty="0">
                <a:solidFill>
                  <a:prstClr val="black"/>
                </a:solidFill>
                <a:latin typeface="Arial" panose="020B0604020202020204" pitchFamily="34" charset="0"/>
                <a:cs typeface="Arial" panose="020B0604020202020204" pitchFamily="34" charset="0"/>
              </a:rPr>
              <a:t>undertaking pre-registration courses at </a:t>
            </a:r>
            <a:r>
              <a:rPr lang="en-GB" sz="1600" b="1" dirty="0">
                <a:solidFill>
                  <a:prstClr val="black"/>
                </a:solidFill>
                <a:latin typeface="Arial" panose="020B0604020202020204" pitchFamily="34" charset="0"/>
                <a:cs typeface="Arial" panose="020B0604020202020204" pitchFamily="34" charset="0"/>
              </a:rPr>
              <a:t>English </a:t>
            </a:r>
            <a:r>
              <a:rPr lang="en-GB" sz="1600" dirty="0">
                <a:solidFill>
                  <a:prstClr val="black"/>
                </a:solidFill>
                <a:latin typeface="Arial" panose="020B0604020202020204" pitchFamily="34" charset="0"/>
                <a:cs typeface="Arial" panose="020B0604020202020204" pitchFamily="34" charset="0"/>
              </a:rPr>
              <a:t>universities</a:t>
            </a:r>
            <a:r>
              <a:rPr lang="en-GB" sz="1600" b="1" dirty="0">
                <a:solidFill>
                  <a:prstClr val="black"/>
                </a:solidFill>
                <a:latin typeface="Arial" panose="020B0604020202020204" pitchFamily="34" charset="0"/>
                <a:cs typeface="Arial" panose="020B0604020202020204" pitchFamily="34" charset="0"/>
              </a:rPr>
              <a:t> </a:t>
            </a:r>
            <a:r>
              <a:rPr lang="en-GB" sz="1600" dirty="0">
                <a:solidFill>
                  <a:prstClr val="black"/>
                </a:solidFill>
                <a:latin typeface="Arial" panose="020B0604020202020204" pitchFamily="34" charset="0"/>
                <a:cs typeface="Arial" panose="020B0604020202020204" pitchFamily="34" charset="0"/>
              </a:rPr>
              <a:t>will receive a £5,000 Training Grant each year: </a:t>
            </a:r>
          </a:p>
        </p:txBody>
      </p:sp>
      <p:sp>
        <p:nvSpPr>
          <p:cNvPr id="9" name="Rectangle 8">
            <a:extLst>
              <a:ext uri="{FF2B5EF4-FFF2-40B4-BE49-F238E27FC236}">
                <a16:creationId xmlns:a16="http://schemas.microsoft.com/office/drawing/2014/main" id="{E4AFEB54-B7ED-480D-9A2D-89D6499B0862}"/>
              </a:ext>
            </a:extLst>
          </p:cNvPr>
          <p:cNvSpPr/>
          <p:nvPr/>
        </p:nvSpPr>
        <p:spPr>
          <a:xfrm>
            <a:off x="1524000" y="6341115"/>
            <a:ext cx="9144000" cy="415498"/>
          </a:xfrm>
          <a:prstGeom prst="rect">
            <a:avLst/>
          </a:prstGeom>
          <a:solidFill>
            <a:srgbClr val="002060"/>
          </a:solidFill>
        </p:spPr>
        <p:txBody>
          <a:bodyPr wrap="square" anchor="t">
            <a:spAutoFit/>
          </a:bodyPr>
          <a:lstStyle/>
          <a:p>
            <a:pPr marL="270000" indent="-270000" algn="ctr" defTabSz="685800">
              <a:defRPr/>
            </a:pPr>
            <a:r>
              <a:rPr lang="en-GB" sz="1050" dirty="0">
                <a:solidFill>
                  <a:schemeClr val="bg1"/>
                </a:solidFill>
                <a:latin typeface="Arial" panose="020B0604020202020204" pitchFamily="34" charset="0"/>
                <a:cs typeface="Arial" panose="020B0604020202020204" pitchFamily="34" charset="0"/>
              </a:rPr>
              <a:t>NHSBSA have created a </a:t>
            </a:r>
            <a:r>
              <a:rPr lang="en-GB" sz="105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HEI LSF communications toolkit </a:t>
            </a:r>
            <a:r>
              <a:rPr lang="en-GB" sz="1050" dirty="0">
                <a:solidFill>
                  <a:schemeClr val="bg1"/>
                </a:solidFill>
                <a:latin typeface="Arial" panose="020B0604020202020204" pitchFamily="34" charset="0"/>
                <a:cs typeface="Arial" panose="020B0604020202020204" pitchFamily="34" charset="0"/>
              </a:rPr>
              <a:t>which contains a suite</a:t>
            </a:r>
          </a:p>
          <a:p>
            <a:pPr marL="270000" indent="-270000" algn="ctr" defTabSz="685800">
              <a:defRPr/>
            </a:pPr>
            <a:r>
              <a:rPr lang="en-GB" sz="1050" dirty="0">
                <a:solidFill>
                  <a:schemeClr val="bg1"/>
                </a:solidFill>
                <a:latin typeface="Arial" panose="020B0604020202020204" pitchFamily="34" charset="0"/>
                <a:cs typeface="Arial" panose="020B0604020202020204" pitchFamily="34" charset="0"/>
              </a:rPr>
              <a:t>of materials practitioners can use to promote the new funding support</a:t>
            </a:r>
          </a:p>
        </p:txBody>
      </p:sp>
      <p:sp>
        <p:nvSpPr>
          <p:cNvPr id="14" name="Rectangle 13">
            <a:extLst>
              <a:ext uri="{FF2B5EF4-FFF2-40B4-BE49-F238E27FC236}">
                <a16:creationId xmlns:a16="http://schemas.microsoft.com/office/drawing/2014/main" id="{6FCB63E7-2ADF-4871-8FC5-350341D3F0F4}"/>
              </a:ext>
            </a:extLst>
          </p:cNvPr>
          <p:cNvSpPr/>
          <p:nvPr/>
        </p:nvSpPr>
        <p:spPr>
          <a:xfrm>
            <a:off x="458441" y="3924663"/>
            <a:ext cx="5600898" cy="1487587"/>
          </a:xfrm>
          <a:prstGeom prst="rect">
            <a:avLst/>
          </a:prstGeom>
        </p:spPr>
        <p:txBody>
          <a:bodyPr wrap="square">
            <a:spAutoFit/>
          </a:bodyPr>
          <a:lstStyle/>
          <a:p>
            <a:pPr marL="270000" indent="-270000" defTabSz="685800">
              <a:defRPr/>
            </a:pPr>
            <a:r>
              <a:rPr lang="en-GB" sz="1400" dirty="0">
                <a:solidFill>
                  <a:prstClr val="black"/>
                </a:solidFill>
                <a:latin typeface="Arial" panose="020B0604020202020204" pitchFamily="34" charset="0"/>
                <a:cs typeface="Arial" panose="020B0604020202020204" pitchFamily="34" charset="0"/>
              </a:rPr>
              <a:t>Extra payments worth up to £3,000 per academic year </a:t>
            </a:r>
          </a:p>
          <a:p>
            <a:pPr marL="270000" indent="-270000" defTabSz="685800">
              <a:defRPr/>
            </a:pPr>
            <a:r>
              <a:rPr lang="en-GB" sz="1400" dirty="0">
                <a:solidFill>
                  <a:prstClr val="black"/>
                </a:solidFill>
                <a:latin typeface="Arial" panose="020B0604020202020204" pitchFamily="34" charset="0"/>
                <a:cs typeface="Arial" panose="020B0604020202020204" pitchFamily="34" charset="0"/>
              </a:rPr>
              <a:t>will be available for eligible student’s and they could receive;</a:t>
            </a:r>
          </a:p>
          <a:p>
            <a:pPr marL="270000" indent="-270000" defTabSz="685800">
              <a:spcAft>
                <a:spcPts val="300"/>
              </a:spcAft>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£2,000 towards childcare costs (Parental Support)</a:t>
            </a:r>
          </a:p>
          <a:p>
            <a:pPr marL="270000" indent="-270000" defTabSz="685800">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£1,000 if they’re a new student studying a shortage specialism*</a:t>
            </a:r>
          </a:p>
          <a:p>
            <a:pPr indent="-270000" defTabSz="685800">
              <a:spcBef>
                <a:spcPts val="450"/>
              </a:spcBef>
              <a:defRPr/>
            </a:pPr>
            <a:r>
              <a:rPr lang="en-GB" sz="1400" dirty="0">
                <a:solidFill>
                  <a:prstClr val="black"/>
                </a:solidFill>
                <a:latin typeface="Arial" panose="020B0604020202020204" pitchFamily="34" charset="0"/>
                <a:cs typeface="Arial" panose="020B0604020202020204" pitchFamily="34" charset="0"/>
              </a:rPr>
              <a:t>Areas which will attract ‘specialist subject payments’ have been confirmed:</a:t>
            </a:r>
          </a:p>
        </p:txBody>
      </p:sp>
      <p:graphicFrame>
        <p:nvGraphicFramePr>
          <p:cNvPr id="16" name="Table 15">
            <a:extLst>
              <a:ext uri="{FF2B5EF4-FFF2-40B4-BE49-F238E27FC236}">
                <a16:creationId xmlns:a16="http://schemas.microsoft.com/office/drawing/2014/main" id="{A9C1B73B-F5C0-4B85-8517-1091860E3EBF}"/>
              </a:ext>
            </a:extLst>
          </p:cNvPr>
          <p:cNvGraphicFramePr>
            <a:graphicFrameLocks noGrp="1"/>
          </p:cNvGraphicFramePr>
          <p:nvPr>
            <p:extLst>
              <p:ext uri="{D42A27DB-BD31-4B8C-83A1-F6EECF244321}">
                <p14:modId xmlns:p14="http://schemas.microsoft.com/office/powerpoint/2010/main" val="3192189214"/>
              </p:ext>
            </p:extLst>
          </p:nvPr>
        </p:nvGraphicFramePr>
        <p:xfrm>
          <a:off x="544052" y="5382743"/>
          <a:ext cx="4695290" cy="877624"/>
        </p:xfrm>
        <a:graphic>
          <a:graphicData uri="http://schemas.openxmlformats.org/drawingml/2006/table">
            <a:tbl>
              <a:tblPr firstRow="1" bandRow="1">
                <a:tableStyleId>{5C22544A-7EE6-4342-B048-85BDC9FD1C3A}</a:tableStyleId>
              </a:tblPr>
              <a:tblGrid>
                <a:gridCol w="2514931">
                  <a:extLst>
                    <a:ext uri="{9D8B030D-6E8A-4147-A177-3AD203B41FA5}">
                      <a16:colId xmlns:a16="http://schemas.microsoft.com/office/drawing/2014/main" val="3147491113"/>
                    </a:ext>
                  </a:extLst>
                </a:gridCol>
                <a:gridCol w="2180359">
                  <a:extLst>
                    <a:ext uri="{9D8B030D-6E8A-4147-A177-3AD203B41FA5}">
                      <a16:colId xmlns:a16="http://schemas.microsoft.com/office/drawing/2014/main" val="787505819"/>
                    </a:ext>
                  </a:extLst>
                </a:gridCol>
              </a:tblGrid>
              <a:tr h="317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Arial" panose="020B0604020202020204" pitchFamily="34" charset="0"/>
                          <a:cs typeface="Arial" panose="020B0604020202020204" pitchFamily="34" charset="0"/>
                        </a:rPr>
                        <a:t>Mental Health Nursing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050" b="0" dirty="0">
                          <a:solidFill>
                            <a:schemeClr val="tx1"/>
                          </a:solidFill>
                          <a:latin typeface="Arial" panose="020B0604020202020204" pitchFamily="34" charset="0"/>
                          <a:cs typeface="Arial" panose="020B0604020202020204" pitchFamily="34" charset="0"/>
                        </a:rPr>
                        <a:t>Learning Disability Nursing</a:t>
                      </a:r>
                      <a:endParaRPr lang="en-GB" sz="105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3898088"/>
                  </a:ext>
                </a:extLst>
              </a:tr>
              <a:tr h="280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Arial" panose="020B0604020202020204" pitchFamily="34" charset="0"/>
                          <a:cs typeface="Arial" panose="020B0604020202020204" pitchFamily="34" charset="0"/>
                        </a:rPr>
                        <a:t>P</a:t>
                      </a:r>
                      <a:r>
                        <a:rPr lang="en-GB" sz="1050" dirty="0">
                          <a:latin typeface="Arial" panose="020B0604020202020204" pitchFamily="34" charset="0"/>
                          <a:cs typeface="Arial" panose="020B0604020202020204" pitchFamily="34" charset="0"/>
                        </a:rPr>
                        <a:t>rosthetics and Orthotics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Arial" panose="020B0604020202020204" pitchFamily="34" charset="0"/>
                          <a:cs typeface="Arial" panose="020B0604020202020204" pitchFamily="34" charset="0"/>
                        </a:rPr>
                        <a:t>O</a:t>
                      </a:r>
                      <a:r>
                        <a:rPr lang="en-GB" sz="1050" dirty="0">
                          <a:latin typeface="Arial" panose="020B0604020202020204" pitchFamily="34" charset="0"/>
                          <a:cs typeface="Arial" panose="020B0604020202020204" pitchFamily="34" charset="0"/>
                        </a:rPr>
                        <a:t>rthoptics and Podiatry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261"/>
                  </a:ext>
                </a:extLst>
              </a:tr>
              <a:tr h="2802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Arial" panose="020B0604020202020204" pitchFamily="34" charset="0"/>
                          <a:cs typeface="Arial" panose="020B0604020202020204" pitchFamily="34" charset="0"/>
                        </a:rPr>
                        <a:t>R</a:t>
                      </a:r>
                      <a:r>
                        <a:rPr lang="en-GB" sz="1050" dirty="0">
                          <a:latin typeface="Arial" panose="020B0604020202020204" pitchFamily="34" charset="0"/>
                          <a:cs typeface="Arial" panose="020B0604020202020204" pitchFamily="34" charset="0"/>
                        </a:rPr>
                        <a:t>adiography (diagnostic and therapeutic)</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473534"/>
                  </a:ext>
                </a:extLst>
              </a:tr>
            </a:tbl>
          </a:graphicData>
        </a:graphic>
      </p:graphicFrame>
      <p:sp>
        <p:nvSpPr>
          <p:cNvPr id="17" name="Title 3">
            <a:extLst>
              <a:ext uri="{FF2B5EF4-FFF2-40B4-BE49-F238E27FC236}">
                <a16:creationId xmlns:a16="http://schemas.microsoft.com/office/drawing/2014/main" id="{F85F2EE3-F987-B303-655C-9E011792F807}"/>
              </a:ext>
            </a:extLst>
          </p:cNvPr>
          <p:cNvSpPr txBox="1">
            <a:spLocks noChangeArrowheads="1"/>
          </p:cNvSpPr>
          <p:nvPr/>
        </p:nvSpPr>
        <p:spPr bwMode="auto">
          <a:xfrm>
            <a:off x="219276" y="301299"/>
            <a:ext cx="7920229"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NHSBSA Training Grant</a:t>
            </a:r>
          </a:p>
          <a:p>
            <a:pPr algn="l">
              <a:spcBef>
                <a:spcPts val="0"/>
              </a:spcBef>
              <a:spcAft>
                <a:spcPts val="600"/>
              </a:spcAft>
              <a:defRPr/>
            </a:pPr>
            <a:r>
              <a:rPr lang="en-US" sz="2000" dirty="0">
                <a:solidFill>
                  <a:prstClr val="black"/>
                </a:solidFill>
                <a:latin typeface="Arial" pitchFamily="34" charset="0"/>
                <a:ea typeface="+mn-ea"/>
                <a:cs typeface="Arial" pitchFamily="34" charset="0"/>
              </a:rPr>
              <a:t>OVERVIEW</a:t>
            </a:r>
          </a:p>
        </p:txBody>
      </p:sp>
    </p:spTree>
    <p:extLst>
      <p:ext uri="{BB962C8B-B14F-4D97-AF65-F5344CB8AC3E}">
        <p14:creationId xmlns:p14="http://schemas.microsoft.com/office/powerpoint/2010/main" val="17242795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42888" y="1035691"/>
            <a:ext cx="11477624" cy="3688709"/>
          </a:xfrm>
          <a:prstGeom prst="rect">
            <a:avLst/>
          </a:prstGeom>
          <a:noFill/>
          <a:ln w="9525">
            <a:noFill/>
            <a:miter lim="800000"/>
            <a:headEnd/>
            <a:tailEnd/>
          </a:ln>
        </p:spPr>
        <p:txBody>
          <a:bodyPr/>
          <a:lstStyle/>
          <a:p>
            <a:pPr marL="360000" lvl="0" indent="-360000">
              <a:defRPr/>
            </a:pPr>
            <a:r>
              <a:rPr lang="en-GB" sz="2000" b="1" dirty="0">
                <a:solidFill>
                  <a:sysClr val="windowText" lastClr="000000"/>
                </a:solidFill>
                <a:latin typeface="Arial" panose="020B0604020202020204" pitchFamily="34" charset="0"/>
                <a:cs typeface="Arial" panose="020B0604020202020204" pitchFamily="34" charset="0"/>
              </a:rPr>
              <a:t>HE Short Courses:</a:t>
            </a:r>
          </a:p>
          <a:p>
            <a:pPr marL="360000" lvl="0" indent="-360000">
              <a:defRPr/>
            </a:pPr>
            <a:endParaRPr lang="en-GB" sz="2000" dirty="0">
              <a:solidFill>
                <a:sysClr val="windowText" lastClr="000000"/>
              </a:solidFill>
              <a:latin typeface="Arial" panose="020B0604020202020204" pitchFamily="34" charset="0"/>
              <a:cs typeface="Arial" panose="020B0604020202020204" pitchFamily="34" charset="0"/>
            </a:endParaRPr>
          </a:p>
          <a:p>
            <a:pPr marL="360000" lvl="0" indent="-360000">
              <a:buFont typeface="Arial" panose="020B0604020202020204" pitchFamily="34" charset="0"/>
              <a:buChar char="•"/>
              <a:defRPr/>
            </a:pPr>
            <a:r>
              <a:rPr lang="en-GB" sz="2000" dirty="0">
                <a:solidFill>
                  <a:sysClr val="windowText" lastClr="000000"/>
                </a:solidFill>
                <a:latin typeface="Arial" panose="020B0604020202020204" pitchFamily="34" charset="0"/>
                <a:cs typeface="Arial" panose="020B0604020202020204" pitchFamily="34" charset="0"/>
              </a:rPr>
              <a:t>Loan support for eligible students undertaking 30 and 40 credit HE Short Courses at levels 4 to 6 delivered by the providers in England who have been granted designation and funding from the DfE and </a:t>
            </a:r>
            <a:r>
              <a:rPr lang="en-GB" sz="2000" dirty="0" err="1">
                <a:solidFill>
                  <a:sysClr val="windowText" lastClr="000000"/>
                </a:solidFill>
                <a:latin typeface="Arial" panose="020B0604020202020204" pitchFamily="34" charset="0"/>
                <a:cs typeface="Arial" panose="020B0604020202020204" pitchFamily="34" charset="0"/>
              </a:rPr>
              <a:t>OfS</a:t>
            </a:r>
            <a:endParaRPr lang="en-GB" sz="2000" dirty="0">
              <a:solidFill>
                <a:sysClr val="windowText" lastClr="000000"/>
              </a:solidFill>
              <a:latin typeface="Arial" panose="020B0604020202020204" pitchFamily="34" charset="0"/>
              <a:cs typeface="Arial" panose="020B0604020202020204" pitchFamily="34" charset="0"/>
            </a:endParaRPr>
          </a:p>
          <a:p>
            <a:pPr marL="360000" lvl="0" indent="-360000">
              <a:buFont typeface="Arial" panose="020B0604020202020204" pitchFamily="34" charset="0"/>
              <a:buChar char="•"/>
              <a:defRPr/>
            </a:pPr>
            <a:endParaRPr lang="en-GB" sz="2000" dirty="0">
              <a:solidFill>
                <a:sysClr val="windowText" lastClr="000000"/>
              </a:solidFill>
              <a:latin typeface="Arial" panose="020B0604020202020204" pitchFamily="34" charset="0"/>
              <a:cs typeface="Arial" panose="020B0604020202020204" pitchFamily="34" charset="0"/>
            </a:endParaRPr>
          </a:p>
          <a:p>
            <a:pPr marL="360000" lvl="0" indent="-360000">
              <a:buFont typeface="Arial" panose="020B0604020202020204" pitchFamily="34" charset="0"/>
              <a:buChar char="•"/>
              <a:defRPr/>
            </a:pPr>
            <a:r>
              <a:rPr lang="en-GB" sz="2000" dirty="0">
                <a:solidFill>
                  <a:sysClr val="windowText" lastClr="000000"/>
                </a:solidFill>
                <a:latin typeface="Arial" panose="020B0604020202020204" pitchFamily="34" charset="0"/>
                <a:cs typeface="Arial" panose="020B0604020202020204" pitchFamily="34" charset="0"/>
              </a:rPr>
              <a:t>Loans will be available for the duration of the HE Short Courses trial (</a:t>
            </a:r>
            <a:r>
              <a:rPr lang="en-GB" sz="2000" b="1" dirty="0">
                <a:solidFill>
                  <a:sysClr val="windowText" lastClr="000000"/>
                </a:solidFill>
                <a:latin typeface="Arial" panose="020B0604020202020204" pitchFamily="34" charset="0"/>
                <a:cs typeface="Arial" panose="020B0604020202020204" pitchFamily="34" charset="0"/>
              </a:rPr>
              <a:t>1</a:t>
            </a:r>
            <a:r>
              <a:rPr lang="en-GB" sz="2000" b="1" baseline="30000" dirty="0">
                <a:solidFill>
                  <a:sysClr val="windowText" lastClr="000000"/>
                </a:solidFill>
                <a:latin typeface="Arial" panose="020B0604020202020204" pitchFamily="34" charset="0"/>
                <a:cs typeface="Arial" panose="020B0604020202020204" pitchFamily="34" charset="0"/>
              </a:rPr>
              <a:t>st</a:t>
            </a:r>
            <a:r>
              <a:rPr lang="en-GB" sz="2000" b="1" dirty="0">
                <a:solidFill>
                  <a:sysClr val="windowText" lastClr="000000"/>
                </a:solidFill>
                <a:latin typeface="Arial" panose="020B0604020202020204" pitchFamily="34" charset="0"/>
                <a:cs typeface="Arial" panose="020B0604020202020204" pitchFamily="34" charset="0"/>
              </a:rPr>
              <a:t> September 2022 to 31</a:t>
            </a:r>
            <a:r>
              <a:rPr lang="en-GB" sz="2000" b="1" baseline="30000" dirty="0">
                <a:solidFill>
                  <a:sysClr val="windowText" lastClr="000000"/>
                </a:solidFill>
                <a:latin typeface="Arial" panose="020B0604020202020204" pitchFamily="34" charset="0"/>
                <a:cs typeface="Arial" panose="020B0604020202020204" pitchFamily="34" charset="0"/>
              </a:rPr>
              <a:t>st</a:t>
            </a:r>
            <a:r>
              <a:rPr lang="en-GB" sz="2000" b="1" dirty="0">
                <a:solidFill>
                  <a:sysClr val="windowText" lastClr="000000"/>
                </a:solidFill>
                <a:latin typeface="Arial" panose="020B0604020202020204" pitchFamily="34" charset="0"/>
                <a:cs typeface="Arial" panose="020B0604020202020204" pitchFamily="34" charset="0"/>
              </a:rPr>
              <a:t> August 2025</a:t>
            </a:r>
            <a:r>
              <a:rPr lang="en-GB" sz="2000" dirty="0">
                <a:solidFill>
                  <a:sysClr val="windowText" lastClr="000000"/>
                </a:solidFill>
                <a:latin typeface="Arial" panose="020B0604020202020204" pitchFamily="34" charset="0"/>
                <a:cs typeface="Arial" panose="020B0604020202020204" pitchFamily="34" charset="0"/>
              </a:rPr>
              <a:t>)</a:t>
            </a:r>
          </a:p>
          <a:p>
            <a:pPr marL="360000" lvl="0" indent="-360000">
              <a:defRPr/>
            </a:pPr>
            <a:endParaRPr lang="en-GB" sz="2000" dirty="0">
              <a:solidFill>
                <a:sysClr val="windowText" lastClr="000000"/>
              </a:solidFill>
              <a:latin typeface="Arial" panose="020B0604020202020204" pitchFamily="34" charset="0"/>
              <a:cs typeface="Arial" panose="020B0604020202020204" pitchFamily="34" charset="0"/>
            </a:endParaRPr>
          </a:p>
          <a:p>
            <a:pPr marL="360000" lvl="0" indent="-360000">
              <a:defRPr/>
            </a:pPr>
            <a:r>
              <a:rPr lang="en-GB" sz="2000" b="1" dirty="0">
                <a:solidFill>
                  <a:sysClr val="windowText" lastClr="000000"/>
                </a:solidFill>
                <a:latin typeface="Arial" panose="020B0604020202020204" pitchFamily="34" charset="0"/>
                <a:cs typeface="Arial" panose="020B0604020202020204" pitchFamily="34" charset="0"/>
              </a:rPr>
              <a:t>Higher Technical Qualifications (HTQ): </a:t>
            </a:r>
          </a:p>
          <a:p>
            <a:pPr marL="360000" lvl="0" indent="-360000">
              <a:defRPr/>
            </a:pPr>
            <a:endParaRPr lang="en-GB" sz="2000" dirty="0">
              <a:solidFill>
                <a:sysClr val="windowText" lastClr="000000"/>
              </a:solidFill>
              <a:latin typeface="Arial" panose="020B0604020202020204" pitchFamily="34" charset="0"/>
              <a:cs typeface="Arial" panose="020B0604020202020204" pitchFamily="34" charset="0"/>
            </a:endParaRPr>
          </a:p>
          <a:p>
            <a:pPr marL="360000" lvl="0" indent="-360000">
              <a:buFont typeface="Arial" panose="020B0604020202020204" pitchFamily="34" charset="0"/>
              <a:buChar char="•"/>
              <a:defRPr/>
            </a:pPr>
            <a:r>
              <a:rPr lang="en-GB" sz="2000" dirty="0">
                <a:solidFill>
                  <a:sysClr val="windowText" lastClr="000000"/>
                </a:solidFill>
                <a:latin typeface="Arial" panose="020B0604020202020204" pitchFamily="34" charset="0"/>
                <a:cs typeface="Arial" panose="020B0604020202020204" pitchFamily="34" charset="0"/>
              </a:rPr>
              <a:t>From AY 2023/24, designation for HE student finance will extend to Level 4 and 5 courses and qualification types that are not recognised as standard HE qualification types (e.g. Level 4 and 5 Certificates and Diplomas)</a:t>
            </a:r>
          </a:p>
          <a:p>
            <a:pPr marL="360000" lvl="0" indent="-360000">
              <a:defRPr/>
            </a:pPr>
            <a:endParaRPr lang="en-GB" sz="2000" dirty="0">
              <a:solidFill>
                <a:sysClr val="windowText" lastClr="000000"/>
              </a:solidFill>
              <a:latin typeface="Arial" panose="020B0604020202020204" pitchFamily="34" charset="0"/>
              <a:cs typeface="Arial" panose="020B0604020202020204" pitchFamily="34" charset="0"/>
            </a:endParaRPr>
          </a:p>
          <a:p>
            <a:pPr marL="360000" lvl="0" indent="-360000">
              <a:buFont typeface="Arial" panose="020B0604020202020204" pitchFamily="34" charset="0"/>
              <a:buChar char="•"/>
              <a:defRPr/>
            </a:pPr>
            <a:r>
              <a:rPr lang="en-GB" sz="2000" dirty="0">
                <a:solidFill>
                  <a:sysClr val="windowText" lastClr="000000"/>
                </a:solidFill>
                <a:latin typeface="Arial" panose="020B0604020202020204" pitchFamily="34" charset="0"/>
                <a:cs typeface="Arial" panose="020B0604020202020204" pitchFamily="34" charset="0"/>
              </a:rPr>
              <a:t>These courses and qualification types </a:t>
            </a:r>
            <a:r>
              <a:rPr lang="en-GB" sz="2000" b="1" dirty="0">
                <a:solidFill>
                  <a:sysClr val="windowText" lastClr="000000"/>
                </a:solidFill>
                <a:latin typeface="Arial" panose="020B0604020202020204" pitchFamily="34" charset="0"/>
                <a:cs typeface="Arial" panose="020B0604020202020204" pitchFamily="34" charset="0"/>
              </a:rPr>
              <a:t>would have previously qualified for ALL support</a:t>
            </a:r>
          </a:p>
        </p:txBody>
      </p:sp>
      <p:sp>
        <p:nvSpPr>
          <p:cNvPr id="2" name="TextBox 14">
            <a:extLst>
              <a:ext uri="{FF2B5EF4-FFF2-40B4-BE49-F238E27FC236}">
                <a16:creationId xmlns:a16="http://schemas.microsoft.com/office/drawing/2014/main" id="{4C853AF4-E7DB-2049-06B7-AB953BE895CA}"/>
              </a:ext>
            </a:extLst>
          </p:cNvPr>
          <p:cNvSpPr txBox="1">
            <a:spLocks noChangeArrowheads="1"/>
          </p:cNvSpPr>
          <p:nvPr/>
        </p:nvSpPr>
        <p:spPr bwMode="auto">
          <a:xfrm>
            <a:off x="212945" y="201631"/>
            <a:ext cx="896598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Up and Coming – SSIN and Alternative Loans</a:t>
            </a:r>
            <a:endParaRPr lang="en-US" sz="20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404367066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ABE40-9CB0-CE1D-E77C-D84D0E4F13AF}"/>
              </a:ext>
            </a:extLst>
          </p:cNvPr>
          <p:cNvSpPr txBox="1"/>
          <p:nvPr/>
        </p:nvSpPr>
        <p:spPr>
          <a:xfrm>
            <a:off x="798301" y="2318107"/>
            <a:ext cx="9564161" cy="1877437"/>
          </a:xfrm>
          <a:prstGeom prst="rect">
            <a:avLst/>
          </a:prstGeom>
          <a:noFill/>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Repayments</a:t>
            </a:r>
          </a:p>
          <a:p>
            <a:endParaRPr lang="en-GB" sz="4000" dirty="0">
              <a:solidFill>
                <a:schemeClr val="bg1"/>
              </a:solidFill>
              <a:latin typeface="Arial" panose="020B0604020202020204" pitchFamily="34" charset="0"/>
              <a:cs typeface="Arial" panose="020B0604020202020204" pitchFamily="34" charset="0"/>
            </a:endParaRPr>
          </a:p>
          <a:p>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65529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655833" y="1187193"/>
            <a:ext cx="10880333" cy="5078313"/>
          </a:xfrm>
          <a:prstGeom prst="rect">
            <a:avLst/>
          </a:prstGeom>
          <a:noFill/>
          <a:ln w="9525">
            <a:noFill/>
            <a:miter lim="800000"/>
            <a:headEnd/>
            <a:tailEnd/>
          </a:ln>
        </p:spPr>
        <p:txBody>
          <a:bodyPr wrap="square">
            <a:spAutoFit/>
          </a:bodyPr>
          <a:lstStyle/>
          <a:p>
            <a:pPr marL="360000" indent="-358775">
              <a:defRPr/>
            </a:pPr>
            <a:r>
              <a:rPr lang="en-GB" dirty="0">
                <a:solidFill>
                  <a:prstClr val="black"/>
                </a:solidFill>
                <a:latin typeface="Arial" panose="020B0604020202020204" pitchFamily="34" charset="0"/>
                <a:cs typeface="Arial" panose="020B0604020202020204" pitchFamily="34" charset="0"/>
              </a:rPr>
              <a:t>Students won’t make repayments until their future income is over </a:t>
            </a:r>
            <a:r>
              <a:rPr lang="en-GB" b="1" dirty="0">
                <a:solidFill>
                  <a:prstClr val="black"/>
                </a:solidFill>
                <a:latin typeface="Arial" panose="020B0604020202020204" pitchFamily="34" charset="0"/>
                <a:cs typeface="Arial" panose="020B0604020202020204" pitchFamily="34" charset="0"/>
              </a:rPr>
              <a:t>£25,000 </a:t>
            </a:r>
            <a:r>
              <a:rPr lang="en-GB" dirty="0">
                <a:solidFill>
                  <a:prstClr val="black"/>
                </a:solidFill>
                <a:latin typeface="Arial" panose="020B0604020202020204" pitchFamily="34" charset="0"/>
                <a:cs typeface="Arial" panose="020B0604020202020204" pitchFamily="34" charset="0"/>
              </a:rPr>
              <a:t>a year (gross) or the weekly</a:t>
            </a:r>
          </a:p>
          <a:p>
            <a:pPr marL="360000" indent="-358775">
              <a:defRPr/>
            </a:pPr>
            <a:r>
              <a:rPr lang="en-GB" dirty="0">
                <a:solidFill>
                  <a:prstClr val="black"/>
                </a:solidFill>
                <a:latin typeface="Arial" panose="020B0604020202020204" pitchFamily="34" charset="0"/>
                <a:cs typeface="Arial" panose="020B0604020202020204" pitchFamily="34" charset="0"/>
              </a:rPr>
              <a:t>(</a:t>
            </a:r>
            <a:r>
              <a:rPr lang="en-GB" b="1" dirty="0">
                <a:solidFill>
                  <a:prstClr val="black"/>
                </a:solidFill>
                <a:latin typeface="Arial" panose="020B0604020202020204" pitchFamily="34" charset="0"/>
                <a:cs typeface="Arial" panose="020B0604020202020204" pitchFamily="34" charset="0"/>
              </a:rPr>
              <a:t>£480</a:t>
            </a:r>
            <a:r>
              <a:rPr lang="en-GB" dirty="0">
                <a:solidFill>
                  <a:prstClr val="black"/>
                </a:solidFill>
                <a:latin typeface="Arial" panose="020B0604020202020204" pitchFamily="34" charset="0"/>
                <a:cs typeface="Arial" panose="020B0604020202020204" pitchFamily="34" charset="0"/>
              </a:rPr>
              <a:t>) or monthly (</a:t>
            </a:r>
            <a:r>
              <a:rPr lang="en-GB" b="1" dirty="0">
                <a:solidFill>
                  <a:prstClr val="black"/>
                </a:solidFill>
                <a:latin typeface="Arial" panose="020B0604020202020204" pitchFamily="34" charset="0"/>
                <a:cs typeface="Arial" panose="020B0604020202020204" pitchFamily="34" charset="0"/>
              </a:rPr>
              <a:t>£2,083</a:t>
            </a:r>
            <a:r>
              <a:rPr lang="en-GB" dirty="0">
                <a:solidFill>
                  <a:prstClr val="black"/>
                </a:solidFill>
                <a:latin typeface="Arial" panose="020B0604020202020204" pitchFamily="34" charset="0"/>
                <a:cs typeface="Arial" panose="020B0604020202020204" pitchFamily="34" charset="0"/>
              </a:rPr>
              <a:t>) equivalent: </a:t>
            </a:r>
          </a:p>
          <a:p>
            <a:pPr marL="360000" indent="-358775">
              <a:defRPr/>
            </a:pPr>
            <a:endParaRPr lang="en-GB" dirty="0">
              <a:solidFill>
                <a:prstClr val="black"/>
              </a:solidFill>
              <a:latin typeface="Arial" panose="020B0604020202020204" pitchFamily="34" charset="0"/>
              <a:cs typeface="Arial" panose="020B0604020202020204" pitchFamily="34" charset="0"/>
            </a:endParaRPr>
          </a:p>
          <a:p>
            <a:pPr marL="360000" lvl="0" indent="-360000">
              <a:buFont typeface="Arial" pitchFamily="34" charset="0"/>
              <a:buChar char="•"/>
              <a:defRPr/>
            </a:pPr>
            <a:r>
              <a:rPr lang="en-GB" dirty="0">
                <a:solidFill>
                  <a:prstClr val="black"/>
                </a:solidFill>
                <a:latin typeface="Arial" panose="020B0604020202020204" pitchFamily="34" charset="0"/>
                <a:cs typeface="Arial" panose="020B0604020202020204" pitchFamily="34" charset="0"/>
              </a:rPr>
              <a:t>You won’t have to make repayments until your income is </a:t>
            </a:r>
            <a:r>
              <a:rPr lang="en-GB" b="1" dirty="0">
                <a:solidFill>
                  <a:prstClr val="black"/>
                </a:solidFill>
                <a:latin typeface="Arial" pitchFamily="34" charset="0"/>
                <a:cs typeface="Arial" pitchFamily="34" charset="0"/>
              </a:rPr>
              <a:t>over a set threshold</a:t>
            </a:r>
            <a:r>
              <a:rPr lang="en-GB" dirty="0">
                <a:solidFill>
                  <a:prstClr val="black"/>
                </a:solidFill>
                <a:latin typeface="Arial" pitchFamily="34" charset="0"/>
                <a:cs typeface="Arial" pitchFamily="34" charset="0"/>
              </a:rPr>
              <a:t>, which will be </a:t>
            </a:r>
            <a:r>
              <a:rPr lang="en-GB" b="1" dirty="0">
                <a:solidFill>
                  <a:prstClr val="black"/>
                </a:solidFill>
                <a:latin typeface="Arial" pitchFamily="34" charset="0"/>
                <a:cs typeface="Arial" pitchFamily="34" charset="0"/>
              </a:rPr>
              <a:t>£25,000 a year </a:t>
            </a:r>
            <a:r>
              <a:rPr lang="en-GB" dirty="0">
                <a:solidFill>
                  <a:prstClr val="black"/>
                </a:solidFill>
                <a:latin typeface="Arial" pitchFamily="34" charset="0"/>
                <a:cs typeface="Arial" pitchFamily="34" charset="0"/>
              </a:rPr>
              <a:t>until </a:t>
            </a:r>
            <a:r>
              <a:rPr lang="en-GB" b="1" dirty="0">
                <a:solidFill>
                  <a:prstClr val="black"/>
                </a:solidFill>
                <a:latin typeface="Arial" pitchFamily="34" charset="0"/>
                <a:cs typeface="Arial" pitchFamily="34" charset="0"/>
              </a:rPr>
              <a:t>April 2027 </a:t>
            </a:r>
          </a:p>
          <a:p>
            <a:pPr marL="360000" lvl="0" indent="-360000">
              <a:buFont typeface="Arial" pitchFamily="34" charset="0"/>
              <a:buChar char="•"/>
              <a:defRPr/>
            </a:pPr>
            <a:endParaRPr lang="en-GB" b="1" dirty="0">
              <a:solidFill>
                <a:prstClr val="black"/>
              </a:solidFill>
              <a:latin typeface="Arial" pitchFamily="34" charset="0"/>
              <a:cs typeface="Arial" pitchFamily="34" charset="0"/>
            </a:endParaRPr>
          </a:p>
          <a:p>
            <a:pPr marL="360000" lvl="0" indent="-360000">
              <a:buFont typeface="Arial" pitchFamily="34" charset="0"/>
              <a:buChar char="•"/>
              <a:defRPr/>
            </a:pPr>
            <a:r>
              <a:rPr lang="en-GB" dirty="0">
                <a:solidFill>
                  <a:prstClr val="black"/>
                </a:solidFill>
                <a:latin typeface="Arial" pitchFamily="34" charset="0"/>
                <a:cs typeface="Arial" pitchFamily="34" charset="0"/>
              </a:rPr>
              <a:t>From April 2027 the threshold is set to </a:t>
            </a:r>
            <a:r>
              <a:rPr lang="en-GB" b="1" dirty="0">
                <a:solidFill>
                  <a:prstClr val="black"/>
                </a:solidFill>
                <a:latin typeface="Arial" pitchFamily="34" charset="0"/>
                <a:cs typeface="Arial" pitchFamily="34" charset="0"/>
              </a:rPr>
              <a:t>rise annually </a:t>
            </a:r>
            <a:r>
              <a:rPr lang="en-GB" dirty="0">
                <a:solidFill>
                  <a:prstClr val="black"/>
                </a:solidFill>
                <a:latin typeface="Arial" pitchFamily="34" charset="0"/>
                <a:cs typeface="Arial" pitchFamily="34" charset="0"/>
              </a:rPr>
              <a:t>with inflation (RPI)</a:t>
            </a:r>
          </a:p>
          <a:p>
            <a:pPr marL="360000" indent="-358775">
              <a:defRPr/>
            </a:pPr>
            <a:endParaRPr lang="en-GB" dirty="0">
              <a:solidFill>
                <a:prstClr val="black"/>
              </a:solidFill>
              <a:latin typeface="Arial" pitchFamily="34" charset="0"/>
              <a:cs typeface="Arial" pitchFamily="34" charset="0"/>
            </a:endParaRPr>
          </a:p>
          <a:p>
            <a:pPr marL="285750" indent="-285750">
              <a:buFont typeface="Arial" panose="020B0604020202020204" pitchFamily="34" charset="0"/>
              <a:buChar char="•"/>
            </a:pPr>
            <a:r>
              <a:rPr lang="en-GB" dirty="0">
                <a:solidFill>
                  <a:prstClr val="black"/>
                </a:solidFill>
                <a:latin typeface="Arial" pitchFamily="34" charset="0"/>
                <a:cs typeface="Arial" pitchFamily="34" charset="0"/>
              </a:rPr>
              <a:t>If they study full-time, students will be due to start repaying in the April after completing or leaving/withdrawing from their course</a:t>
            </a:r>
          </a:p>
          <a:p>
            <a:pPr marL="285750" indent="-285750">
              <a:buFont typeface="Arial" panose="020B0604020202020204" pitchFamily="34" charset="0"/>
              <a:buChar char="•"/>
            </a:pPr>
            <a:endParaRPr lang="en-GB" dirty="0">
              <a:solidFill>
                <a:prstClr val="black"/>
              </a:solidFill>
              <a:latin typeface="Arial" pitchFamily="34" charset="0"/>
              <a:cs typeface="Arial" pitchFamily="34" charset="0"/>
            </a:endParaRPr>
          </a:p>
          <a:p>
            <a:pPr marL="285750" indent="-285750">
              <a:buFont typeface="Arial" panose="020B0604020202020204" pitchFamily="34" charset="0"/>
              <a:buChar char="•"/>
            </a:pPr>
            <a:r>
              <a:rPr lang="en-GB" dirty="0">
                <a:solidFill>
                  <a:prstClr val="black"/>
                </a:solidFill>
                <a:latin typeface="Arial" pitchFamily="34" charset="0"/>
                <a:cs typeface="Arial" pitchFamily="34" charset="0"/>
              </a:rPr>
              <a:t>They’ll repay 9% of any income earned over £25,000 and if employed, deductions will be made from their pay through the HMRC tax system</a:t>
            </a:r>
          </a:p>
          <a:p>
            <a:pPr marL="285750" indent="-285750">
              <a:buFont typeface="Arial" panose="020B0604020202020204" pitchFamily="34" charset="0"/>
              <a:buChar char="•"/>
            </a:pPr>
            <a:endParaRPr lang="en-GB" dirty="0">
              <a:solidFill>
                <a:prstClr val="black"/>
              </a:solidFill>
              <a:latin typeface="Arial" pitchFamily="34" charset="0"/>
              <a:cs typeface="Arial" pitchFamily="34" charset="0"/>
            </a:endParaRPr>
          </a:p>
          <a:p>
            <a:pPr marL="285750" indent="-285750">
              <a:buFont typeface="Arial" panose="020B0604020202020204" pitchFamily="34" charset="0"/>
              <a:buChar char="•"/>
            </a:pPr>
            <a:r>
              <a:rPr lang="en-GB" dirty="0">
                <a:solidFill>
                  <a:prstClr val="black"/>
                </a:solidFill>
                <a:latin typeface="Arial" pitchFamily="34" charset="0"/>
                <a:cs typeface="Arial" pitchFamily="34" charset="0"/>
              </a:rPr>
              <a:t>If their income falls below the threshold, their repayments will stop</a:t>
            </a:r>
          </a:p>
          <a:p>
            <a:pPr marL="285750" indent="-285750">
              <a:buFont typeface="Arial" panose="020B0604020202020204" pitchFamily="34" charset="0"/>
              <a:buChar char="•"/>
            </a:pPr>
            <a:endParaRPr lang="en-GB" dirty="0">
              <a:solidFill>
                <a:prstClr val="black"/>
              </a:solidFill>
              <a:latin typeface="Arial" pitchFamily="34" charset="0"/>
              <a:cs typeface="Arial" pitchFamily="34" charset="0"/>
            </a:endParaRPr>
          </a:p>
          <a:p>
            <a:pPr marL="360000" indent="-358775">
              <a:defRPr/>
            </a:pPr>
            <a:endParaRPr lang="en-GB" dirty="0">
              <a:solidFill>
                <a:prstClr val="black"/>
              </a:solidFill>
              <a:latin typeface="Arial" pitchFamily="34" charset="0"/>
              <a:cs typeface="Arial" pitchFamily="34" charset="0"/>
            </a:endParaRPr>
          </a:p>
          <a:p>
            <a:pPr marL="360000" indent="-358775">
              <a:buFont typeface="Arial" pitchFamily="34" charset="0"/>
              <a:buChar char="•"/>
              <a:defRPr/>
            </a:pPr>
            <a:endParaRPr lang="en-GB" dirty="0">
              <a:solidFill>
                <a:prstClr val="black"/>
              </a:solidFill>
              <a:latin typeface="Arial" pitchFamily="34" charset="0"/>
              <a:cs typeface="Arial" pitchFamily="34" charset="0"/>
            </a:endParaRPr>
          </a:p>
        </p:txBody>
      </p:sp>
      <p:grpSp>
        <p:nvGrpSpPr>
          <p:cNvPr id="2" name="Group 8" descr="Text box saying Any outstanding loan balance will be written off 30 years after&#10; entering repayment&#10;"/>
          <p:cNvGrpSpPr/>
          <p:nvPr/>
        </p:nvGrpSpPr>
        <p:grpSpPr>
          <a:xfrm>
            <a:off x="1728712" y="5738588"/>
            <a:ext cx="9410343" cy="923330"/>
            <a:chOff x="-1583146" y="3432097"/>
            <a:chExt cx="9410343" cy="923330"/>
          </a:xfrm>
        </p:grpSpPr>
        <p:sp>
          <p:nvSpPr>
            <p:cNvPr id="11" name="Rounded Rectangle 10"/>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2" name="Rectangle 15"/>
            <p:cNvSpPr>
              <a:spLocks noChangeArrowheads="1"/>
            </p:cNvSpPr>
            <p:nvPr/>
          </p:nvSpPr>
          <p:spPr bwMode="auto">
            <a:xfrm>
              <a:off x="-759792" y="3540865"/>
              <a:ext cx="8586989" cy="677108"/>
            </a:xfrm>
            <a:prstGeom prst="rect">
              <a:avLst/>
            </a:prstGeom>
            <a:noFill/>
            <a:ln w="9525">
              <a:noFill/>
              <a:miter lim="800000"/>
              <a:headEnd/>
              <a:tailEnd/>
            </a:ln>
          </p:spPr>
          <p:txBody>
            <a:bodyPr wrap="square">
              <a:spAutoFit/>
            </a:bodyPr>
            <a:lstStyle/>
            <a:p>
              <a:pPr>
                <a:defRPr/>
              </a:pPr>
              <a:r>
                <a:rPr lang="en-GB" sz="2000" dirty="0">
                  <a:solidFill>
                    <a:prstClr val="black"/>
                  </a:solidFill>
                  <a:latin typeface="Arial" pitchFamily="34" charset="0"/>
                  <a:cs typeface="Arial" pitchFamily="34" charset="0"/>
                </a:rPr>
                <a:t>*</a:t>
              </a:r>
              <a:r>
                <a:rPr lang="en-GB" dirty="0">
                  <a:solidFill>
                    <a:srgbClr val="000000"/>
                  </a:solidFill>
                  <a:latin typeface="Arial" pitchFamily="34" charset="0"/>
                  <a:cs typeface="Arial" pitchFamily="34" charset="0"/>
                </a:rPr>
                <a:t>Any outstanding loan balance will be written off </a:t>
              </a:r>
              <a:r>
                <a:rPr lang="en-GB" b="1" dirty="0">
                  <a:solidFill>
                    <a:srgbClr val="000000"/>
                  </a:solidFill>
                  <a:latin typeface="Arial" pitchFamily="34" charset="0"/>
                  <a:cs typeface="Arial" pitchFamily="34" charset="0"/>
                </a:rPr>
                <a:t>40 years </a:t>
              </a:r>
              <a:r>
                <a:rPr lang="en-GB" dirty="0">
                  <a:solidFill>
                    <a:srgbClr val="000000"/>
                  </a:solidFill>
                  <a:latin typeface="Arial" pitchFamily="34" charset="0"/>
                  <a:cs typeface="Arial" pitchFamily="34" charset="0"/>
                </a:rPr>
                <a:t>after</a:t>
              </a:r>
            </a:p>
            <a:p>
              <a:pPr>
                <a:defRPr/>
              </a:pPr>
              <a:r>
                <a:rPr lang="en-GB" dirty="0">
                  <a:solidFill>
                    <a:srgbClr val="000000"/>
                  </a:solidFill>
                  <a:latin typeface="Arial" pitchFamily="34" charset="0"/>
                  <a:cs typeface="Arial" pitchFamily="34" charset="0"/>
                </a:rPr>
                <a:t> entering repayment</a:t>
              </a:r>
            </a:p>
          </p:txBody>
        </p:sp>
        <p:sp>
          <p:nvSpPr>
            <p:cNvPr id="13" name="Oval 12"/>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4" name="TextBox 13"/>
            <p:cNvSpPr txBox="1"/>
            <p:nvPr/>
          </p:nvSpPr>
          <p:spPr>
            <a:xfrm>
              <a:off x="-1351128" y="3432097"/>
              <a:ext cx="423906" cy="923330"/>
            </a:xfrm>
            <a:prstGeom prst="rect">
              <a:avLst/>
            </a:prstGeom>
            <a:noFill/>
          </p:spPr>
          <p:txBody>
            <a:bodyPr wrap="square" rtlCol="0">
              <a:spAutoFit/>
            </a:bodyPr>
            <a:lstStyle/>
            <a:p>
              <a:pPr>
                <a:defRPr/>
              </a:pPr>
              <a:r>
                <a:rPr lang="en-GB" sz="5400" b="1" dirty="0">
                  <a:solidFill>
                    <a:prstClr val="white"/>
                  </a:solidFill>
                  <a:latin typeface="Calibri"/>
                </a:rPr>
                <a:t>i</a:t>
              </a:r>
            </a:p>
          </p:txBody>
        </p:sp>
      </p:grpSp>
      <p:sp>
        <p:nvSpPr>
          <p:cNvPr id="16" name="TextBox 14"/>
          <p:cNvSpPr txBox="1">
            <a:spLocks noGrp="1" noChangeArrowheads="1"/>
          </p:cNvSpPr>
          <p:nvPr>
            <p:ph type="title" idx="4294967295"/>
          </p:nvPr>
        </p:nvSpPr>
        <p:spPr bwMode="auto">
          <a:xfrm>
            <a:off x="243147" y="315495"/>
            <a:ext cx="6602413" cy="1123950"/>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STUDENT LOAN REPAYMENT</a:t>
            </a:r>
          </a:p>
          <a:p>
            <a:pPr algn="l">
              <a:spcBef>
                <a:spcPts val="0"/>
              </a:spcBef>
              <a:spcAft>
                <a:spcPts val="600"/>
              </a:spcAft>
              <a:defRPr/>
            </a:pPr>
            <a:r>
              <a:rPr lang="en-US" sz="2000" dirty="0">
                <a:solidFill>
                  <a:prstClr val="black"/>
                </a:solidFill>
                <a:latin typeface="Arial" pitchFamily="34" charset="0"/>
                <a:ea typeface="+mn-ea"/>
                <a:cs typeface="Arial" pitchFamily="34" charset="0"/>
              </a:rPr>
              <a:t>THE INCOME CONTINGENT PLAN 5 BASICS AY 23/24</a:t>
            </a:r>
            <a:br>
              <a:rPr lang="en-US" sz="2000" dirty="0">
                <a:solidFill>
                  <a:prstClr val="black"/>
                </a:solidFill>
                <a:latin typeface="Arial" pitchFamily="34" charset="0"/>
                <a:ea typeface="+mn-ea"/>
                <a:cs typeface="Arial" pitchFamily="34" charset="0"/>
              </a:rPr>
            </a:br>
            <a:endParaRPr lang="en-US" sz="2000"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144330948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4">
                                            <p:txEl>
                                              <p:pRg st="11" end="11"/>
                                            </p:txEl>
                                          </p:spTgt>
                                        </p:tgtEl>
                                        <p:attrNameLst>
                                          <p:attrName>style.visibility</p:attrName>
                                        </p:attrNameLst>
                                      </p:cBhvr>
                                      <p:to>
                                        <p:strVal val="visible"/>
                                      </p:to>
                                    </p:set>
                                  </p:childTnLst>
                                </p:cTn>
                              </p:par>
                              <p:par>
                                <p:cTn id="31" presetID="22" presetClass="entr" presetSubtype="8"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8B262C-00F5-4154-AE39-0F2DD0A73CDD}"/>
              </a:ext>
            </a:extLst>
          </p:cNvPr>
          <p:cNvSpPr txBox="1"/>
          <p:nvPr/>
        </p:nvSpPr>
        <p:spPr>
          <a:xfrm>
            <a:off x="175914" y="77504"/>
            <a:ext cx="7468057" cy="584775"/>
          </a:xfrm>
          <a:prstGeom prst="rect">
            <a:avLst/>
          </a:prstGeom>
          <a:noFill/>
        </p:spPr>
        <p:txBody>
          <a:bodyPr wrap="square">
            <a:spAutoFit/>
          </a:bodyPr>
          <a:lstStyle/>
          <a:p>
            <a:r>
              <a:rPr lang="en-GB" sz="3200" dirty="0">
                <a:solidFill>
                  <a:schemeClr val="bg1"/>
                </a:solidFill>
              </a:rPr>
              <a:t>Repayment as of 2023/24</a:t>
            </a:r>
          </a:p>
        </p:txBody>
      </p:sp>
      <p:graphicFrame>
        <p:nvGraphicFramePr>
          <p:cNvPr id="3" name="Group 3">
            <a:extLst>
              <a:ext uri="{FF2B5EF4-FFF2-40B4-BE49-F238E27FC236}">
                <a16:creationId xmlns:a16="http://schemas.microsoft.com/office/drawing/2014/main" id="{58312128-BEED-1071-C60C-D533F570FB14}"/>
              </a:ext>
            </a:extLst>
          </p:cNvPr>
          <p:cNvGraphicFramePr>
            <a:graphicFrameLocks/>
          </p:cNvGraphicFramePr>
          <p:nvPr/>
        </p:nvGraphicFramePr>
        <p:xfrm>
          <a:off x="965772" y="2451866"/>
          <a:ext cx="10212511" cy="3803073"/>
        </p:xfrm>
        <a:graphic>
          <a:graphicData uri="http://schemas.openxmlformats.org/drawingml/2006/table">
            <a:tbl>
              <a:tblPr firstRow="1">
                <a:tableStyleId>{C4B1156A-380E-4F78-BDF5-A606A8083BF9}</a:tableStyleId>
              </a:tblPr>
              <a:tblGrid>
                <a:gridCol w="2650724">
                  <a:extLst>
                    <a:ext uri="{9D8B030D-6E8A-4147-A177-3AD203B41FA5}">
                      <a16:colId xmlns:a16="http://schemas.microsoft.com/office/drawing/2014/main" val="20000"/>
                    </a:ext>
                  </a:extLst>
                </a:gridCol>
                <a:gridCol w="3893913">
                  <a:extLst>
                    <a:ext uri="{9D8B030D-6E8A-4147-A177-3AD203B41FA5}">
                      <a16:colId xmlns:a16="http://schemas.microsoft.com/office/drawing/2014/main" val="20001"/>
                    </a:ext>
                  </a:extLst>
                </a:gridCol>
                <a:gridCol w="3667874">
                  <a:extLst>
                    <a:ext uri="{9D8B030D-6E8A-4147-A177-3AD203B41FA5}">
                      <a16:colId xmlns:a16="http://schemas.microsoft.com/office/drawing/2014/main" val="20002"/>
                    </a:ext>
                  </a:extLst>
                </a:gridCol>
              </a:tblGrid>
              <a:tr h="700323">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Gross Annual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Income</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Approx Monthly (2023/24)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 £25,000</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Approx Monthly (2027/28)</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 £25,710</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£25,000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£28,000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£22</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£17</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£30,000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£37</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£32</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£35,000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£75</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£69</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£40,000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£112</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£107</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£45,000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£150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£144</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£50,000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£187</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£182</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284675"/>
                  </a:ext>
                </a:extLst>
              </a:tr>
            </a:tbl>
          </a:graphicData>
        </a:graphic>
      </p:graphicFrame>
      <p:sp>
        <p:nvSpPr>
          <p:cNvPr id="5" name="TextBox 4">
            <a:extLst>
              <a:ext uri="{FF2B5EF4-FFF2-40B4-BE49-F238E27FC236}">
                <a16:creationId xmlns:a16="http://schemas.microsoft.com/office/drawing/2014/main" id="{4A2AA8D4-BDF3-E381-676F-DE10F073D9CD}"/>
              </a:ext>
            </a:extLst>
          </p:cNvPr>
          <p:cNvSpPr txBox="1"/>
          <p:nvPr/>
        </p:nvSpPr>
        <p:spPr>
          <a:xfrm>
            <a:off x="336479" y="1049241"/>
            <a:ext cx="11602092" cy="1015663"/>
          </a:xfrm>
          <a:prstGeom prst="rect">
            <a:avLst/>
          </a:prstGeom>
          <a:noFill/>
        </p:spPr>
        <p:txBody>
          <a:bodyPr wrap="square">
            <a:spAutoFit/>
          </a:bodyPr>
          <a:lstStyle/>
          <a:p>
            <a:pPr marL="360000" marR="0" lvl="0" indent="-358775"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Government Rationale for £25,000 Threshold:</a:t>
            </a:r>
          </a:p>
          <a:p>
            <a:pPr marL="360000" marR="0" lvl="0" indent="-358775"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How much per month? (projected figures)</a:t>
            </a:r>
          </a:p>
        </p:txBody>
      </p:sp>
    </p:spTree>
    <p:extLst>
      <p:ext uri="{BB962C8B-B14F-4D97-AF65-F5344CB8AC3E}">
        <p14:creationId xmlns:p14="http://schemas.microsoft.com/office/powerpoint/2010/main" val="3173382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868A37-B2DA-2EFA-A230-693C49043B36}"/>
              </a:ext>
            </a:extLst>
          </p:cNvPr>
          <p:cNvSpPr txBox="1"/>
          <p:nvPr/>
        </p:nvSpPr>
        <p:spPr>
          <a:xfrm>
            <a:off x="232965" y="358875"/>
            <a:ext cx="6160985" cy="830997"/>
          </a:xfrm>
          <a:prstGeom prst="rect">
            <a:avLst/>
          </a:prstGeom>
          <a:noFill/>
        </p:spPr>
        <p:txBody>
          <a:bodyPr wrap="square">
            <a:spAutoFit/>
          </a:bodyPr>
          <a:lstStyle/>
          <a:p>
            <a:r>
              <a:rPr lang="en-US" sz="2800" dirty="0">
                <a:solidFill>
                  <a:schemeClr val="bg1"/>
                </a:solidFill>
                <a:latin typeface="Arial" pitchFamily="34" charset="0"/>
                <a:cs typeface="Arial" pitchFamily="34" charset="0"/>
              </a:rPr>
              <a:t>STUDENT LOAN REPAYMENT</a:t>
            </a:r>
          </a:p>
          <a:p>
            <a:r>
              <a:rPr lang="en-US" sz="2000" b="1" dirty="0">
                <a:solidFill>
                  <a:srgbClr val="C30052"/>
                </a:solidFill>
                <a:latin typeface="Arial" pitchFamily="34" charset="0"/>
                <a:cs typeface="Arial" pitchFamily="34" charset="0"/>
              </a:rPr>
              <a:t>PLAN 2 INTEREST </a:t>
            </a:r>
            <a:endParaRPr lang="en-GB" sz="2000" b="1" dirty="0"/>
          </a:p>
        </p:txBody>
      </p:sp>
      <p:pic>
        <p:nvPicPr>
          <p:cNvPr id="4" name="Picture 3">
            <a:extLst>
              <a:ext uri="{FF2B5EF4-FFF2-40B4-BE49-F238E27FC236}">
                <a16:creationId xmlns:a16="http://schemas.microsoft.com/office/drawing/2014/main" id="{2EF0CB0D-A7C4-9C6B-94A6-000AA004D5DF}"/>
              </a:ext>
            </a:extLst>
          </p:cNvPr>
          <p:cNvPicPr>
            <a:picLocks noChangeAspect="1"/>
          </p:cNvPicPr>
          <p:nvPr/>
        </p:nvPicPr>
        <p:blipFill>
          <a:blip r:embed="rId3"/>
          <a:stretch>
            <a:fillRect/>
          </a:stretch>
        </p:blipFill>
        <p:spPr>
          <a:xfrm>
            <a:off x="3076575" y="1370744"/>
            <a:ext cx="6038850" cy="3048000"/>
          </a:xfrm>
          <a:prstGeom prst="rect">
            <a:avLst/>
          </a:prstGeom>
        </p:spPr>
      </p:pic>
      <p:sp>
        <p:nvSpPr>
          <p:cNvPr id="7" name="TextBox 6">
            <a:extLst>
              <a:ext uri="{FF2B5EF4-FFF2-40B4-BE49-F238E27FC236}">
                <a16:creationId xmlns:a16="http://schemas.microsoft.com/office/drawing/2014/main" id="{EEB5F7B6-29D9-88C0-35CD-53F86B35704B}"/>
              </a:ext>
            </a:extLst>
          </p:cNvPr>
          <p:cNvSpPr txBox="1"/>
          <p:nvPr/>
        </p:nvSpPr>
        <p:spPr>
          <a:xfrm>
            <a:off x="232965" y="4856314"/>
            <a:ext cx="7448764" cy="400110"/>
          </a:xfrm>
          <a:prstGeom prst="rect">
            <a:avLst/>
          </a:prstGeom>
          <a:noFill/>
        </p:spPr>
        <p:txBody>
          <a:bodyPr wrap="square">
            <a:spAutoFit/>
          </a:bodyPr>
          <a:lstStyle/>
          <a:p>
            <a:r>
              <a:rPr lang="en-US" sz="2000" b="1" dirty="0">
                <a:solidFill>
                  <a:srgbClr val="C30052"/>
                </a:solidFill>
                <a:latin typeface="Arial" pitchFamily="34" charset="0"/>
                <a:cs typeface="Arial" pitchFamily="34" charset="0"/>
              </a:rPr>
              <a:t>PLAN 5 INTEREST – New students starting in AY 23/24</a:t>
            </a:r>
            <a:endParaRPr lang="en-GB" sz="2000" b="1" dirty="0"/>
          </a:p>
        </p:txBody>
      </p:sp>
      <p:sp>
        <p:nvSpPr>
          <p:cNvPr id="8" name="TextBox 7">
            <a:extLst>
              <a:ext uri="{FF2B5EF4-FFF2-40B4-BE49-F238E27FC236}">
                <a16:creationId xmlns:a16="http://schemas.microsoft.com/office/drawing/2014/main" id="{9E4ABF80-903F-46FE-7740-60C4CED0CFE8}"/>
              </a:ext>
            </a:extLst>
          </p:cNvPr>
          <p:cNvSpPr txBox="1"/>
          <p:nvPr/>
        </p:nvSpPr>
        <p:spPr>
          <a:xfrm>
            <a:off x="2464086" y="5463161"/>
            <a:ext cx="74487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Interest will not be tiered and will be set at RPI + 0% </a:t>
            </a:r>
          </a:p>
        </p:txBody>
      </p:sp>
    </p:spTree>
    <p:extLst>
      <p:ext uri="{BB962C8B-B14F-4D97-AF65-F5344CB8AC3E}">
        <p14:creationId xmlns:p14="http://schemas.microsoft.com/office/powerpoint/2010/main" val="145965281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ABE40-9CB0-CE1D-E77C-D84D0E4F13AF}"/>
              </a:ext>
            </a:extLst>
          </p:cNvPr>
          <p:cNvSpPr txBox="1"/>
          <p:nvPr/>
        </p:nvSpPr>
        <p:spPr>
          <a:xfrm>
            <a:off x="788027" y="2174268"/>
            <a:ext cx="9564161" cy="707886"/>
          </a:xfrm>
          <a:prstGeom prst="rect">
            <a:avLst/>
          </a:prstGeom>
          <a:noFill/>
        </p:spPr>
        <p:txBody>
          <a:bodyPr wrap="square">
            <a:spAutoFit/>
          </a:bodyPr>
          <a:lstStyle/>
          <a:p>
            <a:r>
              <a:rPr lang="en-GB" sz="4000" dirty="0">
                <a:solidFill>
                  <a:schemeClr val="bg1"/>
                </a:solidFill>
                <a:latin typeface="Arial" panose="020B0604020202020204" pitchFamily="34" charset="0"/>
                <a:cs typeface="Arial" panose="020B0604020202020204" pitchFamily="34" charset="0"/>
              </a:rPr>
              <a:t>Residency updates</a:t>
            </a:r>
          </a:p>
        </p:txBody>
      </p:sp>
    </p:spTree>
    <p:extLst>
      <p:ext uri="{BB962C8B-B14F-4D97-AF65-F5344CB8AC3E}">
        <p14:creationId xmlns:p14="http://schemas.microsoft.com/office/powerpoint/2010/main" val="77470211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8EF2AD-44EA-12CE-E3FD-E2734DB19912}"/>
              </a:ext>
            </a:extLst>
          </p:cNvPr>
          <p:cNvSpPr/>
          <p:nvPr/>
        </p:nvSpPr>
        <p:spPr>
          <a:xfrm>
            <a:off x="231329" y="2193533"/>
            <a:ext cx="11784458" cy="22167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spcAft>
                <a:spcPts val="1800"/>
              </a:spcAft>
              <a:defRPr/>
            </a:pPr>
            <a:r>
              <a:rPr lang="en-GB" sz="1800" b="1" dirty="0">
                <a:solidFill>
                  <a:srgbClr val="002060"/>
                </a:solidFill>
                <a:latin typeface="Arial" pitchFamily="34" charset="0"/>
                <a:cs typeface="Arial" pitchFamily="34" charset="0"/>
              </a:rPr>
              <a:t>Ukraine Family Scheme</a:t>
            </a:r>
            <a:r>
              <a:rPr lang="en-GB" sz="1800" dirty="0">
                <a:solidFill>
                  <a:srgbClr val="002060"/>
                </a:solidFill>
                <a:latin typeface="Arial" pitchFamily="34" charset="0"/>
                <a:cs typeface="Arial" pitchFamily="34" charset="0"/>
              </a:rPr>
              <a:t>: </a:t>
            </a:r>
            <a:r>
              <a:rPr lang="en-GB" sz="1800" i="1" dirty="0">
                <a:solidFill>
                  <a:srgbClr val="002060"/>
                </a:solidFill>
                <a:latin typeface="Arial" pitchFamily="34" charset="0"/>
                <a:cs typeface="Arial" pitchFamily="34" charset="0"/>
              </a:rPr>
              <a:t>Allows Ukrainian nationals and their family members to come to the UK or to extend their stay in the UK if they have family members who already have leave to remain in the UK</a:t>
            </a:r>
          </a:p>
          <a:p>
            <a:pPr marL="72000">
              <a:spcAft>
                <a:spcPts val="1800"/>
              </a:spcAft>
              <a:defRPr/>
            </a:pPr>
            <a:r>
              <a:rPr lang="en-GB" sz="1800" b="1" dirty="0">
                <a:solidFill>
                  <a:srgbClr val="002060"/>
                </a:solidFill>
                <a:latin typeface="Arial" pitchFamily="34" charset="0"/>
                <a:cs typeface="Arial" pitchFamily="34" charset="0"/>
              </a:rPr>
              <a:t>Homes for Ukraine Sponsorship Scheme: </a:t>
            </a:r>
            <a:r>
              <a:rPr lang="en-GB" sz="1800" i="1" dirty="0">
                <a:solidFill>
                  <a:srgbClr val="002060"/>
                </a:solidFill>
                <a:latin typeface="Arial" pitchFamily="34" charset="0"/>
                <a:cs typeface="Arial" pitchFamily="34" charset="0"/>
              </a:rPr>
              <a:t>Allows Ukrainian nationals and their  family members to come to the UK if they have an approved sponsor</a:t>
            </a:r>
          </a:p>
          <a:p>
            <a:pPr marL="72000">
              <a:defRPr/>
            </a:pPr>
            <a:r>
              <a:rPr lang="en-GB" sz="1800" b="1" i="1" dirty="0">
                <a:solidFill>
                  <a:srgbClr val="002060"/>
                </a:solidFill>
                <a:latin typeface="Arial" pitchFamily="34" charset="0"/>
                <a:cs typeface="Arial" pitchFamily="34" charset="0"/>
              </a:rPr>
              <a:t>Ukraine Extension Scheme</a:t>
            </a:r>
            <a:r>
              <a:rPr lang="en-GB" sz="1800" dirty="0">
                <a:solidFill>
                  <a:srgbClr val="002060"/>
                </a:solidFill>
                <a:latin typeface="Arial" pitchFamily="34" charset="0"/>
                <a:cs typeface="Arial" pitchFamily="34" charset="0"/>
              </a:rPr>
              <a:t>, Allows Ukrainian </a:t>
            </a:r>
            <a:r>
              <a:rPr lang="en-GB" sz="1800" i="1" dirty="0">
                <a:solidFill>
                  <a:srgbClr val="002060"/>
                </a:solidFill>
                <a:latin typeface="Arial" pitchFamily="34" charset="0"/>
                <a:cs typeface="Arial" pitchFamily="34" charset="0"/>
              </a:rPr>
              <a:t>nationals and their family members who already have leave to remain in the UK to extend the leave in the UK</a:t>
            </a:r>
            <a:endParaRPr lang="en-GB" sz="1800" dirty="0">
              <a:solidFill>
                <a:srgbClr val="002060"/>
              </a:solidFill>
              <a:latin typeface="Arial" pitchFamily="34" charset="0"/>
              <a:cs typeface="Arial" pitchFamily="34" charset="0"/>
            </a:endParaRPr>
          </a:p>
        </p:txBody>
      </p:sp>
      <p:sp>
        <p:nvSpPr>
          <p:cNvPr id="20" name="Rectangle 9"/>
          <p:cNvSpPr>
            <a:spLocks noChangeArrowheads="1"/>
          </p:cNvSpPr>
          <p:nvPr/>
        </p:nvSpPr>
        <p:spPr bwMode="auto">
          <a:xfrm>
            <a:off x="176212" y="912584"/>
            <a:ext cx="11839575" cy="2077492"/>
          </a:xfrm>
          <a:prstGeom prst="rect">
            <a:avLst/>
          </a:prstGeom>
          <a:noFill/>
          <a:ln w="9525">
            <a:noFill/>
            <a:miter lim="800000"/>
            <a:headEnd/>
            <a:tailEnd/>
          </a:ln>
        </p:spPr>
        <p:txBody>
          <a:bodyPr wrap="square">
            <a:spAutoFit/>
          </a:bodyPr>
          <a:lstStyle/>
          <a:p>
            <a:pPr marL="360000" indent="-360000">
              <a:defRPr/>
            </a:pPr>
            <a:r>
              <a:rPr lang="en-GB" dirty="0">
                <a:solidFill>
                  <a:prstClr val="black"/>
                </a:solidFill>
                <a:latin typeface="Arial" pitchFamily="34" charset="0"/>
                <a:cs typeface="Arial" pitchFamily="34" charset="0"/>
              </a:rPr>
              <a:t>DfE instructed policy change has been made to provide support to individuals </a:t>
            </a:r>
            <a:r>
              <a:rPr lang="en-GB" b="1" dirty="0">
                <a:solidFill>
                  <a:prstClr val="black"/>
                </a:solidFill>
                <a:latin typeface="Arial" pitchFamily="34" charset="0"/>
                <a:cs typeface="Arial" pitchFamily="34" charset="0"/>
              </a:rPr>
              <a:t>granted leave to remain or enter</a:t>
            </a:r>
            <a:r>
              <a:rPr lang="en-GB" dirty="0">
                <a:solidFill>
                  <a:prstClr val="black"/>
                </a:solidFill>
                <a:latin typeface="Arial" pitchFamily="34" charset="0"/>
                <a:cs typeface="Arial" pitchFamily="34" charset="0"/>
              </a:rPr>
              <a:t> in </a:t>
            </a:r>
          </a:p>
          <a:p>
            <a:pPr marL="360000" indent="-360000">
              <a:spcAft>
                <a:spcPts val="600"/>
              </a:spcAft>
              <a:defRPr/>
            </a:pPr>
            <a:r>
              <a:rPr lang="en-GB" dirty="0">
                <a:solidFill>
                  <a:prstClr val="black"/>
                </a:solidFill>
                <a:latin typeface="Arial" pitchFamily="34" charset="0"/>
                <a:cs typeface="Arial" pitchFamily="34" charset="0"/>
              </a:rPr>
              <a:t>the UK under one of the following Ukraine Schemes:</a:t>
            </a:r>
          </a:p>
          <a:p>
            <a:pPr>
              <a:spcAft>
                <a:spcPts val="1200"/>
              </a:spcAft>
              <a:defRPr/>
            </a:pPr>
            <a:r>
              <a:rPr lang="en-GB" dirty="0">
                <a:solidFill>
                  <a:prstClr val="black"/>
                </a:solidFill>
                <a:latin typeface="Arial" pitchFamily="34" charset="0"/>
                <a:cs typeface="Arial" pitchFamily="34" charset="0"/>
              </a:rPr>
              <a:t>This </a:t>
            </a:r>
            <a:r>
              <a:rPr lang="en-GB" dirty="0">
                <a:solidFill>
                  <a:prstClr val="black"/>
                </a:solidFill>
                <a:latin typeface="Arial" pitchFamily="34" charset="0"/>
                <a:cs typeface="Arial" pitchFamily="34" charset="0"/>
                <a:hlinkClick r:id="rId3"/>
              </a:rPr>
              <a:t>change will apply from AY 2022/23 </a:t>
            </a:r>
            <a:r>
              <a:rPr lang="en-GB" dirty="0">
                <a:solidFill>
                  <a:prstClr val="black"/>
                </a:solidFill>
                <a:latin typeface="Arial" pitchFamily="34" charset="0"/>
                <a:cs typeface="Arial" pitchFamily="34" charset="0"/>
              </a:rPr>
              <a:t>and covers SFE undergraduate, postgraduate, Advanced Learner Loan and HE Short Courses support</a:t>
            </a:r>
          </a:p>
          <a:p>
            <a:pPr>
              <a:spcAft>
                <a:spcPts val="1200"/>
              </a:spcAft>
              <a:defRPr/>
            </a:pPr>
            <a:endParaRPr lang="en-GB" sz="1600" dirty="0">
              <a:solidFill>
                <a:prstClr val="black"/>
              </a:solidFill>
              <a:latin typeface="Arial" pitchFamily="34" charset="0"/>
              <a:cs typeface="Arial" pitchFamily="34" charset="0"/>
            </a:endParaRPr>
          </a:p>
          <a:p>
            <a:pPr>
              <a:spcAft>
                <a:spcPts val="1200"/>
              </a:spcAft>
              <a:defRPr/>
            </a:pPr>
            <a:endParaRPr lang="en-GB" sz="1600" dirty="0">
              <a:solidFill>
                <a:prstClr val="black"/>
              </a:solidFill>
              <a:latin typeface="Arial" pitchFamily="34" charset="0"/>
              <a:cs typeface="Arial" pitchFamily="34" charset="0"/>
            </a:endParaRPr>
          </a:p>
        </p:txBody>
      </p:sp>
      <p:sp>
        <p:nvSpPr>
          <p:cNvPr id="12" name="TextBox 14">
            <a:extLst>
              <a:ext uri="{FF2B5EF4-FFF2-40B4-BE49-F238E27FC236}">
                <a16:creationId xmlns:a16="http://schemas.microsoft.com/office/drawing/2014/main" id="{C41BE9B1-84EF-4819-A52E-4FA342A52FB2}"/>
              </a:ext>
            </a:extLst>
          </p:cNvPr>
          <p:cNvSpPr txBox="1">
            <a:spLocks noGrp="1" noChangeArrowheads="1"/>
          </p:cNvSpPr>
          <p:nvPr>
            <p:ph type="title" idx="4294967295"/>
          </p:nvPr>
        </p:nvSpPr>
        <p:spPr bwMode="auto">
          <a:xfrm>
            <a:off x="176212" y="355290"/>
            <a:ext cx="8045450" cy="43021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Ukrainian Conflict</a:t>
            </a:r>
            <a:endParaRPr lang="en-US" sz="2000" dirty="0">
              <a:solidFill>
                <a:schemeClr val="bg1"/>
              </a:solidFill>
              <a:latin typeface="Arial" pitchFamily="34" charset="0"/>
              <a:ea typeface="+mn-ea"/>
              <a:cs typeface="Arial" pitchFamily="34" charset="0"/>
            </a:endParaRPr>
          </a:p>
        </p:txBody>
      </p:sp>
      <p:sp>
        <p:nvSpPr>
          <p:cNvPr id="3" name="TextBox 2">
            <a:extLst>
              <a:ext uri="{FF2B5EF4-FFF2-40B4-BE49-F238E27FC236}">
                <a16:creationId xmlns:a16="http://schemas.microsoft.com/office/drawing/2014/main" id="{76B756C8-E564-F115-7278-331EDA39B870}"/>
              </a:ext>
            </a:extLst>
          </p:cNvPr>
          <p:cNvSpPr txBox="1"/>
          <p:nvPr/>
        </p:nvSpPr>
        <p:spPr>
          <a:xfrm>
            <a:off x="231329" y="4513044"/>
            <a:ext cx="11548153" cy="2539157"/>
          </a:xfrm>
          <a:prstGeom prst="rect">
            <a:avLst/>
          </a:prstGeom>
          <a:noFill/>
        </p:spPr>
        <p:txBody>
          <a:bodyPr wrap="square" rtlCol="0">
            <a:spAutoFit/>
          </a:bodyPr>
          <a:lstStyle/>
          <a:p>
            <a:pPr marL="0" indent="0">
              <a:spcBef>
                <a:spcPts val="600"/>
              </a:spcBef>
              <a:spcAft>
                <a:spcPts val="600"/>
              </a:spcAft>
              <a:buNone/>
            </a:pPr>
            <a:r>
              <a:rPr lang="en-GB" sz="1800" b="1" dirty="0">
                <a:latin typeface="Arial" pitchFamily="34" charset="0"/>
                <a:cs typeface="Arial" pitchFamily="34" charset="0"/>
              </a:rPr>
              <a:t>Policy rules from academic year (AY) 2023/24:</a:t>
            </a:r>
          </a:p>
          <a:p>
            <a:pPr marL="0" indent="0">
              <a:spcBef>
                <a:spcPts val="0"/>
              </a:spcBef>
              <a:spcAft>
                <a:spcPts val="600"/>
              </a:spcAft>
              <a:buNone/>
            </a:pPr>
            <a:r>
              <a:rPr lang="en-GB" sz="1800" dirty="0">
                <a:latin typeface="Arial" pitchFamily="34" charset="0"/>
                <a:cs typeface="Arial" pitchFamily="34" charset="0"/>
              </a:rPr>
              <a:t>Change to Ordinary Residence: </a:t>
            </a:r>
            <a:r>
              <a:rPr lang="en-GB" dirty="0">
                <a:latin typeface="Arial" pitchFamily="34" charset="0"/>
                <a:cs typeface="Arial" pitchFamily="34" charset="0"/>
              </a:rPr>
              <a:t>Ordinary residence in England on the day on which the first term of the first AY actually begins’ as opposed to the 1st day of the first Academic Year</a:t>
            </a:r>
          </a:p>
          <a:p>
            <a:pPr>
              <a:spcBef>
                <a:spcPts val="0"/>
              </a:spcBef>
              <a:spcAft>
                <a:spcPts val="600"/>
              </a:spcAft>
            </a:pPr>
            <a:r>
              <a:rPr lang="en-GB" sz="1800" dirty="0">
                <a:latin typeface="Arial" pitchFamily="34" charset="0"/>
                <a:cs typeface="Arial" pitchFamily="34" charset="0"/>
              </a:rPr>
              <a:t>The eligible family members of Ukraine Scheme or ARAP/ACRS leave holders </a:t>
            </a:r>
            <a:r>
              <a:rPr lang="en-GB" sz="1800" b="1" dirty="0">
                <a:latin typeface="Arial" pitchFamily="34" charset="0"/>
                <a:cs typeface="Arial" pitchFamily="34" charset="0"/>
              </a:rPr>
              <a:t>will be </a:t>
            </a:r>
            <a:r>
              <a:rPr lang="en-GB" sz="1800" dirty="0">
                <a:latin typeface="Arial" pitchFamily="34" charset="0"/>
                <a:cs typeface="Arial" pitchFamily="34" charset="0"/>
              </a:rPr>
              <a:t>eligible to apply for student funding and </a:t>
            </a:r>
            <a:r>
              <a:rPr lang="en-GB" sz="1800" b="1" dirty="0">
                <a:latin typeface="Arial" pitchFamily="34" charset="0"/>
                <a:cs typeface="Arial" pitchFamily="34" charset="0"/>
              </a:rPr>
              <a:t>will be </a:t>
            </a:r>
            <a:r>
              <a:rPr lang="en-GB" sz="1800" dirty="0">
                <a:latin typeface="Arial" pitchFamily="34" charset="0"/>
                <a:cs typeface="Arial" pitchFamily="34" charset="0"/>
              </a:rPr>
              <a:t>eligible for home fee status</a:t>
            </a:r>
          </a:p>
          <a:p>
            <a:pPr>
              <a:spcBef>
                <a:spcPts val="0"/>
              </a:spcBef>
            </a:pPr>
            <a:r>
              <a:rPr lang="en-GB" sz="1800" dirty="0">
                <a:latin typeface="Arial" pitchFamily="34" charset="0"/>
                <a:cs typeface="Arial" pitchFamily="34" charset="0"/>
              </a:rPr>
              <a:t>This will be the policy rule </a:t>
            </a:r>
            <a:r>
              <a:rPr lang="en-GB" sz="1800" b="1" dirty="0">
                <a:latin typeface="Arial" pitchFamily="34" charset="0"/>
                <a:cs typeface="Arial" pitchFamily="34" charset="0"/>
              </a:rPr>
              <a:t>without any requirement </a:t>
            </a:r>
            <a:r>
              <a:rPr lang="en-GB" sz="1800" dirty="0">
                <a:latin typeface="Arial" pitchFamily="34" charset="0"/>
                <a:cs typeface="Arial" pitchFamily="34" charset="0"/>
              </a:rPr>
              <a:t>for the applicant to have been granted leave under the scheme themselves</a:t>
            </a:r>
          </a:p>
          <a:p>
            <a:endParaRPr lang="en-GB" dirty="0"/>
          </a:p>
        </p:txBody>
      </p:sp>
    </p:spTree>
    <p:extLst>
      <p:ext uri="{BB962C8B-B14F-4D97-AF65-F5344CB8AC3E}">
        <p14:creationId xmlns:p14="http://schemas.microsoft.com/office/powerpoint/2010/main" val="275096999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ABE40-9CB0-CE1D-E77C-D84D0E4F13AF}"/>
              </a:ext>
            </a:extLst>
          </p:cNvPr>
          <p:cNvSpPr txBox="1"/>
          <p:nvPr/>
        </p:nvSpPr>
        <p:spPr>
          <a:xfrm>
            <a:off x="880495" y="2225639"/>
            <a:ext cx="9564161" cy="1877437"/>
          </a:xfrm>
          <a:prstGeom prst="rect">
            <a:avLst/>
          </a:prstGeom>
          <a:noFill/>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Application Review</a:t>
            </a:r>
          </a:p>
          <a:p>
            <a:endParaRPr lang="en-GB" sz="4000" dirty="0">
              <a:solidFill>
                <a:schemeClr val="bg1"/>
              </a:solidFill>
              <a:latin typeface="Arial" panose="020B0604020202020204" pitchFamily="34" charset="0"/>
              <a:cs typeface="Arial" panose="020B0604020202020204" pitchFamily="34" charset="0"/>
            </a:endParaRPr>
          </a:p>
          <a:p>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68454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14999-39FD-BA90-1126-7ED94CA832B1}"/>
              </a:ext>
            </a:extLst>
          </p:cNvPr>
          <p:cNvSpPr txBox="1"/>
          <p:nvPr/>
        </p:nvSpPr>
        <p:spPr>
          <a:xfrm>
            <a:off x="78740" y="118110"/>
            <a:ext cx="7813039" cy="584775"/>
          </a:xfrm>
          <a:prstGeom prst="rect">
            <a:avLst/>
          </a:prstGeom>
          <a:noFill/>
        </p:spPr>
        <p:txBody>
          <a:bodyPr wrap="square">
            <a:spAutoFit/>
          </a:bodyPr>
          <a:lstStyle/>
          <a:p>
            <a:r>
              <a:rPr lang="en-GB" sz="3200" dirty="0">
                <a:solidFill>
                  <a:schemeClr val="bg1"/>
                </a:solidFill>
                <a:latin typeface="Arial" panose="020B0604020202020204" pitchFamily="34" charset="0"/>
                <a:cs typeface="Arial" panose="020B0604020202020204" pitchFamily="34" charset="0"/>
              </a:rPr>
              <a:t>Contents</a:t>
            </a:r>
            <a:endParaRPr lang="en-GB"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75176EB-99F3-4E75-B006-BEA9671E49AB}"/>
              </a:ext>
            </a:extLst>
          </p:cNvPr>
          <p:cNvSpPr txBox="1"/>
          <p:nvPr/>
        </p:nvSpPr>
        <p:spPr>
          <a:xfrm>
            <a:off x="336580" y="1015511"/>
            <a:ext cx="8946318" cy="5755422"/>
          </a:xfrm>
          <a:prstGeom prst="rect">
            <a:avLst/>
          </a:prstGeom>
          <a:noFill/>
        </p:spPr>
        <p:txBody>
          <a:bodyPr wrap="square">
            <a:spAutoFit/>
          </a:bodyPr>
          <a:lstStyle/>
          <a:p>
            <a:r>
              <a:rPr lang="en-GB" sz="1600" b="1" i="0" dirty="0">
                <a:solidFill>
                  <a:srgbClr val="002060"/>
                </a:solidFill>
                <a:effectLst/>
                <a:latin typeface="Arial" panose="020B0604020202020204" pitchFamily="34" charset="0"/>
                <a:cs typeface="Arial" panose="020B0604020202020204" pitchFamily="34" charset="0"/>
              </a:rPr>
              <a:t>New Figures for 2023/24 (What You Can Get and What You Repay)</a:t>
            </a:r>
          </a:p>
          <a:p>
            <a:r>
              <a:rPr lang="en-GB" sz="1600" b="1" dirty="0">
                <a:solidFill>
                  <a:srgbClr val="002060"/>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Tuition Fee Loans</a:t>
            </a:r>
          </a:p>
          <a:p>
            <a:r>
              <a:rPr lang="en-GB" sz="1600" i="0" dirty="0">
                <a:effectLst/>
                <a:latin typeface="Arial" panose="020B0604020202020204" pitchFamily="34" charset="0"/>
                <a:cs typeface="Arial" panose="020B0604020202020204" pitchFamily="34" charset="0"/>
              </a:rPr>
              <a:t>	Maintenance Loans</a:t>
            </a:r>
          </a:p>
          <a:p>
            <a:r>
              <a:rPr lang="en-GB" sz="1600" dirty="0">
                <a:latin typeface="Arial" panose="020B0604020202020204" pitchFamily="34" charset="0"/>
                <a:cs typeface="Arial" panose="020B0604020202020204" pitchFamily="34" charset="0"/>
              </a:rPr>
              <a:t>	Household Income Assessments</a:t>
            </a:r>
          </a:p>
          <a:p>
            <a:r>
              <a:rPr lang="en-GB" sz="1600" i="0" dirty="0">
                <a:effectLst/>
                <a:latin typeface="Arial" panose="020B0604020202020204" pitchFamily="34" charset="0"/>
                <a:cs typeface="Arial" panose="020B0604020202020204" pitchFamily="34" charset="0"/>
              </a:rPr>
              <a:t>	Independent Student</a:t>
            </a:r>
            <a:r>
              <a:rPr lang="en-GB" sz="1600" dirty="0">
                <a:latin typeface="Arial" panose="020B0604020202020204" pitchFamily="34" charset="0"/>
                <a:cs typeface="Arial" panose="020B0604020202020204" pitchFamily="34" charset="0"/>
              </a:rPr>
              <a:t> criteria</a:t>
            </a:r>
            <a:endParaRPr lang="en-GB" sz="1600" i="0" dirty="0">
              <a:effectLst/>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Disabled Students Allowance	</a:t>
            </a:r>
            <a:endParaRPr lang="en-GB" sz="1600" i="1" dirty="0">
              <a:solidFill>
                <a:srgbClr val="FF0000"/>
              </a:solidFill>
              <a:latin typeface="Arial" panose="020B0604020202020204" pitchFamily="34" charset="0"/>
              <a:cs typeface="Arial" panose="020B0604020202020204" pitchFamily="34" charset="0"/>
            </a:endParaRPr>
          </a:p>
          <a:p>
            <a:r>
              <a:rPr lang="en-GB" sz="1600" i="0" dirty="0">
                <a:effectLst/>
                <a:latin typeface="Arial" panose="020B0604020202020204" pitchFamily="34" charset="0"/>
                <a:cs typeface="Arial" panose="020B0604020202020204" pitchFamily="34" charset="0"/>
              </a:rPr>
              <a:t>	Grants for Dependants</a:t>
            </a:r>
          </a:p>
          <a:p>
            <a:r>
              <a:rPr lang="en-GB" sz="1600" dirty="0">
                <a:latin typeface="Arial" panose="020B0604020202020204" pitchFamily="34" charset="0"/>
                <a:cs typeface="Arial" panose="020B0604020202020204" pitchFamily="34" charset="0"/>
              </a:rPr>
              <a:t>	</a:t>
            </a:r>
          </a:p>
          <a:p>
            <a:r>
              <a:rPr lang="en-GB" sz="1600" b="1" i="0" dirty="0">
                <a:solidFill>
                  <a:srgbClr val="002060"/>
                </a:solidFill>
                <a:effectLst/>
                <a:latin typeface="Arial" panose="020B0604020202020204" pitchFamily="34" charset="0"/>
                <a:cs typeface="Arial" panose="020B0604020202020204" pitchFamily="34" charset="0"/>
              </a:rPr>
              <a:t>New Repayment Plan 5</a:t>
            </a:r>
          </a:p>
          <a:p>
            <a:pPr marL="285750" indent="-285750">
              <a:buFont typeface="Arial" panose="020B0604020202020204" pitchFamily="34" charset="0"/>
              <a:buChar char="•"/>
            </a:pPr>
            <a:endParaRPr lang="en-GB" sz="1600" b="1" dirty="0">
              <a:solidFill>
                <a:srgbClr val="002060"/>
              </a:solidFill>
              <a:latin typeface="Arial" panose="020B0604020202020204" pitchFamily="34" charset="0"/>
              <a:cs typeface="Arial" panose="020B0604020202020204" pitchFamily="34" charset="0"/>
            </a:endParaRPr>
          </a:p>
          <a:p>
            <a:r>
              <a:rPr lang="en-GB" sz="1600" b="1" i="0" dirty="0">
                <a:solidFill>
                  <a:srgbClr val="002060"/>
                </a:solidFill>
                <a:effectLst/>
                <a:latin typeface="Arial" panose="020B0604020202020204" pitchFamily="34" charset="0"/>
                <a:cs typeface="Arial" panose="020B0604020202020204" pitchFamily="34" charset="0"/>
              </a:rPr>
              <a:t>Policy Review 2022/23</a:t>
            </a:r>
          </a:p>
          <a:p>
            <a:r>
              <a:rPr lang="en-GB" sz="1600" i="0" dirty="0">
                <a:effectLst/>
                <a:latin typeface="Arial" panose="020B0604020202020204" pitchFamily="34" charset="0"/>
                <a:cs typeface="Arial" panose="020B0604020202020204" pitchFamily="34" charset="0"/>
              </a:rPr>
              <a:t>	Ukrainian Nationals for 2023/24</a:t>
            </a:r>
          </a:p>
          <a:p>
            <a:endParaRPr lang="en-GB" sz="1600" dirty="0">
              <a:latin typeface="Arial" panose="020B0604020202020204" pitchFamily="34" charset="0"/>
              <a:cs typeface="Arial" panose="020B0604020202020204" pitchFamily="34" charset="0"/>
            </a:endParaRPr>
          </a:p>
          <a:p>
            <a:r>
              <a:rPr lang="en-GB" sz="1600" b="1" i="0" dirty="0">
                <a:solidFill>
                  <a:srgbClr val="002060"/>
                </a:solidFill>
                <a:effectLst/>
                <a:latin typeface="Arial" panose="020B0604020202020204" pitchFamily="34" charset="0"/>
                <a:cs typeface="Arial" panose="020B0604020202020204" pitchFamily="34" charset="0"/>
              </a:rPr>
              <a:t>Digital Evidence Uploads and Application Review</a:t>
            </a:r>
          </a:p>
          <a:p>
            <a:r>
              <a:rPr lang="en-GB" sz="1600" b="1" i="0" dirty="0">
                <a:solidFill>
                  <a:srgbClr val="002060"/>
                </a:solidFill>
                <a:effectLst/>
                <a:latin typeface="Arial" panose="020B0604020202020204" pitchFamily="34" charset="0"/>
                <a:cs typeface="Arial" panose="020B0604020202020204" pitchFamily="34" charset="0"/>
              </a:rPr>
              <a:t>	</a:t>
            </a:r>
            <a:r>
              <a:rPr lang="en-GB" sz="1600" i="0" dirty="0">
                <a:effectLst/>
                <a:latin typeface="Arial" panose="020B0604020202020204" pitchFamily="34" charset="0"/>
                <a:cs typeface="Arial" panose="020B0604020202020204" pitchFamily="34" charset="0"/>
              </a:rPr>
              <a:t>Birth Certificates</a:t>
            </a:r>
          </a:p>
          <a:p>
            <a:endParaRPr lang="en-GB" sz="1600" b="1" dirty="0">
              <a:latin typeface="Arial" panose="020B0604020202020204" pitchFamily="34" charset="0"/>
              <a:cs typeface="Arial" panose="020B0604020202020204" pitchFamily="34" charset="0"/>
            </a:endParaRPr>
          </a:p>
          <a:p>
            <a:r>
              <a:rPr lang="en-GB" sz="1600" b="1" dirty="0">
                <a:solidFill>
                  <a:srgbClr val="002060"/>
                </a:solidFill>
                <a:latin typeface="Arial" panose="020B0604020202020204" pitchFamily="34" charset="0"/>
                <a:cs typeface="Arial" panose="020B0604020202020204" pitchFamily="34" charset="0"/>
              </a:rPr>
              <a:t>Cost of Living Considerations</a:t>
            </a:r>
          </a:p>
          <a:p>
            <a:pPr lvl="1"/>
            <a:r>
              <a:rPr lang="en-GB" sz="1600" i="0" dirty="0">
                <a:effectLst/>
                <a:latin typeface="Arial" panose="020B0604020202020204" pitchFamily="34" charset="0"/>
                <a:cs typeface="Arial" panose="020B0604020202020204" pitchFamily="34" charset="0"/>
              </a:rPr>
              <a:t>	New Guidance for students</a:t>
            </a:r>
          </a:p>
          <a:p>
            <a:r>
              <a:rPr lang="en-GB" sz="1600" i="0" dirty="0">
                <a:effectLst/>
                <a:latin typeface="Arial" panose="020B0604020202020204" pitchFamily="34" charset="0"/>
                <a:cs typeface="Arial" panose="020B0604020202020204" pitchFamily="34" charset="0"/>
              </a:rPr>
              <a:t>	Financial Hardship Guidance</a:t>
            </a:r>
            <a:endParaRPr lang="en-GB" sz="1600" i="0" dirty="0">
              <a:solidFill>
                <a:srgbClr val="FF0000"/>
              </a:solidFill>
              <a:effectLst/>
              <a:latin typeface="Arial" panose="020B0604020202020204" pitchFamily="34" charset="0"/>
              <a:cs typeface="Arial" panose="020B0604020202020204" pitchFamily="34" charset="0"/>
            </a:endParaRPr>
          </a:p>
          <a:p>
            <a:r>
              <a:rPr lang="en-GB" sz="1600" i="0" dirty="0">
                <a:effectLst/>
                <a:latin typeface="Arial" panose="020B0604020202020204" pitchFamily="34" charset="0"/>
                <a:cs typeface="Arial" panose="020B0604020202020204" pitchFamily="34" charset="0"/>
              </a:rPr>
              <a:t>	</a:t>
            </a:r>
            <a:endParaRPr lang="en-GB" sz="1600" dirty="0">
              <a:solidFill>
                <a:srgbClr val="FF0000"/>
              </a:solidFill>
              <a:latin typeface="Arial" panose="020B0604020202020204" pitchFamily="34" charset="0"/>
              <a:cs typeface="Arial" panose="020B0604020202020204" pitchFamily="34" charset="0"/>
            </a:endParaRPr>
          </a:p>
          <a:p>
            <a:r>
              <a:rPr lang="en-GB" sz="1600" b="1" i="0" dirty="0">
                <a:solidFill>
                  <a:srgbClr val="002060"/>
                </a:solidFill>
                <a:effectLst/>
                <a:latin typeface="Arial" panose="020B0604020202020204" pitchFamily="34" charset="0"/>
                <a:cs typeface="Arial" panose="020B0604020202020204" pitchFamily="34" charset="0"/>
              </a:rPr>
              <a:t>Up and Coming </a:t>
            </a:r>
          </a:p>
          <a:p>
            <a:r>
              <a:rPr lang="en-GB" sz="1600" dirty="0">
                <a:solidFill>
                  <a:srgbClr val="FF0000"/>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HE Short Courses</a:t>
            </a:r>
          </a:p>
          <a:p>
            <a:r>
              <a:rPr lang="en-GB" sz="1600" i="0" dirty="0">
                <a:effectLst/>
                <a:latin typeface="Arial" panose="020B0604020202020204" pitchFamily="34" charset="0"/>
                <a:cs typeface="Arial" panose="020B0604020202020204" pitchFamily="34" charset="0"/>
              </a:rPr>
              <a:t>	HTQs</a:t>
            </a:r>
          </a:p>
        </p:txBody>
      </p:sp>
      <p:pic>
        <p:nvPicPr>
          <p:cNvPr id="6" name="Picture 5">
            <a:extLst>
              <a:ext uri="{FF2B5EF4-FFF2-40B4-BE49-F238E27FC236}">
                <a16:creationId xmlns:a16="http://schemas.microsoft.com/office/drawing/2014/main" id="{A1AB8048-5625-797D-93E3-E8472DF9CE8C}"/>
              </a:ext>
            </a:extLst>
          </p:cNvPr>
          <p:cNvPicPr>
            <a:picLocks noChangeAspect="1"/>
          </p:cNvPicPr>
          <p:nvPr/>
        </p:nvPicPr>
        <p:blipFill>
          <a:blip r:embed="rId2"/>
          <a:stretch>
            <a:fillRect/>
          </a:stretch>
        </p:blipFill>
        <p:spPr>
          <a:xfrm>
            <a:off x="5346700" y="1482862"/>
            <a:ext cx="6601188" cy="2651447"/>
          </a:xfrm>
          <a:prstGeom prst="rect">
            <a:avLst/>
          </a:prstGeom>
        </p:spPr>
      </p:pic>
      <p:pic>
        <p:nvPicPr>
          <p:cNvPr id="7" name="Picture 6" descr="Qr code&#10;&#10;Description automatically generated">
            <a:extLst>
              <a:ext uri="{FF2B5EF4-FFF2-40B4-BE49-F238E27FC236}">
                <a16:creationId xmlns:a16="http://schemas.microsoft.com/office/drawing/2014/main" id="{1600B702-837E-31EC-0995-31E837D90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141" y="4134309"/>
            <a:ext cx="2421279" cy="2421279"/>
          </a:xfrm>
          <a:prstGeom prst="rect">
            <a:avLst/>
          </a:prstGeom>
        </p:spPr>
      </p:pic>
    </p:spTree>
    <p:extLst>
      <p:ext uri="{BB962C8B-B14F-4D97-AF65-F5344CB8AC3E}">
        <p14:creationId xmlns:p14="http://schemas.microsoft.com/office/powerpoint/2010/main" val="115501785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a16="http://schemas.microsoft.com/office/drawing/2014/main" id="{717ED6C5-43BB-4AFA-14F6-53D5EB42BB08}"/>
              </a:ext>
            </a:extLst>
          </p:cNvPr>
          <p:cNvSpPr txBox="1">
            <a:spLocks noGrp="1" noChangeArrowheads="1"/>
          </p:cNvSpPr>
          <p:nvPr>
            <p:ph type="title" idx="4294967295"/>
          </p:nvPr>
        </p:nvSpPr>
        <p:spPr bwMode="auto">
          <a:xfrm>
            <a:off x="230384" y="211526"/>
            <a:ext cx="8045450" cy="43021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800" dirty="0">
                <a:solidFill>
                  <a:schemeClr val="bg1"/>
                </a:solidFill>
                <a:latin typeface="Arial" pitchFamily="34" charset="0"/>
                <a:ea typeface="+mn-ea"/>
                <a:cs typeface="Arial" pitchFamily="34" charset="0"/>
              </a:rPr>
              <a:t>Application Enhancement – “How To”</a:t>
            </a:r>
            <a:endParaRPr kumimoji="0" lang="en-US" sz="2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0" name="Rectangle 9"/>
          <p:cNvSpPr>
            <a:spLocks noChangeArrowheads="1"/>
          </p:cNvSpPr>
          <p:nvPr/>
        </p:nvSpPr>
        <p:spPr bwMode="auto">
          <a:xfrm>
            <a:off x="212947" y="1038225"/>
            <a:ext cx="11531378" cy="1015663"/>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 guidance page has been added to GOV.UK providing an answer to some </a:t>
            </a:r>
            <a:r>
              <a:rPr lang="en-GB" sz="2000" dirty="0">
                <a:solidFill>
                  <a:prstClr val="black"/>
                </a:solidFill>
                <a:latin typeface="Arial" pitchFamily="34" charset="0"/>
                <a:cs typeface="Arial" pitchFamily="34" charset="0"/>
              </a:rPr>
              <a:t>of the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most common</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questions asked on student finance and applications</a:t>
            </a:r>
            <a:r>
              <a:rPr lang="en-GB" sz="2000" dirty="0">
                <a:solidFill>
                  <a:prstClr val="black"/>
                </a:solidFill>
                <a:latin typeface="Arial" pitchFamily="34" charset="0"/>
                <a:cs typeface="Arial" pitchFamily="34" charset="0"/>
              </a:rPr>
              <a:t>.  Essential messages are provided for each</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Arial" pitchFamily="34" charset="0"/>
                <a:cs typeface="Arial" pitchFamily="34" charset="0"/>
              </a:rPr>
              <a:t>subject along with a </a:t>
            </a:r>
            <a:r>
              <a:rPr lang="en-GB" sz="2000" dirty="0">
                <a:solidFill>
                  <a:prstClr val="black"/>
                </a:solidFill>
                <a:latin typeface="Arial" pitchFamily="34" charset="0"/>
                <a:cs typeface="Arial" pitchFamily="34" charset="0"/>
                <a:hlinkClick r:id="rId3"/>
              </a:rPr>
              <a:t>selection of short </a:t>
            </a:r>
            <a:r>
              <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hlinkClick r:id="rId3"/>
              </a:rPr>
              <a:t>films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links to additional information or resources</a:t>
            </a:r>
            <a:endParaRPr lang="en-GB" sz="2000" dirty="0">
              <a:solidFill>
                <a:prstClr val="black"/>
              </a:solidFill>
              <a:latin typeface="Arial" pitchFamily="34" charset="0"/>
              <a:cs typeface="Arial" pitchFamily="34" charset="0"/>
            </a:endParaRPr>
          </a:p>
        </p:txBody>
      </p:sp>
      <p:grpSp>
        <p:nvGrpSpPr>
          <p:cNvPr id="7" name="Group 6">
            <a:extLst>
              <a:ext uri="{FF2B5EF4-FFF2-40B4-BE49-F238E27FC236}">
                <a16:creationId xmlns:a16="http://schemas.microsoft.com/office/drawing/2014/main" id="{B485D651-6121-6249-E5B9-565C63D40CAF}"/>
              </a:ext>
              <a:ext uri="{C183D7F6-B498-43B3-948B-1728B52AA6E4}">
                <adec:decorative xmlns:adec="http://schemas.microsoft.com/office/drawing/2017/decorative" val="1"/>
              </a:ext>
            </a:extLst>
          </p:cNvPr>
          <p:cNvGrpSpPr/>
          <p:nvPr/>
        </p:nvGrpSpPr>
        <p:grpSpPr>
          <a:xfrm>
            <a:off x="535026" y="2309317"/>
            <a:ext cx="4544232" cy="4117089"/>
            <a:chOff x="594909" y="4206521"/>
            <a:chExt cx="4544232" cy="4117089"/>
          </a:xfrm>
        </p:grpSpPr>
        <p:pic>
          <p:nvPicPr>
            <p:cNvPr id="6" name="Picture 5">
              <a:hlinkClick r:id="rId4"/>
              <a:extLst>
                <a:ext uri="{FF2B5EF4-FFF2-40B4-BE49-F238E27FC236}">
                  <a16:creationId xmlns:a16="http://schemas.microsoft.com/office/drawing/2014/main" id="{B1DCCD9C-9381-EBC1-0962-D2ACBAAB7369}"/>
                </a:ext>
              </a:extLst>
            </p:cNvPr>
            <p:cNvPicPr>
              <a:picLocks noChangeAspect="1"/>
            </p:cNvPicPr>
            <p:nvPr/>
          </p:nvPicPr>
          <p:blipFill>
            <a:blip r:embed="rId5"/>
            <a:stretch>
              <a:fillRect/>
            </a:stretch>
          </p:blipFill>
          <p:spPr>
            <a:xfrm>
              <a:off x="594909" y="4206521"/>
              <a:ext cx="3718083" cy="223440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 name="Picture 2">
              <a:hlinkClick r:id="rId4"/>
              <a:extLst>
                <a:ext uri="{FF2B5EF4-FFF2-40B4-BE49-F238E27FC236}">
                  <a16:creationId xmlns:a16="http://schemas.microsoft.com/office/drawing/2014/main" id="{3BB54276-4FA6-6439-8EF5-29819930D1E3}"/>
                </a:ext>
              </a:extLst>
            </p:cNvPr>
            <p:cNvPicPr>
              <a:picLocks noChangeAspect="1"/>
            </p:cNvPicPr>
            <p:nvPr/>
          </p:nvPicPr>
          <p:blipFill>
            <a:blip r:embed="rId6"/>
            <a:stretch>
              <a:fillRect/>
            </a:stretch>
          </p:blipFill>
          <p:spPr>
            <a:xfrm>
              <a:off x="1601274" y="6090694"/>
              <a:ext cx="3537867" cy="2232916"/>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pic>
        <p:nvPicPr>
          <p:cNvPr id="2" name="Picture 1" descr="Graphical user interface, application&#10;&#10;Description automatically generated">
            <a:extLst>
              <a:ext uri="{FF2B5EF4-FFF2-40B4-BE49-F238E27FC236}">
                <a16:creationId xmlns:a16="http://schemas.microsoft.com/office/drawing/2014/main" id="{23F0DD3B-9146-5A5E-33CB-47ACD7F98C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4222" y="2175967"/>
            <a:ext cx="4797504" cy="3714090"/>
          </a:xfrm>
          <a:prstGeom prst="rect">
            <a:avLst/>
          </a:prstGeom>
        </p:spPr>
      </p:pic>
      <p:pic>
        <p:nvPicPr>
          <p:cNvPr id="4" name="Picture 3">
            <a:extLst>
              <a:ext uri="{FF2B5EF4-FFF2-40B4-BE49-F238E27FC236}">
                <a16:creationId xmlns:a16="http://schemas.microsoft.com/office/drawing/2014/main" id="{EB4262DC-BC13-D459-0701-0FC1EB5184CD}"/>
              </a:ext>
            </a:extLst>
          </p:cNvPr>
          <p:cNvPicPr>
            <a:picLocks noChangeAspect="1"/>
          </p:cNvPicPr>
          <p:nvPr/>
        </p:nvPicPr>
        <p:blipFill>
          <a:blip r:embed="rId8"/>
          <a:stretch>
            <a:fillRect/>
          </a:stretch>
        </p:blipFill>
        <p:spPr>
          <a:xfrm>
            <a:off x="7712520" y="4603544"/>
            <a:ext cx="3944454" cy="1822862"/>
          </a:xfrm>
          <a:prstGeom prst="rect">
            <a:avLst/>
          </a:prstGeom>
        </p:spPr>
      </p:pic>
    </p:spTree>
    <p:extLst>
      <p:ext uri="{BB962C8B-B14F-4D97-AF65-F5344CB8AC3E}">
        <p14:creationId xmlns:p14="http://schemas.microsoft.com/office/powerpoint/2010/main" val="358778381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9"/>
          <p:cNvSpPr>
            <a:spLocks noChangeArrowheads="1"/>
          </p:cNvSpPr>
          <p:nvPr/>
        </p:nvSpPr>
        <p:spPr bwMode="auto">
          <a:xfrm>
            <a:off x="333375" y="1019175"/>
            <a:ext cx="11496675" cy="1631216"/>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Providing SFE with the right evidence in the right way at the right time can seem confusing for many</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students and their parents or partners: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address this we have </a:t>
            </a:r>
            <a:r>
              <a:rPr lang="en-GB" sz="2000" dirty="0">
                <a:solidFill>
                  <a:prstClr val="black"/>
                </a:solidFill>
                <a:latin typeface="Arial" pitchFamily="34" charset="0"/>
                <a:cs typeface="Arial" pitchFamily="34" charset="0"/>
              </a:rPr>
              <a:t>created</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guidance and a short film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explain evidence requirements and submission, including digital upload</a:t>
            </a:r>
          </a:p>
        </p:txBody>
      </p:sp>
      <p:pic>
        <p:nvPicPr>
          <p:cNvPr id="9" name="Picture 8">
            <a:hlinkClick r:id="rId4"/>
            <a:extLst>
              <a:ext uri="{FF2B5EF4-FFF2-40B4-BE49-F238E27FC236}">
                <a16:creationId xmlns:a16="http://schemas.microsoft.com/office/drawing/2014/main" id="{89D2E641-B116-9495-7DC2-A21414CC369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8637" y="3263381"/>
            <a:ext cx="10854726" cy="3326313"/>
          </a:xfrm>
          <a:prstGeom prst="rect">
            <a:avLst/>
          </a:prstGeom>
        </p:spPr>
      </p:pic>
      <p:sp>
        <p:nvSpPr>
          <p:cNvPr id="3" name="TextBox 14">
            <a:extLst>
              <a:ext uri="{FF2B5EF4-FFF2-40B4-BE49-F238E27FC236}">
                <a16:creationId xmlns:a16="http://schemas.microsoft.com/office/drawing/2014/main" id="{7F1FEAF5-0798-635E-4912-5A6985AEDF3D}"/>
              </a:ext>
            </a:extLst>
          </p:cNvPr>
          <p:cNvSpPr txBox="1">
            <a:spLocks noChangeArrowheads="1"/>
          </p:cNvSpPr>
          <p:nvPr/>
        </p:nvSpPr>
        <p:spPr bwMode="auto">
          <a:xfrm>
            <a:off x="212945" y="201631"/>
            <a:ext cx="896598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Application Enhancement – Digital Evidence Upload</a:t>
            </a:r>
            <a:endParaRPr lang="en-US" sz="20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298863079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12945" y="962025"/>
            <a:ext cx="11534774" cy="3570208"/>
          </a:xfrm>
          <a:prstGeom prst="rect">
            <a:avLst/>
          </a:prstGeom>
          <a:noFill/>
          <a:ln w="9525">
            <a:noFill/>
            <a:miter lim="800000"/>
            <a:headEnd/>
            <a:tailEnd/>
          </a:ln>
        </p:spPr>
        <p:txBody>
          <a:bodyPr wrap="square">
            <a:spAutoFit/>
          </a:bodyPr>
          <a:lstStyle/>
          <a:p>
            <a:pPr lvl="0">
              <a:defRPr/>
            </a:pPr>
            <a:r>
              <a:rPr lang="en-GB" sz="2000" dirty="0">
                <a:solidFill>
                  <a:prstClr val="black"/>
                </a:solidFill>
                <a:latin typeface="Arial" panose="020B0604020202020204" pitchFamily="34" charset="0"/>
                <a:cs typeface="Arial" panose="020B0604020202020204" pitchFamily="34" charset="0"/>
              </a:rPr>
              <a:t>UK customers applying for </a:t>
            </a:r>
            <a:r>
              <a:rPr lang="en-GB" sz="2000" b="1" dirty="0">
                <a:solidFill>
                  <a:prstClr val="black"/>
                </a:solidFill>
                <a:latin typeface="Arial" panose="020B0604020202020204" pitchFamily="34" charset="0"/>
                <a:cs typeface="Arial" panose="020B0604020202020204" pitchFamily="34" charset="0"/>
              </a:rPr>
              <a:t>SFE undergraduate </a:t>
            </a:r>
            <a:r>
              <a:rPr lang="en-GB" sz="2000" dirty="0">
                <a:solidFill>
                  <a:prstClr val="black"/>
                </a:solidFill>
                <a:latin typeface="Arial" panose="020B0604020202020204" pitchFamily="34" charset="0"/>
                <a:cs typeface="Arial" panose="020B0604020202020204" pitchFamily="34" charset="0"/>
              </a:rPr>
              <a:t>products will no longer be required to submit an original physical copy of their birth certificate to SFE.  Instead, they will be able to upload </a:t>
            </a:r>
            <a:r>
              <a:rPr lang="en-GB" sz="2000" b="1" dirty="0">
                <a:solidFill>
                  <a:prstClr val="black"/>
                </a:solidFill>
                <a:latin typeface="Arial" panose="020B0604020202020204" pitchFamily="34" charset="0"/>
                <a:cs typeface="Arial" panose="020B0604020202020204" pitchFamily="34" charset="0"/>
              </a:rPr>
              <a:t>a digital copy </a:t>
            </a:r>
            <a:r>
              <a:rPr lang="en-GB" sz="2000" dirty="0">
                <a:solidFill>
                  <a:prstClr val="black"/>
                </a:solidFill>
                <a:latin typeface="Arial" panose="020B0604020202020204" pitchFamily="34" charset="0"/>
                <a:cs typeface="Arial" panose="020B0604020202020204" pitchFamily="34" charset="0"/>
              </a:rPr>
              <a:t>of their birth certificate using the evidence upload functionality from their online accounts</a:t>
            </a:r>
          </a:p>
          <a:p>
            <a:pPr lvl="0">
              <a:defRPr/>
            </a:pPr>
            <a:endParaRPr lang="en-GB" sz="2000" dirty="0">
              <a:solidFill>
                <a:prstClr val="black"/>
              </a:solidFill>
              <a:latin typeface="Arial" panose="020B0604020202020204" pitchFamily="34" charset="0"/>
              <a:cs typeface="Arial" panose="020B0604020202020204" pitchFamily="34" charset="0"/>
            </a:endParaRPr>
          </a:p>
          <a:p>
            <a:pPr>
              <a:defRPr/>
            </a:pPr>
            <a:r>
              <a:rPr lang="en-GB" sz="2000" dirty="0">
                <a:solidFill>
                  <a:prstClr val="black"/>
                </a:solidFill>
                <a:latin typeface="Arial" panose="020B0604020202020204" pitchFamily="34" charset="0"/>
                <a:cs typeface="Arial" panose="020B0604020202020204" pitchFamily="34" charset="0"/>
              </a:rPr>
              <a:t>The customer facing </a:t>
            </a:r>
            <a:r>
              <a:rPr lang="en-GB" sz="2000" dirty="0">
                <a:solidFill>
                  <a:prstClr val="black"/>
                </a:solidFill>
                <a:latin typeface="Arial" panose="020B0604020202020204" pitchFamily="34" charset="0"/>
                <a:cs typeface="Arial" panose="020B0604020202020204" pitchFamily="34" charset="0"/>
                <a:hlinkClick r:id="rId3"/>
              </a:rPr>
              <a:t>guidance pages on GOV.UK </a:t>
            </a:r>
            <a:r>
              <a:rPr lang="en-GB" sz="2000" dirty="0">
                <a:solidFill>
                  <a:prstClr val="black"/>
                </a:solidFill>
                <a:latin typeface="Arial" panose="020B0604020202020204" pitchFamily="34" charset="0"/>
                <a:cs typeface="Arial" panose="020B0604020202020204" pitchFamily="34" charset="0"/>
              </a:rPr>
              <a:t>have been updated to include this message</a:t>
            </a:r>
          </a:p>
          <a:p>
            <a:pPr lvl="0">
              <a:defRPr/>
            </a:pPr>
            <a:endParaRPr lang="en-GB" sz="20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400" i="1" dirty="0">
                <a:solidFill>
                  <a:prstClr val="black"/>
                </a:solidFill>
                <a:latin typeface="Arial" panose="020B0604020202020204" pitchFamily="34" charset="0"/>
                <a:cs typeface="Arial" panose="020B0604020202020204" pitchFamily="34" charset="0"/>
              </a:rPr>
              <a:t>Our Customer Experience Team are leading an initiative to reduce the evidence burden on customers</a:t>
            </a:r>
          </a:p>
          <a:p>
            <a:pPr marL="342900" indent="-342900">
              <a:buFont typeface="Arial" panose="020B0604020202020204" pitchFamily="34" charset="0"/>
              <a:buChar char="•"/>
              <a:defRPr/>
            </a:pPr>
            <a:endParaRPr lang="en-GB" sz="1400" i="1"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400" i="1" dirty="0">
                <a:solidFill>
                  <a:prstClr val="black"/>
                </a:solidFill>
                <a:latin typeface="Arial" panose="020B0604020202020204" pitchFamily="34" charset="0"/>
                <a:cs typeface="Arial" panose="020B0604020202020204" pitchFamily="34" charset="0"/>
              </a:rPr>
              <a:t>This includes, where we can, to reduce the physical/original evidence burden by moving to digital alternatives </a:t>
            </a:r>
          </a:p>
          <a:p>
            <a:pPr marL="342900" indent="-342900">
              <a:buFont typeface="Arial" panose="020B0604020202020204" pitchFamily="34" charset="0"/>
              <a:buChar char="•"/>
              <a:defRPr/>
            </a:pPr>
            <a:endParaRPr lang="en-GB" sz="1400" i="1"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400" i="1" dirty="0">
                <a:solidFill>
                  <a:prstClr val="black"/>
                </a:solidFill>
                <a:latin typeface="Arial" panose="020B0604020202020204" pitchFamily="34" charset="0"/>
                <a:cs typeface="Arial" panose="020B0604020202020204" pitchFamily="34" charset="0"/>
              </a:rPr>
              <a:t>Or where we can, remove/reduce the evidence requirement in specific customer journeys</a:t>
            </a:r>
          </a:p>
          <a:p>
            <a:pPr marL="342900" indent="-342900">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a:p>
            <a:pPr>
              <a:defRPr/>
            </a:pPr>
            <a:endParaRPr lang="en-GB" dirty="0">
              <a:solidFill>
                <a:prstClr val="black"/>
              </a:solidFill>
              <a:latin typeface="Arial" panose="020B0604020202020204" pitchFamily="34" charset="0"/>
              <a:cs typeface="Arial" panose="020B0604020202020204" pitchFamily="34" charset="0"/>
            </a:endParaRPr>
          </a:p>
        </p:txBody>
      </p:sp>
      <p:sp>
        <p:nvSpPr>
          <p:cNvPr id="2" name="TextBox 14">
            <a:extLst>
              <a:ext uri="{FF2B5EF4-FFF2-40B4-BE49-F238E27FC236}">
                <a16:creationId xmlns:a16="http://schemas.microsoft.com/office/drawing/2014/main" id="{C2F1202E-3CFE-D19B-9579-E26F7DC74C72}"/>
              </a:ext>
            </a:extLst>
          </p:cNvPr>
          <p:cNvSpPr txBox="1">
            <a:spLocks noChangeArrowheads="1"/>
          </p:cNvSpPr>
          <p:nvPr/>
        </p:nvSpPr>
        <p:spPr bwMode="auto">
          <a:xfrm>
            <a:off x="212945" y="201631"/>
            <a:ext cx="9531129"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Application Enhancement – Digital Evidence Upload</a:t>
            </a:r>
            <a:endParaRPr lang="en-US" sz="2000" dirty="0">
              <a:solidFill>
                <a:schemeClr val="bg1"/>
              </a:solidFill>
              <a:latin typeface="Arial" pitchFamily="34" charset="0"/>
              <a:ea typeface="+mn-ea"/>
              <a:cs typeface="Arial" pitchFamily="34" charset="0"/>
            </a:endParaRPr>
          </a:p>
        </p:txBody>
      </p:sp>
      <p:grpSp>
        <p:nvGrpSpPr>
          <p:cNvPr id="4" name="Group 3">
            <a:extLst>
              <a:ext uri="{FF2B5EF4-FFF2-40B4-BE49-F238E27FC236}">
                <a16:creationId xmlns:a16="http://schemas.microsoft.com/office/drawing/2014/main" id="{4E263400-9FA5-04BB-546F-D7E404D34204}"/>
              </a:ext>
              <a:ext uri="{C183D7F6-B498-43B3-948B-1728B52AA6E4}">
                <adec:decorative xmlns:adec="http://schemas.microsoft.com/office/drawing/2017/decorative" val="1"/>
              </a:ext>
            </a:extLst>
          </p:cNvPr>
          <p:cNvGrpSpPr/>
          <p:nvPr/>
        </p:nvGrpSpPr>
        <p:grpSpPr>
          <a:xfrm>
            <a:off x="2018112" y="4244895"/>
            <a:ext cx="8155776" cy="2080050"/>
            <a:chOff x="450762" y="4520450"/>
            <a:chExt cx="8155776" cy="2080050"/>
          </a:xfrm>
        </p:grpSpPr>
        <p:pic>
          <p:nvPicPr>
            <p:cNvPr id="5" name="Picture 4">
              <a:extLst>
                <a:ext uri="{FF2B5EF4-FFF2-40B4-BE49-F238E27FC236}">
                  <a16:creationId xmlns:a16="http://schemas.microsoft.com/office/drawing/2014/main" id="{B2274614-D04B-E1FD-D778-60ABA41D6EFF}"/>
                </a:ext>
              </a:extLst>
            </p:cNvPr>
            <p:cNvPicPr>
              <a:picLocks noChangeAspect="1"/>
            </p:cNvPicPr>
            <p:nvPr/>
          </p:nvPicPr>
          <p:blipFill>
            <a:blip r:embed="rId4"/>
            <a:stretch>
              <a:fillRect/>
            </a:stretch>
          </p:blipFill>
          <p:spPr>
            <a:xfrm>
              <a:off x="450762" y="4520450"/>
              <a:ext cx="2897217" cy="192550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FEA65B3-58E9-5A93-CE7F-7728271A0ADF}"/>
                </a:ext>
              </a:extLst>
            </p:cNvPr>
            <p:cNvPicPr>
              <a:picLocks noChangeAspect="1"/>
            </p:cNvPicPr>
            <p:nvPr/>
          </p:nvPicPr>
          <p:blipFill>
            <a:blip r:embed="rId5"/>
            <a:stretch>
              <a:fillRect/>
            </a:stretch>
          </p:blipFill>
          <p:spPr>
            <a:xfrm>
              <a:off x="3841356" y="4710751"/>
              <a:ext cx="4765182" cy="1889749"/>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93751944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85750" y="1104900"/>
            <a:ext cx="11534775" cy="5016758"/>
          </a:xfrm>
          <a:prstGeom prst="rect">
            <a:avLst/>
          </a:prstGeom>
          <a:noFill/>
          <a:ln w="9525">
            <a:noFill/>
            <a:miter lim="800000"/>
            <a:headEnd/>
            <a:tailEnd/>
          </a:ln>
        </p:spPr>
        <p:txBody>
          <a:bodyPr wrap="square">
            <a:spAutoFit/>
          </a:bodyPr>
          <a:lstStyle/>
          <a:p>
            <a:pPr>
              <a:defRPr/>
            </a:pPr>
            <a:r>
              <a:rPr lang="en-GB" sz="2000" dirty="0">
                <a:solidFill>
                  <a:prstClr val="black"/>
                </a:solidFill>
                <a:latin typeface="Arial" panose="020B0604020202020204" pitchFamily="34" charset="0"/>
                <a:cs typeface="Arial" panose="020B0604020202020204" pitchFamily="34" charset="0"/>
              </a:rPr>
              <a:t>As of 6</a:t>
            </a:r>
            <a:r>
              <a:rPr lang="en-GB" sz="2000" baseline="30000" dirty="0">
                <a:solidFill>
                  <a:prstClr val="black"/>
                </a:solidFill>
                <a:latin typeface="Arial" panose="020B0604020202020204" pitchFamily="34" charset="0"/>
                <a:cs typeface="Arial" panose="020B0604020202020204" pitchFamily="34" charset="0"/>
              </a:rPr>
              <a:t>th</a:t>
            </a:r>
            <a:r>
              <a:rPr lang="en-GB" sz="2000" dirty="0">
                <a:solidFill>
                  <a:prstClr val="black"/>
                </a:solidFill>
                <a:latin typeface="Arial" panose="020B0604020202020204" pitchFamily="34" charset="0"/>
                <a:cs typeface="Arial" panose="020B0604020202020204" pitchFamily="34" charset="0"/>
              </a:rPr>
              <a:t> April 2022, changes have been made to </a:t>
            </a:r>
            <a:r>
              <a:rPr lang="en-GB" sz="2000" b="1" dirty="0">
                <a:solidFill>
                  <a:prstClr val="black"/>
                </a:solidFill>
                <a:latin typeface="Arial" panose="020B0604020202020204" pitchFamily="34" charset="0"/>
                <a:cs typeface="Arial" panose="020B0604020202020204" pitchFamily="34" charset="0"/>
              </a:rPr>
              <a:t>divorce and separation </a:t>
            </a:r>
            <a:r>
              <a:rPr lang="en-GB" sz="2000" dirty="0">
                <a:solidFill>
                  <a:prstClr val="black"/>
                </a:solidFill>
                <a:latin typeface="Arial" panose="020B0604020202020204" pitchFamily="34" charset="0"/>
                <a:cs typeface="Arial" panose="020B0604020202020204" pitchFamily="34" charset="0"/>
              </a:rPr>
              <a:t>processes as per the Divorce, Dissolution and Separation Act 2020:</a:t>
            </a:r>
          </a:p>
          <a:p>
            <a:pPr marL="342900" indent="-342900">
              <a:buFont typeface="Arial" panose="020B0604020202020204" pitchFamily="34" charset="0"/>
              <a:buChar char="•"/>
              <a:defRPr/>
            </a:pPr>
            <a:endParaRPr lang="en-GB" sz="20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This will see </a:t>
            </a:r>
            <a:r>
              <a:rPr lang="en-GB" sz="2000" b="1" dirty="0">
                <a:solidFill>
                  <a:prstClr val="black"/>
                </a:solidFill>
                <a:latin typeface="Arial" panose="020B0604020202020204" pitchFamily="34" charset="0"/>
                <a:cs typeface="Arial" panose="020B0604020202020204" pitchFamily="34" charset="0"/>
              </a:rPr>
              <a:t>new documents </a:t>
            </a:r>
            <a:r>
              <a:rPr lang="en-GB" sz="2000" dirty="0">
                <a:solidFill>
                  <a:prstClr val="black"/>
                </a:solidFill>
                <a:latin typeface="Arial" panose="020B0604020202020204" pitchFamily="34" charset="0"/>
                <a:cs typeface="Arial" panose="020B0604020202020204" pitchFamily="34" charset="0"/>
              </a:rPr>
              <a:t>issued for divorces and separations</a:t>
            </a:r>
          </a:p>
          <a:p>
            <a:pPr marL="342900" indent="-342900">
              <a:buFont typeface="Arial" panose="020B0604020202020204" pitchFamily="34" charset="0"/>
              <a:buChar char="•"/>
              <a:defRPr/>
            </a:pPr>
            <a:endParaRPr lang="en-GB" sz="20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A ‘</a:t>
            </a:r>
            <a:r>
              <a:rPr lang="en-GB" sz="2000" b="1" dirty="0">
                <a:solidFill>
                  <a:prstClr val="black"/>
                </a:solidFill>
                <a:latin typeface="Arial" panose="020B0604020202020204" pitchFamily="34" charset="0"/>
                <a:cs typeface="Arial" panose="020B0604020202020204" pitchFamily="34" charset="0"/>
              </a:rPr>
              <a:t>Conditional Order</a:t>
            </a:r>
            <a:r>
              <a:rPr lang="en-GB" sz="2000" dirty="0">
                <a:solidFill>
                  <a:prstClr val="black"/>
                </a:solidFill>
                <a:latin typeface="Arial" panose="020B0604020202020204" pitchFamily="34" charset="0"/>
                <a:cs typeface="Arial" panose="020B0604020202020204" pitchFamily="34" charset="0"/>
              </a:rPr>
              <a:t>’ will replace a Decree Nisi, and a ‘</a:t>
            </a:r>
            <a:r>
              <a:rPr lang="en-GB" sz="2000" b="1" dirty="0">
                <a:solidFill>
                  <a:prstClr val="black"/>
                </a:solidFill>
                <a:latin typeface="Arial" panose="020B0604020202020204" pitchFamily="34" charset="0"/>
                <a:cs typeface="Arial" panose="020B0604020202020204" pitchFamily="34" charset="0"/>
              </a:rPr>
              <a:t>Final Order</a:t>
            </a:r>
            <a:r>
              <a:rPr lang="en-GB" sz="2000" dirty="0">
                <a:solidFill>
                  <a:prstClr val="black"/>
                </a:solidFill>
                <a:latin typeface="Arial" panose="020B0604020202020204" pitchFamily="34" charset="0"/>
                <a:cs typeface="Arial" panose="020B0604020202020204" pitchFamily="34" charset="0"/>
              </a:rPr>
              <a:t>’ will replace a Decree Absolute </a:t>
            </a:r>
          </a:p>
          <a:p>
            <a:pPr marL="342900" indent="-342900">
              <a:buFont typeface="Arial" panose="020B0604020202020204" pitchFamily="34" charset="0"/>
              <a:buChar char="•"/>
              <a:defRPr/>
            </a:pPr>
            <a:endParaRPr lang="en-GB" sz="20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Guidance and customer communications will be updated to reflect the changes, and include reference to the new documents</a:t>
            </a:r>
          </a:p>
          <a:p>
            <a:pPr marL="342900" indent="-342900">
              <a:buFont typeface="Arial" panose="020B0604020202020204" pitchFamily="34" charset="0"/>
              <a:buChar char="•"/>
              <a:defRPr/>
            </a:pPr>
            <a:endParaRPr lang="en-GB" sz="20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Consideration will also be given to the fact that Decree Nisi and Decree Absolute will still be valid and accepted as they remain in circulation</a:t>
            </a:r>
          </a:p>
          <a:p>
            <a:pPr marL="342900" indent="-342900">
              <a:buFont typeface="Arial" panose="020B0604020202020204" pitchFamily="34" charset="0"/>
              <a:buChar char="•"/>
              <a:defRPr/>
            </a:pPr>
            <a:endParaRPr lang="en-GB" sz="20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However, they are likely to become obsolete at a later date</a:t>
            </a:r>
          </a:p>
          <a:p>
            <a:pPr marL="342900" indent="-342900">
              <a:buFont typeface="Arial" panose="020B0604020202020204" pitchFamily="34" charset="0"/>
              <a:buChar char="•"/>
              <a:defRPr/>
            </a:pPr>
            <a:endParaRPr lang="en-GB" sz="2000" dirty="0">
              <a:solidFill>
                <a:prstClr val="black"/>
              </a:solidFill>
              <a:latin typeface="Arial" panose="020B0604020202020204" pitchFamily="34" charset="0"/>
              <a:cs typeface="Arial" panose="020B0604020202020204" pitchFamily="34" charset="0"/>
            </a:endParaRPr>
          </a:p>
        </p:txBody>
      </p:sp>
      <p:sp>
        <p:nvSpPr>
          <p:cNvPr id="2" name="TextBox 14">
            <a:extLst>
              <a:ext uri="{FF2B5EF4-FFF2-40B4-BE49-F238E27FC236}">
                <a16:creationId xmlns:a16="http://schemas.microsoft.com/office/drawing/2014/main" id="{A55FA068-8B41-9838-1879-196410038C34}"/>
              </a:ext>
            </a:extLst>
          </p:cNvPr>
          <p:cNvSpPr txBox="1">
            <a:spLocks noChangeArrowheads="1"/>
          </p:cNvSpPr>
          <p:nvPr/>
        </p:nvSpPr>
        <p:spPr bwMode="auto">
          <a:xfrm>
            <a:off x="212945" y="201631"/>
            <a:ext cx="896598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Application Enhancement – Digital Evidence Upload</a:t>
            </a:r>
            <a:endParaRPr lang="en-US" sz="20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198377180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ABE40-9CB0-CE1D-E77C-D84D0E4F13AF}"/>
              </a:ext>
            </a:extLst>
          </p:cNvPr>
          <p:cNvSpPr txBox="1"/>
          <p:nvPr/>
        </p:nvSpPr>
        <p:spPr>
          <a:xfrm>
            <a:off x="676499" y="2305798"/>
            <a:ext cx="11393805" cy="646331"/>
          </a:xfrm>
          <a:prstGeom prst="rect">
            <a:avLst/>
          </a:prstGeom>
          <a:noFill/>
        </p:spPr>
        <p:txBody>
          <a:bodyPr wrap="square">
            <a:spAutoFit/>
          </a:bodyPr>
          <a:lstStyle/>
          <a:p>
            <a:r>
              <a:rPr lang="en-GB" sz="3600" dirty="0">
                <a:solidFill>
                  <a:schemeClr val="bg1"/>
                </a:solidFill>
                <a:latin typeface="Arial" panose="020B0604020202020204" pitchFamily="34" charset="0"/>
                <a:cs typeface="Arial" panose="020B0604020202020204" pitchFamily="34" charset="0"/>
              </a:rPr>
              <a:t>Cost of Living Considerations</a:t>
            </a:r>
          </a:p>
        </p:txBody>
      </p:sp>
    </p:spTree>
    <p:extLst>
      <p:ext uri="{BB962C8B-B14F-4D97-AF65-F5344CB8AC3E}">
        <p14:creationId xmlns:p14="http://schemas.microsoft.com/office/powerpoint/2010/main" val="299729303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B224245-6839-CC3F-48F9-AF7ED36A6336}"/>
              </a:ext>
            </a:extLst>
          </p:cNvPr>
          <p:cNvSpPr>
            <a:spLocks noChangeArrowheads="1"/>
          </p:cNvSpPr>
          <p:nvPr/>
        </p:nvSpPr>
        <p:spPr bwMode="auto">
          <a:xfrm>
            <a:off x="275235" y="1149135"/>
            <a:ext cx="4286947" cy="3693319"/>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A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GOV.UK p</a:t>
            </a:r>
            <a:r>
              <a:rPr lang="en-GB" dirty="0">
                <a:solidFill>
                  <a:prstClr val="black"/>
                </a:solidFill>
                <a:latin typeface="Arial" pitchFamily="34" charset="0"/>
                <a:cs typeface="Arial" pitchFamily="34" charset="0"/>
              </a:rPr>
              <a:t>age has been designed to</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Help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students consider the range </a:t>
            </a:r>
            <a:r>
              <a:rPr lang="en-GB" dirty="0">
                <a:solidFill>
                  <a:prstClr val="black"/>
                </a:solidFill>
                <a:latin typeface="Arial" pitchFamily="34" charset="0"/>
                <a:cs typeface="Arial" pitchFamily="34" charset="0"/>
              </a:rPr>
              <a:t>of</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living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costs they may face and</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 the funding they can access</a:t>
            </a:r>
            <a:r>
              <a:rPr lang="en-GB" dirty="0">
                <a:solidFill>
                  <a:prstClr val="black"/>
                </a:solidFill>
                <a:latin typeface="Arial" pitchFamily="34" charset="0"/>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information covers means testing,</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budgeting, </a:t>
            </a:r>
            <a:r>
              <a:rPr lang="en-GB" dirty="0">
                <a:solidFill>
                  <a:prstClr val="black"/>
                </a:solidFill>
                <a:latin typeface="Arial" pitchFamily="34" charset="0"/>
                <a:cs typeface="Arial" pitchFamily="34" charset="0"/>
              </a:rPr>
              <a:t>sources of additional support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links to useful resources, including</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Student Space</a:t>
            </a: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Specific advice has been updated for</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students who are experiencing financial</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hardship.</a:t>
            </a:r>
          </a:p>
        </p:txBody>
      </p:sp>
      <p:grpSp>
        <p:nvGrpSpPr>
          <p:cNvPr id="3" name="Group 2">
            <a:extLst>
              <a:ext uri="{FF2B5EF4-FFF2-40B4-BE49-F238E27FC236}">
                <a16:creationId xmlns:a16="http://schemas.microsoft.com/office/drawing/2014/main" id="{10071429-BBCC-D052-CD91-9E896F9AB268}"/>
              </a:ext>
              <a:ext uri="{C183D7F6-B498-43B3-948B-1728B52AA6E4}">
                <adec:decorative xmlns:adec="http://schemas.microsoft.com/office/drawing/2017/decorative" val="1"/>
              </a:ext>
            </a:extLst>
          </p:cNvPr>
          <p:cNvGrpSpPr/>
          <p:nvPr/>
        </p:nvGrpSpPr>
        <p:grpSpPr>
          <a:xfrm>
            <a:off x="4771928" y="1280307"/>
            <a:ext cx="7144837" cy="2053443"/>
            <a:chOff x="385977" y="3880137"/>
            <a:chExt cx="8353935" cy="2430129"/>
          </a:xfrm>
        </p:grpSpPr>
        <p:pic>
          <p:nvPicPr>
            <p:cNvPr id="4" name="Picture 3">
              <a:hlinkClick r:id="rId3"/>
              <a:extLst>
                <a:ext uri="{FF2B5EF4-FFF2-40B4-BE49-F238E27FC236}">
                  <a16:creationId xmlns:a16="http://schemas.microsoft.com/office/drawing/2014/main" id="{B29D9513-F91C-ABAF-8FF9-F704EFDAF741}"/>
                </a:ext>
              </a:extLst>
            </p:cNvPr>
            <p:cNvPicPr>
              <a:picLocks noChangeAspect="1"/>
            </p:cNvPicPr>
            <p:nvPr/>
          </p:nvPicPr>
          <p:blipFill>
            <a:blip r:embed="rId4"/>
            <a:stretch>
              <a:fillRect/>
            </a:stretch>
          </p:blipFill>
          <p:spPr>
            <a:xfrm>
              <a:off x="385977" y="3880137"/>
              <a:ext cx="4186023" cy="2430129"/>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A769DD9F-DD66-A960-90E7-B7C0FF75971B}"/>
                </a:ext>
              </a:extLst>
            </p:cNvPr>
            <p:cNvGrpSpPr/>
            <p:nvPr/>
          </p:nvGrpSpPr>
          <p:grpSpPr>
            <a:xfrm>
              <a:off x="4816442" y="3880137"/>
              <a:ext cx="3923470" cy="2430129"/>
              <a:chOff x="4780230" y="3880137"/>
              <a:chExt cx="3923470" cy="2430129"/>
            </a:xfrm>
          </p:grpSpPr>
          <p:pic>
            <p:nvPicPr>
              <p:cNvPr id="6" name="Picture 5">
                <a:extLst>
                  <a:ext uri="{FF2B5EF4-FFF2-40B4-BE49-F238E27FC236}">
                    <a16:creationId xmlns:a16="http://schemas.microsoft.com/office/drawing/2014/main" id="{636F4E77-7E9A-8562-BC77-E2EAD308D890}"/>
                  </a:ext>
                </a:extLst>
              </p:cNvPr>
              <p:cNvPicPr>
                <a:picLocks noChangeAspect="1"/>
              </p:cNvPicPr>
              <p:nvPr/>
            </p:nvPicPr>
            <p:blipFill>
              <a:blip r:embed="rId5"/>
              <a:stretch>
                <a:fillRect/>
              </a:stretch>
            </p:blipFill>
            <p:spPr>
              <a:xfrm>
                <a:off x="4780230" y="3880137"/>
                <a:ext cx="3144428" cy="201226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Picture 6">
                <a:hlinkClick r:id="rId3"/>
                <a:extLst>
                  <a:ext uri="{FF2B5EF4-FFF2-40B4-BE49-F238E27FC236}">
                    <a16:creationId xmlns:a16="http://schemas.microsoft.com/office/drawing/2014/main" id="{D0924A97-7188-D320-2347-829BE567CC92}"/>
                  </a:ext>
                </a:extLst>
              </p:cNvPr>
              <p:cNvPicPr>
                <a:picLocks noChangeAspect="1"/>
              </p:cNvPicPr>
              <p:nvPr/>
            </p:nvPicPr>
            <p:blipFill>
              <a:blip r:embed="rId6"/>
              <a:stretch>
                <a:fillRect/>
              </a:stretch>
            </p:blipFill>
            <p:spPr>
              <a:xfrm>
                <a:off x="5553164" y="4582818"/>
                <a:ext cx="3150536" cy="1727448"/>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grpSp>
      <p:sp>
        <p:nvSpPr>
          <p:cNvPr id="8" name="TextBox 14">
            <a:extLst>
              <a:ext uri="{FF2B5EF4-FFF2-40B4-BE49-F238E27FC236}">
                <a16:creationId xmlns:a16="http://schemas.microsoft.com/office/drawing/2014/main" id="{E49BFA24-A220-C786-BE05-6A894D567AFC}"/>
              </a:ext>
            </a:extLst>
          </p:cNvPr>
          <p:cNvSpPr txBox="1">
            <a:spLocks noChangeArrowheads="1"/>
          </p:cNvSpPr>
          <p:nvPr/>
        </p:nvSpPr>
        <p:spPr bwMode="auto">
          <a:xfrm>
            <a:off x="212945" y="201631"/>
            <a:ext cx="896598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Cost of Living Consideration – Guidance</a:t>
            </a:r>
            <a:endParaRPr lang="en-US" sz="2000" dirty="0">
              <a:solidFill>
                <a:schemeClr val="bg1"/>
              </a:solidFill>
              <a:latin typeface="Arial" pitchFamily="34" charset="0"/>
              <a:ea typeface="+mn-ea"/>
              <a:cs typeface="Arial" pitchFamily="34" charset="0"/>
            </a:endParaRPr>
          </a:p>
        </p:txBody>
      </p:sp>
      <p:pic>
        <p:nvPicPr>
          <p:cNvPr id="9" name="Picture 8">
            <a:hlinkClick r:id="rId7"/>
            <a:extLst>
              <a:ext uri="{FF2B5EF4-FFF2-40B4-BE49-F238E27FC236}">
                <a16:creationId xmlns:a16="http://schemas.microsoft.com/office/drawing/2014/main" id="{1F720B8D-6EC4-2C13-93DA-B1C8A003570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771928" y="3743517"/>
            <a:ext cx="7259595" cy="2457258"/>
          </a:xfrm>
          <a:prstGeom prst="rect">
            <a:avLst/>
          </a:prstGeom>
        </p:spPr>
      </p:pic>
    </p:spTree>
    <p:extLst>
      <p:ext uri="{BB962C8B-B14F-4D97-AF65-F5344CB8AC3E}">
        <p14:creationId xmlns:p14="http://schemas.microsoft.com/office/powerpoint/2010/main" val="375261673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614370" y="1478468"/>
            <a:ext cx="8963260" cy="923330"/>
          </a:xfrm>
          <a:prstGeom prst="rect">
            <a:avLst/>
          </a:prstGeom>
        </p:spPr>
        <p:txBody>
          <a:bodyPr wrap="square">
            <a:spAutoFit/>
          </a:bodyPr>
          <a:lstStyle/>
          <a:p>
            <a:pPr marL="360000" indent="-358775" eaLnBrk="0" hangingPunct="0"/>
            <a:r>
              <a:rPr lang="en-GB" dirty="0">
                <a:latin typeface="Arial" pitchFamily="34" charset="0"/>
                <a:cs typeface="Arial" pitchFamily="34" charset="0"/>
              </a:rPr>
              <a:t>There is a lot of information available on student finance, from applying to repayment,</a:t>
            </a:r>
          </a:p>
          <a:p>
            <a:pPr marL="360000" indent="-358775" eaLnBrk="0" hangingPunct="0"/>
            <a:r>
              <a:rPr lang="en-GB" dirty="0">
                <a:latin typeface="Arial" pitchFamily="34" charset="0"/>
                <a:cs typeface="Arial" pitchFamily="34" charset="0"/>
              </a:rPr>
              <a:t>but it is vital to understand what it will mean to students and remind them of the three </a:t>
            </a:r>
          </a:p>
          <a:p>
            <a:pPr marL="360000" indent="-358775" eaLnBrk="0" hangingPunct="0"/>
            <a:r>
              <a:rPr lang="en-GB" dirty="0">
                <a:latin typeface="Arial" pitchFamily="34" charset="0"/>
                <a:cs typeface="Arial" pitchFamily="34" charset="0"/>
              </a:rPr>
              <a:t>key points:</a:t>
            </a:r>
          </a:p>
        </p:txBody>
      </p:sp>
      <p:sp>
        <p:nvSpPr>
          <p:cNvPr id="49" name="TextBox 14">
            <a:extLst>
              <a:ext uri="{FF2B5EF4-FFF2-40B4-BE49-F238E27FC236}">
                <a16:creationId xmlns:a16="http://schemas.microsoft.com/office/drawing/2014/main" id="{C06D83B9-2ADB-4D74-A101-230BD5EEB08B}"/>
              </a:ext>
            </a:extLst>
          </p:cNvPr>
          <p:cNvSpPr txBox="1">
            <a:spLocks noChangeArrowheads="1"/>
          </p:cNvSpPr>
          <p:nvPr/>
        </p:nvSpPr>
        <p:spPr bwMode="auto">
          <a:xfrm>
            <a:off x="333833" y="318371"/>
            <a:ext cx="6858591" cy="815608"/>
          </a:xfrm>
          <a:prstGeom prst="rect">
            <a:avLst/>
          </a:prstGeom>
          <a:noFill/>
          <a:ln w="9525">
            <a:noFill/>
            <a:miter lim="800000"/>
            <a:headEnd/>
            <a:tailEnd/>
          </a:ln>
        </p:spPr>
        <p:txBody>
          <a:bodyPr wrap="square" lIns="0" tIns="0" rIns="0" bIns="0">
            <a:spAutoFit/>
          </a:bodyPr>
          <a:lstStyle/>
          <a:p>
            <a:pPr>
              <a:spcAft>
                <a:spcPts val="600"/>
              </a:spcAft>
              <a:defRPr/>
            </a:pPr>
            <a:r>
              <a:rPr lang="en-US" sz="2800" dirty="0">
                <a:solidFill>
                  <a:schemeClr val="bg1"/>
                </a:solidFill>
                <a:latin typeface="Arial" pitchFamily="34" charset="0"/>
                <a:cs typeface="Arial" pitchFamily="34" charset="0"/>
              </a:rPr>
              <a:t>KEY MESSAGES</a:t>
            </a:r>
          </a:p>
          <a:p>
            <a:pPr>
              <a:spcAft>
                <a:spcPts val="600"/>
              </a:spcAft>
              <a:defRPr/>
            </a:pPr>
            <a:r>
              <a:rPr lang="en-US" sz="2000" dirty="0">
                <a:solidFill>
                  <a:prstClr val="black"/>
                </a:solidFill>
                <a:latin typeface="Arial" pitchFamily="34" charset="0"/>
                <a:cs typeface="Arial" pitchFamily="34" charset="0"/>
              </a:rPr>
              <a:t>THREE POINTS TO REMEMBER</a:t>
            </a:r>
          </a:p>
        </p:txBody>
      </p:sp>
      <p:pic>
        <p:nvPicPr>
          <p:cNvPr id="25" name="Picture 24" descr="Text&#10;&#10;Description automatically generated">
            <a:extLst>
              <a:ext uri="{FF2B5EF4-FFF2-40B4-BE49-F238E27FC236}">
                <a16:creationId xmlns:a16="http://schemas.microsoft.com/office/drawing/2014/main" id="{A1B8FA62-A9DB-46C0-AD43-B736911BF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909" y="2526292"/>
            <a:ext cx="7561985" cy="4023547"/>
          </a:xfrm>
          <a:prstGeom prst="rect">
            <a:avLst/>
          </a:prstGeom>
        </p:spPr>
      </p:pic>
    </p:spTree>
    <p:custDataLst>
      <p:tags r:id="rId1"/>
    </p:custDataLst>
    <p:extLst>
      <p:ext uri="{BB962C8B-B14F-4D97-AF65-F5344CB8AC3E}">
        <p14:creationId xmlns:p14="http://schemas.microsoft.com/office/powerpoint/2010/main" val="198647154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7133E2-4F76-4B08-BE03-FDB65C7525F6}"/>
              </a:ext>
            </a:extLst>
          </p:cNvPr>
          <p:cNvSpPr txBox="1"/>
          <p:nvPr/>
        </p:nvSpPr>
        <p:spPr>
          <a:xfrm>
            <a:off x="696181" y="2378622"/>
            <a:ext cx="11868150" cy="646331"/>
          </a:xfrm>
          <a:prstGeom prst="rect">
            <a:avLst/>
          </a:prstGeom>
          <a:noFill/>
        </p:spPr>
        <p:txBody>
          <a:bodyPr wrap="square">
            <a:spAutoFit/>
          </a:bodyPr>
          <a:lstStyle/>
          <a:p>
            <a:r>
              <a:rPr lang="en-GB" sz="3600" dirty="0">
                <a:solidFill>
                  <a:schemeClr val="bg1"/>
                </a:solidFill>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174112862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7133E2-4F76-4B08-BE03-FDB65C7525F6}"/>
              </a:ext>
            </a:extLst>
          </p:cNvPr>
          <p:cNvSpPr txBox="1"/>
          <p:nvPr/>
        </p:nvSpPr>
        <p:spPr>
          <a:xfrm>
            <a:off x="522270" y="1282463"/>
            <a:ext cx="11147460"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We have recently updated our resources for AY 23/24, some examples of the leaflets we have available:</a:t>
            </a:r>
          </a:p>
        </p:txBody>
      </p:sp>
      <p:sp>
        <p:nvSpPr>
          <p:cNvPr id="2" name="TextBox 1">
            <a:extLst>
              <a:ext uri="{FF2B5EF4-FFF2-40B4-BE49-F238E27FC236}">
                <a16:creationId xmlns:a16="http://schemas.microsoft.com/office/drawing/2014/main" id="{7382E0D1-486F-0476-4965-4305EEFF35B3}"/>
              </a:ext>
            </a:extLst>
          </p:cNvPr>
          <p:cNvSpPr txBox="1"/>
          <p:nvPr/>
        </p:nvSpPr>
        <p:spPr>
          <a:xfrm>
            <a:off x="369870" y="215757"/>
            <a:ext cx="4808305" cy="523220"/>
          </a:xfrm>
          <a:prstGeom prst="rect">
            <a:avLst/>
          </a:prstGeom>
          <a:noFill/>
        </p:spPr>
        <p:txBody>
          <a:bodyPr wrap="square" rtlCol="0">
            <a:spAutoFit/>
          </a:bodyPr>
          <a:lstStyle/>
          <a:p>
            <a:r>
              <a:rPr lang="en-GB" sz="2800" dirty="0">
                <a:solidFill>
                  <a:schemeClr val="bg1"/>
                </a:solidFill>
              </a:rPr>
              <a:t>Resources</a:t>
            </a:r>
          </a:p>
        </p:txBody>
      </p:sp>
      <p:pic>
        <p:nvPicPr>
          <p:cNvPr id="4" name="Picture 3">
            <a:extLst>
              <a:ext uri="{FF2B5EF4-FFF2-40B4-BE49-F238E27FC236}">
                <a16:creationId xmlns:a16="http://schemas.microsoft.com/office/drawing/2014/main" id="{C7F482BA-6C5B-64AA-F1ED-0D14CFD8F4B7}"/>
              </a:ext>
            </a:extLst>
          </p:cNvPr>
          <p:cNvPicPr>
            <a:picLocks noChangeAspect="1"/>
          </p:cNvPicPr>
          <p:nvPr/>
        </p:nvPicPr>
        <p:blipFill>
          <a:blip r:embed="rId2"/>
          <a:stretch>
            <a:fillRect/>
          </a:stretch>
        </p:blipFill>
        <p:spPr>
          <a:xfrm>
            <a:off x="301330" y="2195281"/>
            <a:ext cx="2571923" cy="3595874"/>
          </a:xfrm>
          <a:prstGeom prst="rect">
            <a:avLst/>
          </a:prstGeom>
          <a:ln>
            <a:solidFill>
              <a:schemeClr val="accent1"/>
            </a:solidFill>
          </a:ln>
        </p:spPr>
      </p:pic>
      <p:pic>
        <p:nvPicPr>
          <p:cNvPr id="7" name="Picture 6">
            <a:extLst>
              <a:ext uri="{FF2B5EF4-FFF2-40B4-BE49-F238E27FC236}">
                <a16:creationId xmlns:a16="http://schemas.microsoft.com/office/drawing/2014/main" id="{C766140B-4677-F02C-55DD-09C4E2621A1F}"/>
              </a:ext>
            </a:extLst>
          </p:cNvPr>
          <p:cNvPicPr>
            <a:picLocks noChangeAspect="1"/>
          </p:cNvPicPr>
          <p:nvPr/>
        </p:nvPicPr>
        <p:blipFill>
          <a:blip r:embed="rId3"/>
          <a:stretch>
            <a:fillRect/>
          </a:stretch>
        </p:blipFill>
        <p:spPr>
          <a:xfrm>
            <a:off x="3284890" y="2195281"/>
            <a:ext cx="2573076" cy="3595874"/>
          </a:xfrm>
          <a:prstGeom prst="rect">
            <a:avLst/>
          </a:prstGeom>
          <a:solidFill>
            <a:srgbClr val="0070C0"/>
          </a:solidFill>
          <a:ln>
            <a:solidFill>
              <a:schemeClr val="accent1"/>
            </a:solidFill>
          </a:ln>
        </p:spPr>
      </p:pic>
      <p:pic>
        <p:nvPicPr>
          <p:cNvPr id="9" name="Picture 8">
            <a:extLst>
              <a:ext uri="{FF2B5EF4-FFF2-40B4-BE49-F238E27FC236}">
                <a16:creationId xmlns:a16="http://schemas.microsoft.com/office/drawing/2014/main" id="{6095E8AF-4373-9914-F26D-24F6F8A0FA43}"/>
              </a:ext>
            </a:extLst>
          </p:cNvPr>
          <p:cNvPicPr>
            <a:picLocks noChangeAspect="1"/>
          </p:cNvPicPr>
          <p:nvPr/>
        </p:nvPicPr>
        <p:blipFill>
          <a:blip r:embed="rId4"/>
          <a:stretch>
            <a:fillRect/>
          </a:stretch>
        </p:blipFill>
        <p:spPr>
          <a:xfrm>
            <a:off x="6334034" y="2195282"/>
            <a:ext cx="2563903" cy="3595873"/>
          </a:xfrm>
          <a:prstGeom prst="rect">
            <a:avLst/>
          </a:prstGeom>
          <a:ln>
            <a:solidFill>
              <a:schemeClr val="accent1"/>
            </a:solidFill>
          </a:ln>
        </p:spPr>
      </p:pic>
      <p:pic>
        <p:nvPicPr>
          <p:cNvPr id="11" name="Picture 10">
            <a:extLst>
              <a:ext uri="{FF2B5EF4-FFF2-40B4-BE49-F238E27FC236}">
                <a16:creationId xmlns:a16="http://schemas.microsoft.com/office/drawing/2014/main" id="{6DE05A26-46E1-8AA7-8A02-F726D661FB16}"/>
              </a:ext>
            </a:extLst>
          </p:cNvPr>
          <p:cNvPicPr>
            <a:picLocks noChangeAspect="1"/>
          </p:cNvPicPr>
          <p:nvPr/>
        </p:nvPicPr>
        <p:blipFill>
          <a:blip r:embed="rId5"/>
          <a:stretch>
            <a:fillRect/>
          </a:stretch>
        </p:blipFill>
        <p:spPr>
          <a:xfrm>
            <a:off x="9374005" y="2195281"/>
            <a:ext cx="2559453" cy="3595873"/>
          </a:xfrm>
          <a:prstGeom prst="rect">
            <a:avLst/>
          </a:prstGeom>
          <a:ln>
            <a:solidFill>
              <a:schemeClr val="accent1"/>
            </a:solidFill>
          </a:ln>
        </p:spPr>
      </p:pic>
    </p:spTree>
    <p:extLst>
      <p:ext uri="{BB962C8B-B14F-4D97-AF65-F5344CB8AC3E}">
        <p14:creationId xmlns:p14="http://schemas.microsoft.com/office/powerpoint/2010/main" val="401801049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7133E2-4F76-4B08-BE03-FDB65C7525F6}"/>
              </a:ext>
            </a:extLst>
          </p:cNvPr>
          <p:cNvSpPr txBox="1"/>
          <p:nvPr/>
        </p:nvSpPr>
        <p:spPr>
          <a:xfrm>
            <a:off x="161925" y="1608061"/>
            <a:ext cx="11868150" cy="3477875"/>
          </a:xfrm>
          <a:prstGeom prst="rect">
            <a:avLst/>
          </a:prstGeom>
          <a:noFill/>
        </p:spPr>
        <p:txBody>
          <a:bodyPr wrap="square">
            <a:spAutoFit/>
          </a:bodyPr>
          <a:lstStyle/>
          <a:p>
            <a:r>
              <a:rPr lang="en-GB" sz="2000" dirty="0">
                <a:solidFill>
                  <a:schemeClr val="bg1"/>
                </a:solidFill>
                <a:latin typeface="Arial" panose="020B0604020202020204" pitchFamily="34" charset="0"/>
                <a:cs typeface="Arial" panose="020B0604020202020204" pitchFamily="34" charset="0"/>
              </a:rPr>
              <a:t>This now concludes today’s session. Many thanks for attending. </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If you want to discuss any Student Finance issues, ask questions or arrange a visit, please don’t hesitate to contact me using the details below.</a:t>
            </a:r>
          </a:p>
          <a:p>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Stacey-May Fox </a:t>
            </a:r>
          </a:p>
          <a:p>
            <a:r>
              <a:rPr lang="en-GB" sz="2000" dirty="0">
                <a:solidFill>
                  <a:schemeClr val="bg1"/>
                </a:solidFill>
                <a:latin typeface="Arial" panose="020B0604020202020204" pitchFamily="34" charset="0"/>
                <a:cs typeface="Arial" panose="020B0604020202020204" pitchFamily="34" charset="0"/>
              </a:rPr>
              <a:t>Account Manager – South-West England &amp; South Wales</a:t>
            </a:r>
          </a:p>
          <a:p>
            <a:r>
              <a:rPr lang="en-GB" sz="2000" dirty="0">
                <a:solidFill>
                  <a:schemeClr val="bg1"/>
                </a:solidFill>
                <a:latin typeface="Arial" panose="020B0604020202020204" pitchFamily="34" charset="0"/>
                <a:cs typeface="Arial" panose="020B0604020202020204" pitchFamily="34" charset="0"/>
              </a:rPr>
              <a:t>07815602225</a:t>
            </a:r>
          </a:p>
          <a:p>
            <a:r>
              <a:rPr lang="en-GB" sz="2000" dirty="0">
                <a:solidFill>
                  <a:schemeClr val="bg1"/>
                </a:solidFill>
                <a:latin typeface="Arial" panose="020B0604020202020204" pitchFamily="34" charset="0"/>
                <a:cs typeface="Arial" panose="020B0604020202020204" pitchFamily="34" charset="0"/>
              </a:rPr>
              <a:t>Stacey-may_fox@slc.co.uk</a:t>
            </a:r>
          </a:p>
        </p:txBody>
      </p:sp>
    </p:spTree>
    <p:extLst>
      <p:ext uri="{BB962C8B-B14F-4D97-AF65-F5344CB8AC3E}">
        <p14:creationId xmlns:p14="http://schemas.microsoft.com/office/powerpoint/2010/main" val="427906180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ABE40-9CB0-CE1D-E77C-D84D0E4F13AF}"/>
              </a:ext>
            </a:extLst>
          </p:cNvPr>
          <p:cNvSpPr txBox="1"/>
          <p:nvPr/>
        </p:nvSpPr>
        <p:spPr>
          <a:xfrm>
            <a:off x="726381" y="2307832"/>
            <a:ext cx="9564161" cy="1877437"/>
          </a:xfrm>
          <a:prstGeom prst="rect">
            <a:avLst/>
          </a:prstGeom>
          <a:noFill/>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What is available?</a:t>
            </a:r>
          </a:p>
          <a:p>
            <a:endParaRPr lang="en-GB" sz="4000" dirty="0">
              <a:solidFill>
                <a:schemeClr val="bg1"/>
              </a:solidFill>
              <a:latin typeface="Arial" panose="020B0604020202020204" pitchFamily="34" charset="0"/>
              <a:cs typeface="Arial" panose="020B0604020202020204" pitchFamily="34" charset="0"/>
            </a:endParaRPr>
          </a:p>
          <a:p>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18369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CBE50-458B-4331-ADF2-4A9674C5F367}"/>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Tuition Fee Loans</a:t>
            </a:r>
          </a:p>
        </p:txBody>
      </p:sp>
      <p:sp>
        <p:nvSpPr>
          <p:cNvPr id="4" name="Rectangle 3">
            <a:extLst>
              <a:ext uri="{FF2B5EF4-FFF2-40B4-BE49-F238E27FC236}">
                <a16:creationId xmlns:a16="http://schemas.microsoft.com/office/drawing/2014/main" id="{014777C0-5156-A744-0037-CFEE4A58F39C}"/>
              </a:ext>
            </a:extLst>
          </p:cNvPr>
          <p:cNvSpPr/>
          <p:nvPr/>
        </p:nvSpPr>
        <p:spPr>
          <a:xfrm>
            <a:off x="103118" y="2188396"/>
            <a:ext cx="11985764" cy="934948"/>
          </a:xfrm>
          <a:prstGeom prst="rect">
            <a:avLst/>
          </a:prstGeom>
          <a:solidFill>
            <a:schemeClr val="accent3">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39A31E54-062A-ADBB-DBBC-FEC97327D588}"/>
              </a:ext>
            </a:extLst>
          </p:cNvPr>
          <p:cNvSpPr txBox="1">
            <a:spLocks/>
          </p:cNvSpPr>
          <p:nvPr/>
        </p:nvSpPr>
        <p:spPr>
          <a:xfrm>
            <a:off x="103118" y="997306"/>
            <a:ext cx="11794356" cy="538294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360000" indent="-360000"/>
            <a:r>
              <a:rPr lang="en-GB" sz="2000" kern="0" dirty="0">
                <a:latin typeface="Arial" pitchFamily="34" charset="0"/>
                <a:cs typeface="Arial" pitchFamily="34" charset="0"/>
              </a:rPr>
              <a:t>Maximum tuition fees for </a:t>
            </a:r>
            <a:r>
              <a:rPr lang="en-GB" sz="2000" kern="0" dirty="0">
                <a:solidFill>
                  <a:schemeClr val="tx1"/>
                </a:solidFill>
                <a:latin typeface="Arial" pitchFamily="34" charset="0"/>
                <a:cs typeface="Arial" pitchFamily="34" charset="0"/>
              </a:rPr>
              <a:t>2023/24 in England will be maintained </a:t>
            </a:r>
            <a:r>
              <a:rPr lang="en-GB" sz="2000" kern="0" dirty="0">
                <a:latin typeface="Arial" pitchFamily="34" charset="0"/>
                <a:cs typeface="Arial" pitchFamily="34" charset="0"/>
              </a:rPr>
              <a:t>at the levels that applied in 2022/23</a:t>
            </a:r>
          </a:p>
          <a:p>
            <a:pPr marL="360000" indent="-360000"/>
            <a:r>
              <a:rPr lang="en-GB" sz="2000" kern="0" dirty="0">
                <a:latin typeface="Arial" pitchFamily="34" charset="0"/>
                <a:cs typeface="Arial" pitchFamily="34" charset="0"/>
              </a:rPr>
              <a:t>academic year. The sixth year in succession that fees have been frozen and m</a:t>
            </a:r>
            <a:r>
              <a:rPr lang="en-GB" sz="2000" dirty="0">
                <a:latin typeface="Arial" pitchFamily="34" charset="0"/>
                <a:cs typeface="Arial" pitchFamily="34" charset="0"/>
              </a:rPr>
              <a:t>aximum fee levels will</a:t>
            </a:r>
          </a:p>
          <a:p>
            <a:pPr marL="360000" indent="-360000"/>
            <a:r>
              <a:rPr lang="en-GB" sz="2000" dirty="0">
                <a:latin typeface="Arial" pitchFamily="34" charset="0"/>
                <a:cs typeface="Arial" pitchFamily="34" charset="0"/>
              </a:rPr>
              <a:t>be frozen for until 2024/25</a:t>
            </a:r>
          </a:p>
          <a:p>
            <a:pPr marL="360000" indent="-360000" fontAlgn="base"/>
            <a:endParaRPr lang="en-GB" sz="2000" kern="0" dirty="0">
              <a:latin typeface="Arial" pitchFamily="34" charset="0"/>
              <a:cs typeface="Arial" pitchFamily="34" charset="0"/>
            </a:endParaRPr>
          </a:p>
          <a:p>
            <a:pPr marL="360000" indent="-360000" algn="ctr" fontAlgn="base"/>
            <a:r>
              <a:rPr lang="en-GB" sz="2400" kern="0" dirty="0">
                <a:solidFill>
                  <a:schemeClr val="tx1"/>
                </a:solidFill>
                <a:latin typeface="Arial" pitchFamily="34" charset="0"/>
                <a:cs typeface="Arial" pitchFamily="34" charset="0"/>
              </a:rPr>
              <a:t>Maximum tuition fee for standard </a:t>
            </a:r>
            <a:r>
              <a:rPr lang="en-GB" sz="2400" b="1" kern="0" dirty="0">
                <a:solidFill>
                  <a:srgbClr val="0070C0"/>
                </a:solidFill>
                <a:latin typeface="Arial" pitchFamily="34" charset="0"/>
                <a:cs typeface="Arial" pitchFamily="34" charset="0"/>
              </a:rPr>
              <a:t>full-time courses </a:t>
            </a:r>
            <a:r>
              <a:rPr lang="en-GB" sz="2400" kern="0" dirty="0">
                <a:solidFill>
                  <a:schemeClr val="tx1"/>
                </a:solidFill>
                <a:latin typeface="Arial" pitchFamily="34" charset="0"/>
                <a:cs typeface="Arial" pitchFamily="34" charset="0"/>
              </a:rPr>
              <a:t>offered will remain at </a:t>
            </a:r>
            <a:r>
              <a:rPr lang="en-GB" sz="2400" b="1" kern="0" dirty="0">
                <a:solidFill>
                  <a:srgbClr val="0070C0"/>
                </a:solidFill>
                <a:latin typeface="Arial" pitchFamily="34" charset="0"/>
                <a:cs typeface="Arial" pitchFamily="34" charset="0"/>
              </a:rPr>
              <a:t>£9,250</a:t>
            </a:r>
          </a:p>
          <a:p>
            <a:pPr marL="360000" indent="-360000" algn="ctr" fontAlgn="base"/>
            <a:r>
              <a:rPr lang="en-GB" sz="2400" kern="0" dirty="0">
                <a:solidFill>
                  <a:schemeClr val="tx1"/>
                </a:solidFill>
                <a:latin typeface="Arial" pitchFamily="34" charset="0"/>
                <a:cs typeface="Arial" pitchFamily="34" charset="0"/>
              </a:rPr>
              <a:t>Maximum tuition fee for standard </a:t>
            </a:r>
            <a:r>
              <a:rPr lang="en-GB" sz="2400" b="1" kern="0" dirty="0">
                <a:solidFill>
                  <a:srgbClr val="FFC000"/>
                </a:solidFill>
                <a:latin typeface="Arial" pitchFamily="34" charset="0"/>
                <a:cs typeface="Arial" pitchFamily="34" charset="0"/>
              </a:rPr>
              <a:t>part-time courses </a:t>
            </a:r>
            <a:r>
              <a:rPr lang="en-GB" sz="2400" kern="0" dirty="0">
                <a:solidFill>
                  <a:schemeClr val="tx1"/>
                </a:solidFill>
                <a:latin typeface="Arial" pitchFamily="34" charset="0"/>
                <a:cs typeface="Arial" pitchFamily="34" charset="0"/>
              </a:rPr>
              <a:t>offered will remain at </a:t>
            </a:r>
            <a:r>
              <a:rPr lang="en-GB" sz="2400" b="1" kern="0" dirty="0">
                <a:solidFill>
                  <a:srgbClr val="FFC000"/>
                </a:solidFill>
                <a:latin typeface="Arial" pitchFamily="34" charset="0"/>
                <a:cs typeface="Arial" pitchFamily="34" charset="0"/>
              </a:rPr>
              <a:t>£6,935</a:t>
            </a:r>
          </a:p>
          <a:p>
            <a:pPr marL="360000" indent="-360000" fontAlgn="base"/>
            <a:endParaRPr lang="en-GB" sz="2000" b="1" kern="0" dirty="0">
              <a:solidFill>
                <a:srgbClr val="0070C0"/>
              </a:solidFill>
              <a:latin typeface="Arial" pitchFamily="34" charset="0"/>
              <a:cs typeface="Arial" pitchFamily="34" charset="0"/>
            </a:endParaRPr>
          </a:p>
          <a:p>
            <a:pPr marL="360000" indent="-360000" fontAlgn="base"/>
            <a:endParaRPr lang="en-GB" sz="2000" b="1" kern="0" dirty="0">
              <a:latin typeface="Arial" pitchFamily="34" charset="0"/>
              <a:cs typeface="Arial" pitchFamily="34" charset="0"/>
            </a:endParaRPr>
          </a:p>
          <a:p>
            <a:pPr marL="360000" indent="-360000" fontAlgn="base"/>
            <a:r>
              <a:rPr lang="en-GB" sz="2000" b="1" kern="0" dirty="0">
                <a:latin typeface="Arial" pitchFamily="34" charset="0"/>
                <a:cs typeface="Arial" pitchFamily="34" charset="0"/>
              </a:rPr>
              <a:t>Key Points to Note :</a:t>
            </a:r>
          </a:p>
          <a:p>
            <a:pPr marL="360000" indent="-360000" fontAlgn="base">
              <a:lnSpc>
                <a:spcPct val="150000"/>
              </a:lnSpc>
              <a:buFontTx/>
              <a:buChar char="-"/>
            </a:pPr>
            <a:r>
              <a:rPr lang="en-GB" sz="2000" kern="0" dirty="0">
                <a:latin typeface="Arial" pitchFamily="34" charset="0"/>
                <a:cs typeface="Arial" pitchFamily="34" charset="0"/>
              </a:rPr>
              <a:t>Tuition Fee Loans are non means tested (we don’t need parents income for this bit!)</a:t>
            </a:r>
          </a:p>
          <a:p>
            <a:pPr marL="360000" indent="-360000" fontAlgn="base">
              <a:lnSpc>
                <a:spcPct val="150000"/>
              </a:lnSpc>
              <a:buFontTx/>
              <a:buChar char="-"/>
            </a:pPr>
            <a:r>
              <a:rPr lang="en-GB" sz="2000" kern="0" dirty="0">
                <a:latin typeface="Arial" pitchFamily="34" charset="0"/>
                <a:cs typeface="Arial" pitchFamily="34" charset="0"/>
              </a:rPr>
              <a:t>Loans are paid directly to the university on behalf of the student</a:t>
            </a:r>
          </a:p>
          <a:p>
            <a:pPr marL="360000" indent="-360000" fontAlgn="base">
              <a:lnSpc>
                <a:spcPct val="150000"/>
              </a:lnSpc>
              <a:buFontTx/>
              <a:buChar char="-"/>
            </a:pPr>
            <a:r>
              <a:rPr lang="en-GB" sz="2000" kern="0" dirty="0">
                <a:latin typeface="Arial" pitchFamily="34" charset="0"/>
                <a:cs typeface="Arial" pitchFamily="34" charset="0"/>
              </a:rPr>
              <a:t>Most of the 1.6m students every year apply for the maximum loan available</a:t>
            </a:r>
          </a:p>
          <a:p>
            <a:pPr marL="360000" indent="-360000" fontAlgn="base">
              <a:lnSpc>
                <a:spcPct val="150000"/>
              </a:lnSpc>
              <a:buFontTx/>
              <a:buChar char="-"/>
            </a:pPr>
            <a:r>
              <a:rPr lang="en-GB" sz="2000" kern="0" dirty="0">
                <a:latin typeface="Arial" pitchFamily="34" charset="0"/>
                <a:cs typeface="Arial" pitchFamily="34" charset="0"/>
              </a:rPr>
              <a:t>It is the easy part of the application – just tell us which university you are going to and how much you want to borrow (usually students tick ‘max’)</a:t>
            </a:r>
          </a:p>
        </p:txBody>
      </p:sp>
    </p:spTree>
    <p:extLst>
      <p:ext uri="{BB962C8B-B14F-4D97-AF65-F5344CB8AC3E}">
        <p14:creationId xmlns:p14="http://schemas.microsoft.com/office/powerpoint/2010/main" val="110525305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313450" y="1098350"/>
            <a:ext cx="11440185" cy="1331912"/>
          </a:xfrm>
          <a:prstGeom prst="rect">
            <a:avLst/>
          </a:prstGeom>
        </p:spPr>
        <p:txBody>
          <a:bodyPr>
            <a:noAutofit/>
          </a:bodyPr>
          <a:lstStyle/>
          <a:p>
            <a:pPr marL="360000" indent="-360000" fontAlgn="base">
              <a:spcBef>
                <a:spcPts val="0"/>
              </a:spcBef>
              <a:buNone/>
            </a:pPr>
            <a:r>
              <a:rPr lang="en-GB" sz="2000" dirty="0">
                <a:latin typeface="Arial" pitchFamily="34" charset="0"/>
                <a:cs typeface="Arial" pitchFamily="34" charset="0"/>
              </a:rPr>
              <a:t>Maximum (Maintenance) loan for living costs for new </a:t>
            </a:r>
            <a:r>
              <a:rPr lang="en-GB" sz="2000" b="1" dirty="0">
                <a:latin typeface="Arial" pitchFamily="34" charset="0"/>
                <a:cs typeface="Arial" pitchFamily="34" charset="0"/>
              </a:rPr>
              <a:t>full-time</a:t>
            </a:r>
            <a:r>
              <a:rPr lang="en-GB" sz="2000" dirty="0">
                <a:latin typeface="Arial" pitchFamily="34" charset="0"/>
                <a:cs typeface="Arial" pitchFamily="34" charset="0"/>
              </a:rPr>
              <a:t> students and eligible continuing </a:t>
            </a:r>
            <a:r>
              <a:rPr lang="en-GB" sz="2000" b="1" dirty="0">
                <a:latin typeface="Arial" pitchFamily="34" charset="0"/>
                <a:cs typeface="Arial" pitchFamily="34" charset="0"/>
              </a:rPr>
              <a:t>full</a:t>
            </a:r>
          </a:p>
          <a:p>
            <a:pPr marL="360000" indent="-360000" fontAlgn="base">
              <a:spcBef>
                <a:spcPts val="0"/>
              </a:spcBef>
              <a:buNone/>
            </a:pPr>
            <a:r>
              <a:rPr lang="en-GB" sz="2000" b="1" dirty="0">
                <a:latin typeface="Arial" pitchFamily="34" charset="0"/>
                <a:cs typeface="Arial" pitchFamily="34" charset="0"/>
              </a:rPr>
              <a:t>time</a:t>
            </a:r>
            <a:r>
              <a:rPr lang="en-GB" sz="2000" dirty="0">
                <a:latin typeface="Arial" pitchFamily="34" charset="0"/>
                <a:cs typeface="Arial" pitchFamily="34" charset="0"/>
              </a:rPr>
              <a:t> 2016 cohort students:</a:t>
            </a:r>
          </a:p>
        </p:txBody>
      </p:sp>
      <p:graphicFrame>
        <p:nvGraphicFramePr>
          <p:cNvPr id="13" name="Table 12"/>
          <p:cNvGraphicFramePr>
            <a:graphicFrameLocks noGrp="1"/>
          </p:cNvGraphicFramePr>
          <p:nvPr>
            <p:extLst>
              <p:ext uri="{D42A27DB-BD31-4B8C-83A1-F6EECF244321}">
                <p14:modId xmlns:p14="http://schemas.microsoft.com/office/powerpoint/2010/main" val="4111489368"/>
              </p:ext>
            </p:extLst>
          </p:nvPr>
        </p:nvGraphicFramePr>
        <p:xfrm>
          <a:off x="1342311" y="2205355"/>
          <a:ext cx="9425004" cy="3554295"/>
        </p:xfrm>
        <a:graphic>
          <a:graphicData uri="http://schemas.openxmlformats.org/drawingml/2006/table">
            <a:tbl>
              <a:tblPr firstRow="1" bandRow="1">
                <a:tableStyleId>{5C22544A-7EE6-4342-B048-85BDC9FD1C3A}</a:tableStyleId>
              </a:tblPr>
              <a:tblGrid>
                <a:gridCol w="2196002">
                  <a:extLst>
                    <a:ext uri="{9D8B030D-6E8A-4147-A177-3AD203B41FA5}">
                      <a16:colId xmlns:a16="http://schemas.microsoft.com/office/drawing/2014/main" val="20000"/>
                    </a:ext>
                  </a:extLst>
                </a:gridCol>
                <a:gridCol w="2516500">
                  <a:extLst>
                    <a:ext uri="{9D8B030D-6E8A-4147-A177-3AD203B41FA5}">
                      <a16:colId xmlns:a16="http://schemas.microsoft.com/office/drawing/2014/main" val="20001"/>
                    </a:ext>
                  </a:extLst>
                </a:gridCol>
                <a:gridCol w="2356251">
                  <a:extLst>
                    <a:ext uri="{9D8B030D-6E8A-4147-A177-3AD203B41FA5}">
                      <a16:colId xmlns:a16="http://schemas.microsoft.com/office/drawing/2014/main" val="20002"/>
                    </a:ext>
                  </a:extLst>
                </a:gridCol>
                <a:gridCol w="2356251">
                  <a:extLst>
                    <a:ext uri="{9D8B030D-6E8A-4147-A177-3AD203B41FA5}">
                      <a16:colId xmlns:a16="http://schemas.microsoft.com/office/drawing/2014/main" val="20003"/>
                    </a:ext>
                  </a:extLst>
                </a:gridCol>
              </a:tblGrid>
              <a:tr h="710859">
                <a:tc>
                  <a:txBody>
                    <a:bodyPr/>
                    <a:lstStyle/>
                    <a:p>
                      <a:pPr algn="ctr"/>
                      <a:r>
                        <a:rPr lang="en-GB" sz="1800" b="0" dirty="0">
                          <a:solidFill>
                            <a:srgbClr val="002060"/>
                          </a:solidFill>
                          <a:latin typeface="Arial" pitchFamily="34" charset="0"/>
                          <a:cs typeface="Arial" pitchFamily="34" charset="0"/>
                        </a:rPr>
                        <a:t>Loan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800" b="0" dirty="0">
                          <a:solidFill>
                            <a:srgbClr val="002060"/>
                          </a:solidFill>
                          <a:latin typeface="Arial" pitchFamily="34" charset="0"/>
                          <a:cs typeface="Arial" pitchFamily="34" charset="0"/>
                        </a:rPr>
                        <a:t>2016 Cohort </a:t>
                      </a:r>
                    </a:p>
                    <a:p>
                      <a:pPr algn="ctr"/>
                      <a:r>
                        <a:rPr lang="en-GB" sz="1800" b="0" dirty="0">
                          <a:solidFill>
                            <a:srgbClr val="002060"/>
                          </a:solidFill>
                          <a:latin typeface="Arial" pitchFamily="34" charset="0"/>
                          <a:cs typeface="Arial" pitchFamily="34" charset="0"/>
                        </a:rPr>
                        <a:t>Full-Time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800" b="0" baseline="0" dirty="0">
                          <a:solidFill>
                            <a:srgbClr val="002060"/>
                          </a:solidFill>
                          <a:latin typeface="Arial" pitchFamily="34" charset="0"/>
                          <a:cs typeface="Arial" pitchFamily="34" charset="0"/>
                        </a:rPr>
                        <a:t>Entitled to Benefits</a:t>
                      </a:r>
                      <a:endParaRPr lang="en-GB" sz="1800" b="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800" b="0" dirty="0">
                          <a:solidFill>
                            <a:srgbClr val="002060"/>
                          </a:solidFill>
                          <a:latin typeface="Arial" pitchFamily="34" charset="0"/>
                          <a:cs typeface="Arial" pitchFamily="34" charset="0"/>
                        </a:rPr>
                        <a:t>Aged Over 60</a:t>
                      </a:r>
                    </a:p>
                    <a:p>
                      <a:pPr algn="ctr"/>
                      <a:r>
                        <a:rPr lang="en-GB" sz="1600" b="0" baseline="0" dirty="0">
                          <a:solidFill>
                            <a:srgbClr val="002060"/>
                          </a:solidFill>
                          <a:latin typeface="Arial" pitchFamily="34" charset="0"/>
                          <a:cs typeface="Arial" pitchFamily="34" charset="0"/>
                        </a:rPr>
                        <a:t>First Day of First AY</a:t>
                      </a:r>
                      <a:endParaRPr lang="en-GB" sz="1600" b="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710859">
                <a:tc>
                  <a:txBody>
                    <a:bodyPr/>
                    <a:lstStyle/>
                    <a:p>
                      <a:r>
                        <a:rPr lang="en-GB" sz="2000" b="0" dirty="0">
                          <a:latin typeface="Arial" pitchFamily="34" charset="0"/>
                          <a:cs typeface="Arial" pitchFamily="34" charset="0"/>
                        </a:rPr>
                        <a:t>Parental</a:t>
                      </a:r>
                      <a:r>
                        <a:rPr lang="en-GB" sz="2000" b="0" baseline="0" dirty="0">
                          <a:latin typeface="Arial" pitchFamily="34" charset="0"/>
                          <a:cs typeface="Arial" pitchFamily="34" charset="0"/>
                        </a:rPr>
                        <a:t> Home</a:t>
                      </a:r>
                      <a:endParaRPr lang="en-GB" sz="20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Arial" pitchFamily="34" charset="0"/>
                          <a:cs typeface="Arial" pitchFamily="34" charset="0"/>
                        </a:rPr>
                        <a:t>£8,400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Arial" pitchFamily="34" charset="0"/>
                          <a:cs typeface="Arial" pitchFamily="34" charset="0"/>
                        </a:rPr>
                        <a:t>£9,910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4">
                  <a:txBody>
                    <a:bodyPr/>
                    <a:lstStyle/>
                    <a:p>
                      <a:pPr algn="ctr"/>
                      <a:r>
                        <a:rPr lang="en-GB" sz="2000" b="0" dirty="0">
                          <a:latin typeface="Arial" pitchFamily="34" charset="0"/>
                          <a:cs typeface="Arial" pitchFamily="34" charset="0"/>
                        </a:rPr>
                        <a:t>£4,221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10859">
                <a:tc>
                  <a:txBody>
                    <a:bodyPr/>
                    <a:lstStyle/>
                    <a:p>
                      <a:r>
                        <a:rPr lang="en-GB" sz="2000" b="0" dirty="0">
                          <a:latin typeface="Arial" pitchFamily="34" charset="0"/>
                          <a:cs typeface="Arial" pitchFamily="34" charset="0"/>
                        </a:rPr>
                        <a:t>Elsewhere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Arial" pitchFamily="34" charset="0"/>
                          <a:cs typeface="Arial" pitchFamily="34" charset="0"/>
                        </a:rPr>
                        <a:t>£9,978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Arial" pitchFamily="34" charset="0"/>
                          <a:cs typeface="Arial" pitchFamily="34" charset="0"/>
                        </a:rPr>
                        <a:t>£11,374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0859">
                <a:tc>
                  <a:txBody>
                    <a:bodyPr/>
                    <a:lstStyle/>
                    <a:p>
                      <a:r>
                        <a:rPr lang="en-GB" sz="2000" b="0" dirty="0">
                          <a:latin typeface="Arial" pitchFamily="34" charset="0"/>
                          <a:cs typeface="Arial" pitchFamily="34" charset="0"/>
                        </a:rPr>
                        <a:t>London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Arial" pitchFamily="34" charset="0"/>
                          <a:cs typeface="Arial" pitchFamily="34" charset="0"/>
                        </a:rPr>
                        <a:t>£13,022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Arial" pitchFamily="34" charset="0"/>
                          <a:cs typeface="Arial" pitchFamily="34" charset="0"/>
                        </a:rPr>
                        <a:t>£14,202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10859">
                <a:tc>
                  <a:txBody>
                    <a:bodyPr/>
                    <a:lstStyle/>
                    <a:p>
                      <a:r>
                        <a:rPr lang="en-GB" sz="2000" b="0" dirty="0">
                          <a:latin typeface="Arial" pitchFamily="34" charset="0"/>
                          <a:cs typeface="Arial" pitchFamily="34" charset="0"/>
                        </a:rPr>
                        <a:t>Overseas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Arial" pitchFamily="34" charset="0"/>
                          <a:cs typeface="Arial" pitchFamily="34" charset="0"/>
                        </a:rPr>
                        <a:t>£11,427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Arial" pitchFamily="34" charset="0"/>
                          <a:cs typeface="Arial" pitchFamily="34" charset="0"/>
                        </a:rPr>
                        <a:t>£12,720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E883F70E-0093-9C1F-39F1-51CCB9A9B461}"/>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Maintenance Loans – Which Tier?</a:t>
            </a:r>
          </a:p>
        </p:txBody>
      </p:sp>
    </p:spTree>
    <p:extLst>
      <p:ext uri="{BB962C8B-B14F-4D97-AF65-F5344CB8AC3E}">
        <p14:creationId xmlns:p14="http://schemas.microsoft.com/office/powerpoint/2010/main" val="341140883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7517292"/>
              </p:ext>
            </p:extLst>
          </p:nvPr>
        </p:nvGraphicFramePr>
        <p:xfrm>
          <a:off x="595901" y="1902396"/>
          <a:ext cx="10818688" cy="4414313"/>
        </p:xfrm>
        <a:graphic>
          <a:graphicData uri="http://schemas.openxmlformats.org/drawingml/2006/table">
            <a:tbl>
              <a:tblPr firstRow="1" bandRow="1">
                <a:tableStyleId>{5C22544A-7EE6-4342-B048-85BDC9FD1C3A}</a:tableStyleId>
              </a:tblPr>
              <a:tblGrid>
                <a:gridCol w="2704672">
                  <a:extLst>
                    <a:ext uri="{9D8B030D-6E8A-4147-A177-3AD203B41FA5}">
                      <a16:colId xmlns:a16="http://schemas.microsoft.com/office/drawing/2014/main" val="20000"/>
                    </a:ext>
                  </a:extLst>
                </a:gridCol>
                <a:gridCol w="2704672">
                  <a:extLst>
                    <a:ext uri="{9D8B030D-6E8A-4147-A177-3AD203B41FA5}">
                      <a16:colId xmlns:a16="http://schemas.microsoft.com/office/drawing/2014/main" val="20001"/>
                    </a:ext>
                  </a:extLst>
                </a:gridCol>
                <a:gridCol w="2704672">
                  <a:extLst>
                    <a:ext uri="{9D8B030D-6E8A-4147-A177-3AD203B41FA5}">
                      <a16:colId xmlns:a16="http://schemas.microsoft.com/office/drawing/2014/main" val="20002"/>
                    </a:ext>
                  </a:extLst>
                </a:gridCol>
                <a:gridCol w="2704672">
                  <a:extLst>
                    <a:ext uri="{9D8B030D-6E8A-4147-A177-3AD203B41FA5}">
                      <a16:colId xmlns:a16="http://schemas.microsoft.com/office/drawing/2014/main" val="20003"/>
                    </a:ext>
                  </a:extLst>
                </a:gridCol>
              </a:tblGrid>
              <a:tr h="663533">
                <a:tc>
                  <a:txBody>
                    <a:bodyPr/>
                    <a:lstStyle/>
                    <a:p>
                      <a:pPr algn="ctr"/>
                      <a:r>
                        <a:rPr lang="en-GB" sz="1800" b="0" dirty="0">
                          <a:solidFill>
                            <a:srgbClr val="002060"/>
                          </a:solidFill>
                          <a:latin typeface="Arial" pitchFamily="34" charset="0"/>
                          <a:cs typeface="Arial" pitchFamily="34" charset="0"/>
                        </a:rPr>
                        <a:t>Household Income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r>
                        <a:rPr lang="en-GB" sz="1800" b="0" baseline="0" dirty="0">
                          <a:solidFill>
                            <a:srgbClr val="002060"/>
                          </a:solidFill>
                          <a:latin typeface="Arial" pitchFamily="34" charset="0"/>
                          <a:cs typeface="Arial" pitchFamily="34" charset="0"/>
                        </a:rPr>
                        <a:t>Home (£58,291)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r>
                        <a:rPr lang="en-GB" sz="1800" b="0" baseline="0" dirty="0">
                          <a:solidFill>
                            <a:srgbClr val="002060"/>
                          </a:solidFill>
                          <a:latin typeface="Arial" pitchFamily="34" charset="0"/>
                          <a:cs typeface="Arial" pitchFamily="34" charset="0"/>
                        </a:rPr>
                        <a:t>Elsewhere (£62,343)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r>
                        <a:rPr lang="en-GB" sz="1800" b="0" dirty="0">
                          <a:solidFill>
                            <a:srgbClr val="002060"/>
                          </a:solidFill>
                          <a:latin typeface="Arial" pitchFamily="34" charset="0"/>
                          <a:cs typeface="Arial" pitchFamily="34" charset="0"/>
                        </a:rPr>
                        <a:t>London (£70,040)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5078">
                <a:tc>
                  <a:txBody>
                    <a:bodyPr/>
                    <a:lstStyle/>
                    <a:p>
                      <a:r>
                        <a:rPr lang="en-GB" sz="1800" b="0" dirty="0">
                          <a:solidFill>
                            <a:schemeClr val="tx1"/>
                          </a:solidFill>
                          <a:latin typeface="Arial" pitchFamily="34" charset="0"/>
                          <a:cs typeface="Arial" pitchFamily="34" charset="0"/>
                        </a:rPr>
                        <a:t>£25,000 &amp; under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£8,400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£9,978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£13,022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5078">
                <a:tc>
                  <a:txBody>
                    <a:bodyPr/>
                    <a:lstStyle/>
                    <a:p>
                      <a:r>
                        <a:rPr lang="en-GB" sz="1800" b="0" dirty="0">
                          <a:solidFill>
                            <a:schemeClr val="tx1"/>
                          </a:solidFill>
                          <a:latin typeface="Arial" pitchFamily="34" charset="0"/>
                          <a:cs typeface="Arial" pitchFamily="34" charset="0"/>
                        </a:rPr>
                        <a:t>£30,000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£7,694</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£9,265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£12,297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5078">
                <a:tc>
                  <a:txBody>
                    <a:bodyPr/>
                    <a:lstStyle/>
                    <a:p>
                      <a:r>
                        <a:rPr lang="en-GB" sz="1800" b="0" dirty="0">
                          <a:solidFill>
                            <a:schemeClr val="tx1"/>
                          </a:solidFill>
                          <a:latin typeface="Arial" pitchFamily="34" charset="0"/>
                          <a:cs typeface="Arial" pitchFamily="34" charset="0"/>
                        </a:rPr>
                        <a:t>£35,000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£6,988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£8,552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£11,571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5078">
                <a:tc>
                  <a:txBody>
                    <a:bodyPr/>
                    <a:lstStyle/>
                    <a:p>
                      <a:r>
                        <a:rPr lang="en-GB" sz="1800" b="0" dirty="0">
                          <a:solidFill>
                            <a:schemeClr val="tx1"/>
                          </a:solidFill>
                          <a:latin typeface="Arial" pitchFamily="34" charset="0"/>
                          <a:cs typeface="Arial" pitchFamily="34" charset="0"/>
                        </a:rPr>
                        <a:t>£40,000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£6,282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£7,839</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£10,845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5078">
                <a:tc>
                  <a:txBody>
                    <a:bodyPr/>
                    <a:lstStyle/>
                    <a:p>
                      <a:r>
                        <a:rPr lang="en-GB" sz="1800" b="0" dirty="0">
                          <a:solidFill>
                            <a:schemeClr val="tx1"/>
                          </a:solidFill>
                          <a:latin typeface="Arial" pitchFamily="34" charset="0"/>
                          <a:cs typeface="Arial" pitchFamily="34" charset="0"/>
                        </a:rPr>
                        <a:t>£45,000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£5,576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£7,125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£10,120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75078">
                <a:tc>
                  <a:txBody>
                    <a:bodyPr/>
                    <a:lstStyle/>
                    <a:p>
                      <a:r>
                        <a:rPr lang="en-GB" sz="1800" b="0" dirty="0">
                          <a:solidFill>
                            <a:schemeClr val="tx1"/>
                          </a:solidFill>
                          <a:latin typeface="Arial" pitchFamily="34" charset="0"/>
                          <a:cs typeface="Arial" pitchFamily="34" charset="0"/>
                        </a:rPr>
                        <a:t>£50,000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£4,869</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£6,412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£9,394</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5078">
                <a:tc>
                  <a:txBody>
                    <a:bodyPr/>
                    <a:lstStyle/>
                    <a:p>
                      <a:r>
                        <a:rPr lang="en-GB" sz="1800" b="0" dirty="0">
                          <a:solidFill>
                            <a:schemeClr val="tx1"/>
                          </a:solidFill>
                          <a:latin typeface="Arial" pitchFamily="34" charset="0"/>
                          <a:cs typeface="Arial" pitchFamily="34" charset="0"/>
                        </a:rPr>
                        <a:t>£55,000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£4,163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£5,699</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£8,668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75078">
                <a:tc>
                  <a:txBody>
                    <a:bodyPr/>
                    <a:lstStyle/>
                    <a:p>
                      <a:r>
                        <a:rPr lang="en-GB" sz="1800" b="0" dirty="0">
                          <a:solidFill>
                            <a:schemeClr val="tx1"/>
                          </a:solidFill>
                          <a:latin typeface="Arial" pitchFamily="34" charset="0"/>
                          <a:cs typeface="Arial" pitchFamily="34" charset="0"/>
                        </a:rPr>
                        <a:t>£60,000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Arial" pitchFamily="34" charset="0"/>
                          <a:cs typeface="Arial" pitchFamily="34" charset="0"/>
                        </a:rPr>
                        <a:t>£3,698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£4,986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£7,943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5078">
                <a:tc>
                  <a:txBody>
                    <a:bodyPr/>
                    <a:lstStyle/>
                    <a:p>
                      <a:r>
                        <a:rPr lang="en-GB" sz="1800" b="0" dirty="0">
                          <a:solidFill>
                            <a:schemeClr val="tx1"/>
                          </a:solidFill>
                          <a:latin typeface="Arial" pitchFamily="34" charset="0"/>
                          <a:cs typeface="Arial" pitchFamily="34" charset="0"/>
                        </a:rPr>
                        <a:t>£65,000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£3,698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dirty="0">
                          <a:solidFill>
                            <a:schemeClr val="tx1"/>
                          </a:solidFill>
                          <a:latin typeface="Arial" pitchFamily="34" charset="0"/>
                          <a:cs typeface="Arial" pitchFamily="34" charset="0"/>
                        </a:rPr>
                        <a:t>£4,651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£7,217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375078">
                <a:tc>
                  <a:txBody>
                    <a:bodyPr/>
                    <a:lstStyle/>
                    <a:p>
                      <a:r>
                        <a:rPr lang="en-GB" sz="1800" b="0" dirty="0">
                          <a:solidFill>
                            <a:schemeClr val="tx1"/>
                          </a:solidFill>
                          <a:latin typeface="Arial" pitchFamily="34" charset="0"/>
                          <a:cs typeface="Arial" pitchFamily="34" charset="0"/>
                        </a:rPr>
                        <a:t>£70,040 &amp; over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£3,698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£4,651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Arial" pitchFamily="34" charset="0"/>
                          <a:cs typeface="Arial" pitchFamily="34" charset="0"/>
                        </a:rPr>
                        <a:t>£6,485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588499"/>
                  </a:ext>
                </a:extLst>
              </a:tr>
            </a:tbl>
          </a:graphicData>
        </a:graphic>
      </p:graphicFrame>
      <p:sp>
        <p:nvSpPr>
          <p:cNvPr id="7" name="TextBox 6"/>
          <p:cNvSpPr txBox="1"/>
          <p:nvPr/>
        </p:nvSpPr>
        <p:spPr>
          <a:xfrm>
            <a:off x="434803" y="1174417"/>
            <a:ext cx="7738209" cy="400110"/>
          </a:xfrm>
          <a:prstGeom prst="rect">
            <a:avLst/>
          </a:prstGeom>
          <a:noFill/>
        </p:spPr>
        <p:txBody>
          <a:bodyPr wrap="none" rtlCol="0">
            <a:spAutoFit/>
          </a:bodyPr>
          <a:lstStyle/>
          <a:p>
            <a:pPr>
              <a:defRPr/>
            </a:pPr>
            <a:r>
              <a:rPr lang="en-GB" sz="2000" dirty="0">
                <a:solidFill>
                  <a:prstClr val="black"/>
                </a:solidFill>
                <a:latin typeface="Arial" pitchFamily="34" charset="0"/>
                <a:cs typeface="Arial" pitchFamily="34" charset="0"/>
              </a:rPr>
              <a:t>2016 cohort FT students, not eligible for benefits or aged over 60 </a:t>
            </a:r>
          </a:p>
        </p:txBody>
      </p:sp>
      <p:sp>
        <p:nvSpPr>
          <p:cNvPr id="2" name="TextBox 1">
            <a:extLst>
              <a:ext uri="{FF2B5EF4-FFF2-40B4-BE49-F238E27FC236}">
                <a16:creationId xmlns:a16="http://schemas.microsoft.com/office/drawing/2014/main" id="{5FC778A7-F8B7-F4CF-42EE-3C50C60069CD}"/>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Maintenance Loans – Household Contribution</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a:extLst>
              <a:ext uri="{FF2B5EF4-FFF2-40B4-BE49-F238E27FC236}">
                <a16:creationId xmlns:a16="http://schemas.microsoft.com/office/drawing/2014/main" id="{28FE0666-1C3C-47E9-A517-BFDAD02C8BB9}"/>
              </a:ext>
            </a:extLst>
          </p:cNvPr>
          <p:cNvPicPr>
            <a:picLocks noChangeAspect="1"/>
          </p:cNvPicPr>
          <p:nvPr/>
        </p:nvPicPr>
        <p:blipFill>
          <a:blip r:embed="rId2"/>
          <a:stretch>
            <a:fillRect/>
          </a:stretch>
        </p:blipFill>
        <p:spPr>
          <a:xfrm>
            <a:off x="750014" y="3106250"/>
            <a:ext cx="5200222" cy="2737748"/>
          </a:xfrm>
          <a:prstGeom prst="rect">
            <a:avLst/>
          </a:prstGeom>
        </p:spPr>
      </p:pic>
      <p:pic>
        <p:nvPicPr>
          <p:cNvPr id="3" name="table">
            <a:extLst>
              <a:ext uri="{FF2B5EF4-FFF2-40B4-BE49-F238E27FC236}">
                <a16:creationId xmlns:a16="http://schemas.microsoft.com/office/drawing/2014/main" id="{808D7B7B-9004-4E04-8FE8-2ECBE0E7D035}"/>
              </a:ext>
            </a:extLst>
          </p:cNvPr>
          <p:cNvPicPr>
            <a:picLocks noChangeAspect="1"/>
          </p:cNvPicPr>
          <p:nvPr/>
        </p:nvPicPr>
        <p:blipFill>
          <a:blip r:embed="rId3"/>
          <a:stretch>
            <a:fillRect/>
          </a:stretch>
        </p:blipFill>
        <p:spPr>
          <a:xfrm>
            <a:off x="6104138" y="3106251"/>
            <a:ext cx="5423466" cy="2741358"/>
          </a:xfrm>
          <a:prstGeom prst="rect">
            <a:avLst/>
          </a:prstGeom>
        </p:spPr>
      </p:pic>
      <p:pic>
        <p:nvPicPr>
          <p:cNvPr id="6" name="Graphic 5" descr="Home outline">
            <a:extLst>
              <a:ext uri="{FF2B5EF4-FFF2-40B4-BE49-F238E27FC236}">
                <a16:creationId xmlns:a16="http://schemas.microsoft.com/office/drawing/2014/main" id="{90CE5388-8657-4E07-A26B-B0A65D1670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8409" y="1562553"/>
            <a:ext cx="685800" cy="685800"/>
          </a:xfrm>
          <a:prstGeom prst="rect">
            <a:avLst/>
          </a:prstGeom>
        </p:spPr>
      </p:pic>
      <p:pic>
        <p:nvPicPr>
          <p:cNvPr id="8" name="Graphic 7" descr="Man with solid fill">
            <a:extLst>
              <a:ext uri="{FF2B5EF4-FFF2-40B4-BE49-F238E27FC236}">
                <a16:creationId xmlns:a16="http://schemas.microsoft.com/office/drawing/2014/main" id="{DA3138F7-CC23-4D7F-BB7E-28809E52C7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77224" y="1562553"/>
            <a:ext cx="685800" cy="685800"/>
          </a:xfrm>
          <a:prstGeom prst="rect">
            <a:avLst/>
          </a:prstGeom>
        </p:spPr>
      </p:pic>
      <p:pic>
        <p:nvPicPr>
          <p:cNvPr id="10" name="Graphic 9" descr="Woman with solid fill">
            <a:extLst>
              <a:ext uri="{FF2B5EF4-FFF2-40B4-BE49-F238E27FC236}">
                <a16:creationId xmlns:a16="http://schemas.microsoft.com/office/drawing/2014/main" id="{9C910A59-2BC3-49C5-94DD-CA2EC9417F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20124" y="1562553"/>
            <a:ext cx="685800" cy="685800"/>
          </a:xfrm>
          <a:prstGeom prst="rect">
            <a:avLst/>
          </a:prstGeom>
        </p:spPr>
      </p:pic>
      <p:pic>
        <p:nvPicPr>
          <p:cNvPr id="11" name="Graphic 10" descr="Home outline">
            <a:extLst>
              <a:ext uri="{FF2B5EF4-FFF2-40B4-BE49-F238E27FC236}">
                <a16:creationId xmlns:a16="http://schemas.microsoft.com/office/drawing/2014/main" id="{B5C9A5B5-64CE-45C7-BD51-B3911FBB67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428" y="1581263"/>
            <a:ext cx="685800" cy="685800"/>
          </a:xfrm>
          <a:prstGeom prst="rect">
            <a:avLst/>
          </a:prstGeom>
        </p:spPr>
      </p:pic>
      <p:pic>
        <p:nvPicPr>
          <p:cNvPr id="12" name="Graphic 11" descr="Man with solid fill">
            <a:extLst>
              <a:ext uri="{FF2B5EF4-FFF2-40B4-BE49-F238E27FC236}">
                <a16:creationId xmlns:a16="http://schemas.microsoft.com/office/drawing/2014/main" id="{B7B6C4A6-C651-4BF8-A55E-D9DF902095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72778" y="1581263"/>
            <a:ext cx="685800" cy="685800"/>
          </a:xfrm>
          <a:prstGeom prst="rect">
            <a:avLst/>
          </a:prstGeom>
        </p:spPr>
      </p:pic>
      <p:pic>
        <p:nvPicPr>
          <p:cNvPr id="14" name="Graphic 13" descr="Home outline">
            <a:extLst>
              <a:ext uri="{FF2B5EF4-FFF2-40B4-BE49-F238E27FC236}">
                <a16:creationId xmlns:a16="http://schemas.microsoft.com/office/drawing/2014/main" id="{82F545E3-681E-4154-8629-7B93E8AF55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0740" y="1581263"/>
            <a:ext cx="685800" cy="685800"/>
          </a:xfrm>
          <a:prstGeom prst="rect">
            <a:avLst/>
          </a:prstGeom>
        </p:spPr>
      </p:pic>
      <p:pic>
        <p:nvPicPr>
          <p:cNvPr id="16" name="Graphic 15" descr="Woman with solid fill">
            <a:extLst>
              <a:ext uri="{FF2B5EF4-FFF2-40B4-BE49-F238E27FC236}">
                <a16:creationId xmlns:a16="http://schemas.microsoft.com/office/drawing/2014/main" id="{1160A62B-36A6-4D6D-BFFE-07B945C220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43763" y="1581263"/>
            <a:ext cx="685800" cy="685800"/>
          </a:xfrm>
          <a:prstGeom prst="rect">
            <a:avLst/>
          </a:prstGeom>
        </p:spPr>
      </p:pic>
      <p:pic>
        <p:nvPicPr>
          <p:cNvPr id="17" name="Graphic 16" descr="Home outline">
            <a:extLst>
              <a:ext uri="{FF2B5EF4-FFF2-40B4-BE49-F238E27FC236}">
                <a16:creationId xmlns:a16="http://schemas.microsoft.com/office/drawing/2014/main" id="{D6AEDF95-7980-4CD9-B523-A943E1AAC9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3789" y="1581263"/>
            <a:ext cx="685800" cy="685800"/>
          </a:xfrm>
          <a:prstGeom prst="rect">
            <a:avLst/>
          </a:prstGeom>
        </p:spPr>
      </p:pic>
      <p:pic>
        <p:nvPicPr>
          <p:cNvPr id="18" name="Graphic 17" descr="Man with solid fill">
            <a:extLst>
              <a:ext uri="{FF2B5EF4-FFF2-40B4-BE49-F238E27FC236}">
                <a16:creationId xmlns:a16="http://schemas.microsoft.com/office/drawing/2014/main" id="{519DF323-A95D-497C-BEF4-20A86D074B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2603" y="1581263"/>
            <a:ext cx="685800" cy="685800"/>
          </a:xfrm>
          <a:prstGeom prst="rect">
            <a:avLst/>
          </a:prstGeom>
        </p:spPr>
      </p:pic>
      <p:pic>
        <p:nvPicPr>
          <p:cNvPr id="20" name="Graphic 19" descr="Home outline">
            <a:extLst>
              <a:ext uri="{FF2B5EF4-FFF2-40B4-BE49-F238E27FC236}">
                <a16:creationId xmlns:a16="http://schemas.microsoft.com/office/drawing/2014/main" id="{574C5DDD-9F2B-4E4E-AEEF-A3CFC40E2F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0160" y="1581263"/>
            <a:ext cx="685800" cy="685800"/>
          </a:xfrm>
          <a:prstGeom prst="rect">
            <a:avLst/>
          </a:prstGeom>
        </p:spPr>
      </p:pic>
      <p:pic>
        <p:nvPicPr>
          <p:cNvPr id="22" name="Graphic 21" descr="Woman with solid fill">
            <a:extLst>
              <a:ext uri="{FF2B5EF4-FFF2-40B4-BE49-F238E27FC236}">
                <a16:creationId xmlns:a16="http://schemas.microsoft.com/office/drawing/2014/main" id="{E3407B2E-9C59-4BE3-998D-3F3FDCB1C1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25787" y="1581263"/>
            <a:ext cx="685800" cy="685800"/>
          </a:xfrm>
          <a:prstGeom prst="rect">
            <a:avLst/>
          </a:prstGeom>
        </p:spPr>
      </p:pic>
      <p:pic>
        <p:nvPicPr>
          <p:cNvPr id="23" name="Graphic 22" descr="Home outline">
            <a:extLst>
              <a:ext uri="{FF2B5EF4-FFF2-40B4-BE49-F238E27FC236}">
                <a16:creationId xmlns:a16="http://schemas.microsoft.com/office/drawing/2014/main" id="{13F0419B-DDC0-486B-B0BF-770613D81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1587" y="1595553"/>
            <a:ext cx="685800" cy="685800"/>
          </a:xfrm>
          <a:prstGeom prst="rect">
            <a:avLst/>
          </a:prstGeom>
        </p:spPr>
      </p:pic>
      <p:pic>
        <p:nvPicPr>
          <p:cNvPr id="24" name="Graphic 23" descr="Man with solid fill">
            <a:extLst>
              <a:ext uri="{FF2B5EF4-FFF2-40B4-BE49-F238E27FC236}">
                <a16:creationId xmlns:a16="http://schemas.microsoft.com/office/drawing/2014/main" id="{F358E4C3-CA21-4F26-9A82-3B6ABD02ED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10402" y="1595553"/>
            <a:ext cx="685800" cy="685800"/>
          </a:xfrm>
          <a:prstGeom prst="rect">
            <a:avLst/>
          </a:prstGeom>
        </p:spPr>
      </p:pic>
      <p:sp>
        <p:nvSpPr>
          <p:cNvPr id="5" name="TextBox 4">
            <a:extLst>
              <a:ext uri="{FF2B5EF4-FFF2-40B4-BE49-F238E27FC236}">
                <a16:creationId xmlns:a16="http://schemas.microsoft.com/office/drawing/2014/main" id="{6EE6F517-7039-4749-AD9A-68CD3403D8D4}"/>
              </a:ext>
            </a:extLst>
          </p:cNvPr>
          <p:cNvSpPr txBox="1"/>
          <p:nvPr/>
        </p:nvSpPr>
        <p:spPr>
          <a:xfrm>
            <a:off x="1770702" y="2270308"/>
            <a:ext cx="1316080" cy="577081"/>
          </a:xfrm>
          <a:prstGeom prst="rect">
            <a:avLst/>
          </a:prstGeom>
          <a:noFill/>
        </p:spPr>
        <p:txBody>
          <a:bodyPr wrap="square" rtlCol="0">
            <a:spAutoFit/>
          </a:bodyPr>
          <a:lstStyle/>
          <a:p>
            <a:pPr algn="ctr"/>
            <a:r>
              <a:rPr lang="en-GB" sz="1050" dirty="0">
                <a:latin typeface="Arial" panose="020B0604020202020204" pitchFamily="34" charset="0"/>
                <a:cs typeface="Arial" panose="020B0604020202020204" pitchFamily="34" charset="0"/>
              </a:rPr>
              <a:t>Combined parental income if student lives with both</a:t>
            </a:r>
          </a:p>
        </p:txBody>
      </p:sp>
      <p:sp>
        <p:nvSpPr>
          <p:cNvPr id="26" name="TextBox 25">
            <a:extLst>
              <a:ext uri="{FF2B5EF4-FFF2-40B4-BE49-F238E27FC236}">
                <a16:creationId xmlns:a16="http://schemas.microsoft.com/office/drawing/2014/main" id="{37FB13A0-3C2A-47F5-812D-A11415695F4F}"/>
              </a:ext>
            </a:extLst>
          </p:cNvPr>
          <p:cNvSpPr txBox="1"/>
          <p:nvPr/>
        </p:nvSpPr>
        <p:spPr>
          <a:xfrm>
            <a:off x="7359312" y="2248353"/>
            <a:ext cx="1316080" cy="738664"/>
          </a:xfrm>
          <a:prstGeom prst="rect">
            <a:avLst/>
          </a:prstGeom>
          <a:noFill/>
        </p:spPr>
        <p:txBody>
          <a:bodyPr wrap="square" rtlCol="0">
            <a:spAutoFit/>
          </a:bodyPr>
          <a:lstStyle/>
          <a:p>
            <a:pPr algn="ctr"/>
            <a:r>
              <a:rPr lang="en-GB" sz="1050" dirty="0">
                <a:latin typeface="Arial" panose="020B0604020202020204" pitchFamily="34" charset="0"/>
                <a:cs typeface="Arial" panose="020B0604020202020204" pitchFamily="34" charset="0"/>
              </a:rPr>
              <a:t>Mum and step-parent or new partner if living with student </a:t>
            </a:r>
          </a:p>
        </p:txBody>
      </p:sp>
      <p:sp>
        <p:nvSpPr>
          <p:cNvPr id="27" name="TextBox 26">
            <a:extLst>
              <a:ext uri="{FF2B5EF4-FFF2-40B4-BE49-F238E27FC236}">
                <a16:creationId xmlns:a16="http://schemas.microsoft.com/office/drawing/2014/main" id="{3394FA07-9C2D-442B-AD69-DE468344164A}"/>
              </a:ext>
            </a:extLst>
          </p:cNvPr>
          <p:cNvSpPr txBox="1"/>
          <p:nvPr/>
        </p:nvSpPr>
        <p:spPr>
          <a:xfrm>
            <a:off x="5772623" y="2278329"/>
            <a:ext cx="1316080" cy="738664"/>
          </a:xfrm>
          <a:prstGeom prst="rect">
            <a:avLst/>
          </a:prstGeom>
          <a:noFill/>
        </p:spPr>
        <p:txBody>
          <a:bodyPr wrap="square" rtlCol="0">
            <a:spAutoFit/>
          </a:bodyPr>
          <a:lstStyle/>
          <a:p>
            <a:pPr algn="ctr"/>
            <a:r>
              <a:rPr lang="en-GB" sz="1050" dirty="0">
                <a:latin typeface="Arial" panose="020B0604020202020204" pitchFamily="34" charset="0"/>
                <a:cs typeface="Arial" panose="020B0604020202020204" pitchFamily="34" charset="0"/>
              </a:rPr>
              <a:t>Dad and step-parent or new partner if living with student </a:t>
            </a:r>
          </a:p>
        </p:txBody>
      </p:sp>
      <p:sp>
        <p:nvSpPr>
          <p:cNvPr id="28" name="TextBox 27">
            <a:extLst>
              <a:ext uri="{FF2B5EF4-FFF2-40B4-BE49-F238E27FC236}">
                <a16:creationId xmlns:a16="http://schemas.microsoft.com/office/drawing/2014/main" id="{5E102A63-FBC5-44FA-BEA8-366E64CDBAC2}"/>
              </a:ext>
            </a:extLst>
          </p:cNvPr>
          <p:cNvSpPr txBox="1"/>
          <p:nvPr/>
        </p:nvSpPr>
        <p:spPr>
          <a:xfrm>
            <a:off x="4396862" y="2279531"/>
            <a:ext cx="1316080" cy="577081"/>
          </a:xfrm>
          <a:prstGeom prst="rect">
            <a:avLst/>
          </a:prstGeom>
          <a:noFill/>
        </p:spPr>
        <p:txBody>
          <a:bodyPr wrap="square" rtlCol="0">
            <a:spAutoFit/>
          </a:bodyPr>
          <a:lstStyle/>
          <a:p>
            <a:pPr algn="ctr"/>
            <a:r>
              <a:rPr lang="en-GB" sz="1050" dirty="0">
                <a:latin typeface="Arial" panose="020B0604020202020204" pitchFamily="34" charset="0"/>
                <a:cs typeface="Arial" panose="020B0604020202020204" pitchFamily="34" charset="0"/>
              </a:rPr>
              <a:t>Mother Income if student lives with Mum</a:t>
            </a:r>
          </a:p>
        </p:txBody>
      </p:sp>
      <p:sp>
        <p:nvSpPr>
          <p:cNvPr id="29" name="TextBox 28">
            <a:extLst>
              <a:ext uri="{FF2B5EF4-FFF2-40B4-BE49-F238E27FC236}">
                <a16:creationId xmlns:a16="http://schemas.microsoft.com/office/drawing/2014/main" id="{6A6E1A7E-6933-448B-A0A7-0A9DBB67288D}"/>
              </a:ext>
            </a:extLst>
          </p:cNvPr>
          <p:cNvSpPr txBox="1"/>
          <p:nvPr/>
        </p:nvSpPr>
        <p:spPr>
          <a:xfrm>
            <a:off x="3080782" y="2281574"/>
            <a:ext cx="1316080" cy="577081"/>
          </a:xfrm>
          <a:prstGeom prst="rect">
            <a:avLst/>
          </a:prstGeom>
          <a:noFill/>
        </p:spPr>
        <p:txBody>
          <a:bodyPr wrap="square" rtlCol="0">
            <a:spAutoFit/>
          </a:bodyPr>
          <a:lstStyle/>
          <a:p>
            <a:pPr algn="ctr"/>
            <a:r>
              <a:rPr lang="en-GB" sz="1050" dirty="0">
                <a:latin typeface="Arial" panose="020B0604020202020204" pitchFamily="34" charset="0"/>
                <a:cs typeface="Arial" panose="020B0604020202020204" pitchFamily="34" charset="0"/>
              </a:rPr>
              <a:t>Father Income if student lives with Dad</a:t>
            </a:r>
          </a:p>
        </p:txBody>
      </p:sp>
      <p:sp>
        <p:nvSpPr>
          <p:cNvPr id="30" name="TextBox 29">
            <a:extLst>
              <a:ext uri="{FF2B5EF4-FFF2-40B4-BE49-F238E27FC236}">
                <a16:creationId xmlns:a16="http://schemas.microsoft.com/office/drawing/2014/main" id="{77B97224-EACA-4828-8E3E-9C152935D2D5}"/>
              </a:ext>
            </a:extLst>
          </p:cNvPr>
          <p:cNvSpPr txBox="1"/>
          <p:nvPr/>
        </p:nvSpPr>
        <p:spPr>
          <a:xfrm>
            <a:off x="8919118" y="2278329"/>
            <a:ext cx="1316080" cy="738664"/>
          </a:xfrm>
          <a:prstGeom prst="rect">
            <a:avLst/>
          </a:prstGeom>
          <a:noFill/>
        </p:spPr>
        <p:txBody>
          <a:bodyPr wrap="square" rtlCol="0">
            <a:spAutoFit/>
          </a:bodyPr>
          <a:lstStyle/>
          <a:p>
            <a:pPr algn="ctr"/>
            <a:r>
              <a:rPr lang="en-GB" sz="1050" dirty="0">
                <a:latin typeface="Arial" panose="020B0604020202020204" pitchFamily="34" charset="0"/>
                <a:cs typeface="Arial" panose="020B0604020202020204" pitchFamily="34" charset="0"/>
              </a:rPr>
              <a:t>Partner Income if student is married or aged 25+ and living with partner</a:t>
            </a:r>
          </a:p>
        </p:txBody>
      </p:sp>
      <p:pic>
        <p:nvPicPr>
          <p:cNvPr id="9" name="Graphic 8" descr="Heart with solid fill">
            <a:extLst>
              <a:ext uri="{FF2B5EF4-FFF2-40B4-BE49-F238E27FC236}">
                <a16:creationId xmlns:a16="http://schemas.microsoft.com/office/drawing/2014/main" id="{3964E347-2666-4B6F-84C6-42022A7214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36813" y="1687834"/>
            <a:ext cx="501238" cy="501238"/>
          </a:xfrm>
          <a:prstGeom prst="rect">
            <a:avLst/>
          </a:prstGeom>
        </p:spPr>
      </p:pic>
      <p:pic>
        <p:nvPicPr>
          <p:cNvPr id="31" name="Graphic 30" descr="Heart with solid fill">
            <a:extLst>
              <a:ext uri="{FF2B5EF4-FFF2-40B4-BE49-F238E27FC236}">
                <a16:creationId xmlns:a16="http://schemas.microsoft.com/office/drawing/2014/main" id="{14F5637F-8487-44E5-96AD-16F8EBF6F5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15896" y="1687833"/>
            <a:ext cx="501238" cy="501238"/>
          </a:xfrm>
          <a:prstGeom prst="rect">
            <a:avLst/>
          </a:prstGeom>
        </p:spPr>
      </p:pic>
      <p:pic>
        <p:nvPicPr>
          <p:cNvPr id="32" name="Graphic 31" descr="Heart with solid fill">
            <a:extLst>
              <a:ext uri="{FF2B5EF4-FFF2-40B4-BE49-F238E27FC236}">
                <a16:creationId xmlns:a16="http://schemas.microsoft.com/office/drawing/2014/main" id="{AAD48DC5-A5CD-417D-9B30-BCEFDD95BE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53302" y="1687833"/>
            <a:ext cx="501238" cy="501238"/>
          </a:xfrm>
          <a:prstGeom prst="rect">
            <a:avLst/>
          </a:prstGeom>
        </p:spPr>
      </p:pic>
      <p:sp>
        <p:nvSpPr>
          <p:cNvPr id="34" name="TextBox 14">
            <a:extLst>
              <a:ext uri="{FF2B5EF4-FFF2-40B4-BE49-F238E27FC236}">
                <a16:creationId xmlns:a16="http://schemas.microsoft.com/office/drawing/2014/main" id="{747D31AA-B7BD-3661-0019-D781B3AC8F38}"/>
              </a:ext>
            </a:extLst>
          </p:cNvPr>
          <p:cNvSpPr txBox="1">
            <a:spLocks noChangeArrowheads="1"/>
          </p:cNvSpPr>
          <p:nvPr/>
        </p:nvSpPr>
        <p:spPr bwMode="auto">
          <a:xfrm>
            <a:off x="231540" y="322531"/>
            <a:ext cx="7289143" cy="815608"/>
          </a:xfrm>
          <a:prstGeom prst="rect">
            <a:avLst/>
          </a:prstGeom>
          <a:noFill/>
          <a:ln w="9525">
            <a:noFill/>
            <a:miter lim="800000"/>
            <a:headEnd/>
            <a:tailEnd/>
          </a:ln>
        </p:spPr>
        <p:txBody>
          <a:bodyPr wrap="square" lIns="0" tIns="0" rIns="0" bIns="0">
            <a:spAutoFit/>
          </a:bodyPr>
          <a:lstStyle/>
          <a:p>
            <a:pPr>
              <a:spcAft>
                <a:spcPts val="600"/>
              </a:spcAft>
              <a:defRPr/>
            </a:pPr>
            <a:r>
              <a:rPr lang="en-US" sz="2800" dirty="0">
                <a:solidFill>
                  <a:schemeClr val="bg1"/>
                </a:solidFill>
                <a:latin typeface="Arial" pitchFamily="34" charset="0"/>
                <a:cs typeface="Arial" pitchFamily="34" charset="0"/>
              </a:rPr>
              <a:t>STUDENT FINANCE 2023/24</a:t>
            </a:r>
          </a:p>
          <a:p>
            <a:pPr>
              <a:spcAft>
                <a:spcPts val="600"/>
              </a:spcAft>
              <a:defRPr/>
            </a:pPr>
            <a:r>
              <a:rPr lang="en-US" sz="2000" dirty="0">
                <a:solidFill>
                  <a:prstClr val="black"/>
                </a:solidFill>
                <a:latin typeface="Arial" pitchFamily="34" charset="0"/>
                <a:cs typeface="Arial" pitchFamily="34" charset="0"/>
              </a:rPr>
              <a:t>WHAT IS HOUSEHOLD INCOME?</a:t>
            </a:r>
          </a:p>
        </p:txBody>
      </p:sp>
      <p:sp>
        <p:nvSpPr>
          <p:cNvPr id="35" name="Oval 34">
            <a:extLst>
              <a:ext uri="{FF2B5EF4-FFF2-40B4-BE49-F238E27FC236}">
                <a16:creationId xmlns:a16="http://schemas.microsoft.com/office/drawing/2014/main" id="{40B590D0-20DA-A7FE-70E5-CFE47E7943D2}"/>
              </a:ext>
            </a:extLst>
          </p:cNvPr>
          <p:cNvSpPr/>
          <p:nvPr/>
        </p:nvSpPr>
        <p:spPr>
          <a:xfrm>
            <a:off x="7633061" y="96204"/>
            <a:ext cx="2117259" cy="1370766"/>
          </a:xfrm>
          <a:prstGeom prst="ellipse">
            <a:avLst/>
          </a:prstGeom>
          <a:solidFill>
            <a:srgbClr val="92D05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rgbClr val="002060"/>
                </a:solidFill>
              </a:rPr>
              <a:t>WE WILL USE INCOME DETAILS FROM APRIL 2022…UNLESS THERE HAS BEEN A 15% DROP</a:t>
            </a:r>
          </a:p>
          <a:p>
            <a:pPr algn="ctr"/>
            <a:r>
              <a:rPr lang="en-GB" sz="1200" b="1" dirty="0">
                <a:solidFill>
                  <a:srgbClr val="002060"/>
                </a:solidFill>
                <a:hlinkClick r:id="rId14"/>
              </a:rPr>
              <a:t>FIND OUT MORE</a:t>
            </a:r>
            <a:endParaRPr lang="en-GB" sz="1200" b="1" dirty="0">
              <a:solidFill>
                <a:srgbClr val="002060"/>
              </a:solidFill>
            </a:endParaRPr>
          </a:p>
        </p:txBody>
      </p:sp>
      <p:sp>
        <p:nvSpPr>
          <p:cNvPr id="7" name="Rectangle 6">
            <a:extLst>
              <a:ext uri="{FF2B5EF4-FFF2-40B4-BE49-F238E27FC236}">
                <a16:creationId xmlns:a16="http://schemas.microsoft.com/office/drawing/2014/main" id="{466BA02F-FE71-09B8-CA78-E7DDBC08B89F}"/>
              </a:ext>
            </a:extLst>
          </p:cNvPr>
          <p:cNvSpPr/>
          <p:nvPr/>
        </p:nvSpPr>
        <p:spPr>
          <a:xfrm>
            <a:off x="1533014" y="6157664"/>
            <a:ext cx="9134987" cy="57708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dirty="0">
                <a:solidFill>
                  <a:schemeClr val="accent6">
                    <a:lumMod val="50000"/>
                  </a:schemeClr>
                </a:solidFill>
                <a:latin typeface="Arial" panose="020B0604020202020204" pitchFamily="34" charset="0"/>
                <a:cs typeface="Arial" panose="020B0604020202020204" pitchFamily="34" charset="0"/>
              </a:rPr>
              <a:t>A Step by Step Guide to Applying and Supporting an application is available at </a:t>
            </a:r>
            <a:r>
              <a:rPr lang="en-GB" dirty="0">
                <a:solidFill>
                  <a:schemeClr val="accent6">
                    <a:lumMod val="50000"/>
                  </a:schemeClr>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www.gov.uk/slc</a:t>
            </a:r>
            <a:endParaRPr lang="en-GB"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18808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4C853AF4-E7DB-2049-06B7-AB953BE895CA}"/>
              </a:ext>
            </a:extLst>
          </p:cNvPr>
          <p:cNvSpPr txBox="1">
            <a:spLocks noChangeArrowheads="1"/>
          </p:cNvSpPr>
          <p:nvPr/>
        </p:nvSpPr>
        <p:spPr bwMode="auto">
          <a:xfrm>
            <a:off x="212945" y="201631"/>
            <a:ext cx="896598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Independent Students</a:t>
            </a:r>
            <a:endParaRPr lang="en-US" sz="2000" dirty="0">
              <a:solidFill>
                <a:schemeClr val="bg1"/>
              </a:solidFill>
              <a:latin typeface="Arial" pitchFamily="34" charset="0"/>
              <a:ea typeface="+mn-ea"/>
              <a:cs typeface="Arial" pitchFamily="34" charset="0"/>
            </a:endParaRPr>
          </a:p>
        </p:txBody>
      </p:sp>
      <p:graphicFrame>
        <p:nvGraphicFramePr>
          <p:cNvPr id="3" name="Table 2">
            <a:extLst>
              <a:ext uri="{FF2B5EF4-FFF2-40B4-BE49-F238E27FC236}">
                <a16:creationId xmlns:a16="http://schemas.microsoft.com/office/drawing/2014/main" id="{A6FB211B-A6D7-6B48-A928-3EED05BD6E83}"/>
              </a:ext>
            </a:extLst>
          </p:cNvPr>
          <p:cNvGraphicFramePr>
            <a:graphicFrameLocks noGrp="1"/>
          </p:cNvGraphicFramePr>
          <p:nvPr>
            <p:extLst>
              <p:ext uri="{D42A27DB-BD31-4B8C-83A1-F6EECF244321}">
                <p14:modId xmlns:p14="http://schemas.microsoft.com/office/powerpoint/2010/main" val="2128994888"/>
              </p:ext>
            </p:extLst>
          </p:nvPr>
        </p:nvGraphicFramePr>
        <p:xfrm>
          <a:off x="892139" y="883578"/>
          <a:ext cx="10407721" cy="5554275"/>
        </p:xfrm>
        <a:graphic>
          <a:graphicData uri="http://schemas.openxmlformats.org/drawingml/2006/table">
            <a:tbl>
              <a:tblPr firstRow="1" firstCol="1" bandRow="1">
                <a:tableStyleId>{5C22544A-7EE6-4342-B048-85BDC9FD1C3A}</a:tableStyleId>
              </a:tblPr>
              <a:tblGrid>
                <a:gridCol w="5028090">
                  <a:extLst>
                    <a:ext uri="{9D8B030D-6E8A-4147-A177-3AD203B41FA5}">
                      <a16:colId xmlns:a16="http://schemas.microsoft.com/office/drawing/2014/main" val="1254984155"/>
                    </a:ext>
                  </a:extLst>
                </a:gridCol>
                <a:gridCol w="5379631">
                  <a:extLst>
                    <a:ext uri="{9D8B030D-6E8A-4147-A177-3AD203B41FA5}">
                      <a16:colId xmlns:a16="http://schemas.microsoft.com/office/drawing/2014/main" val="2137990400"/>
                    </a:ext>
                  </a:extLst>
                </a:gridCol>
              </a:tblGrid>
              <a:tr h="357789">
                <a:tc>
                  <a:txBody>
                    <a:bodyPr/>
                    <a:lstStyle/>
                    <a:p>
                      <a:pPr algn="ctr">
                        <a:lnSpc>
                          <a:spcPct val="107000"/>
                        </a:lnSpc>
                        <a:spcAft>
                          <a:spcPts val="800"/>
                        </a:spcAft>
                      </a:pPr>
                      <a:r>
                        <a:rPr lang="en-GB" sz="1800" dirty="0">
                          <a:effectLst/>
                        </a:rPr>
                        <a:t>Reason for Independence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nchor="ctr">
                    <a:solidFill>
                      <a:schemeClr val="accent6"/>
                    </a:solidFill>
                  </a:tcPr>
                </a:tc>
                <a:tc>
                  <a:txBody>
                    <a:bodyPr/>
                    <a:lstStyle/>
                    <a:p>
                      <a:pPr algn="ctr">
                        <a:lnSpc>
                          <a:spcPct val="107000"/>
                        </a:lnSpc>
                        <a:spcAft>
                          <a:spcPts val="800"/>
                        </a:spcAft>
                      </a:pPr>
                      <a:r>
                        <a:rPr lang="en-GB" sz="1800" dirty="0">
                          <a:effectLst/>
                        </a:rPr>
                        <a:t>Evidence Required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nchor="ctr">
                    <a:solidFill>
                      <a:schemeClr val="accent6"/>
                    </a:solidFill>
                  </a:tcPr>
                </a:tc>
                <a:extLst>
                  <a:ext uri="{0D108BD9-81ED-4DB2-BD59-A6C34878D82A}">
                    <a16:rowId xmlns:a16="http://schemas.microsoft.com/office/drawing/2014/main" val="3244181041"/>
                  </a:ext>
                </a:extLst>
              </a:tr>
              <a:tr h="555100">
                <a:tc>
                  <a:txBody>
                    <a:bodyPr/>
                    <a:lstStyle/>
                    <a:p>
                      <a:pPr>
                        <a:lnSpc>
                          <a:spcPct val="107000"/>
                        </a:lnSpc>
                        <a:spcAft>
                          <a:spcPts val="800"/>
                        </a:spcAft>
                      </a:pPr>
                      <a:r>
                        <a:rPr lang="en-GB" sz="1600" dirty="0">
                          <a:effectLst/>
                        </a:rPr>
                        <a:t>Student under the age of 25 has care of a person under the age 18 on the 1</a:t>
                      </a:r>
                      <a:r>
                        <a:rPr lang="en-GB" sz="1600" baseline="30000" dirty="0">
                          <a:effectLst/>
                        </a:rPr>
                        <a:t>st</a:t>
                      </a:r>
                      <a:r>
                        <a:rPr lang="en-GB" sz="1600" dirty="0">
                          <a:effectLst/>
                        </a:rPr>
                        <a:t> day of the academic year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60000"/>
                        <a:lumOff val="40000"/>
                      </a:schemeClr>
                    </a:solidFill>
                  </a:tcPr>
                </a:tc>
                <a:tc>
                  <a:txBody>
                    <a:bodyPr/>
                    <a:lstStyle/>
                    <a:p>
                      <a:pPr>
                        <a:lnSpc>
                          <a:spcPct val="107000"/>
                        </a:lnSpc>
                        <a:spcAft>
                          <a:spcPts val="800"/>
                        </a:spcAft>
                      </a:pPr>
                      <a:r>
                        <a:rPr lang="en-GB" sz="1600" dirty="0">
                          <a:effectLst/>
                        </a:rPr>
                        <a:t>Photocopies of birth certificates to confirm their dates of birth and evidence of Child Benefit or Child Tax Credit for that child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40000"/>
                        <a:lumOff val="60000"/>
                      </a:schemeClr>
                    </a:solidFill>
                  </a:tcPr>
                </a:tc>
                <a:extLst>
                  <a:ext uri="{0D108BD9-81ED-4DB2-BD59-A6C34878D82A}">
                    <a16:rowId xmlns:a16="http://schemas.microsoft.com/office/drawing/2014/main" val="1278420352"/>
                  </a:ext>
                </a:extLst>
              </a:tr>
              <a:tr h="179475">
                <a:tc>
                  <a:txBody>
                    <a:bodyPr/>
                    <a:lstStyle/>
                    <a:p>
                      <a:pPr>
                        <a:lnSpc>
                          <a:spcPct val="107000"/>
                        </a:lnSpc>
                        <a:spcAft>
                          <a:spcPts val="800"/>
                        </a:spcAft>
                      </a:pPr>
                      <a:r>
                        <a:rPr lang="en-GB" sz="1600">
                          <a:effectLst/>
                        </a:rPr>
                        <a:t>3 years self-support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60000"/>
                        <a:lumOff val="40000"/>
                      </a:schemeClr>
                    </a:solidFill>
                  </a:tcPr>
                </a:tc>
                <a:tc>
                  <a:txBody>
                    <a:bodyPr/>
                    <a:lstStyle/>
                    <a:p>
                      <a:pPr>
                        <a:lnSpc>
                          <a:spcPct val="107000"/>
                        </a:lnSpc>
                        <a:spcAft>
                          <a:spcPts val="800"/>
                        </a:spcAft>
                      </a:pPr>
                      <a:r>
                        <a:rPr lang="en-GB" sz="1600" dirty="0">
                          <a:effectLst/>
                        </a:rPr>
                        <a:t>Full evidence required for 36 months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20000"/>
                        <a:lumOff val="80000"/>
                      </a:schemeClr>
                    </a:solidFill>
                  </a:tcPr>
                </a:tc>
                <a:extLst>
                  <a:ext uri="{0D108BD9-81ED-4DB2-BD59-A6C34878D82A}">
                    <a16:rowId xmlns:a16="http://schemas.microsoft.com/office/drawing/2014/main" val="920392025"/>
                  </a:ext>
                </a:extLst>
              </a:tr>
              <a:tr h="179475">
                <a:tc>
                  <a:txBody>
                    <a:bodyPr/>
                    <a:lstStyle/>
                    <a:p>
                      <a:pPr>
                        <a:lnSpc>
                          <a:spcPct val="107000"/>
                        </a:lnSpc>
                        <a:spcAft>
                          <a:spcPts val="800"/>
                        </a:spcAft>
                      </a:pPr>
                      <a:r>
                        <a:rPr lang="en-GB" sz="1600">
                          <a:effectLst/>
                        </a:rPr>
                        <a:t>Both parents deceased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60000"/>
                        <a:lumOff val="40000"/>
                      </a:schemeClr>
                    </a:solidFill>
                  </a:tcPr>
                </a:tc>
                <a:tc>
                  <a:txBody>
                    <a:bodyPr/>
                    <a:lstStyle/>
                    <a:p>
                      <a:pPr>
                        <a:lnSpc>
                          <a:spcPct val="107000"/>
                        </a:lnSpc>
                        <a:spcAft>
                          <a:spcPts val="800"/>
                        </a:spcAft>
                      </a:pPr>
                      <a:r>
                        <a:rPr lang="en-GB" sz="1600" dirty="0">
                          <a:effectLst/>
                        </a:rPr>
                        <a:t>Both death certificates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40000"/>
                        <a:lumOff val="60000"/>
                      </a:schemeClr>
                    </a:solidFill>
                  </a:tcPr>
                </a:tc>
                <a:extLst>
                  <a:ext uri="{0D108BD9-81ED-4DB2-BD59-A6C34878D82A}">
                    <a16:rowId xmlns:a16="http://schemas.microsoft.com/office/drawing/2014/main" val="3791795677"/>
                  </a:ext>
                </a:extLst>
              </a:tr>
              <a:tr h="717828">
                <a:tc>
                  <a:txBody>
                    <a:bodyPr/>
                    <a:lstStyle/>
                    <a:p>
                      <a:pPr>
                        <a:lnSpc>
                          <a:spcPct val="107000"/>
                        </a:lnSpc>
                        <a:spcAft>
                          <a:spcPts val="800"/>
                        </a:spcAft>
                      </a:pPr>
                      <a:r>
                        <a:rPr lang="en-GB" sz="1600">
                          <a:effectLst/>
                        </a:rPr>
                        <a:t>Not under legal care of parents for 3 months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60000"/>
                        <a:lumOff val="40000"/>
                      </a:schemeClr>
                    </a:solidFill>
                  </a:tcPr>
                </a:tc>
                <a:tc>
                  <a:txBody>
                    <a:bodyPr/>
                    <a:lstStyle/>
                    <a:p>
                      <a:pPr>
                        <a:lnSpc>
                          <a:spcPct val="107000"/>
                        </a:lnSpc>
                        <a:spcAft>
                          <a:spcPts val="800"/>
                        </a:spcAft>
                      </a:pPr>
                      <a:r>
                        <a:rPr lang="en-GB" sz="1600" dirty="0">
                          <a:effectLst/>
                        </a:rPr>
                        <a:t>Letter from Local Authority or letter from a professional person confirming the current situation, together with a copy of the care / residency order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20000"/>
                        <a:lumOff val="80000"/>
                      </a:schemeClr>
                    </a:solidFill>
                  </a:tcPr>
                </a:tc>
                <a:extLst>
                  <a:ext uri="{0D108BD9-81ED-4DB2-BD59-A6C34878D82A}">
                    <a16:rowId xmlns:a16="http://schemas.microsoft.com/office/drawing/2014/main" val="521254787"/>
                  </a:ext>
                </a:extLst>
              </a:tr>
              <a:tr h="536364">
                <a:tc>
                  <a:txBody>
                    <a:bodyPr/>
                    <a:lstStyle/>
                    <a:p>
                      <a:pPr>
                        <a:lnSpc>
                          <a:spcPct val="107000"/>
                        </a:lnSpc>
                        <a:spcAft>
                          <a:spcPts val="800"/>
                        </a:spcAft>
                      </a:pPr>
                      <a:r>
                        <a:rPr lang="en-GB" sz="1600">
                          <a:effectLst/>
                        </a:rPr>
                        <a:t>Student applied for student finance before, and the parent who provided income details is deceased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60000"/>
                        <a:lumOff val="40000"/>
                      </a:schemeClr>
                    </a:solidFill>
                  </a:tcPr>
                </a:tc>
                <a:tc>
                  <a:txBody>
                    <a:bodyPr/>
                    <a:lstStyle/>
                    <a:p>
                      <a:pPr>
                        <a:lnSpc>
                          <a:spcPct val="107000"/>
                        </a:lnSpc>
                        <a:spcAft>
                          <a:spcPts val="800"/>
                        </a:spcAft>
                      </a:pPr>
                      <a:r>
                        <a:rPr lang="en-GB" sz="1600" dirty="0">
                          <a:effectLst/>
                        </a:rPr>
                        <a:t>Death certificate for parent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40000"/>
                        <a:lumOff val="60000"/>
                      </a:schemeClr>
                    </a:solidFill>
                  </a:tcPr>
                </a:tc>
                <a:extLst>
                  <a:ext uri="{0D108BD9-81ED-4DB2-BD59-A6C34878D82A}">
                    <a16:rowId xmlns:a16="http://schemas.microsoft.com/office/drawing/2014/main" val="407397468"/>
                  </a:ext>
                </a:extLst>
              </a:tr>
              <a:tr h="367288">
                <a:tc>
                  <a:txBody>
                    <a:bodyPr/>
                    <a:lstStyle/>
                    <a:p>
                      <a:pPr>
                        <a:lnSpc>
                          <a:spcPct val="107000"/>
                        </a:lnSpc>
                        <a:spcAft>
                          <a:spcPts val="800"/>
                        </a:spcAft>
                      </a:pPr>
                      <a:r>
                        <a:rPr lang="en-GB" sz="1600" dirty="0">
                          <a:effectLst/>
                        </a:rPr>
                        <a:t>It is impossible for the student to get in touch with their parents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60000"/>
                        <a:lumOff val="40000"/>
                      </a:schemeClr>
                    </a:solidFill>
                  </a:tcPr>
                </a:tc>
                <a:tc>
                  <a:txBody>
                    <a:bodyPr/>
                    <a:lstStyle/>
                    <a:p>
                      <a:pPr>
                        <a:lnSpc>
                          <a:spcPct val="107000"/>
                        </a:lnSpc>
                        <a:spcAft>
                          <a:spcPts val="800"/>
                        </a:spcAft>
                      </a:pPr>
                      <a:r>
                        <a:rPr lang="en-GB" sz="1600" dirty="0">
                          <a:effectLst/>
                        </a:rPr>
                        <a:t>Evidence of their circumstances from a professional person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20000"/>
                        <a:lumOff val="80000"/>
                      </a:schemeClr>
                    </a:solidFill>
                  </a:tcPr>
                </a:tc>
                <a:extLst>
                  <a:ext uri="{0D108BD9-81ED-4DB2-BD59-A6C34878D82A}">
                    <a16:rowId xmlns:a16="http://schemas.microsoft.com/office/drawing/2014/main" val="2264362671"/>
                  </a:ext>
                </a:extLst>
              </a:tr>
              <a:tr h="1262220">
                <a:tc>
                  <a:txBody>
                    <a:bodyPr/>
                    <a:lstStyle/>
                    <a:p>
                      <a:pPr>
                        <a:lnSpc>
                          <a:spcPct val="107000"/>
                        </a:lnSpc>
                        <a:spcAft>
                          <a:spcPts val="800"/>
                        </a:spcAft>
                      </a:pPr>
                      <a:r>
                        <a:rPr lang="en-GB" sz="1600">
                          <a:effectLst/>
                        </a:rPr>
                        <a:t>Irreconcilably Estranged from parents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60000"/>
                        <a:lumOff val="40000"/>
                      </a:schemeClr>
                    </a:solidFill>
                  </a:tcPr>
                </a:tc>
                <a:tc>
                  <a:txBody>
                    <a:bodyPr/>
                    <a:lstStyle/>
                    <a:p>
                      <a:pPr>
                        <a:lnSpc>
                          <a:spcPct val="107000"/>
                        </a:lnSpc>
                        <a:spcAft>
                          <a:spcPts val="800"/>
                        </a:spcAft>
                      </a:pPr>
                      <a:r>
                        <a:rPr lang="en-GB" sz="1600" dirty="0">
                          <a:effectLst/>
                        </a:rPr>
                        <a:t>A social worker’s report confirming their circumstances. If no social workers report has been prepared, a report from another professional person who can confirm their circumstances as well as a more detailed explanation of the reason for their estrangement from their parents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40000"/>
                        <a:lumOff val="60000"/>
                      </a:schemeClr>
                    </a:solidFill>
                  </a:tcPr>
                </a:tc>
                <a:extLst>
                  <a:ext uri="{0D108BD9-81ED-4DB2-BD59-A6C34878D82A}">
                    <a16:rowId xmlns:a16="http://schemas.microsoft.com/office/drawing/2014/main" val="506837926"/>
                  </a:ext>
                </a:extLst>
              </a:tr>
              <a:tr h="899292">
                <a:tc>
                  <a:txBody>
                    <a:bodyPr/>
                    <a:lstStyle/>
                    <a:p>
                      <a:pPr>
                        <a:lnSpc>
                          <a:spcPct val="107000"/>
                        </a:lnSpc>
                        <a:spcAft>
                          <a:spcPts val="800"/>
                        </a:spcAft>
                      </a:pPr>
                      <a:r>
                        <a:rPr lang="en-GB" sz="1600" dirty="0">
                          <a:effectLst/>
                        </a:rPr>
                        <a:t>Parents are living outside the EU and the assessment of their financial circumstances would place them in jeopardy or it would not be reasonably practicable or possible for them to send money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60000"/>
                        <a:lumOff val="40000"/>
                      </a:schemeClr>
                    </a:solidFill>
                  </a:tcPr>
                </a:tc>
                <a:tc>
                  <a:txBody>
                    <a:bodyPr/>
                    <a:lstStyle/>
                    <a:p>
                      <a:pPr>
                        <a:lnSpc>
                          <a:spcPct val="107000"/>
                        </a:lnSpc>
                        <a:spcAft>
                          <a:spcPts val="800"/>
                        </a:spcAft>
                      </a:pPr>
                      <a:r>
                        <a:rPr lang="en-GB" sz="1600" dirty="0">
                          <a:effectLst/>
                        </a:rPr>
                        <a:t>Evidence of their circumstances and an explanation as to how it is impracticable or dangerous for them to finally support them.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4" marR="60234" marT="0" marB="0">
                    <a:solidFill>
                      <a:schemeClr val="accent6">
                        <a:lumMod val="20000"/>
                        <a:lumOff val="80000"/>
                      </a:schemeClr>
                    </a:solidFill>
                  </a:tcPr>
                </a:tc>
                <a:extLst>
                  <a:ext uri="{0D108BD9-81ED-4DB2-BD59-A6C34878D82A}">
                    <a16:rowId xmlns:a16="http://schemas.microsoft.com/office/drawing/2014/main" val="1814769116"/>
                  </a:ext>
                </a:extLst>
              </a:tr>
            </a:tbl>
          </a:graphicData>
        </a:graphic>
      </p:graphicFrame>
    </p:spTree>
    <p:extLst>
      <p:ext uri="{BB962C8B-B14F-4D97-AF65-F5344CB8AC3E}">
        <p14:creationId xmlns:p14="http://schemas.microsoft.com/office/powerpoint/2010/main" val="209395968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003300" y="1111250"/>
            <a:ext cx="11188700" cy="4864100"/>
          </a:xfrm>
          <a:prstGeom prst="rect">
            <a:avLst/>
          </a:prstGeom>
        </p:spPr>
        <p:txBody>
          <a:bodyPr>
            <a:noAutofit/>
          </a:bodyPr>
          <a:lstStyle/>
          <a:p>
            <a:pPr marL="0" indent="0" fontAlgn="base">
              <a:spcBef>
                <a:spcPts val="0"/>
              </a:spcBef>
              <a:buNone/>
            </a:pPr>
            <a:r>
              <a:rPr lang="en-GB" sz="2000" dirty="0">
                <a:latin typeface="Arial" pitchFamily="34" charset="0"/>
                <a:cs typeface="Arial" pitchFamily="34" charset="0"/>
              </a:rPr>
              <a:t>The maximum allowance (</a:t>
            </a:r>
            <a:r>
              <a:rPr lang="en-GB" sz="2000" b="1" dirty="0">
                <a:latin typeface="Arial" pitchFamily="34" charset="0"/>
                <a:cs typeface="Arial" pitchFamily="34" charset="0"/>
              </a:rPr>
              <a:t>£26,291</a:t>
            </a:r>
            <a:r>
              <a:rPr lang="en-GB" sz="2000" dirty="0">
                <a:latin typeface="Arial" pitchFamily="34" charset="0"/>
                <a:cs typeface="Arial" pitchFamily="34" charset="0"/>
              </a:rPr>
              <a:t>) will apply to both full-time and part-time undergraduate and postgraduate DSA recipients in 2023/24.  This replaced the four DSA allowances available in previous years </a:t>
            </a: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r>
              <a:rPr lang="en-GB" sz="2000" dirty="0">
                <a:solidFill>
                  <a:srgbClr val="FF0000"/>
                </a:solidFill>
                <a:latin typeface="Arial" pitchFamily="34" charset="0"/>
                <a:cs typeface="Arial" pitchFamily="34" charset="0"/>
              </a:rPr>
              <a:t>Work on DSA Reforms</a:t>
            </a:r>
          </a:p>
          <a:p>
            <a:pPr marL="360000" indent="-360000" fontAlgn="base">
              <a:spcBef>
                <a:spcPts val="0"/>
              </a:spcBef>
            </a:pPr>
            <a:r>
              <a:rPr lang="en-GB" sz="2000" dirty="0">
                <a:solidFill>
                  <a:srgbClr val="FF0000"/>
                </a:solidFill>
                <a:latin typeface="Arial" pitchFamily="34" charset="0"/>
                <a:cs typeface="Arial" pitchFamily="34" charset="0"/>
              </a:rPr>
              <a:t>Work on DSA Assessment Improvements </a:t>
            </a: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buNone/>
            </a:pPr>
            <a:endParaRPr lang="en-GB" sz="2000" dirty="0">
              <a:latin typeface="Arial" pitchFamily="34" charset="0"/>
              <a:cs typeface="Arial" pitchFamily="34" charset="0"/>
            </a:endParaRPr>
          </a:p>
          <a:p>
            <a:pPr marL="0" indent="0" fontAlgn="base">
              <a:spcBef>
                <a:spcPts val="0"/>
              </a:spcBef>
              <a:buNone/>
            </a:pPr>
            <a:endParaRPr lang="en-GB" sz="2000" dirty="0">
              <a:latin typeface="Arial" pitchFamily="34" charset="0"/>
              <a:cs typeface="Arial" pitchFamily="34" charset="0"/>
            </a:endParaRPr>
          </a:p>
          <a:p>
            <a:pPr marL="360000" indent="-360000">
              <a:spcBef>
                <a:spcPts val="0"/>
              </a:spcBef>
            </a:pPr>
            <a:endParaRPr lang="en-GB" sz="2000" dirty="0">
              <a:latin typeface="Arial" pitchFamily="34" charset="0"/>
              <a:cs typeface="Arial" pitchFamily="34" charset="0"/>
            </a:endParaRPr>
          </a:p>
        </p:txBody>
      </p:sp>
      <p:graphicFrame>
        <p:nvGraphicFramePr>
          <p:cNvPr id="7" name="Group 4"/>
          <p:cNvGraphicFramePr>
            <a:graphicFrameLocks/>
          </p:cNvGraphicFramePr>
          <p:nvPr>
            <p:extLst>
              <p:ext uri="{D42A27DB-BD31-4B8C-83A1-F6EECF244321}">
                <p14:modId xmlns:p14="http://schemas.microsoft.com/office/powerpoint/2010/main" val="2423070217"/>
              </p:ext>
            </p:extLst>
          </p:nvPr>
        </p:nvGraphicFramePr>
        <p:xfrm>
          <a:off x="794535" y="3399172"/>
          <a:ext cx="10602930" cy="2346882"/>
        </p:xfrm>
        <a:graphic>
          <a:graphicData uri="http://schemas.openxmlformats.org/drawingml/2006/table">
            <a:tbl>
              <a:tblPr firstRow="1">
                <a:tableStyleId>{69CF1AB2-1976-4502-BF36-3FF5EA218861}</a:tableStyleId>
              </a:tblPr>
              <a:tblGrid>
                <a:gridCol w="6312677">
                  <a:extLst>
                    <a:ext uri="{9D8B030D-6E8A-4147-A177-3AD203B41FA5}">
                      <a16:colId xmlns:a16="http://schemas.microsoft.com/office/drawing/2014/main" val="20000"/>
                    </a:ext>
                  </a:extLst>
                </a:gridCol>
                <a:gridCol w="4290253">
                  <a:extLst>
                    <a:ext uri="{9D8B030D-6E8A-4147-A177-3AD203B41FA5}">
                      <a16:colId xmlns:a16="http://schemas.microsoft.com/office/drawing/2014/main" val="20003"/>
                    </a:ext>
                  </a:extLst>
                </a:gridCol>
              </a:tblGrid>
              <a:tr h="60405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u="none" strike="noStrike" cap="none" normalizeH="0" baseline="0" dirty="0">
                          <a:ln>
                            <a:noFill/>
                          </a:ln>
                          <a:solidFill>
                            <a:schemeClr val="bg1"/>
                          </a:solidFill>
                          <a:effectLst/>
                          <a:latin typeface="Arial" pitchFamily="34" charset="0"/>
                          <a:cs typeface="Arial" pitchFamily="34" charset="0"/>
                        </a:rPr>
                        <a:t>Previous Allowance Categories</a:t>
                      </a:r>
                      <a:endParaRPr kumimoji="0" lang="en-GB" sz="1600" b="0" i="0" u="none" strike="noStrike" cap="none" normalizeH="0" baseline="0" dirty="0">
                        <a:ln>
                          <a:noFill/>
                        </a:ln>
                        <a:solidFill>
                          <a:schemeClr val="bg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pitchFamily="34" charset="0"/>
                          <a:cs typeface="Arial" pitchFamily="34" charset="0"/>
                        </a:rPr>
                        <a:t>Single DSA Rate 23/24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4208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Arial" pitchFamily="34" charset="0"/>
                          <a:cs typeface="Arial" pitchFamily="34" charset="0"/>
                        </a:rPr>
                        <a:t>Non-Medical Helper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4">
                  <a:txBody>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GB" sz="1800" b="1" i="0" u="none" strike="noStrike" cap="none" normalizeH="0" baseline="0" dirty="0">
                          <a:ln>
                            <a:noFill/>
                          </a:ln>
                          <a:solidFill>
                            <a:schemeClr val="tx1"/>
                          </a:solidFill>
                          <a:effectLst/>
                          <a:latin typeface="Arial" pitchFamily="34" charset="0"/>
                          <a:cs typeface="Arial" pitchFamily="34" charset="0"/>
                        </a:rPr>
                        <a:t>£26,291</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Further DSA support above the regulated maximum to pay for additional disability related travel costs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802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Arial" pitchFamily="34" charset="0"/>
                          <a:cs typeface="Arial" pitchFamily="34" charset="0"/>
                        </a:rPr>
                        <a:t>Specialist Equipment </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8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Arial" pitchFamily="34" charset="0"/>
                          <a:cs typeface="Arial" pitchFamily="34" charset="0"/>
                        </a:rPr>
                        <a:t>General Allowance </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208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Arial" pitchFamily="34" charset="0"/>
                          <a:cs typeface="Arial" pitchFamily="34" charset="0"/>
                        </a:rPr>
                        <a:t>Travel Allowance</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172CBD03-745F-9B9A-57D9-FFB6329EC7B6}"/>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Disabled Students Allowance</a:t>
            </a:r>
          </a:p>
        </p:txBody>
      </p:sp>
    </p:spTree>
    <p:extLst>
      <p:ext uri="{BB962C8B-B14F-4D97-AF65-F5344CB8AC3E}">
        <p14:creationId xmlns:p14="http://schemas.microsoft.com/office/powerpoint/2010/main" val="3946284662"/>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IMING" val="|10.5|1.7|9.1|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7B3618EB24D54A85A0F54C3CD4894B" ma:contentTypeVersion="13" ma:contentTypeDescription="Create a new document." ma:contentTypeScope="" ma:versionID="d9e3e3bc3b4e982b0d99ad3ad0040fed">
  <xsd:schema xmlns:xsd="http://www.w3.org/2001/XMLSchema" xmlns:xs="http://www.w3.org/2001/XMLSchema" xmlns:p="http://schemas.microsoft.com/office/2006/metadata/properties" xmlns:ns2="70746f9f-6e55-42d4-8dd6-8ff9886c7e2c" xmlns:ns3="ddeac1e3-59cd-4ce5-99a1-ddf3198cb1fb" xmlns:ns4="7baf63a6-8159-4531-922f-8d695af1915f" targetNamespace="http://schemas.microsoft.com/office/2006/metadata/properties" ma:root="true" ma:fieldsID="ac3157e767831cf3ca5781a3c099880b" ns2:_="" ns3:_="" ns4:_="">
    <xsd:import namespace="70746f9f-6e55-42d4-8dd6-8ff9886c7e2c"/>
    <xsd:import namespace="ddeac1e3-59cd-4ce5-99a1-ddf3198cb1fb"/>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46f9f-6e55-42d4-8dd6-8ff9886c7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eac1e3-59cd-4ce5-99a1-ddf3198cb1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31b909d-f0c0-44fc-a559-101384bb6e36}" ma:internalName="TaxCatchAll" ma:showField="CatchAllData" ma:web="ddeac1e3-59cd-4ce5-99a1-ddf3198cb1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0746f9f-6e55-42d4-8dd6-8ff9886c7e2c">
      <Terms xmlns="http://schemas.microsoft.com/office/infopath/2007/PartnerControls"/>
    </lcf76f155ced4ddcb4097134ff3c332f>
    <TaxCatchAll xmlns="7baf63a6-8159-4531-922f-8d695af191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E36D88-DEEC-488D-A988-572A6EC319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46f9f-6e55-42d4-8dd6-8ff9886c7e2c"/>
    <ds:schemaRef ds:uri="ddeac1e3-59cd-4ce5-99a1-ddf3198cb1fb"/>
    <ds:schemaRef ds:uri="7baf63a6-8159-4531-922f-8d695af19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CCDAB6-3B63-4456-B31F-BF0C71ED8470}">
  <ds:schemaRefs>
    <ds:schemaRef ds:uri="http://schemas.microsoft.com/office/2006/metadata/properties"/>
    <ds:schemaRef ds:uri="http://schemas.microsoft.com/office/infopath/2007/PartnerControls"/>
    <ds:schemaRef ds:uri="70746f9f-6e55-42d4-8dd6-8ff9886c7e2c"/>
    <ds:schemaRef ds:uri="7baf63a6-8159-4531-922f-8d695af1915f"/>
  </ds:schemaRefs>
</ds:datastoreItem>
</file>

<file path=customXml/itemProps3.xml><?xml version="1.0" encoding="utf-8"?>
<ds:datastoreItem xmlns:ds="http://schemas.openxmlformats.org/officeDocument/2006/customXml" ds:itemID="{D2A11316-A915-493C-8576-EC708E42B9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5332</TotalTime>
  <Words>4235</Words>
  <Application>Microsoft Office PowerPoint</Application>
  <PresentationFormat>Widescreen</PresentationFormat>
  <Paragraphs>531</Paragraphs>
  <Slides>29</Slides>
  <Notes>15</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29</vt:i4>
      </vt:variant>
    </vt:vector>
  </HeadingPairs>
  <TitlesOfParts>
    <vt:vector size="46" baseType="lpstr">
      <vt:lpstr>Arial</vt:lpstr>
      <vt:lpstr>Calibri</vt:lpstr>
      <vt:lpstr>Cambria</vt:lpstr>
      <vt:lpstr>GDS Transport</vt:lpstr>
      <vt:lpstr>Symbol</vt:lpstr>
      <vt:lpstr>Custom Design</vt:lpstr>
      <vt:lpstr>1_Custom Design</vt:lpstr>
      <vt:lpstr>2_Custom Design</vt:lpstr>
      <vt:lpstr>3_Custom Design</vt:lpstr>
      <vt:lpstr>5_Custom Design</vt:lpstr>
      <vt:lpstr>4_Custom Design</vt:lpstr>
      <vt:lpstr>6_Custom Design</vt:lpstr>
      <vt:lpstr>Custom Design</vt:lpstr>
      <vt:lpstr>2_Custom Design</vt:lpstr>
      <vt:lpstr>1_Custom Design</vt:lpstr>
      <vt:lpstr>23_Office Theme</vt:lpstr>
      <vt:lpstr>23_Office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LOAN REPAYMENT THE INCOME CONTINGENT PLAN 5 BASICS AY 23/24 </vt:lpstr>
      <vt:lpstr>PowerPoint Presentation</vt:lpstr>
      <vt:lpstr>PowerPoint Presentation</vt:lpstr>
      <vt:lpstr>PowerPoint Presentation</vt:lpstr>
      <vt:lpstr>Ukrainian Conflict</vt:lpstr>
      <vt:lpstr>PowerPoint Presentation</vt:lpstr>
      <vt:lpstr>Application Enhancement – “How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September 2020</dc:title>
  <dc:creator>Stephen Jones</dc:creator>
  <cp:lastModifiedBy>Maddie Stoodley</cp:lastModifiedBy>
  <cp:revision>223</cp:revision>
  <dcterms:created xsi:type="dcterms:W3CDTF">2020-09-22T07:55:40Z</dcterms:created>
  <dcterms:modified xsi:type="dcterms:W3CDTF">2023-07-18T09:02:08Z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2021-07-16T05:19:45Z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cfd935cf-c7ce-4ef7-8c21-00007aa4e00c</vt:lpwstr>
  </property>
  <property fmtid="{D5CDD505-2E9C-101B-9397-08002B2CF9AE}" pid="8" name="MSIP_Label_7bbd37d9-d9ac-4b79-83be-bb7da6ab464c_ContentBits">
    <vt:lpwstr>3</vt:lpwstr>
  </property>
  <property fmtid="{D5CDD505-2E9C-101B-9397-08002B2CF9AE}" pid="9" name="ContentTypeId">
    <vt:lpwstr>0x010100B67B3618EB24D54A85A0F54C3CD4894B</vt:lpwstr>
  </property>
</Properties>
</file>