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73" r:id="rId6"/>
    <p:sldMasterId id="2147483676" r:id="rId7"/>
    <p:sldMasterId id="2147483701" r:id="rId8"/>
  </p:sldMasterIdLst>
  <p:notesMasterIdLst>
    <p:notesMasterId r:id="rId63"/>
  </p:notesMasterIdLst>
  <p:handoutMasterIdLst>
    <p:handoutMasterId r:id="rId64"/>
  </p:handoutMasterIdLst>
  <p:sldIdLst>
    <p:sldId id="2146848244" r:id="rId9"/>
    <p:sldId id="2146848258" r:id="rId10"/>
    <p:sldId id="2146848246" r:id="rId11"/>
    <p:sldId id="2146848292" r:id="rId12"/>
    <p:sldId id="2146848238" r:id="rId13"/>
    <p:sldId id="2146848239" r:id="rId14"/>
    <p:sldId id="2146848240" r:id="rId15"/>
    <p:sldId id="2146848241" r:id="rId16"/>
    <p:sldId id="5924" r:id="rId17"/>
    <p:sldId id="2146848280" r:id="rId18"/>
    <p:sldId id="2146848266" r:id="rId19"/>
    <p:sldId id="2146848272" r:id="rId20"/>
    <p:sldId id="322" r:id="rId21"/>
    <p:sldId id="2146848382" r:id="rId22"/>
    <p:sldId id="2146848218" r:id="rId23"/>
    <p:sldId id="2146848236" r:id="rId24"/>
    <p:sldId id="412" r:id="rId25"/>
    <p:sldId id="2146848235" r:id="rId26"/>
    <p:sldId id="366" r:id="rId27"/>
    <p:sldId id="2146848101" r:id="rId28"/>
    <p:sldId id="2146848300" r:id="rId29"/>
    <p:sldId id="2146848234" r:id="rId30"/>
    <p:sldId id="2146848169" r:id="rId31"/>
    <p:sldId id="2146848304" r:id="rId32"/>
    <p:sldId id="2146848301" r:id="rId33"/>
    <p:sldId id="2146848313" r:id="rId34"/>
    <p:sldId id="2146848233" r:id="rId35"/>
    <p:sldId id="2146848389" r:id="rId36"/>
    <p:sldId id="2146848194" r:id="rId37"/>
    <p:sldId id="2146848333" r:id="rId38"/>
    <p:sldId id="2146848230" r:id="rId39"/>
    <p:sldId id="5904" r:id="rId40"/>
    <p:sldId id="5902" r:id="rId41"/>
    <p:sldId id="2146848377" r:id="rId42"/>
    <p:sldId id="2146848136" r:id="rId43"/>
    <p:sldId id="5987" r:id="rId44"/>
    <p:sldId id="2146848228" r:id="rId45"/>
    <p:sldId id="2146848172" r:id="rId46"/>
    <p:sldId id="2146848166" r:id="rId47"/>
    <p:sldId id="2146848227" r:id="rId48"/>
    <p:sldId id="2146848174" r:id="rId49"/>
    <p:sldId id="5953" r:id="rId50"/>
    <p:sldId id="2146848167" r:id="rId51"/>
    <p:sldId id="2146848226" r:id="rId52"/>
    <p:sldId id="2146848195" r:id="rId53"/>
    <p:sldId id="2146848225" r:id="rId54"/>
    <p:sldId id="2146848392" r:id="rId55"/>
    <p:sldId id="2146848256" r:id="rId56"/>
    <p:sldId id="2146848220" r:id="rId57"/>
    <p:sldId id="2146848356" r:id="rId58"/>
    <p:sldId id="2146848376" r:id="rId59"/>
    <p:sldId id="2146848357" r:id="rId60"/>
    <p:sldId id="2146848141" r:id="rId61"/>
    <p:sldId id="214684838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5293"/>
    <a:srgbClr val="660066"/>
    <a:srgbClr val="FF0066"/>
    <a:srgbClr val="D2E6E5"/>
    <a:srgbClr val="61A9A5"/>
    <a:srgbClr val="00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C676F-D2F1-411F-909F-5272661E116E}" v="54" dt="2026-06-19T15:25:40.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4780" autoAdjust="0"/>
  </p:normalViewPr>
  <p:slideViewPr>
    <p:cSldViewPr snapToGrid="0" showGuides="1">
      <p:cViewPr varScale="1">
        <p:scale>
          <a:sx n="63" d="100"/>
          <a:sy n="63" d="100"/>
        </p:scale>
        <p:origin x="640" y="56"/>
      </p:cViewPr>
      <p:guideLst/>
    </p:cSldViewPr>
  </p:slideViewPr>
  <p:outlineViewPr>
    <p:cViewPr>
      <p:scale>
        <a:sx n="33" d="100"/>
        <a:sy n="33" d="100"/>
      </p:scale>
      <p:origin x="0" y="-14713"/>
    </p:cViewPr>
  </p:outlineViewPr>
  <p:notesTextViewPr>
    <p:cViewPr>
      <p:scale>
        <a:sx n="1" d="1"/>
        <a:sy n="1" d="1"/>
      </p:scale>
      <p:origin x="0" y="0"/>
    </p:cViewPr>
  </p:notesTextViewPr>
  <p:sorterViewPr>
    <p:cViewPr>
      <p:scale>
        <a:sx n="20" d="100"/>
        <a:sy n="2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035C9-978A-48C2-9E01-9ACEB9C8FB5B}"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GB"/>
        </a:p>
      </dgm:t>
    </dgm:pt>
    <dgm:pt modelId="{566BF86D-7E58-46BC-A15A-AE5C53F569EA}">
      <dgm:prSet phldrT="[Text]" phldr="0" custT="1"/>
      <dgm:spPr>
        <a:solidFill>
          <a:srgbClr val="002060"/>
        </a:solidFill>
        <a:effectLst>
          <a:outerShdw blurRad="50800" dist="38100" dir="2700000" algn="tl" rotWithShape="0">
            <a:prstClr val="black">
              <a:alpha val="40000"/>
            </a:prstClr>
          </a:outerShdw>
        </a:effectLst>
        <a:scene3d>
          <a:camera prst="orthographicFront"/>
          <a:lightRig rig="threePt" dir="t"/>
        </a:scene3d>
        <a:sp3d>
          <a:bevelT prst="angle"/>
        </a:sp3d>
      </dgm:spPr>
      <dgm:t>
        <a:bodyPr/>
        <a:lstStyle/>
        <a:p>
          <a:pPr algn="ctr"/>
          <a:r>
            <a:rPr lang="en-GB" sz="1700" dirty="0">
              <a:latin typeface="Arial" panose="020B0604020202020204" pitchFamily="34" charset="0"/>
              <a:cs typeface="Arial" panose="020B0604020202020204" pitchFamily="34" charset="0"/>
            </a:rPr>
            <a:t>Establish the course year maximum value</a:t>
          </a:r>
        </a:p>
      </dgm:t>
    </dgm:pt>
    <dgm:pt modelId="{2E9D946B-6D71-465F-9AFE-FDF72635BABC}" type="parTrans" cxnId="{A6343FF9-65AD-41B6-8443-D3BA8F8206AC}">
      <dgm:prSet/>
      <dgm:spPr/>
      <dgm:t>
        <a:bodyPr/>
        <a:lstStyle/>
        <a:p>
          <a:pPr algn="ctr"/>
          <a:endParaRPr lang="en-GB" sz="1700">
            <a:latin typeface="Arial" panose="020B0604020202020204" pitchFamily="34" charset="0"/>
            <a:cs typeface="Arial" panose="020B0604020202020204" pitchFamily="34" charset="0"/>
          </a:endParaRPr>
        </a:p>
      </dgm:t>
    </dgm:pt>
    <dgm:pt modelId="{5CE71CE6-C22E-45E9-8EEC-90AEE7516FF5}" type="sibTrans" cxnId="{A6343FF9-65AD-41B6-8443-D3BA8F8206AC}">
      <dgm:prSet/>
      <dgm:spPr/>
      <dgm:t>
        <a:bodyPr/>
        <a:lstStyle/>
        <a:p>
          <a:pPr algn="ctr"/>
          <a:endParaRPr lang="en-GB" sz="1700">
            <a:latin typeface="Arial" panose="020B0604020202020204" pitchFamily="34" charset="0"/>
            <a:cs typeface="Arial" panose="020B0604020202020204" pitchFamily="34" charset="0"/>
          </a:endParaRPr>
        </a:p>
      </dgm:t>
    </dgm:pt>
    <dgm:pt modelId="{7BFCB10E-050A-4247-8ACB-FD3EA22F1DD2}">
      <dgm:prSet phldrT="[Text]" phldr="0" custT="1"/>
      <dgm:spPr>
        <a:solidFill>
          <a:srgbClr val="7030A0"/>
        </a:solidFill>
        <a:effectLst>
          <a:outerShdw blurRad="50800" dist="38100" dir="2700000" algn="tl" rotWithShape="0">
            <a:prstClr val="black">
              <a:alpha val="40000"/>
            </a:prstClr>
          </a:outerShdw>
        </a:effectLst>
        <a:scene3d>
          <a:camera prst="orthographicFront"/>
          <a:lightRig rig="threePt" dir="t"/>
        </a:scene3d>
        <a:sp3d>
          <a:bevelT prst="angle"/>
        </a:sp3d>
      </dgm:spPr>
      <dgm:t>
        <a:bodyPr/>
        <a:lstStyle/>
        <a:p>
          <a:pPr marL="0" lvl="0" indent="0" algn="ctr" defTabSz="889000">
            <a:lnSpc>
              <a:spcPct val="90000"/>
            </a:lnSpc>
            <a:spcBef>
              <a:spcPct val="0"/>
            </a:spcBef>
            <a:spcAft>
              <a:spcPct val="35000"/>
            </a:spcAft>
            <a:buNone/>
          </a:pPr>
          <a:r>
            <a:rPr lang="en-GB" sz="1700" kern="1200" dirty="0">
              <a:latin typeface="Arial" panose="020B0604020202020204" pitchFamily="34" charset="0"/>
              <a:ea typeface="+mn-ea"/>
              <a:cs typeface="Arial" panose="020B0604020202020204" pitchFamily="34" charset="0"/>
            </a:rPr>
            <a:t>Reduce this by the income assessment</a:t>
          </a:r>
        </a:p>
        <a:p>
          <a:pPr marL="0" lvl="0" indent="0" algn="ctr" defTabSz="889000">
            <a:lnSpc>
              <a:spcPct val="90000"/>
            </a:lnSpc>
            <a:spcBef>
              <a:spcPct val="0"/>
            </a:spcBef>
            <a:spcAft>
              <a:spcPct val="35000"/>
            </a:spcAft>
            <a:buNone/>
          </a:pPr>
          <a:r>
            <a:rPr lang="en-GB" sz="1700" kern="1200" dirty="0">
              <a:latin typeface="Arial" panose="020B0604020202020204" pitchFamily="34" charset="0"/>
              <a:ea typeface="+mn-ea"/>
              <a:cs typeface="Arial" panose="020B0604020202020204" pitchFamily="34" charset="0"/>
            </a:rPr>
            <a:t> </a:t>
          </a:r>
          <a:r>
            <a:rPr lang="en-GB" sz="1600" kern="1200" dirty="0">
              <a:latin typeface="Arial" panose="020B0604020202020204" pitchFamily="34" charset="0"/>
              <a:ea typeface="+mn-ea"/>
              <a:cs typeface="Arial" panose="020B0604020202020204" pitchFamily="34" charset="0"/>
            </a:rPr>
            <a:t>(Loan Reduction Value)</a:t>
          </a:r>
        </a:p>
      </dgm:t>
    </dgm:pt>
    <dgm:pt modelId="{1D7FF944-477F-4F10-8F22-35968801E89D}" type="parTrans" cxnId="{386E11AB-22E5-4A10-8E13-C1914026680E}">
      <dgm:prSet/>
      <dgm:spPr/>
      <dgm:t>
        <a:bodyPr/>
        <a:lstStyle/>
        <a:p>
          <a:pPr algn="ctr"/>
          <a:endParaRPr lang="en-GB" sz="1700">
            <a:latin typeface="Arial" panose="020B0604020202020204" pitchFamily="34" charset="0"/>
            <a:cs typeface="Arial" panose="020B0604020202020204" pitchFamily="34" charset="0"/>
          </a:endParaRPr>
        </a:p>
      </dgm:t>
    </dgm:pt>
    <dgm:pt modelId="{25C8F78D-1979-4F46-B5CE-69D0AAD88296}" type="sibTrans" cxnId="{386E11AB-22E5-4A10-8E13-C1914026680E}">
      <dgm:prSet/>
      <dgm:spPr/>
      <dgm:t>
        <a:bodyPr/>
        <a:lstStyle/>
        <a:p>
          <a:pPr algn="ctr"/>
          <a:endParaRPr lang="en-GB" sz="1700">
            <a:latin typeface="Arial" panose="020B0604020202020204" pitchFamily="34" charset="0"/>
            <a:cs typeface="Arial" panose="020B0604020202020204" pitchFamily="34" charset="0"/>
          </a:endParaRPr>
        </a:p>
      </dgm:t>
    </dgm:pt>
    <dgm:pt modelId="{49E5A4A1-8EE4-40B0-A93B-39B3F389B516}">
      <dgm:prSet phldrT="[Text]" phldr="0" custT="1"/>
      <dgm:spPr>
        <a:solidFill>
          <a:srgbClr val="006666"/>
        </a:solidFill>
        <a:effectLst>
          <a:outerShdw blurRad="50800" dist="38100" dir="2700000" algn="tl" rotWithShape="0">
            <a:prstClr val="black">
              <a:alpha val="40000"/>
            </a:prstClr>
          </a:outerShdw>
        </a:effectLst>
        <a:scene3d>
          <a:camera prst="orthographicFront"/>
          <a:lightRig rig="threePt" dir="t"/>
        </a:scene3d>
        <a:sp3d>
          <a:bevelT prst="angle"/>
        </a:sp3d>
      </dgm:spPr>
      <dgm:t>
        <a:bodyPr/>
        <a:lstStyle/>
        <a:p>
          <a:pPr algn="ctr"/>
          <a:r>
            <a:rPr lang="en-GB" sz="1700" dirty="0">
              <a:latin typeface="Arial" panose="020B0604020202020204" pitchFamily="34" charset="0"/>
              <a:cs typeface="Arial" panose="020B0604020202020204" pitchFamily="34" charset="0"/>
            </a:rPr>
            <a:t>Reduce this by study intensity</a:t>
          </a:r>
        </a:p>
      </dgm:t>
    </dgm:pt>
    <dgm:pt modelId="{322FDE1B-F1BF-40F0-B78D-5ED868602E6E}" type="parTrans" cxnId="{6A688D93-0C8E-4E63-AA90-97968F555533}">
      <dgm:prSet/>
      <dgm:spPr/>
      <dgm:t>
        <a:bodyPr/>
        <a:lstStyle/>
        <a:p>
          <a:pPr algn="ctr"/>
          <a:endParaRPr lang="en-GB" sz="1700">
            <a:latin typeface="Arial" panose="020B0604020202020204" pitchFamily="34" charset="0"/>
            <a:cs typeface="Arial" panose="020B0604020202020204" pitchFamily="34" charset="0"/>
          </a:endParaRPr>
        </a:p>
      </dgm:t>
    </dgm:pt>
    <dgm:pt modelId="{10338FA4-85CE-46AA-A073-C897A84FDCEE}" type="sibTrans" cxnId="{6A688D93-0C8E-4E63-AA90-97968F555533}">
      <dgm:prSet/>
      <dgm:spPr/>
      <dgm:t>
        <a:bodyPr/>
        <a:lstStyle/>
        <a:p>
          <a:pPr algn="ctr"/>
          <a:endParaRPr lang="en-GB" sz="1700">
            <a:latin typeface="Arial" panose="020B0604020202020204" pitchFamily="34" charset="0"/>
            <a:cs typeface="Arial" panose="020B0604020202020204" pitchFamily="34" charset="0"/>
          </a:endParaRPr>
        </a:p>
      </dgm:t>
    </dgm:pt>
    <dgm:pt modelId="{192041A2-A023-41F6-ACD1-150083AF65A5}" type="pres">
      <dgm:prSet presAssocID="{6AE035C9-978A-48C2-9E01-9ACEB9C8FB5B}" presName="Name0" presStyleCnt="0">
        <dgm:presLayoutVars>
          <dgm:dir/>
          <dgm:animLvl val="lvl"/>
          <dgm:resizeHandles val="exact"/>
        </dgm:presLayoutVars>
      </dgm:prSet>
      <dgm:spPr/>
    </dgm:pt>
    <dgm:pt modelId="{317A1B14-2F19-41BC-A0E0-E4922F530F52}" type="pres">
      <dgm:prSet presAssocID="{566BF86D-7E58-46BC-A15A-AE5C53F569EA}" presName="parTxOnly" presStyleLbl="node1" presStyleIdx="0" presStyleCnt="3" custScaleX="142611" custScaleY="144204">
        <dgm:presLayoutVars>
          <dgm:chMax val="0"/>
          <dgm:chPref val="0"/>
          <dgm:bulletEnabled val="1"/>
        </dgm:presLayoutVars>
      </dgm:prSet>
      <dgm:spPr/>
    </dgm:pt>
    <dgm:pt modelId="{64A3E4ED-69DE-455E-ABCA-43342D548372}" type="pres">
      <dgm:prSet presAssocID="{5CE71CE6-C22E-45E9-8EEC-90AEE7516FF5}" presName="parTxOnlySpace" presStyleCnt="0"/>
      <dgm:spPr/>
    </dgm:pt>
    <dgm:pt modelId="{9DF46CAD-D960-4910-8DB6-B032ACFD71C9}" type="pres">
      <dgm:prSet presAssocID="{7BFCB10E-050A-4247-8ACB-FD3EA22F1DD2}" presName="parTxOnly" presStyleLbl="node1" presStyleIdx="1" presStyleCnt="3" custScaleX="159235" custScaleY="145186">
        <dgm:presLayoutVars>
          <dgm:chMax val="0"/>
          <dgm:chPref val="0"/>
          <dgm:bulletEnabled val="1"/>
        </dgm:presLayoutVars>
      </dgm:prSet>
      <dgm:spPr/>
    </dgm:pt>
    <dgm:pt modelId="{7FB61877-821B-4B58-B8FC-1F21D3B36C83}" type="pres">
      <dgm:prSet presAssocID="{25C8F78D-1979-4F46-B5CE-69D0AAD88296}" presName="parTxOnlySpace" presStyleCnt="0"/>
      <dgm:spPr/>
    </dgm:pt>
    <dgm:pt modelId="{84D22B47-9D02-4E39-A2AA-A7333C7E8997}" type="pres">
      <dgm:prSet presAssocID="{49E5A4A1-8EE4-40B0-A93B-39B3F389B516}" presName="parTxOnly" presStyleLbl="node1" presStyleIdx="2" presStyleCnt="3" custScaleX="138858" custScaleY="144204">
        <dgm:presLayoutVars>
          <dgm:chMax val="0"/>
          <dgm:chPref val="0"/>
          <dgm:bulletEnabled val="1"/>
        </dgm:presLayoutVars>
      </dgm:prSet>
      <dgm:spPr/>
    </dgm:pt>
  </dgm:ptLst>
  <dgm:cxnLst>
    <dgm:cxn modelId="{C29A922B-5660-421A-9ED7-4F9160FADA1E}" type="presOf" srcId="{7BFCB10E-050A-4247-8ACB-FD3EA22F1DD2}" destId="{9DF46CAD-D960-4910-8DB6-B032ACFD71C9}" srcOrd="0" destOrd="0" presId="urn:microsoft.com/office/officeart/2005/8/layout/chevron1"/>
    <dgm:cxn modelId="{2FCD4E2F-F7A2-484E-8D2A-6805C0E4065E}" type="presOf" srcId="{6AE035C9-978A-48C2-9E01-9ACEB9C8FB5B}" destId="{192041A2-A023-41F6-ACD1-150083AF65A5}" srcOrd="0" destOrd="0" presId="urn:microsoft.com/office/officeart/2005/8/layout/chevron1"/>
    <dgm:cxn modelId="{CED1FD4A-62E8-454B-9205-9709B0C68D2D}" type="presOf" srcId="{566BF86D-7E58-46BC-A15A-AE5C53F569EA}" destId="{317A1B14-2F19-41BC-A0E0-E4922F530F52}" srcOrd="0" destOrd="0" presId="urn:microsoft.com/office/officeart/2005/8/layout/chevron1"/>
    <dgm:cxn modelId="{6A688D93-0C8E-4E63-AA90-97968F555533}" srcId="{6AE035C9-978A-48C2-9E01-9ACEB9C8FB5B}" destId="{49E5A4A1-8EE4-40B0-A93B-39B3F389B516}" srcOrd="2" destOrd="0" parTransId="{322FDE1B-F1BF-40F0-B78D-5ED868602E6E}" sibTransId="{10338FA4-85CE-46AA-A073-C897A84FDCEE}"/>
    <dgm:cxn modelId="{386E11AB-22E5-4A10-8E13-C1914026680E}" srcId="{6AE035C9-978A-48C2-9E01-9ACEB9C8FB5B}" destId="{7BFCB10E-050A-4247-8ACB-FD3EA22F1DD2}" srcOrd="1" destOrd="0" parTransId="{1D7FF944-477F-4F10-8F22-35968801E89D}" sibTransId="{25C8F78D-1979-4F46-B5CE-69D0AAD88296}"/>
    <dgm:cxn modelId="{1C57BAC9-92C3-4E26-BA47-BABE14BC1F5F}" type="presOf" srcId="{49E5A4A1-8EE4-40B0-A93B-39B3F389B516}" destId="{84D22B47-9D02-4E39-A2AA-A7333C7E8997}" srcOrd="0" destOrd="0" presId="urn:microsoft.com/office/officeart/2005/8/layout/chevron1"/>
    <dgm:cxn modelId="{A6343FF9-65AD-41B6-8443-D3BA8F8206AC}" srcId="{6AE035C9-978A-48C2-9E01-9ACEB9C8FB5B}" destId="{566BF86D-7E58-46BC-A15A-AE5C53F569EA}" srcOrd="0" destOrd="0" parTransId="{2E9D946B-6D71-465F-9AFE-FDF72635BABC}" sibTransId="{5CE71CE6-C22E-45E9-8EEC-90AEE7516FF5}"/>
    <dgm:cxn modelId="{23331325-7B73-4155-9953-1727090F2E2F}" type="presParOf" srcId="{192041A2-A023-41F6-ACD1-150083AF65A5}" destId="{317A1B14-2F19-41BC-A0E0-E4922F530F52}" srcOrd="0" destOrd="0" presId="urn:microsoft.com/office/officeart/2005/8/layout/chevron1"/>
    <dgm:cxn modelId="{95CC8A2A-19DD-472D-B181-42B0B9338F7E}" type="presParOf" srcId="{192041A2-A023-41F6-ACD1-150083AF65A5}" destId="{64A3E4ED-69DE-455E-ABCA-43342D548372}" srcOrd="1" destOrd="0" presId="urn:microsoft.com/office/officeart/2005/8/layout/chevron1"/>
    <dgm:cxn modelId="{CA8409A0-F36C-4584-9CD9-6C9200D7EF6A}" type="presParOf" srcId="{192041A2-A023-41F6-ACD1-150083AF65A5}" destId="{9DF46CAD-D960-4910-8DB6-B032ACFD71C9}" srcOrd="2" destOrd="0" presId="urn:microsoft.com/office/officeart/2005/8/layout/chevron1"/>
    <dgm:cxn modelId="{B9DE37D5-7AFE-45A3-AD43-D98B832659BD}" type="presParOf" srcId="{192041A2-A023-41F6-ACD1-150083AF65A5}" destId="{7FB61877-821B-4B58-B8FC-1F21D3B36C83}" srcOrd="3" destOrd="0" presId="urn:microsoft.com/office/officeart/2005/8/layout/chevron1"/>
    <dgm:cxn modelId="{81347326-A8F8-4DD2-926E-FB0AD4C8039E}" type="presParOf" srcId="{192041A2-A023-41F6-ACD1-150083AF65A5}" destId="{84D22B47-9D02-4E39-A2AA-A7333C7E899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A1B14-2F19-41BC-A0E0-E4922F530F52}">
      <dsp:nvSpPr>
        <dsp:cNvPr id="0" name=""/>
        <dsp:cNvSpPr/>
      </dsp:nvSpPr>
      <dsp:spPr>
        <a:xfrm>
          <a:off x="2986" y="273233"/>
          <a:ext cx="3250094" cy="1314559"/>
        </a:xfrm>
        <a:prstGeom prst="chevron">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prst="angle"/>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Establish the course year maximum value</a:t>
          </a:r>
        </a:p>
      </dsp:txBody>
      <dsp:txXfrm>
        <a:off x="660266" y="273233"/>
        <a:ext cx="1935535" cy="1314559"/>
      </dsp:txXfrm>
    </dsp:sp>
    <dsp:sp modelId="{9DF46CAD-D960-4910-8DB6-B032ACFD71C9}">
      <dsp:nvSpPr>
        <dsp:cNvPr id="0" name=""/>
        <dsp:cNvSpPr/>
      </dsp:nvSpPr>
      <dsp:spPr>
        <a:xfrm>
          <a:off x="3025181" y="268757"/>
          <a:ext cx="3628954" cy="1323511"/>
        </a:xfrm>
        <a:prstGeom prst="chevron">
          <a:avLst/>
        </a:prstGeom>
        <a:solidFill>
          <a:srgbClr val="7030A0"/>
        </a:solidFill>
        <a:ln>
          <a:noFill/>
        </a:ln>
        <a:effectLst>
          <a:outerShdw blurRad="50800" dist="38100" dir="2700000" algn="tl" rotWithShape="0">
            <a:prstClr val="black">
              <a:alpha val="40000"/>
            </a:prstClr>
          </a:outerShdw>
        </a:effectLst>
        <a:scene3d>
          <a:camera prst="orthographicFront"/>
          <a:lightRig rig="threePt" dir="t"/>
        </a:scene3d>
        <a:sp3d>
          <a:bevelT prst="angle"/>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889000">
            <a:lnSpc>
              <a:spcPct val="90000"/>
            </a:lnSpc>
            <a:spcBef>
              <a:spcPct val="0"/>
            </a:spcBef>
            <a:spcAft>
              <a:spcPct val="35000"/>
            </a:spcAft>
            <a:buNone/>
          </a:pPr>
          <a:r>
            <a:rPr lang="en-GB" sz="1700" kern="1200" dirty="0">
              <a:latin typeface="Arial" panose="020B0604020202020204" pitchFamily="34" charset="0"/>
              <a:ea typeface="+mn-ea"/>
              <a:cs typeface="Arial" panose="020B0604020202020204" pitchFamily="34" charset="0"/>
            </a:rPr>
            <a:t>Reduce this by the income assessment</a:t>
          </a:r>
        </a:p>
        <a:p>
          <a:pPr marL="0" lvl="0" indent="0" algn="ctr" defTabSz="889000">
            <a:lnSpc>
              <a:spcPct val="90000"/>
            </a:lnSpc>
            <a:spcBef>
              <a:spcPct val="0"/>
            </a:spcBef>
            <a:spcAft>
              <a:spcPct val="35000"/>
            </a:spcAft>
            <a:buNone/>
          </a:pPr>
          <a:r>
            <a:rPr lang="en-GB" sz="1700" kern="1200" dirty="0">
              <a:latin typeface="Arial" panose="020B0604020202020204" pitchFamily="34" charset="0"/>
              <a:ea typeface="+mn-ea"/>
              <a:cs typeface="Arial" panose="020B0604020202020204" pitchFamily="34" charset="0"/>
            </a:rPr>
            <a:t> </a:t>
          </a:r>
          <a:r>
            <a:rPr lang="en-GB" sz="1600" kern="1200" dirty="0">
              <a:latin typeface="Arial" panose="020B0604020202020204" pitchFamily="34" charset="0"/>
              <a:ea typeface="+mn-ea"/>
              <a:cs typeface="Arial" panose="020B0604020202020204" pitchFamily="34" charset="0"/>
            </a:rPr>
            <a:t>(Loan Reduction Value)</a:t>
          </a:r>
        </a:p>
      </dsp:txBody>
      <dsp:txXfrm>
        <a:off x="3686937" y="268757"/>
        <a:ext cx="2305443" cy="1323511"/>
      </dsp:txXfrm>
    </dsp:sp>
    <dsp:sp modelId="{84D22B47-9D02-4E39-A2AA-A7333C7E8997}">
      <dsp:nvSpPr>
        <dsp:cNvPr id="0" name=""/>
        <dsp:cNvSpPr/>
      </dsp:nvSpPr>
      <dsp:spPr>
        <a:xfrm>
          <a:off x="6426236" y="273233"/>
          <a:ext cx="3164563" cy="1314559"/>
        </a:xfrm>
        <a:prstGeom prst="chevron">
          <a:avLst/>
        </a:prstGeom>
        <a:solidFill>
          <a:srgbClr val="006666"/>
        </a:solidFill>
        <a:ln>
          <a:noFill/>
        </a:ln>
        <a:effectLst>
          <a:outerShdw blurRad="50800" dist="38100" dir="2700000" algn="tl" rotWithShape="0">
            <a:prstClr val="black">
              <a:alpha val="40000"/>
            </a:prstClr>
          </a:outerShdw>
        </a:effectLst>
        <a:scene3d>
          <a:camera prst="orthographicFront"/>
          <a:lightRig rig="threePt" dir="t"/>
        </a:scene3d>
        <a:sp3d>
          <a:bevelT prst="angle"/>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Reduce this by study intensity</a:t>
          </a:r>
        </a:p>
      </dsp:txBody>
      <dsp:txXfrm>
        <a:off x="7083516" y="273233"/>
        <a:ext cx="1850004" cy="13145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DAE4B2-5839-4055-9264-FA675C6B65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B2F6532-74E6-46AF-A8D9-68461658A6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3ABF79-3640-4F4A-B388-02D475DAF84B}" type="datetimeFigureOut">
              <a:rPr lang="en-GB" smtClean="0"/>
              <a:t>07/07/2026</a:t>
            </a:fld>
            <a:endParaRPr lang="en-GB" dirty="0"/>
          </a:p>
        </p:txBody>
      </p:sp>
      <p:sp>
        <p:nvSpPr>
          <p:cNvPr id="4" name="Footer Placeholder 3">
            <a:extLst>
              <a:ext uri="{FF2B5EF4-FFF2-40B4-BE49-F238E27FC236}">
                <a16:creationId xmlns:a16="http://schemas.microsoft.com/office/drawing/2014/main" id="{B13F9310-D68D-4886-89A7-E16792ED2C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8154EE9-C4C3-4C16-906A-0B4A49DEB7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F04360-2F6F-47B8-96C7-C7DCCDE405A5}" type="slidenum">
              <a:rPr lang="en-GB" smtClean="0"/>
              <a:t>‹#›</a:t>
            </a:fld>
            <a:endParaRPr lang="en-GB" dirty="0"/>
          </a:p>
        </p:txBody>
      </p:sp>
    </p:spTree>
    <p:extLst>
      <p:ext uri="{BB962C8B-B14F-4D97-AF65-F5344CB8AC3E}">
        <p14:creationId xmlns:p14="http://schemas.microsoft.com/office/powerpoint/2010/main" val="191688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51AA4-E5ED-42FB-B0BC-C12ADA795010}" type="datetimeFigureOut">
              <a:rPr lang="en-GB" smtClean="0"/>
              <a:t>07/07/2026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1C55F-B3FC-4B03-90BB-E9D29872B938}" type="slidenum">
              <a:rPr lang="en-GB" smtClean="0"/>
              <a:t>‹#›</a:t>
            </a:fld>
            <a:endParaRPr lang="en-GB" dirty="0"/>
          </a:p>
        </p:txBody>
      </p:sp>
    </p:spTree>
    <p:extLst>
      <p:ext uri="{BB962C8B-B14F-4D97-AF65-F5344CB8AC3E}">
        <p14:creationId xmlns:p14="http://schemas.microsoft.com/office/powerpoint/2010/main" val="37980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gov.uk/government/publications/lifelong-learning-entitlement-lle-overview/lifelong-learning-entitlement-overview"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gov.uk/government/publications/lifelong-learning-entitlement-maintenance-loans-for-living-costs" TargetMode="External"/><Relationship Id="rId4" Type="http://schemas.openxmlformats.org/officeDocument/2006/relationships/hyperlink" Target="http://www.gov.uk/government/publications/lifelong-learning-entitlement-tuition-fee-limits"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tudentfinance.campaign.gov.uk/lifelong-learning-entitlement"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ducationhub.blog.gov.uk/2026/05/what-the-lifelong-learning-entitlement-means-for-you" TargetMode="External"/><Relationship Id="rId5" Type="http://schemas.openxmlformats.org/officeDocument/2006/relationships/hyperlink" Target="http://www.gov.uk/government/publications/how-much-lifelong-learning-entitlement-lle-you-could-get" TargetMode="External"/><Relationship Id="rId4" Type="http://schemas.openxmlformats.org/officeDocument/2006/relationships/hyperlink" Target="http://www.gov.uk/student-finance-on-or-after-1-january-202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51B9A-E35E-55DE-89CC-4F70F884B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0077B-6A39-F44B-A626-1CC033B7687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57A8428-8219-6BAC-FDD2-94231710D035}"/>
              </a:ext>
            </a:extLst>
          </p:cNvPr>
          <p:cNvSpPr>
            <a:spLocks noGrp="1"/>
          </p:cNvSpPr>
          <p:nvPr>
            <p:ph type="body" idx="1"/>
          </p:nvPr>
        </p:nvSpPr>
        <p:spPr/>
        <p:txBody>
          <a:bodyPr/>
          <a:lstStyle/>
          <a:p>
            <a:r>
              <a:rPr lang="en-GB" dirty="0"/>
              <a:t>This presentation will provide delegates with the essential details needed to discuss, understand and communicate key student finance IAG messages for academic year (AY) 2026/27:</a:t>
            </a:r>
          </a:p>
          <a:p>
            <a:endParaRPr lang="en-GB" dirty="0"/>
          </a:p>
          <a:p>
            <a:r>
              <a:rPr lang="en-GB" dirty="0"/>
              <a:t>Presentation Content:</a:t>
            </a:r>
          </a:p>
          <a:p>
            <a:endParaRPr lang="en-GB" dirty="0"/>
          </a:p>
          <a:p>
            <a:r>
              <a:rPr lang="en-GB" dirty="0"/>
              <a:t>Student Finance England (SFE) undergraduate funding arrangements for AY 2026/27:</a:t>
            </a:r>
          </a:p>
          <a:p>
            <a:endParaRPr lang="en-GB" dirty="0"/>
          </a:p>
          <a:p>
            <a:r>
              <a:rPr lang="en-GB" dirty="0"/>
              <a:t>Including tuition fee and living cost loan rate increases, call to action to promote early application submission and other announced policy and eligibility changes</a:t>
            </a:r>
          </a:p>
          <a:p>
            <a:endParaRPr lang="en-GB" dirty="0"/>
          </a:p>
          <a:p>
            <a:r>
              <a:rPr lang="en-GB" dirty="0"/>
              <a:t>The Lifelong Learning Entitlement:</a:t>
            </a:r>
          </a:p>
          <a:p>
            <a:endParaRPr lang="en-GB" dirty="0"/>
          </a:p>
          <a:p>
            <a:r>
              <a:rPr lang="en-GB" dirty="0"/>
              <a:t>Including an overview of eligibility, student funding entitlement and current resource offer</a:t>
            </a:r>
          </a:p>
          <a:p>
            <a:endParaRPr lang="en-GB" dirty="0"/>
          </a:p>
          <a:p>
            <a:r>
              <a:rPr lang="en-GB" dirty="0"/>
              <a:t>Questions and Comments</a:t>
            </a:r>
          </a:p>
          <a:p>
            <a:endParaRPr lang="en-GB" dirty="0"/>
          </a:p>
        </p:txBody>
      </p:sp>
      <p:sp>
        <p:nvSpPr>
          <p:cNvPr id="4" name="Slide Number Placeholder 3">
            <a:extLst>
              <a:ext uri="{FF2B5EF4-FFF2-40B4-BE49-F238E27FC236}">
                <a16:creationId xmlns:a16="http://schemas.microsoft.com/office/drawing/2014/main" id="{9AA5B178-7AB3-A9A1-A27E-455A8FC1C7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The Lifelong Learning Entitlement (LLE) will transform the post-18 student finance system in England, and it will be essential for students and those supporting their HE journey to understand this new funding model:  </a:t>
            </a:r>
          </a:p>
          <a:p>
            <a:endParaRPr lang="en-GB" dirty="0"/>
          </a:p>
          <a:p>
            <a:r>
              <a:rPr lang="en-GB" dirty="0"/>
              <a:t>This presentation will introduce core elements of funding eligibility and entitlement under the LLE, split into 6 key components that will be essential to effective Information, Advice and Guidance (IAG) provision: </a:t>
            </a:r>
          </a:p>
          <a:p>
            <a:endParaRPr lang="en-GB" dirty="0"/>
          </a:p>
          <a:p>
            <a:r>
              <a:rPr lang="en-GB" dirty="0"/>
              <a:t>1. Introducing the LLE</a:t>
            </a:r>
          </a:p>
          <a:p>
            <a:r>
              <a:rPr lang="en-GB" dirty="0"/>
              <a:t>2. Eligibility Criteria</a:t>
            </a:r>
          </a:p>
          <a:p>
            <a:r>
              <a:rPr lang="en-GB" dirty="0"/>
              <a:t>3. Study Options</a:t>
            </a:r>
          </a:p>
          <a:p>
            <a:r>
              <a:rPr lang="en-GB" dirty="0"/>
              <a:t>4. Funding Entitlement</a:t>
            </a:r>
          </a:p>
          <a:p>
            <a:r>
              <a:rPr lang="en-GB" dirty="0"/>
              <a:t>5. Loan Repayment</a:t>
            </a:r>
          </a:p>
          <a:p>
            <a:r>
              <a:rPr lang="en-GB" dirty="0"/>
              <a:t>6. Guidance and Resources</a:t>
            </a:r>
          </a:p>
          <a:p>
            <a:endParaRPr lang="en-GB" dirty="0"/>
          </a:p>
          <a:p>
            <a:r>
              <a:rPr lang="en-GB" dirty="0"/>
              <a:t>Presentation Points of Note:</a:t>
            </a:r>
          </a:p>
          <a:p>
            <a:endParaRPr lang="en-GB" dirty="0"/>
          </a:p>
          <a:p>
            <a:r>
              <a:rPr lang="en-GB" dirty="0"/>
              <a:t>Comprehensive details on all elements of LLE eligibility and funding policies will be included in the associated Regulations and when published, the dedicated Guidance Chapters</a:t>
            </a:r>
          </a:p>
          <a:p>
            <a:endParaRPr lang="en-GB" dirty="0"/>
          </a:p>
          <a:p>
            <a:r>
              <a:rPr lang="en-GB" dirty="0"/>
              <a:t>https://www.gov.uk/government/publications/lifelong-learning-entitlement-lle-secondary-legislation</a:t>
            </a:r>
          </a:p>
          <a:p>
            <a:r>
              <a:rPr lang="en-GB" dirty="0"/>
              <a:t>https://www.practitioners.slc.co.uk/policy/</a:t>
            </a:r>
          </a:p>
          <a:p>
            <a:endParaRPr lang="en-GB" dirty="0"/>
          </a:p>
          <a:p>
            <a:r>
              <a:rPr lang="en-GB" dirty="0"/>
              <a:t>Specific awareness raising IAG Notes have been highlighted throughout the slides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7F766-ECF0-6E79-DF38-53F9B63F5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EADF0-5848-0870-E1A8-30E5D97DBDB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9261096-BD4C-6E38-E806-9142C8EDFC55}"/>
              </a:ext>
            </a:extLst>
          </p:cNvPr>
          <p:cNvSpPr>
            <a:spLocks noGrp="1"/>
          </p:cNvSpPr>
          <p:nvPr>
            <p:ph type="body" idx="1"/>
          </p:nvPr>
        </p:nvSpPr>
        <p:spPr/>
        <p:txBody>
          <a:bodyPr/>
          <a:lstStyle/>
          <a:p>
            <a:r>
              <a:rPr lang="en-GB" dirty="0"/>
              <a:t>Establising consistency in the adoption of LLE-related terminology, and promoting the understanding of study options and funding entitlement will contribute to effective IAG content creation and delivery:</a:t>
            </a:r>
          </a:p>
          <a:p>
            <a:endParaRPr lang="en-GB" dirty="0"/>
          </a:p>
          <a:p>
            <a:r>
              <a:rPr lang="en-GB" dirty="0"/>
              <a:t>Embedding LLE-Related Terminology, including:</a:t>
            </a:r>
          </a:p>
          <a:p>
            <a:r>
              <a:rPr lang="en-GB" dirty="0"/>
              <a:t>Course Levels and Credit Values</a:t>
            </a:r>
          </a:p>
          <a:p>
            <a:r>
              <a:rPr lang="en-GB" dirty="0"/>
              <a:t>Course Year and Service Year</a:t>
            </a:r>
          </a:p>
          <a:p>
            <a:r>
              <a:rPr lang="en-GB" dirty="0"/>
              <a:t>Periods of Eligibility and Concurrent Study</a:t>
            </a:r>
          </a:p>
          <a:p>
            <a:endParaRPr lang="en-GB" dirty="0"/>
          </a:p>
          <a:p>
            <a:r>
              <a:rPr lang="en-GB" dirty="0"/>
              <a:t>Communicating Study Routes and Course Costs:</a:t>
            </a:r>
          </a:p>
          <a:p>
            <a:r>
              <a:rPr lang="en-GB" dirty="0"/>
              <a:t>Designated Courses and Credit-Based Fees</a:t>
            </a:r>
          </a:p>
          <a:p>
            <a:r>
              <a:rPr lang="en-GB" dirty="0"/>
              <a:t>Modular Study Options and Parent Courses</a:t>
            </a:r>
          </a:p>
          <a:p>
            <a:r>
              <a:rPr lang="en-GB" dirty="0"/>
              <a:t>Maximum Fundable Credits in a Service Year</a:t>
            </a:r>
          </a:p>
          <a:p>
            <a:endParaRPr lang="en-GB" dirty="0"/>
          </a:p>
          <a:p>
            <a:r>
              <a:rPr lang="en-GB" dirty="0"/>
              <a:t>Ensuring Understanding of Entitlement:</a:t>
            </a:r>
          </a:p>
          <a:p>
            <a:r>
              <a:rPr lang="en-GB" dirty="0"/>
              <a:t>Full Funding and Residual Entitlement</a:t>
            </a:r>
          </a:p>
          <a:p>
            <a:r>
              <a:rPr lang="en-GB" dirty="0"/>
              <a:t>Additional Entitlement and Special Periods</a:t>
            </a:r>
          </a:p>
          <a:p>
            <a:r>
              <a:rPr lang="en-GB" dirty="0"/>
              <a:t>Maintenance Loans and Supplementary Support</a:t>
            </a:r>
          </a:p>
          <a:p>
            <a:endParaRPr lang="en-GB" dirty="0"/>
          </a:p>
          <a:p>
            <a:r>
              <a:rPr lang="en-GB" dirty="0"/>
              <a:t>To fully understand their end-to-end LLE funding journey, students will need to be aware of the following areas of funding entitlement and how the repayment of their LLE Loans will work:</a:t>
            </a:r>
          </a:p>
          <a:p>
            <a:endParaRPr lang="en-GB" dirty="0"/>
          </a:p>
          <a:p>
            <a:pPr rtl="0" eaLnBrk="1" fontAlgn="ctr" latinLnBrk="0" hangingPunct="1"/>
            <a:r>
              <a:rPr lang="en-GB" sz="1200" b="0" i="0" u="none" strike="noStrike" kern="1200" dirty="0">
                <a:solidFill>
                  <a:schemeClr val="tx1"/>
                </a:solidFill>
                <a:effectLst/>
                <a:latin typeface="+mn-lt"/>
                <a:ea typeface="+mn-ea"/>
                <a:cs typeface="+mn-cs"/>
              </a:rPr>
              <a:t>Maintenance and Special Support Loans</a:t>
            </a:r>
          </a:p>
          <a:p>
            <a:pPr rtl="0" eaLnBrk="1" fontAlgn="auto" latinLnBrk="0" hangingPunct="1"/>
            <a:r>
              <a:rPr lang="en-GB" sz="1200" b="0" i="0" u="none" strike="noStrike" kern="1200" baseline="0" dirty="0">
                <a:solidFill>
                  <a:schemeClr val="tx1"/>
                </a:solidFill>
                <a:effectLst/>
                <a:latin typeface="+mn-lt"/>
                <a:ea typeface="+mn-ea"/>
                <a:cs typeface="+mn-cs"/>
              </a:rPr>
              <a:t>Loan Rates and Payment Schedule</a:t>
            </a:r>
            <a:endParaRPr lang="en-GB" sz="1200" b="0" i="0" u="none" strike="noStrike" kern="1200" dirty="0">
              <a:solidFill>
                <a:schemeClr val="tx1"/>
              </a:solidFill>
              <a:effectLst/>
              <a:latin typeface="+mn-lt"/>
              <a:ea typeface="+mn-ea"/>
              <a:cs typeface="+mn-cs"/>
            </a:endParaRPr>
          </a:p>
          <a:p>
            <a:pPr rtl="0" eaLnBrk="1" fontAlgn="ctr" latinLnBrk="0" hangingPunct="1"/>
            <a:r>
              <a:rPr lang="en-GB" sz="1200" b="0" i="0" u="none" strike="noStrike" kern="1200" dirty="0">
                <a:solidFill>
                  <a:schemeClr val="tx1"/>
                </a:solidFill>
                <a:effectLst/>
                <a:latin typeface="+mn-lt"/>
                <a:ea typeface="+mn-ea"/>
                <a:cs typeface="+mn-cs"/>
              </a:rPr>
              <a:t>Disabled Students’ Allowance</a:t>
            </a:r>
          </a:p>
          <a:p>
            <a:pPr rtl="0" eaLnBrk="1" fontAlgn="ctr" latinLnBrk="0" hangingPunct="1"/>
            <a:r>
              <a:rPr lang="en-GB" sz="1200" b="0" i="0" u="none" strike="noStrike" kern="1200" dirty="0">
                <a:solidFill>
                  <a:schemeClr val="tx1"/>
                </a:solidFill>
                <a:effectLst/>
                <a:latin typeface="+mn-lt"/>
                <a:ea typeface="+mn-ea"/>
                <a:cs typeface="+mn-cs"/>
              </a:rPr>
              <a:t>Grants for Dependants</a:t>
            </a:r>
          </a:p>
          <a:p>
            <a:pPr rtl="0" eaLnBrk="1" fontAlgn="ctr" latinLnBrk="0" hangingPunct="1"/>
            <a:r>
              <a:rPr lang="en-GB" sz="1200" b="0" i="0" u="none" strike="noStrike" kern="1200" dirty="0">
                <a:solidFill>
                  <a:schemeClr val="tx1"/>
                </a:solidFill>
                <a:effectLst/>
                <a:latin typeface="+mn-lt"/>
                <a:ea typeface="+mn-ea"/>
                <a:cs typeface="+mn-cs"/>
              </a:rPr>
              <a:t>Travel Grants</a:t>
            </a:r>
          </a:p>
          <a:p>
            <a:pPr rtl="0" eaLnBrk="1" fontAlgn="ctr" latinLnBrk="0" hangingPunct="1"/>
            <a:r>
              <a:rPr lang="en-GB" sz="1200" b="0" i="0" u="none" strike="noStrike" kern="1200" dirty="0">
                <a:solidFill>
                  <a:schemeClr val="tx1"/>
                </a:solidFill>
                <a:effectLst/>
                <a:latin typeface="+mn-lt"/>
                <a:ea typeface="+mn-ea"/>
                <a:cs typeface="+mn-cs"/>
              </a:rPr>
              <a:t>Loan Repayment</a:t>
            </a:r>
          </a:p>
          <a:p>
            <a:pPr rtl="0" eaLnBrk="1" fontAlgn="ctr" latinLnBrk="0" hangingPunct="1"/>
            <a:endParaRPr lang="en-GB" sz="1200" b="0" i="0" u="none" strike="noStrike" kern="1200" dirty="0">
              <a:solidFill>
                <a:schemeClr val="tx1"/>
              </a:solidFill>
              <a:effectLst/>
              <a:latin typeface="+mn-lt"/>
              <a:ea typeface="+mn-ea"/>
              <a:cs typeface="+mn-cs"/>
            </a:endParaRPr>
          </a:p>
          <a:p>
            <a:pPr rtl="0" eaLnBrk="1" fontAlgn="ctr" latinLnBrk="0" hangingPunct="1"/>
            <a:r>
              <a:rPr lang="en-GB" sz="1200" b="0" i="0" u="none" strike="noStrike" kern="1200" dirty="0">
                <a:solidFill>
                  <a:schemeClr val="tx1"/>
                </a:solidFill>
                <a:effectLst/>
                <a:latin typeface="+mn-lt"/>
                <a:ea typeface="+mn-ea"/>
                <a:cs typeface="+mn-cs"/>
              </a:rPr>
              <a:t>Funding Information Services (FIS) Team Engagement and Training Delivery:</a:t>
            </a:r>
          </a:p>
          <a:p>
            <a:pPr rtl="0" eaLnBrk="1" fontAlgn="ctr" latinLnBrk="0" hangingPunct="1"/>
            <a:endParaRPr lang="en-GB" sz="1200" b="0" i="0" u="none" strike="noStrike" kern="1200" dirty="0">
              <a:solidFill>
                <a:schemeClr val="tx1"/>
              </a:solidFill>
              <a:effectLst/>
              <a:latin typeface="+mn-lt"/>
              <a:ea typeface="+mn-ea"/>
              <a:cs typeface="+mn-cs"/>
            </a:endParaRPr>
          </a:p>
          <a:p>
            <a:pPr rtl="0" eaLnBrk="1" fontAlgn="ctr" latinLnBrk="0" hangingPunct="1"/>
            <a:r>
              <a:rPr lang="en-GB" sz="1200" b="0" i="0" u="none" strike="noStrike" kern="1200" dirty="0">
                <a:solidFill>
                  <a:schemeClr val="tx1"/>
                </a:solidFill>
                <a:effectLst/>
                <a:latin typeface="+mn-lt"/>
                <a:ea typeface="+mn-ea"/>
                <a:cs typeface="+mn-cs"/>
              </a:rPr>
              <a:t>Following the seminar series, the FIS Team will be incorporating the LLE into our engagement delivery,     so please contact your regional account manager to arrange tailored staff updates or training sessions</a:t>
            </a:r>
          </a:p>
          <a:p>
            <a:pPr rtl="0" eaLnBrk="1" fontAlgn="ctr" latinLnBrk="0" hangingPunct="1"/>
            <a:endParaRPr lang="en-GB" sz="1200" b="0" i="0" u="none" strike="noStrike" kern="1200" dirty="0">
              <a:solidFill>
                <a:schemeClr val="tx1"/>
              </a:solidFill>
              <a:effectLst/>
              <a:latin typeface="+mn-lt"/>
              <a:ea typeface="+mn-ea"/>
              <a:cs typeface="+mn-cs"/>
            </a:endParaRPr>
          </a:p>
          <a:p>
            <a:pPr rtl="0" eaLnBrk="1" fontAlgn="ctr" latinLnBrk="0" hangingPunct="1"/>
            <a:r>
              <a:rPr lang="en-GB" sz="1200" b="0" i="0" u="none" strike="noStrike" kern="1200" dirty="0">
                <a:solidFill>
                  <a:schemeClr val="tx1"/>
                </a:solidFill>
                <a:effectLst/>
                <a:latin typeface="+mn-lt"/>
                <a:ea typeface="+mn-ea"/>
                <a:cs typeface="+mn-cs"/>
              </a:rPr>
              <a:t>For FIS Team contact details, guidance material and resources, visit www.practitioners.slc.co.uk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ED915743-8F5D-F52D-2C56-6457E264EF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60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C6AD6-381C-9F23-F2F7-70777EE75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4D29A-EF8F-BAAC-87D1-01EE91BCD8F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1D1FE52-8E51-07F4-A145-944CBE2DEC48}"/>
              </a:ext>
            </a:extLst>
          </p:cNvPr>
          <p:cNvSpPr>
            <a:spLocks noGrp="1"/>
          </p:cNvSpPr>
          <p:nvPr>
            <p:ph type="body" idx="1"/>
          </p:nvPr>
        </p:nvSpPr>
        <p:spPr/>
        <p:txBody>
          <a:bodyPr/>
          <a:lstStyle/>
          <a:p>
            <a:r>
              <a:rPr lang="en-GB" dirty="0"/>
              <a:t>The Lifelong Learning Entitlement (LLE) will transform the post-18 student finance system in England, and will create a single funding system:</a:t>
            </a:r>
          </a:p>
          <a:p>
            <a:endParaRPr lang="en-GB" dirty="0"/>
          </a:p>
          <a:p>
            <a:r>
              <a:rPr lang="en-GB" dirty="0"/>
              <a:t>From January 2027, LLE funding will replace: </a:t>
            </a:r>
          </a:p>
          <a:p>
            <a:endParaRPr lang="en-GB" dirty="0"/>
          </a:p>
          <a:p>
            <a:r>
              <a:rPr lang="en-GB" dirty="0"/>
              <a:t>Higher Education Student Finance (HESF) loans, and </a:t>
            </a:r>
          </a:p>
          <a:p>
            <a:endParaRPr lang="en-GB" dirty="0"/>
          </a:p>
          <a:p>
            <a:r>
              <a:rPr lang="en-GB" dirty="0"/>
              <a:t>Advanced Learner Loans (ALL) for Level 4, 5 and 6 qualifications at OfS registered providers</a:t>
            </a:r>
          </a:p>
          <a:p>
            <a:endParaRPr lang="en-GB" dirty="0"/>
          </a:p>
          <a:p>
            <a:r>
              <a:rPr lang="en-GB" dirty="0"/>
              <a:t>LLE will provide new eligible students with Tuition Fee Loan entitlement to the equivalent of four years study to use, up to the age of 60:</a:t>
            </a:r>
          </a:p>
          <a:p>
            <a:endParaRPr lang="en-GB" dirty="0"/>
          </a:p>
          <a:p>
            <a:r>
              <a:rPr lang="en-GB" dirty="0"/>
              <a:t>The LLE will allow for flexible and modular study routes for courses</a:t>
            </a:r>
          </a:p>
          <a:p>
            <a:endParaRPr lang="en-GB" dirty="0"/>
          </a:p>
          <a:p>
            <a:r>
              <a:rPr lang="en-GB" dirty="0"/>
              <a:t>This delivery model will enable students to develop new skills and gain new qualifications at a time that is right for them</a:t>
            </a:r>
          </a:p>
          <a:p>
            <a:endParaRPr lang="en-GB" dirty="0"/>
          </a:p>
        </p:txBody>
      </p:sp>
      <p:sp>
        <p:nvSpPr>
          <p:cNvPr id="4" name="Slide Number Placeholder 3">
            <a:extLst>
              <a:ext uri="{FF2B5EF4-FFF2-40B4-BE49-F238E27FC236}">
                <a16:creationId xmlns:a16="http://schemas.microsoft.com/office/drawing/2014/main" id="{3CDED3E9-449D-CF61-9E9B-61817C77AE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28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0AB5-DE9A-5BF0-3D06-7B39F076C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D52DB-47B6-EAEF-72CD-89DA8F9CB9D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5DB29B2-23D3-0FA9-869D-000824433115}"/>
              </a:ext>
            </a:extLst>
          </p:cNvPr>
          <p:cNvSpPr>
            <a:spLocks noGrp="1"/>
          </p:cNvSpPr>
          <p:nvPr>
            <p:ph type="body" idx="1"/>
          </p:nvPr>
        </p:nvSpPr>
        <p:spPr/>
        <p:txBody>
          <a:bodyPr/>
          <a:lstStyle/>
          <a:p>
            <a:r>
              <a:rPr lang="en-GB" dirty="0"/>
              <a:t>The personal eligibility requirements for students to access student support under the LLE. Personal eligibility rules will align to the existing HESF eligibility rules, with some changes to incorporate the flexible/modular nature of the LLE.</a:t>
            </a:r>
          </a:p>
          <a:p>
            <a:endParaRPr lang="en-GB" dirty="0"/>
          </a:p>
          <a:p>
            <a:r>
              <a:rPr lang="en-GB" dirty="0"/>
              <a:t>The rules in respect of the duration of the period of eligibility (i.e. the period during which a student’s eligibility applies for the purposes of LLE funding). </a:t>
            </a:r>
          </a:p>
          <a:p>
            <a:endParaRPr lang="en-GB" dirty="0"/>
          </a:p>
          <a:p>
            <a:r>
              <a:rPr lang="en-GB" dirty="0"/>
              <a:t>A student’s period of eligibility will be tied to the concept of the ‘course year’.</a:t>
            </a:r>
          </a:p>
          <a:p>
            <a:endParaRPr lang="en-GB" dirty="0"/>
          </a:p>
          <a:p>
            <a:r>
              <a:rPr lang="en-GB" dirty="0"/>
              <a:t>This will replace the current HESF model which sets the duration of the period of eligibility in conjunction with “academic years”. </a:t>
            </a:r>
          </a:p>
          <a:p>
            <a:endParaRPr lang="en-GB" dirty="0"/>
          </a:p>
          <a:p>
            <a:r>
              <a:rPr lang="en-GB" dirty="0"/>
              <a:t>Other product-specific qualifying criteria, entitlement rules or course designation rules, can also impact a student’s ability to qualify for support. </a:t>
            </a:r>
          </a:p>
          <a:p>
            <a:endParaRPr lang="en-GB" dirty="0"/>
          </a:p>
          <a:p>
            <a:r>
              <a:rPr lang="en-GB" dirty="0"/>
              <a:t>The relevant funding system under which a student may be able to access student support is determined by the regulations that the course is designated for student support under. </a:t>
            </a:r>
          </a:p>
          <a:p>
            <a:endParaRPr lang="en-GB" dirty="0"/>
          </a:p>
          <a:p>
            <a:r>
              <a:rPr lang="en-GB" dirty="0"/>
              <a:t>In summary, courses that begin on or after 1 January 2027 (and meet designation criteria set out in the Designated Courses and Fee Limits policy specification) will be funded under the LLE. </a:t>
            </a:r>
          </a:p>
          <a:p>
            <a:endParaRPr lang="en-GB" dirty="0"/>
          </a:p>
          <a:p>
            <a:r>
              <a:rPr lang="en-GB" dirty="0"/>
              <a:t>Courses that begin prior to that date (or in the case of certain Advanced Learner Loan courses, that do not meet the LLE designation criteria as they are not offered by OfS registered providers) will continue to be funded via the HESF/ALL systems (as applicable).</a:t>
            </a:r>
          </a:p>
          <a:p>
            <a:endParaRPr lang="en-GB" dirty="0"/>
          </a:p>
          <a:p>
            <a:r>
              <a:rPr lang="en-GB" dirty="0"/>
              <a:t>This is providing those courses continue to meet the course designation requirements of those systems.</a:t>
            </a:r>
          </a:p>
          <a:p>
            <a:endParaRPr lang="en-GB" dirty="0"/>
          </a:p>
          <a:p>
            <a:r>
              <a:rPr lang="en-GB" dirty="0"/>
              <a:t>This means that courses starting in AY 26/27 (i.e. on or after 1 August 2026) but prior to 1 January 2027, will continue to qualify for HESF or ALL (as applicable). </a:t>
            </a:r>
          </a:p>
          <a:p>
            <a:endParaRPr lang="en-GB" dirty="0"/>
          </a:p>
          <a:p>
            <a:endParaRPr lang="en-GB" dirty="0"/>
          </a:p>
          <a:p>
            <a:r>
              <a:rPr lang="en-GB" dirty="0"/>
              <a:t>Regulatory residency rules are required to be met in respect of a specific date (the relevant day). </a:t>
            </a:r>
          </a:p>
          <a:p>
            <a:endParaRPr lang="en-GB" dirty="0"/>
          </a:p>
          <a:p>
            <a:r>
              <a:rPr lang="en-GB" dirty="0"/>
              <a:t>Under the LLE, the relevant day will be:</a:t>
            </a:r>
          </a:p>
          <a:p>
            <a:endParaRPr lang="en-GB" dirty="0"/>
          </a:p>
          <a:p>
            <a:r>
              <a:rPr lang="en-GB" dirty="0"/>
              <a:t>The first day of the first course year of the course (for residence categories where the corresponding relevant day in HESF is the first day of the first AY), </a:t>
            </a:r>
          </a:p>
          <a:p>
            <a:endParaRPr lang="en-GB" dirty="0"/>
          </a:p>
          <a:p>
            <a:r>
              <a:rPr lang="en-GB" dirty="0"/>
              <a:t>Or the course start date (for residence categories where the corresponding relevant day in HESF is the course start date). </a:t>
            </a:r>
          </a:p>
          <a:p>
            <a:endParaRPr lang="en-GB" dirty="0"/>
          </a:p>
          <a:p>
            <a:r>
              <a:rPr lang="en-GB" dirty="0"/>
              <a:t>To be determined as an eligible person for support under LLE a student must:</a:t>
            </a:r>
          </a:p>
          <a:p>
            <a:endParaRPr lang="en-GB" dirty="0"/>
          </a:p>
          <a:p>
            <a:r>
              <a:rPr lang="en-GB" dirty="0"/>
              <a:t>Hold a relevant eligible residence status; and</a:t>
            </a:r>
          </a:p>
          <a:p>
            <a:r>
              <a:rPr lang="en-GB" dirty="0"/>
              <a:t>Satisfy ordinary residence rules in relation to the relevant residence status held:</a:t>
            </a:r>
          </a:p>
          <a:p>
            <a:r>
              <a:rPr lang="en-GB" dirty="0"/>
              <a:t>o	be ordinarily resident in England on the relevant day, or be undertaking study while living in England, and</a:t>
            </a:r>
          </a:p>
          <a:p>
            <a:r>
              <a:rPr lang="en-GB" dirty="0"/>
              <a:t>o	have been ordinarily resident in the relevant territory for the required period prior to the relevant day.</a:t>
            </a:r>
          </a:p>
          <a:p>
            <a:endParaRPr lang="en-GB" dirty="0"/>
          </a:p>
          <a:p>
            <a:r>
              <a:rPr lang="en-GB" dirty="0"/>
              <a:t>Persons who become eligible for LLE due to an event:</a:t>
            </a:r>
          </a:p>
          <a:p>
            <a:endParaRPr lang="en-GB" dirty="0"/>
          </a:p>
          <a:p>
            <a:r>
              <a:rPr lang="en-GB" dirty="0"/>
              <a:t>A student may become eligible for LLE support after the applicable relevant day, and in-turn qualify for funding under LLE via a regulatory event. Regulatory events categories under LLE will align with events categories under HESF</a:t>
            </a:r>
          </a:p>
          <a:p>
            <a:endParaRPr lang="en-GB" dirty="0"/>
          </a:p>
          <a:p>
            <a:r>
              <a:rPr lang="en-GB" dirty="0"/>
              <a:t>Period of eligibility</a:t>
            </a:r>
          </a:p>
          <a:p>
            <a:r>
              <a:rPr lang="en-GB" dirty="0"/>
              <a:t>Once a student has been established as an eligible LLE student in relation to an application for support for a designated course, they will retain their eligible status in relation to that course for a defined period (period of eligibility). </a:t>
            </a:r>
          </a:p>
          <a:p>
            <a:endParaRPr lang="en-GB" dirty="0"/>
          </a:p>
          <a:p>
            <a:r>
              <a:rPr lang="en-GB" dirty="0"/>
              <a:t>The period of eligibility is dependent on the length of the relevant designated course.</a:t>
            </a:r>
          </a:p>
          <a:p>
            <a:endParaRPr lang="en-GB" dirty="0"/>
          </a:p>
          <a:p>
            <a:r>
              <a:rPr lang="en-GB" dirty="0"/>
              <a:t>Courses lasting longer than twelve calendar months</a:t>
            </a:r>
          </a:p>
          <a:p>
            <a:r>
              <a:rPr lang="en-GB" dirty="0"/>
              <a:t>Where a student is undertaking a designated course that lasts longer than a period of twelve calendar months, the period of eligibility in relation to that course will begin on the first day of the course and will be retained until the end date of the course year in which they complete the course unless the student’s eligibility is terminated early due to withdrawal or abandonment of a course etc</a:t>
            </a:r>
          </a:p>
          <a:p>
            <a:endParaRPr lang="en-GB" dirty="0"/>
          </a:p>
          <a:p>
            <a:r>
              <a:rPr lang="en-GB" dirty="0"/>
              <a:t>Courses lasting twelve calendar months or less</a:t>
            </a:r>
          </a:p>
          <a:p>
            <a:endParaRPr lang="en-GB" dirty="0"/>
          </a:p>
          <a:p>
            <a:r>
              <a:rPr lang="en-GB" dirty="0"/>
              <a:t>Where a student is undertaking a designated course that lasts for a period of twelve calendar months or less, the period of eligibility in relation to that course will begin on the first day of the course, and will be retained for a period of twelve months from the course start date unless the student’s eligibility is terminated early due to withdrawal or abandonment of a course etc.</a:t>
            </a:r>
          </a:p>
          <a:p>
            <a:endParaRPr lang="en-GB" dirty="0"/>
          </a:p>
          <a:p>
            <a:r>
              <a:rPr lang="en-GB" dirty="0"/>
              <a:t>Determining personal eligibility for support for a course starting within an existing period of eligibility:</a:t>
            </a:r>
          </a:p>
          <a:p>
            <a:endParaRPr lang="en-GB" dirty="0"/>
          </a:p>
          <a:p>
            <a:r>
              <a:rPr lang="en-GB" dirty="0"/>
              <a:t>A student who has previously been established as an eligible LLE student in relation to a designated LLE course may be deemed to be an eligible returning student for a subsequent designated LLE course they undertake within an existing period of eligibility. </a:t>
            </a:r>
          </a:p>
          <a:p>
            <a:endParaRPr lang="en-GB" dirty="0"/>
          </a:p>
          <a:p>
            <a:r>
              <a:rPr lang="en-GB" dirty="0"/>
              <a:t>A student will be deemed to be an eligible person as a returning student in relation to a subsequent course if:</a:t>
            </a:r>
          </a:p>
          <a:p>
            <a:endParaRPr lang="en-GB" dirty="0"/>
          </a:p>
          <a:p>
            <a:r>
              <a:rPr lang="en-GB" dirty="0"/>
              <a:t>they have been awarded LLE support for a course that started prior to the course they are applying for support in respect of (the current course) </a:t>
            </a:r>
          </a:p>
          <a:p>
            <a:r>
              <a:rPr lang="en-GB" dirty="0"/>
              <a:t>the current course has a course start date within an existing period of eligibility (the relevant period of eligibility), and</a:t>
            </a:r>
          </a:p>
          <a:p>
            <a:r>
              <a:rPr lang="en-GB" dirty="0"/>
              <a:t>there have been no relevant changes to their personal circumstances since they were established as an eligible LLE student.</a:t>
            </a:r>
          </a:p>
          <a:p>
            <a:endParaRPr lang="en-GB" dirty="0"/>
          </a:p>
          <a:p>
            <a:r>
              <a:rPr lang="en-GB" dirty="0"/>
              <a:t>In cases where the student is deemed to be a returning student, SLC will not be required to re-establish their status as an eligible person in relation to their new course, therefore they may benefit from an expedited application process. </a:t>
            </a:r>
          </a:p>
          <a:p>
            <a:endParaRPr lang="en-GB" dirty="0"/>
          </a:p>
          <a:p>
            <a:r>
              <a:rPr lang="en-GB" dirty="0"/>
              <a:t>However, in circumstances where a student has been deemed to be eligible as a returning student, SLC will ensure that the student does not fall within any of the eligibility exclusion conditions in relation to the course they are applying for support for</a:t>
            </a:r>
          </a:p>
          <a:p>
            <a:endParaRPr lang="en-GB" dirty="0"/>
          </a:p>
          <a:p>
            <a:r>
              <a:rPr lang="en-GB" dirty="0"/>
              <a:t>In circumstances where a student begins study on a new course, SLC will consider whether the period of eligibility in relation to the new course extends the overall period during which the student is deemed to be an eligible person.</a:t>
            </a:r>
          </a:p>
          <a:p>
            <a:endParaRPr lang="en-GB" dirty="0"/>
          </a:p>
          <a:p>
            <a:endParaRPr lang="en-GB" dirty="0"/>
          </a:p>
        </p:txBody>
      </p:sp>
      <p:sp>
        <p:nvSpPr>
          <p:cNvPr id="4" name="Slide Number Placeholder 3">
            <a:extLst>
              <a:ext uri="{FF2B5EF4-FFF2-40B4-BE49-F238E27FC236}">
                <a16:creationId xmlns:a16="http://schemas.microsoft.com/office/drawing/2014/main" id="{AD14164D-07BF-5705-68B9-1FDEA8FDC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32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E3902-E3BA-0644-A3E5-2C7D187D8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AD6A2-E466-E0AA-B4D6-F332C7F5906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F4F775F-72D3-4588-5634-7EEB5165553C}"/>
              </a:ext>
            </a:extLst>
          </p:cNvPr>
          <p:cNvSpPr>
            <a:spLocks noGrp="1"/>
          </p:cNvSpPr>
          <p:nvPr>
            <p:ph type="body" idx="1"/>
          </p:nvPr>
        </p:nvSpPr>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terms ‘course year’ and ‘service year’ will largely replace the use of ‘academic year’ terminology for the purposes of assessing a student’s eligibility and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entitlement under the LLE:</a:t>
            </a:r>
          </a:p>
          <a:p>
            <a:pPr marL="0" algn="ctr" rtl="0" eaLnBrk="1" fontAlgn="ctr" latinLnBrk="0" hangingPunct="1">
              <a:buNone/>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algn="l" rtl="0" eaLnBrk="1" fontAlgn="ctr" latinLnBrk="0" hangingPunct="1">
              <a:buNone/>
            </a:pPr>
            <a:r>
              <a:rPr lang="en-GB" sz="1800" b="0" i="0" u="none" strike="noStrike" kern="1200" dirty="0">
                <a:solidFill>
                  <a:srgbClr val="FFFFFF"/>
                </a:solidFill>
                <a:effectLst/>
                <a:latin typeface="Arial" panose="020B0604020202020204" pitchFamily="34" charset="0"/>
                <a:cs typeface="Arial" panose="020B0604020202020204" pitchFamily="34" charset="0"/>
              </a:rPr>
              <a:t>The High-Level Definition of course year under the LLE is:</a:t>
            </a:r>
            <a:endParaRPr lang="en-GB" sz="2000" b="0" i="0" u="none" strike="noStrike" dirty="0">
              <a:effectLst/>
              <a:latin typeface="Arial" panose="020B0604020202020204" pitchFamily="34" charset="0"/>
            </a:endParaRPr>
          </a:p>
          <a:p>
            <a:pPr marL="0" algn="l" rtl="0" eaLnBrk="1" fontAlgn="ctr" latinLnBrk="0" hangingPunct="1">
              <a:buNone/>
            </a:pPr>
            <a:r>
              <a:rPr lang="en-GB" sz="1800" b="0" i="0" u="none" strike="noStrike" kern="1200" dirty="0">
                <a:solidFill>
                  <a:srgbClr val="FFFFFF"/>
                </a:solidFill>
                <a:effectLst/>
                <a:latin typeface="Arial" panose="020B0604020202020204" pitchFamily="34" charset="0"/>
                <a:cs typeface="Arial" panose="020B0604020202020204" pitchFamily="34" charset="0"/>
              </a:rPr>
              <a:t>The 12-month period starting on the first day of the calendar month in which the student’s course begins (the first course year), and</a:t>
            </a:r>
            <a:r>
              <a:rPr lang="en-GB" sz="2000" b="0" i="0" u="none" strike="noStrike" kern="1200" dirty="0">
                <a:solidFill>
                  <a:schemeClr val="tx1"/>
                </a:solidFill>
                <a:effectLst/>
                <a:latin typeface="Arial" panose="020B0604020202020204" pitchFamily="34" charset="0"/>
                <a:cs typeface="+mn-cs"/>
              </a:rPr>
              <a:t> e</a:t>
            </a:r>
            <a:r>
              <a:rPr lang="en-GB" sz="1800" b="0" i="0" u="none" strike="noStrike" kern="1200" dirty="0">
                <a:solidFill>
                  <a:srgbClr val="FFFFFF"/>
                </a:solidFill>
                <a:effectLst/>
                <a:latin typeface="Arial" panose="020B0604020202020204" pitchFamily="34" charset="0"/>
                <a:cs typeface="Arial" panose="020B0604020202020204" pitchFamily="34" charset="0"/>
              </a:rPr>
              <a:t>ach subsequent period of 12 months in which part of the course is undertaken</a:t>
            </a:r>
            <a:endParaRPr lang="en-GB" sz="2000" b="0" i="0" u="none" strike="noStrike" kern="1200" dirty="0">
              <a:solidFill>
                <a:schemeClr val="tx1"/>
              </a:solidFill>
              <a:effectLst/>
              <a:latin typeface="Arial" panose="020B0604020202020204" pitchFamily="34" charset="0"/>
              <a:cs typeface="+mn-cs"/>
            </a:endParaRPr>
          </a:p>
          <a:p>
            <a:pPr marL="0" algn="l" rtl="0" eaLnBrk="1" fontAlgn="ctr" latinLnBrk="0" hangingPunct="1">
              <a:buNone/>
            </a:pPr>
            <a:endParaRPr lang="en-GB" sz="2000" b="0" i="0" u="none" strike="noStrike" kern="1200" dirty="0">
              <a:solidFill>
                <a:schemeClr val="tx1"/>
              </a:solidFill>
              <a:effectLst/>
              <a:latin typeface="Arial" panose="020B0604020202020204" pitchFamily="34" charset="0"/>
              <a:cs typeface="+mn-cs"/>
            </a:endParaRPr>
          </a:p>
          <a:p>
            <a:pPr marL="0" algn="l" rtl="0" eaLnBrk="1" fontAlgn="ctr" latinLnBrk="0" hangingPunct="1">
              <a:buNone/>
            </a:pPr>
            <a:r>
              <a:rPr lang="en-GB" sz="1800" b="0" i="0" u="none" strike="noStrike" kern="1200" dirty="0">
                <a:solidFill>
                  <a:srgbClr val="FFFFFF"/>
                </a:solidFill>
                <a:effectLst/>
                <a:latin typeface="Arial" panose="020B0604020202020204" pitchFamily="34" charset="0"/>
                <a:cs typeface="Arial" panose="020B0604020202020204" pitchFamily="34" charset="0"/>
              </a:rPr>
              <a:t>The high-level definition of an LLE Service is:</a:t>
            </a:r>
          </a:p>
          <a:p>
            <a:pPr marL="0" algn="l" rtl="0" eaLnBrk="1" fontAlgn="ctr" latinLnBrk="0" hangingPunct="1">
              <a:buNone/>
            </a:pPr>
            <a:r>
              <a:rPr lang="en-GB" sz="1800" b="0" i="0" u="none" strike="noStrike" kern="1200" dirty="0">
                <a:solidFill>
                  <a:srgbClr val="FFFFFF"/>
                </a:solidFill>
                <a:effectLst/>
                <a:latin typeface="Arial" panose="020B0604020202020204" pitchFamily="34" charset="0"/>
                <a:cs typeface="Arial" panose="020B0604020202020204" pitchFamily="34" charset="0"/>
              </a:rPr>
              <a:t>The 12-calendar month period beginning 1</a:t>
            </a:r>
            <a:r>
              <a:rPr lang="en-GB" sz="1800" b="0" i="0" u="none" strike="noStrike" kern="1200" baseline="30000" dirty="0">
                <a:solidFill>
                  <a:srgbClr val="FFFFFF"/>
                </a:solidFill>
                <a:effectLst/>
                <a:latin typeface="Arial" panose="020B0604020202020204" pitchFamily="34" charset="0"/>
                <a:cs typeface="Arial" panose="020B0604020202020204" pitchFamily="34" charset="0"/>
              </a:rPr>
              <a:t>st</a:t>
            </a:r>
            <a:r>
              <a:rPr lang="en-GB" sz="1800" b="0" i="0" u="none" strike="noStrike" kern="1200" dirty="0">
                <a:solidFill>
                  <a:srgbClr val="FFFFFF"/>
                </a:solidFill>
                <a:effectLst/>
                <a:latin typeface="Arial" panose="020B0604020202020204" pitchFamily="34" charset="0"/>
                <a:cs typeface="Arial" panose="020B0604020202020204" pitchFamily="34" charset="0"/>
              </a:rPr>
              <a:t> August and ending 31</a:t>
            </a:r>
            <a:r>
              <a:rPr lang="en-GB" sz="1800" b="0" i="0" u="none" strike="noStrike" kern="1200" baseline="30000" dirty="0">
                <a:solidFill>
                  <a:srgbClr val="FFFFFF"/>
                </a:solidFill>
                <a:effectLst/>
                <a:latin typeface="Arial" panose="020B0604020202020204" pitchFamily="34" charset="0"/>
                <a:cs typeface="Arial" panose="020B0604020202020204" pitchFamily="34" charset="0"/>
              </a:rPr>
              <a:t>st </a:t>
            </a:r>
            <a:r>
              <a:rPr lang="en-GB" sz="1800" b="0" i="0" u="none" strike="noStrike" kern="1200" dirty="0">
                <a:solidFill>
                  <a:srgbClr val="FFFFFF"/>
                </a:solidFill>
                <a:effectLst/>
                <a:latin typeface="Arial" panose="020B0604020202020204" pitchFamily="34" charset="0"/>
                <a:cs typeface="Arial" panose="020B0604020202020204" pitchFamily="34" charset="0"/>
              </a:rPr>
              <a:t>July each year</a:t>
            </a:r>
            <a:endParaRPr lang="en-GB" sz="2000" b="0" i="0" u="none" strike="noStrike" dirty="0">
              <a:effectLst/>
              <a:latin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concept of an academic year (AY) is expected to still be used informally across the sector to refer to the annual application cycle and will be retained for some functions following launch</a:t>
            </a: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LLE.</a:t>
            </a:r>
          </a:p>
          <a:p>
            <a:pPr marL="360000" marR="0" lvl="0" indent="-360000" algn="l" defTabSz="914400" rtl="0" eaLnBrk="1" fontAlgn="auto" latinLnBrk="0" hangingPunct="1">
              <a:lnSpc>
                <a:spcPct val="100000"/>
              </a:lnSpc>
              <a:spcBef>
                <a:spcPts val="29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Differentiating between students eligible for HE Student Finance (HESF) or Advanced Learner Loans (ALL) and those eligible for LLE support following the initial introduction of LLE and </a:t>
            </a: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Tuition fee limits in the Devolved Administrations will continue to be set based on the AY model.</a:t>
            </a:r>
          </a:p>
          <a:p>
            <a:pPr marL="360000" marR="0" lvl="0" indent="-360000" algn="l" defTabSz="914400" rtl="0" eaLnBrk="1" fontAlgn="auto" latinLnBrk="0" hangingPunct="1">
              <a:lnSpc>
                <a:spcPct val="100000"/>
              </a:lnSpc>
              <a:spcBef>
                <a:spcPts val="29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Interaction of yearly concepts under LLE:</a:t>
            </a:r>
          </a:p>
          <a:p>
            <a:pPr marL="360000" marR="0" lvl="0" indent="-360000" algn="l" defTabSz="914400" rtl="0" eaLnBrk="1" fontAlgn="auto" latinLnBrk="0" hangingPunct="1">
              <a:lnSpc>
                <a:spcPct val="100000"/>
              </a:lnSpc>
              <a:spcBef>
                <a:spcPts val="29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the LLE, it will be necessary to understand the relationship between course years and service years for the purposes of determining a student’s eligibility and entitlement for student</a:t>
            </a: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finance.</a:t>
            </a:r>
          </a:p>
          <a:p>
            <a:pPr marL="360000" marR="0" lvl="0" indent="-360000" algn="l" defTabSz="914400" rtl="0" eaLnBrk="1" fontAlgn="auto" latinLnBrk="0" hangingPunct="1">
              <a:lnSpc>
                <a:spcPct val="100000"/>
              </a:lnSpc>
              <a:spcBef>
                <a:spcPts val="29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29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 course year cuts across two service years the applicable service year in which the course year is considered to fall is determined by the first day of the course year. </a:t>
            </a:r>
          </a:p>
          <a:p>
            <a:endParaRPr lang="en-GB" dirty="0"/>
          </a:p>
          <a:p>
            <a:endParaRPr lang="en-GB" dirty="0"/>
          </a:p>
        </p:txBody>
      </p:sp>
      <p:sp>
        <p:nvSpPr>
          <p:cNvPr id="4" name="Slide Number Placeholder 3">
            <a:extLst>
              <a:ext uri="{FF2B5EF4-FFF2-40B4-BE49-F238E27FC236}">
                <a16:creationId xmlns:a16="http://schemas.microsoft.com/office/drawing/2014/main" id="{462EF552-E6BA-03C9-B5F2-6EE618C285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12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7DAF7-478F-DDA2-2086-810D30069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D1A39-70BF-B277-760E-E69BD1ECB3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C3B860A-526C-55A1-D717-6930A7E8E2BA}"/>
              </a:ext>
            </a:extLst>
          </p:cNvPr>
          <p:cNvSpPr>
            <a:spLocks noGrp="1"/>
          </p:cNvSpPr>
          <p:nvPr>
            <p:ph type="body" idx="1"/>
          </p:nvPr>
        </p:nvSpPr>
        <p:spPr/>
        <p:txBody>
          <a:bodyPr/>
          <a:lstStyle/>
          <a:p>
            <a:r>
              <a:rPr lang="en-GB" dirty="0"/>
              <a:t>A key feature of the LLE is a student’s ability to receive student support for multiple courses concurrently:</a:t>
            </a:r>
          </a:p>
          <a:p>
            <a:endParaRPr lang="en-GB" dirty="0"/>
          </a:p>
          <a:p>
            <a:r>
              <a:rPr lang="en-GB" dirty="0"/>
              <a:t>Therefore, there will be no restrictions on a student’s personal eligibility to receive support towards multiple courses concurrently within the LLE (although limits may apply to certain products)</a:t>
            </a:r>
          </a:p>
          <a:p>
            <a:endParaRPr lang="en-GB" dirty="0"/>
          </a:p>
          <a:p>
            <a:r>
              <a:rPr lang="en-GB" dirty="0"/>
              <a:t>Students can be eligible for support for more than one designated course under LLE simultaneously regardless of the level of the course</a:t>
            </a:r>
          </a:p>
          <a:p>
            <a:endParaRPr lang="en-GB" dirty="0"/>
          </a:p>
          <a:p>
            <a:r>
              <a:rPr lang="en-GB" dirty="0"/>
              <a:t>Students will be eligible to receive support under the LLE towards: </a:t>
            </a:r>
          </a:p>
          <a:p>
            <a:endParaRPr lang="en-GB" dirty="0"/>
          </a:p>
          <a:p>
            <a:r>
              <a:rPr lang="en-GB" dirty="0"/>
              <a:t>Multiple designated courses or modules at the same time, or</a:t>
            </a:r>
          </a:p>
          <a:p>
            <a:endParaRPr lang="en-GB" dirty="0"/>
          </a:p>
          <a:p>
            <a:r>
              <a:rPr lang="en-GB" dirty="0"/>
              <a:t>One or more designated modules alongside a full designated course (e.g. a standard Honours degree)</a:t>
            </a:r>
          </a:p>
          <a:p>
            <a:endParaRPr lang="en-GB" dirty="0"/>
          </a:p>
          <a:p>
            <a:r>
              <a:rPr lang="en-GB" dirty="0"/>
              <a:t>However, an eligible LLE student may only be funded for up to a maximum of 180 credits of study within a single service year (either within a single course, or across multiple courses)</a:t>
            </a:r>
          </a:p>
          <a:p>
            <a:endParaRPr lang="en-GB" dirty="0"/>
          </a:p>
        </p:txBody>
      </p:sp>
      <p:sp>
        <p:nvSpPr>
          <p:cNvPr id="4" name="Slide Number Placeholder 3">
            <a:extLst>
              <a:ext uri="{FF2B5EF4-FFF2-40B4-BE49-F238E27FC236}">
                <a16:creationId xmlns:a16="http://schemas.microsoft.com/office/drawing/2014/main" id="{C5E54696-3E33-E2AB-7E1B-9D7E41B1F4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68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E9350-0FB7-EF0B-51D4-07372D1FD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05420-BEFF-47DB-1B2B-BB1526589C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A02385D-696D-4BE5-CB14-3E28BD67648A}"/>
              </a:ext>
            </a:extLst>
          </p:cNvPr>
          <p:cNvSpPr>
            <a:spLocks noGrp="1"/>
          </p:cNvSpPr>
          <p:nvPr>
            <p:ph type="body" idx="1"/>
          </p:nvPr>
        </p:nvSpPr>
        <p:spPr/>
        <p:txBody>
          <a:bodyPr/>
          <a:lstStyle/>
          <a:p>
            <a:r>
              <a:rPr lang="en-GB" dirty="0"/>
              <a:t>The LLE will fund full years of study on courses currently funded by HE student finance, including:</a:t>
            </a:r>
          </a:p>
          <a:p>
            <a:endParaRPr lang="en-GB" dirty="0"/>
          </a:p>
          <a:p>
            <a:r>
              <a:rPr lang="en-GB" dirty="0"/>
              <a:t>bachelors degrees</a:t>
            </a:r>
          </a:p>
          <a:p>
            <a:r>
              <a:rPr lang="en-GB" dirty="0"/>
              <a:t>postgraduate certificates in education (PGCE)</a:t>
            </a:r>
          </a:p>
          <a:p>
            <a:r>
              <a:rPr lang="en-GB" dirty="0"/>
              <a:t>integrated masters degrees – a 4-year programme that awards a masters degree on top of a bachelors degree</a:t>
            </a:r>
          </a:p>
          <a:p>
            <a:r>
              <a:rPr lang="en-GB" dirty="0"/>
              <a:t>foundation years available before some degree courses start, as long as these form part of an overall bachelors degree</a:t>
            </a:r>
          </a:p>
          <a:p>
            <a:r>
              <a:rPr lang="en-GB" dirty="0"/>
              <a:t>foundation degrees</a:t>
            </a:r>
          </a:p>
          <a:p>
            <a:endParaRPr lang="en-GB" dirty="0"/>
          </a:p>
          <a:p>
            <a:r>
              <a:rPr lang="en-GB" dirty="0"/>
              <a:t>LLE will fund the tuition fees for designated distance learning and online courses</a:t>
            </a:r>
          </a:p>
          <a:p>
            <a:endParaRPr lang="en-GB" dirty="0"/>
          </a:p>
          <a:p>
            <a:r>
              <a:rPr lang="en-GB" dirty="0"/>
              <a:t>Students will only get maintenance loans and grants if they are required to attend in person, unless they do not attend because of a disability.</a:t>
            </a:r>
          </a:p>
          <a:p>
            <a:endParaRPr lang="en-GB" dirty="0"/>
          </a:p>
          <a:p>
            <a:r>
              <a:rPr lang="en-GB" dirty="0"/>
              <a:t>Information on the various qualification levels and what they mean is available online from </a:t>
            </a:r>
          </a:p>
          <a:p>
            <a:r>
              <a:rPr lang="en-GB" dirty="0"/>
              <a:t>www.gov.uk/what-different-qualification-levels-mean/list-of-qualification-levels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A8CA2F8-80A8-A444-CD7A-2FB3094F9B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6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6D59-5865-7888-B583-85B301485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7813B-C5A8-9FD3-25BE-483C645998E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D7C6D0B-8643-0911-B1EC-6596113F86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LLE will fund all higher technical qualifications (HTQs), including both full courses and modules of those courses.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LLE will fund level 4, 5 and 6 modules from full level 6 parent qualifications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For example, degrees – in subject groups that address priority skills needs and align with the government’s industrial strategy. </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It will also fund level 4 to 6 qualifications currently funded by advanced learner loans, if there is clear learner demand and employer endorsement.</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DfE invited awarding organisations to apply to have level 4 to 6 qualifications transferred from ALL into LLE funding in March 2024.</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A list has been published to show the qualifications that were approved following those applications.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https://www.gov.uk/government/publications/transfer-of-advanced-learner-loans-to-lifelong-learning-entitlement-approved-qualifications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From January 2027, alongside the introduction of the LLE, DfE will launch the LLE qualifications gateway.</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This gateway will mean that qualifications previously funded under the Advanced Learner Loans scheme will now become eligible for LLE funding. </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This does not apply to higher technical qualifications.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Applications to the gateway will be integrated into the HTQ approval process. </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LLE will fund all higher technical qualifications (HTQs), including both full courses and modules of those courses.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LLE funding will also be available for designated level 4, 5 and 6 modules from full level 6 parent qualifications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For example, degrees – in subject groups that address priority skills needs and align with the government’s industrial strategy. </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The specified subject areas (which align to Common Aggregation Hierarchy (CAH) 2/3 groups) are:</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computing</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engineering</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architecture, building and planning, excluding the landscape gardening subgroup</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physics and astronomy</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mathematical sciences</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nursing and midwifery</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allied health professions</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chemistry</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economics</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health and social care</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r>
              <a:rPr lang="en-GB" dirty="0"/>
              <a:t>To be designated for LLE funding, modules must:</a:t>
            </a:r>
          </a:p>
          <a:p>
            <a:endParaRPr lang="en-GB" dirty="0"/>
          </a:p>
          <a:p>
            <a:r>
              <a:rPr lang="en-GB" dirty="0"/>
              <a:t>be part of an existing designated full course, its parent course delivered by the provider</a:t>
            </a:r>
          </a:p>
          <a:p>
            <a:r>
              <a:rPr lang="en-GB" dirty="0"/>
              <a:t>be worth at least 30 credits, or a bundle of modules from the same parent course equalling at least 30 credits</a:t>
            </a:r>
          </a:p>
          <a:p>
            <a:r>
              <a:rPr lang="en-GB" dirty="0"/>
              <a:t>have a single qualification level that should be level 4, 5 or 6 to determine if they are eligible for funding</a:t>
            </a:r>
          </a:p>
          <a:p>
            <a:r>
              <a:rPr lang="en-GB" dirty="0"/>
              <a:t>be assessed and given a standardised transcript when they’re completed, to support credit transfer and facilitate labour market currency</a:t>
            </a:r>
          </a:p>
          <a:p>
            <a:r>
              <a:rPr lang="en-GB" dirty="0"/>
              <a:t>not be delivered through franchised arrangements</a:t>
            </a:r>
          </a:p>
          <a:p>
            <a:endParaRPr lang="en-GB" dirty="0"/>
          </a:p>
          <a:p>
            <a:r>
              <a:rPr lang="en-GB" dirty="0"/>
              <a:t>LLE modular funding will only be available to students living and studying in England at a provider registered with the Office for Students (OfS)</a:t>
            </a:r>
          </a:p>
          <a:p>
            <a:endParaRPr lang="en-GB" dirty="0"/>
          </a:p>
          <a:p>
            <a:r>
              <a:rPr lang="en-GB" dirty="0"/>
              <a:t>To be eligible for LLE funding, modules must:</a:t>
            </a:r>
          </a:p>
          <a:p>
            <a:endParaRPr lang="en-GB" dirty="0"/>
          </a:p>
          <a:p>
            <a:r>
              <a:rPr lang="en-GB" dirty="0"/>
              <a:t>Be worth at least 30 credits, or a bundle of modules from the same parent course equalling at least 30 credits</a:t>
            </a:r>
          </a:p>
          <a:p>
            <a:endParaRPr lang="en-GB" dirty="0"/>
          </a:p>
          <a:p>
            <a:r>
              <a:rPr lang="en-GB" dirty="0"/>
              <a:t>Examples of modules that equal at least 30 credits are:</a:t>
            </a:r>
          </a:p>
          <a:p>
            <a:endParaRPr lang="en-GB" dirty="0"/>
          </a:p>
          <a:p>
            <a:r>
              <a:rPr lang="en-GB" dirty="0"/>
              <a:t>two 20-credit modules (40 credits)</a:t>
            </a:r>
          </a:p>
          <a:p>
            <a:r>
              <a:rPr lang="en-GB" dirty="0"/>
              <a:t>one 10-credit module and a 20-credit module (30 credits)</a:t>
            </a:r>
          </a:p>
          <a:p>
            <a:r>
              <a:rPr lang="en-GB" dirty="0"/>
              <a:t>two 15-credit modules (30 credits)</a:t>
            </a:r>
          </a:p>
          <a:p>
            <a:r>
              <a:rPr lang="en-GB" dirty="0"/>
              <a:t>three 10-credit modules (30 credits)</a:t>
            </a:r>
          </a:p>
          <a:p>
            <a:endParaRPr lang="en-GB" dirty="0"/>
          </a:p>
          <a:p>
            <a:r>
              <a:rPr lang="en-GB" dirty="0"/>
              <a:t>Unless they wish to, there is no need for providers to redesign their course structures if they do not already operate on a 30-credit basis.</a:t>
            </a:r>
          </a:p>
          <a:p>
            <a:endParaRPr lang="en-GB" dirty="0"/>
          </a:p>
          <a:p>
            <a:r>
              <a:rPr lang="en-GB" dirty="0"/>
              <a:t>Information for providers intending to deliver LLE modular provision from January 2027 is available from:</a:t>
            </a:r>
          </a:p>
          <a:p>
            <a:endParaRPr lang="en-GB" dirty="0"/>
          </a:p>
          <a:p>
            <a:r>
              <a:rPr lang="en-GB" dirty="0"/>
              <a:t>www.gov.uk/government/publications/expression-of-interest-lifelong-learning-entitlement-lle-modular-funding </a:t>
            </a:r>
          </a:p>
          <a:p>
            <a:endParaRPr lang="en-GB" dirty="0"/>
          </a:p>
          <a:p>
            <a:endParaRPr lang="en-GB" dirty="0"/>
          </a:p>
        </p:txBody>
      </p:sp>
      <p:sp>
        <p:nvSpPr>
          <p:cNvPr id="4" name="Slide Number Placeholder 3">
            <a:extLst>
              <a:ext uri="{FF2B5EF4-FFF2-40B4-BE49-F238E27FC236}">
                <a16:creationId xmlns:a16="http://schemas.microsoft.com/office/drawing/2014/main" id="{876F0C54-296C-400D-775E-5A1706B0C2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61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29350-662D-FD78-DC93-68A1FC5BB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C1858-FB1C-5F14-5FE3-FEC0F994B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5BCBF-40CE-6C56-BE43-D4D05BD401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LLE will fund all higher technical qualifications (HTQs), including both full courses and modules of those courses.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LLE funding will also be available for designated level 4, 5 and 6 modules from full level 6 parent qualifications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For example, degrees – in subject groups that address priority skills needs and align with the government’s industrial strategy. </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The specified subject areas (which align to Common Aggregation Hierarchy (CAH) 2/3 groups) are:</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from 1 January 2027 the courses available for modularisation will be HTQs and Level 6 parent courses in priority subject areas as influenced by the work of Skills England.</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The LLE will fund level 4, 5 and 6 modules from full level 6 parent qualifications in the following CAH2 subjects – each is listed with its CAH2 code.</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Approved subjects:</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11-01, Computing</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10-01, Engineering</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13-01, Architecture, building and planning, excluding the landscape gardening subgroup*</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07-01, Physics and astronomy</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09-01, Mathematical sciences</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02-04, Nursing and midwifery</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02-06, Allied health</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07-02, Chemistry</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15-02, Economics</a:t>
            </a: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15-04, Health and social care</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171450" marR="0" lvl="0" indent="-171450" algn="l" defTabSz="914400" rtl="0" eaLnBrk="1" fontAlgn="auto" latinLnBrk="0" hangingPunct="1">
              <a:lnSpc>
                <a:spcPct val="100000"/>
              </a:lnSpc>
              <a:spcBef>
                <a:spcPts val="0"/>
              </a:spcBef>
              <a:spcAft>
                <a:spcPts val="15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Note this subject area will be aggregated to CAH3 level for the purposes of excluding qualifications in landscape design.</a:t>
            </a:r>
          </a:p>
          <a:p>
            <a:pPr marL="0" marR="0" lvl="0" indent="0" algn="l" defTabSz="914400" rtl="0" eaLnBrk="1" fontAlgn="auto" latinLnBrk="0" hangingPunct="1">
              <a:lnSpc>
                <a:spcPct val="100000"/>
              </a:lnSpc>
              <a:spcBef>
                <a:spcPts val="0"/>
              </a:spcBef>
              <a:spcAft>
                <a:spcPts val="15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While modules can be included in a number of different courses a provider will only need to link one parent course per module. </a:t>
            </a:r>
          </a:p>
          <a:p>
            <a:pPr marL="0" marR="0" lvl="0" indent="0" algn="l" defTabSz="914400" rtl="0" eaLnBrk="1" fontAlgn="auto" latinLnBrk="0" hangingPunct="1">
              <a:lnSpc>
                <a:spcPct val="100000"/>
              </a:lnSpc>
              <a:spcBef>
                <a:spcPts val="0"/>
              </a:spcBef>
              <a:spcAft>
                <a:spcPts val="150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p:txBody>
      </p:sp>
      <p:sp>
        <p:nvSpPr>
          <p:cNvPr id="4" name="Slide Number Placeholder 3">
            <a:extLst>
              <a:ext uri="{FF2B5EF4-FFF2-40B4-BE49-F238E27FC236}">
                <a16:creationId xmlns:a16="http://schemas.microsoft.com/office/drawing/2014/main" id="{9F52B3C8-A04C-EBB3-A4AC-74821049DC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1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01C1-DA08-D6BF-7E9D-7AA697540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14A15-C3A4-A104-B1D9-65385CBC9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4F2FE-CFCF-90AA-BE05-8B7A1C9E0DA2}"/>
              </a:ext>
            </a:extLst>
          </p:cNvPr>
          <p:cNvSpPr>
            <a:spLocks noGrp="1"/>
          </p:cNvSpPr>
          <p:nvPr>
            <p:ph type="body" idx="1"/>
          </p:nvPr>
        </p:nvSpPr>
        <p:spPr/>
        <p:txBody>
          <a:bodyPr/>
          <a:lstStyle/>
          <a:p>
            <a:r>
              <a:rPr lang="en-GB" dirty="0"/>
              <a:t>Lifelong learning entitlement (LLE) modular funding: expression of interest </a:t>
            </a:r>
          </a:p>
          <a:p>
            <a:r>
              <a:rPr lang="en-GB" dirty="0"/>
              <a:t> </a:t>
            </a:r>
          </a:p>
          <a:p>
            <a:r>
              <a:rPr lang="en-GB" dirty="0"/>
              <a:t>Providers registered with the Office for Students were invited to submit an expression of interest for modular funding between July and October 2025. </a:t>
            </a:r>
          </a:p>
          <a:p>
            <a:endParaRPr lang="en-GB" dirty="0"/>
          </a:p>
          <a:p>
            <a:r>
              <a:rPr lang="en-GB" dirty="0"/>
              <a:t>The dedicated GOV.UK Transparency Data page provides details of the subjects in scope for modular funding and the providers who were successful in the first EOI application process.</a:t>
            </a:r>
          </a:p>
          <a:p>
            <a:endParaRPr lang="en-GB" dirty="0"/>
          </a:p>
          <a:p>
            <a:r>
              <a:rPr lang="en-GB" dirty="0"/>
              <a:t>https://www.gov.uk/government/publications/providers-approved-for-lifelong-learning-entitlement-modular-funding </a:t>
            </a:r>
          </a:p>
          <a:p>
            <a:endParaRPr lang="en-GB" dirty="0"/>
          </a:p>
          <a:p>
            <a:r>
              <a:rPr lang="en-GB" dirty="0"/>
              <a:t>LLE will be available for modules from:  </a:t>
            </a:r>
          </a:p>
          <a:p>
            <a:endParaRPr lang="en-GB" dirty="0"/>
          </a:p>
          <a:p>
            <a:r>
              <a:rPr lang="en-GB" dirty="0"/>
              <a:t>higher technical qualifications – no subject restrictions</a:t>
            </a:r>
          </a:p>
          <a:p>
            <a:r>
              <a:rPr lang="en-GB" dirty="0"/>
              <a:t>full level 6 qualifications that align to priority skills needs and the government’s industrial strategy </a:t>
            </a:r>
          </a:p>
          <a:p>
            <a:endParaRPr lang="en-GB" dirty="0"/>
          </a:p>
          <a:p>
            <a:r>
              <a:rPr lang="en-GB" dirty="0"/>
              <a:t>It will fund level 4, 5 and 6 modules from full level 6 parent qualifications in CAH2 subjects listed on the GOV.UK guidance page.</a:t>
            </a:r>
          </a:p>
          <a:p>
            <a:endParaRPr lang="en-GB" dirty="0"/>
          </a:p>
          <a:p>
            <a:r>
              <a:rPr lang="en-GB" dirty="0"/>
              <a:t>Each is listed with its CAH2 code.</a:t>
            </a:r>
          </a:p>
        </p:txBody>
      </p:sp>
      <p:sp>
        <p:nvSpPr>
          <p:cNvPr id="4" name="Slide Number Placeholder 3">
            <a:extLst>
              <a:ext uri="{FF2B5EF4-FFF2-40B4-BE49-F238E27FC236}">
                <a16:creationId xmlns:a16="http://schemas.microsoft.com/office/drawing/2014/main" id="{919D1F02-1580-6F6C-70A3-9993CFD45E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65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EA99-72B9-8E3F-2CAF-3B7C8FCFD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A2F06-4F30-C68B-8CAD-0E0F130F008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9A3FFD6-4D4D-DF75-4481-D7FCF0A5AA65}"/>
              </a:ext>
            </a:extLst>
          </p:cNvPr>
          <p:cNvSpPr>
            <a:spLocks noGrp="1"/>
          </p:cNvSpPr>
          <p:nvPr>
            <p:ph type="body" idx="1"/>
          </p:nvPr>
        </p:nvSpPr>
        <p:spPr/>
        <p:txBody>
          <a:bodyPr/>
          <a:lstStyle/>
          <a:p>
            <a:r>
              <a:rPr lang="en-GB" dirty="0"/>
              <a:t>Each year, too many students apply late for their finance and could have no way to pay for courses or accommodation at the start of term.!</a:t>
            </a:r>
          </a:p>
          <a:p>
            <a:endParaRPr lang="en-GB" dirty="0"/>
          </a:p>
          <a:p>
            <a:r>
              <a:rPr lang="en-GB" dirty="0"/>
              <a:t>The full-time SFE application service for AY 2026/27 is now open</a:t>
            </a:r>
          </a:p>
          <a:p>
            <a:r>
              <a:rPr lang="en-GB" dirty="0"/>
              <a:t>Students can create and account and apply at: www.gov.uk/apply-online-for-student-finance </a:t>
            </a:r>
          </a:p>
          <a:p>
            <a:endParaRPr lang="en-GB" dirty="0"/>
          </a:p>
          <a:p>
            <a:r>
              <a:rPr lang="en-GB" dirty="0"/>
              <a:t>Tips to help make sure student finance gets paid on time:</a:t>
            </a:r>
          </a:p>
          <a:p>
            <a:r>
              <a:rPr lang="en-GB" dirty="0"/>
              <a:t>Students do not need a confirmed place at university or college to apply</a:t>
            </a:r>
          </a:p>
          <a:p>
            <a:r>
              <a:rPr lang="en-GB" dirty="0"/>
              <a:t>They should apply with their first choice, and can change the details later if necessary</a:t>
            </a:r>
          </a:p>
          <a:p>
            <a:r>
              <a:rPr lang="en-GB" dirty="0"/>
              <a:t>Make sure any evidence and information needed to support the application is supplied ‘right first time’ both from the student and any relevant parents (or partner)</a:t>
            </a:r>
          </a:p>
          <a:p>
            <a:endParaRPr lang="en-GB" dirty="0"/>
          </a:p>
          <a:p>
            <a:r>
              <a:rPr lang="en-GB" dirty="0"/>
              <a:t>https://www.gov.uk/guidance/download-the-hmrc-app</a:t>
            </a:r>
          </a:p>
          <a:p>
            <a:endParaRPr lang="en-GB" dirty="0"/>
          </a:p>
          <a:p>
            <a:r>
              <a:rPr lang="en-GB" dirty="0"/>
              <a:t>The easiest way for a student to prove their identity is to give us their valid UK passport number online, when they apply. We can then check and confirm their identity without them having to actually send us their passport. </a:t>
            </a:r>
          </a:p>
          <a:p>
            <a:endParaRPr lang="en-GB" dirty="0"/>
          </a:p>
          <a:p>
            <a:r>
              <a:rPr lang="en-GB" dirty="0"/>
              <a:t>If a student doesn’t have a valid UK passport, they’ll need to upload a copy of their original birth certificate or where necessary provide a copy of their original birth certificate.</a:t>
            </a:r>
          </a:p>
          <a:p>
            <a:endParaRPr lang="en-GB" dirty="0"/>
          </a:p>
          <a:p>
            <a:r>
              <a:rPr lang="en-GB" dirty="0"/>
              <a:t>UK Customers applying for SFE UG products will no longer be required to submit an original physical copy of their birth certificate to SFE, instead they will be able to upload a digital copy of their birth certificate using the evidence upload functionality. </a:t>
            </a:r>
          </a:p>
          <a:p>
            <a:endParaRPr lang="en-GB" dirty="0"/>
          </a:p>
          <a:p>
            <a:r>
              <a:rPr lang="en-GB" dirty="0"/>
              <a:t>If the student is a non-UK passport holder, they’ll need to provide the necessary details from their official documents on their application form (passport or UKVI status etc) which can  be used to verify identity and immigration status directly with the Home Office.</a:t>
            </a:r>
          </a:p>
          <a:p>
            <a:endParaRPr lang="en-GB" dirty="0"/>
          </a:p>
          <a:p>
            <a:r>
              <a:rPr lang="en-GB" dirty="0"/>
              <a:t>Additional identity and status evidence may also be requested if required.</a:t>
            </a:r>
          </a:p>
          <a:p>
            <a:endParaRPr lang="en-GB" dirty="0"/>
          </a:p>
          <a:p>
            <a:r>
              <a:rPr lang="en-GB" dirty="0"/>
              <a:t>Sponsors can now give us consent to send their NINO to HMRC for a VHI check each AY and we will use the income returned to MT the application.</a:t>
            </a:r>
          </a:p>
          <a:p>
            <a:endParaRPr lang="en-GB" dirty="0"/>
          </a:p>
          <a:p>
            <a:r>
              <a:rPr lang="en-GB" dirty="0"/>
              <a:t>They will still have to provide us with the following;</a:t>
            </a:r>
          </a:p>
          <a:p>
            <a:endParaRPr lang="en-GB" dirty="0"/>
          </a:p>
          <a:p>
            <a:r>
              <a:rPr lang="en-GB" dirty="0"/>
              <a:t>Income from savings*</a:t>
            </a:r>
          </a:p>
          <a:p>
            <a:r>
              <a:rPr lang="en-GB" dirty="0"/>
              <a:t>Income from property*</a:t>
            </a:r>
          </a:p>
          <a:p>
            <a:r>
              <a:rPr lang="en-GB" dirty="0"/>
              <a:t>Income earned overseas</a:t>
            </a:r>
          </a:p>
          <a:p>
            <a:r>
              <a:rPr lang="en-GB" dirty="0"/>
              <a:t>Income from casual or freelance earnings</a:t>
            </a:r>
          </a:p>
          <a:p>
            <a:r>
              <a:rPr lang="en-GB" dirty="0"/>
              <a:t>Deductions – Private Pension Contributions (PPCs) and/or Additional Voluntary Contributions (AVCs)</a:t>
            </a:r>
          </a:p>
          <a:p>
            <a:endParaRPr lang="en-GB" dirty="0"/>
          </a:p>
          <a:p>
            <a:r>
              <a:rPr lang="en-GB" dirty="0"/>
              <a:t>*Only include where the income is less than the amount required to declare to HMRC. </a:t>
            </a:r>
          </a:p>
          <a:p>
            <a:endParaRPr lang="en-GB" dirty="0"/>
          </a:p>
          <a:p>
            <a:r>
              <a:rPr lang="en-GB" dirty="0"/>
              <a:t>If it is over this will already be part of the income HMRC will return.</a:t>
            </a:r>
          </a:p>
          <a:p>
            <a:endParaRPr lang="en-GB" dirty="0"/>
          </a:p>
          <a:p>
            <a:r>
              <a:rPr lang="en-GB" dirty="0"/>
              <a:t>If they include income deductions, we may require evidence. If they support online we'll contact them after the VHI check if evidence is required (if they complete a PFF2 they'll be asked to provide evidence with the form to avoid any delays).</a:t>
            </a:r>
          </a:p>
          <a:p>
            <a:endParaRPr lang="en-GB" dirty="0"/>
          </a:p>
          <a:p>
            <a:r>
              <a:rPr lang="en-GB" dirty="0"/>
              <a:t>If they have no NINO or decline to link the application (even in error) they will need to complete a PFF2 in full and upload or post this to us.</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898A9EF-2F33-E483-96B1-C24B0AAC2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378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3D877-6F6A-CE17-A2E4-F3BEF38F2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2DD13-8892-75AA-958F-1AE81186B20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3F432A-C642-0CEF-DDAE-A420FAF66391}"/>
              </a:ext>
            </a:extLst>
          </p:cNvPr>
          <p:cNvSpPr>
            <a:spLocks noGrp="1"/>
          </p:cNvSpPr>
          <p:nvPr>
            <p:ph type="body" idx="1"/>
          </p:nvPr>
        </p:nvSpPr>
        <p:spPr/>
        <p:txBody>
          <a:bodyPr/>
          <a:lstStyle/>
          <a:p>
            <a:r>
              <a:rPr lang="en-GB" dirty="0"/>
              <a:t>Standard entitlement</a:t>
            </a:r>
          </a:p>
          <a:p>
            <a:endParaRPr lang="en-GB" dirty="0"/>
          </a:p>
          <a:p>
            <a:r>
              <a:rPr lang="en-GB" dirty="0"/>
              <a:t>An individual will be provided with a cash-based TFL balance up to the full standard entitlement. </a:t>
            </a:r>
          </a:p>
          <a:p>
            <a:endParaRPr lang="en-GB" dirty="0"/>
          </a:p>
          <a:p>
            <a:r>
              <a:rPr lang="en-GB" dirty="0"/>
              <a:t>The standard entitlement is calculated as the maximum TFL entitlement for the equivalent tuition fee cost of 480 credits worth of study.</a:t>
            </a:r>
          </a:p>
          <a:p>
            <a:endParaRPr lang="en-GB" dirty="0"/>
          </a:p>
          <a:p>
            <a:r>
              <a:rPr lang="en-GB" dirty="0"/>
              <a:t>120 credits represents the typical credit value associated with a single year of FT study of a UK honours degree course. </a:t>
            </a:r>
          </a:p>
          <a:p>
            <a:endParaRPr lang="en-GB" dirty="0"/>
          </a:p>
          <a:p>
            <a:r>
              <a:rPr lang="en-GB" dirty="0"/>
              <a:t>As such, the full standard entitlement provides a TFL entitlement equal to four years of FT study.</a:t>
            </a:r>
          </a:p>
          <a:p>
            <a:endParaRPr lang="en-GB" dirty="0"/>
          </a:p>
          <a:p>
            <a:r>
              <a:rPr lang="en-GB" dirty="0"/>
              <a:t>The TFL entitlement rate used in calculating the standard entitlement is aligned to the maximum fee limit that applies to providers who are registered in the Approved (Fee Cap) OfS registration category and have an Access and Participation Plan (APP). </a:t>
            </a:r>
          </a:p>
          <a:p>
            <a:endParaRPr lang="en-GB" dirty="0"/>
          </a:p>
          <a:p>
            <a:r>
              <a:rPr lang="en-GB" dirty="0"/>
              <a:t>Based on the maximum rate in service year 26/27 the standard entitlement is calculated as:</a:t>
            </a:r>
          </a:p>
          <a:p>
            <a:endParaRPr lang="en-GB" dirty="0"/>
          </a:p>
          <a:p>
            <a:r>
              <a:rPr lang="en-GB" dirty="0"/>
              <a:t>(£9,790/120) x 480 credits = £39,160</a:t>
            </a:r>
          </a:p>
          <a:p>
            <a:endParaRPr lang="en-GB" dirty="0"/>
          </a:p>
          <a:p>
            <a:r>
              <a:rPr lang="en-GB" dirty="0"/>
              <a:t>Note that the cash-based standard entitlement will change in line with any future changes to maximum TFL entitlement rates. </a:t>
            </a:r>
          </a:p>
          <a:p>
            <a:endParaRPr lang="en-GB" dirty="0"/>
          </a:p>
          <a:p>
            <a:r>
              <a:rPr lang="en-GB" dirty="0"/>
              <a:t>A credit-based method for setting tuition fee limits will be implemented under the LLE which will apply to all LLE funded higher-level courses and modules undertaken on a full-time, </a:t>
            </a:r>
          </a:p>
          <a:p>
            <a:r>
              <a:rPr lang="en-GB" dirty="0"/>
              <a:t>part-time or accelerated basis.</a:t>
            </a:r>
          </a:p>
          <a:p>
            <a:endParaRPr lang="en-GB" dirty="0"/>
          </a:p>
          <a:p>
            <a:r>
              <a:rPr lang="en-GB" dirty="0"/>
              <a:t>The fee limit will relate to the amount of study in the course, rather than the number of years studied</a:t>
            </a:r>
          </a:p>
          <a:p>
            <a:endParaRPr lang="en-GB" dirty="0"/>
          </a:p>
          <a:p>
            <a:r>
              <a:rPr lang="en-GB" dirty="0"/>
              <a:t>Per-credit TFL entitlement rates will be differentiated based on a provider’s OfS registration status and TEF award status:</a:t>
            </a:r>
          </a:p>
          <a:p>
            <a:endParaRPr lang="en-GB" dirty="0"/>
          </a:p>
          <a:p>
            <a:r>
              <a:rPr lang="en-GB" dirty="0"/>
              <a:t>Where the provider is registered in the Approved (Fee Cap) section of the OfS register, either with or without an Access and Participation Plan (APP) and / or TEF award, the maximum per-credit TFL entitlement rate will match the maximum per-credit tuition fee limit that the provider can charge.</a:t>
            </a:r>
          </a:p>
          <a:p>
            <a:endParaRPr lang="en-GB" dirty="0"/>
          </a:p>
          <a:p>
            <a:r>
              <a:rPr lang="en-GB" dirty="0"/>
              <a:t>Where the provider is registered in the Approved section of the OfS register then no tuition fee limit is applicable (i.e. the provider can charge tuition fees with no limit imposed). </a:t>
            </a:r>
          </a:p>
          <a:p>
            <a:endParaRPr lang="en-GB" dirty="0"/>
          </a:p>
          <a:p>
            <a:r>
              <a:rPr lang="en-GB" dirty="0"/>
              <a:t>However, the Tuition Fee Loan support available to students will be capped at the set levels.</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A278264-7B8A-36DE-EEA7-8D7D93400C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747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309A1-261D-85D5-437C-2F82C964B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E04B3-169A-F13B-BB9B-799E5B5A511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18F23CA-AF2A-6BA3-BBD3-8B2D4BAD0AE7}"/>
              </a:ext>
            </a:extLst>
          </p:cNvPr>
          <p:cNvSpPr>
            <a:spLocks noGrp="1"/>
          </p:cNvSpPr>
          <p:nvPr>
            <p:ph type="body" idx="1"/>
          </p:nvPr>
        </p:nvSpPr>
        <p:spPr/>
        <p:txBody>
          <a:bodyPr/>
          <a:lstStyle/>
          <a:p>
            <a:pPr algn="jus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Students who have previously undertaken relevant government-funded study may be eligible for a residual amount of LLE Tuition Fee support, enabling them to fund additional qualifications and gain new skills:</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individual who has accessed government funding for periods of non-LLE study will have their TFL balance reduced to reflect the government funding contribution made to the tuition cost of their non-LLE related studies. </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standard entitlement will be reduced to take into consideration any non-LLE study for which the individual has received applicable tuition fee support (relevant funded study).</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individual who has undertaken relevant funded study will be subject to a Residual Entitlement Calculation (REC) to establish the amount to be deducted from the standard entitlement and determine their residual entitlement balance.</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will be the student’s remaining TFL balance. </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Definition of applicable tuition fee support</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 tuition fee support means support for tuition fees provided by the government administrations of England, Wales, Northern Ireland and/or Scotland in the form of:</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student loan for tuition fees,</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student grant for tuition fees,</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SAAS tuition fee funding for study at a Scottish provider (i.e. non-repayable tuition fee payments to a Scottish provider by the Scottish Government on behalf of an eligible student), </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block grant funding paid directly to providers by government, and/or</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funding paid directly to providers in respect of modules of HTQ courses eligible for funding via the Modular Acceleration Programme (MAP)).</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the purposes of the Residual Entitlement Calculation, relevant funded study means non-LLE study for which applicable tuition fee support was provided towards the student’s tuition fee costs in relation to study on a course undertaken with a provider in the UK for:</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HE UG study at level 4 – 6 (or equivalent level in Scotland). This includes all qualification types designated via the existing HE student support regulations that apply in each relevant UK domicile, </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study on a foundation year,</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study leading to a PG qualification that is funded under the Higher Education Student Finance (HESF) system, e.g. an integrated Master’s degree, a postgraduate certificate in education (PGCE) or a PG pre-registration healthcare qualification,</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FE study at level 4 – 6 beginning on or after 1 August 2013 for which the student received ALL support,</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study on a module of an HTQ course for which the student’s tuition costs were funded under the MAP.</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following is not considered as relevant funded study, and is therefore disregarded for the purposes of a student’s Residual Entitlement Calculation (REC):</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study below level 4 or equivalent (with the exception of study on a foundation year as set out in the definition of relevant funded study),</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study on a HE Short Course (undertaken during the HE Short Course trial period between 1 August 2023 and 31 August 2025 inclusive),</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PG study (with the exception of PG study funded under the Higher Education Student Finance (HESF) system), </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period of study on an FE course that was not funded under the ALL system,</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relevant funded study that was impacted by CPR,</a:t>
            </a:r>
          </a:p>
          <a:p>
            <a:pPr algn="jus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relevant funded study on an FE course where an ALL balance has been cancelled under Regulation 25 of the Further Education Loans Regulations 2012 (as amended)</a:t>
            </a: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ACE0C38-BF48-DB0D-A0C6-4A26F87E49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47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03F7-5458-D12B-C6CD-2E783F76B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65B3A-7F58-123C-AE1A-9555D0EE1C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CBBFB10-A510-756C-B983-7B8E4CB5015F}"/>
              </a:ext>
            </a:extLst>
          </p:cNvPr>
          <p:cNvSpPr>
            <a:spLocks noGrp="1"/>
          </p:cNvSpPr>
          <p:nvPr>
            <p:ph type="body" idx="1"/>
          </p:nvPr>
        </p:nvSpPr>
        <p:spPr/>
        <p:txBody>
          <a:bodyPr/>
          <a:lstStyle/>
          <a:p>
            <a:r>
              <a:rPr lang="en-GB" dirty="0"/>
              <a:t>Additional entitlement</a:t>
            </a:r>
          </a:p>
          <a:p>
            <a:endParaRPr lang="en-GB" dirty="0"/>
          </a:p>
          <a:p>
            <a:r>
              <a:rPr lang="en-GB" dirty="0"/>
              <a:t>While the LLE creates a finite TFL balance that an eligible LLE student can draw down from, there remain instances where the UK Government may wish to continue to provide additional TFL support in excess of the TFL balance to students in particular circumstances.</a:t>
            </a:r>
          </a:p>
          <a:p>
            <a:endParaRPr lang="en-GB" dirty="0"/>
          </a:p>
          <a:p>
            <a:r>
              <a:rPr lang="en-GB" dirty="0"/>
              <a:t>Priority additional entitlement:</a:t>
            </a:r>
          </a:p>
          <a:p>
            <a:r>
              <a:rPr lang="en-GB" dirty="0"/>
              <a:t>In order to support wider UK Government intent of boosting employment numbers within identified priority sectors an eligible LLE student studying on a designated course in a UK Government priority subject area (a priority course) may be able to access Priority Additional Entitlement (PAE). </a:t>
            </a:r>
          </a:p>
          <a:p>
            <a:endParaRPr lang="en-GB" dirty="0"/>
          </a:p>
          <a:p>
            <a:r>
              <a:rPr lang="en-GB" dirty="0"/>
              <a:t>Special additional entitlement:</a:t>
            </a:r>
          </a:p>
          <a:p>
            <a:r>
              <a:rPr lang="en-GB" dirty="0"/>
              <a:t>An eligible LLE student may be able to access Special Additional Entitlement (SAE) on top of their TFL balance. </a:t>
            </a:r>
          </a:p>
          <a:p>
            <a:r>
              <a:rPr lang="en-GB" dirty="0"/>
              <a:t>Special Additional Entitlement SAE provides students with an additional amount of TFL to cover certain specific additional fee costs associated with certain types of study</a:t>
            </a:r>
          </a:p>
          <a:p>
            <a:endParaRPr lang="en-GB" dirty="0"/>
          </a:p>
          <a:p>
            <a:r>
              <a:rPr lang="en-GB" dirty="0"/>
              <a:t>Additional entitlement for taught study years of certain longer courses (Long Course Additional Entitlement):</a:t>
            </a:r>
          </a:p>
          <a:p>
            <a:r>
              <a:rPr lang="en-GB" dirty="0"/>
              <a:t>An eligible LLE student may be able to access additional entitlement if they are undertaking a longer course or programme of study that have a standard full-time equivalent (FTE) duration of at least five taught study years</a:t>
            </a:r>
          </a:p>
          <a:p>
            <a:endParaRPr lang="en-GB" dirty="0"/>
          </a:p>
          <a:p>
            <a:r>
              <a:rPr lang="en-GB" dirty="0"/>
              <a:t>Repeat Study Additional Entitlement:</a:t>
            </a:r>
          </a:p>
          <a:p>
            <a:r>
              <a:rPr lang="en-GB" dirty="0"/>
              <a:t>An eligible LLE student may be able to access additional entitlement for periods of repeat study (“Repeat Study AE”) if they are undertaking a qualifying course that is not a priority course and consists of:</a:t>
            </a:r>
          </a:p>
          <a:p>
            <a:endParaRPr lang="en-GB" dirty="0"/>
          </a:p>
          <a:p>
            <a:r>
              <a:rPr lang="en-GB" dirty="0"/>
              <a:t>A FTE duration of more than three taught study years but less than five taught study years, i.e. the course must consist of more than 360 taught study credits but less than 600 taught study credits, (or where the course is non-credit bearing, be in excess of 3,600 of notional learning hours of taught study but less than 6,000 notional learning hours of taught study), or</a:t>
            </a:r>
          </a:p>
          <a:p>
            <a:endParaRPr lang="en-GB" dirty="0"/>
          </a:p>
          <a:p>
            <a:r>
              <a:rPr lang="en-GB" dirty="0"/>
              <a:t>A FTE duration of more than five taught study years, i.e. the course must consist of more than 600 taught study credits, (or where the course is non-credit bearing, be in excess of 6,000 notional learning hours of taught study).</a:t>
            </a:r>
          </a:p>
          <a:p>
            <a:endParaRPr lang="en-GB" dirty="0"/>
          </a:p>
          <a:p>
            <a:r>
              <a:rPr lang="en-GB" dirty="0"/>
              <a:t>A priority course does not qualify for Repeat Study AE because the full fundable cost of any repeat study periods is already covered by the availability of PAE. </a:t>
            </a:r>
          </a:p>
          <a:p>
            <a:endParaRPr lang="en-GB" dirty="0"/>
          </a:p>
          <a:p>
            <a:r>
              <a:rPr lang="en-GB" dirty="0"/>
              <a:t>A student can get Repeat Study AE for multiple repeat periods up to an absolute maximum of 120 credits (i.e. the equivalent of one FT course year) within a single course. </a:t>
            </a:r>
          </a:p>
          <a:p>
            <a:endParaRPr lang="en-GB" dirty="0"/>
          </a:p>
          <a:p>
            <a:r>
              <a:rPr lang="en-GB" dirty="0"/>
              <a:t>CPR-related additional entitlement:</a:t>
            </a:r>
          </a:p>
          <a:p>
            <a:r>
              <a:rPr lang="en-GB" dirty="0"/>
              <a:t>An eligible LLE student whose funded study under LLE has been negatively affected by compelling personal reasons (i.e. where a student has been unable to complete a course or has been required to repeat an element of a course due to CPR) will be able to get additional fee support to replace the entitlement used to fund the CPR affected period of study.</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17A3F6B2-2B87-6F12-33FF-596B9DB998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07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2CDD-103C-2A1B-D3FA-0C808750C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05B91-199D-4332-F3DA-E323A1F4B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B2C2-04BB-7361-9E74-F05FD6736072}"/>
              </a:ext>
            </a:extLst>
          </p:cNvPr>
          <p:cNvSpPr>
            <a:spLocks noGrp="1"/>
          </p:cNvSpPr>
          <p:nvPr>
            <p:ph type="body" idx="1"/>
          </p:nvPr>
        </p:nvSpPr>
        <p:spPr/>
        <p:txBody>
          <a:bodyPr/>
          <a:lstStyle/>
          <a:p>
            <a:pPr marL="360000" lvl="0" indent="-360000" algn="l">
              <a:lnSpc>
                <a:spcPct val="100000"/>
              </a:lnSpc>
              <a:spcBef>
                <a:spcPts val="0"/>
              </a:spcBef>
              <a:buNone/>
              <a:defRPr/>
            </a:pPr>
            <a:r>
              <a:rPr lang="en-GB" dirty="0"/>
              <a:t>Under the LLE eligible students attending courses which require face-to-face attendance, will be able to apply for a Maintenance Loan, to help with living</a:t>
            </a:r>
          </a:p>
          <a:p>
            <a:pPr marL="360000" lvl="0" indent="-360000" algn="l">
              <a:lnSpc>
                <a:spcPct val="100000"/>
              </a:lnSpc>
              <a:spcBef>
                <a:spcPts val="0"/>
              </a:spcBef>
              <a:buNone/>
              <a:defRPr/>
            </a:pPr>
            <a:r>
              <a:rPr lang="en-GB" dirty="0"/>
              <a:t>costs.</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The loan amount available to a student will depend on:</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Their ‘characteristics’, such as their age, where they live (London, Elsewhere, Parental Home, Overseas) and their eligibility for benefits.</a:t>
            </a:r>
          </a:p>
          <a:p>
            <a:pPr marL="360000" lvl="0" indent="-360000" algn="l">
              <a:lnSpc>
                <a:spcPct val="100000"/>
              </a:lnSpc>
              <a:spcBef>
                <a:spcPts val="0"/>
              </a:spcBef>
              <a:buNone/>
              <a:defRPr/>
            </a:pPr>
            <a:r>
              <a:rPr lang="en-GB" dirty="0"/>
              <a:t>What they study and how, including the type of course they’re studying and how they’re studying it, such as modules or short courses and how much</a:t>
            </a:r>
          </a:p>
          <a:p>
            <a:pPr marL="360000" lvl="0" indent="-360000" algn="l">
              <a:lnSpc>
                <a:spcPct val="100000"/>
              </a:lnSpc>
              <a:spcBef>
                <a:spcPts val="0"/>
              </a:spcBef>
              <a:buNone/>
              <a:defRPr/>
            </a:pPr>
            <a:r>
              <a:rPr lang="en-GB" dirty="0"/>
              <a:t>they study, in other words the intensity.</a:t>
            </a:r>
          </a:p>
          <a:p>
            <a:pPr marL="360000" lvl="0" indent="-360000" algn="l">
              <a:lnSpc>
                <a:spcPct val="100000"/>
              </a:lnSpc>
              <a:spcBef>
                <a:spcPts val="0"/>
              </a:spcBef>
              <a:buNone/>
              <a:defRPr/>
            </a:pPr>
            <a:r>
              <a:rPr lang="en-GB" dirty="0"/>
              <a:t>It will also depend on their household income</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In a change from the current system, maintenance support under the LLE, will not have different sets of rules for full-time and part-time students.</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The existing HESF rules for assessing household income and calculating any deductions will not change, and this applies for both full-time and part-time</a:t>
            </a:r>
          </a:p>
          <a:p>
            <a:pPr marL="360000" lvl="0" indent="-360000" algn="l">
              <a:lnSpc>
                <a:spcPct val="100000"/>
              </a:lnSpc>
              <a:spcBef>
                <a:spcPts val="0"/>
              </a:spcBef>
              <a:buNone/>
              <a:defRPr/>
            </a:pPr>
            <a:r>
              <a:rPr lang="en-GB" dirty="0"/>
              <a:t>students.</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The rules for calculating entitlement for part-time students will closely reflect the system used for full-time students. </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This means that household income will be used to assess eligibility for maintenance support – just as it is for full-time students. </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This will create a more streamlined student finance system, which treats all students consistently. </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Students who choose not to provide household income information, will only be eligible for the minimum loan amount, as is the case under the current HESF</a:t>
            </a:r>
          </a:p>
          <a:p>
            <a:pPr marL="360000" lvl="0" indent="-360000" algn="l">
              <a:lnSpc>
                <a:spcPct val="100000"/>
              </a:lnSpc>
              <a:spcBef>
                <a:spcPts val="0"/>
              </a:spcBef>
              <a:buNone/>
              <a:defRPr/>
            </a:pPr>
            <a:r>
              <a:rPr lang="en-GB" dirty="0"/>
              <a:t>system.</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Distance learning courses will be out of scope for maintenance support under the LLE, unless the student is unable to attend in person, due to a disability, so</a:t>
            </a:r>
          </a:p>
          <a:p>
            <a:pPr marL="360000" lvl="0" indent="-360000" algn="l">
              <a:lnSpc>
                <a:spcPct val="100000"/>
              </a:lnSpc>
              <a:spcBef>
                <a:spcPts val="0"/>
              </a:spcBef>
              <a:buNone/>
              <a:defRPr/>
            </a:pPr>
            <a:r>
              <a:rPr lang="en-GB" dirty="0"/>
              <a:t>the same rule as we have in the current HE student finance system.</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Students undertaking distance learning courses will still be able to use LLE funding to pay tuition fees and access Disabled Students’ Allowance.</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For the first time, under the LLE, students may have entitlement to loans for living cost across multiple concurrent courses, during the service year. </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Many features of the current system will remain the same.</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Students aged 60 or over may get limited funding for maintenance loans through a special support loan which is means-tested.</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Students who are eligible for an NHS bursary will be able to apply for a reduced rate of maintenance loan.</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Students on a sandwich course with a qualifying placement can apply for a reduced maintenance loan. </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r>
              <a:rPr lang="en-GB" dirty="0"/>
              <a:t>If a student has a placement in a service-based field that already exists (such as healthcare, education or social work), they will still be eligible to apply for full</a:t>
            </a:r>
          </a:p>
          <a:p>
            <a:pPr marL="360000" lvl="0" indent="-360000" algn="l">
              <a:lnSpc>
                <a:spcPct val="100000"/>
              </a:lnSpc>
              <a:spcBef>
                <a:spcPts val="0"/>
              </a:spcBef>
              <a:buNone/>
              <a:defRPr/>
            </a:pPr>
            <a:r>
              <a:rPr lang="en-GB" dirty="0"/>
              <a:t>maintenance support.</a:t>
            </a:r>
          </a:p>
          <a:p>
            <a:pPr marL="360000" lvl="0" indent="-360000" algn="l">
              <a:lnSpc>
                <a:spcPct val="100000"/>
              </a:lnSpc>
              <a:spcBef>
                <a:spcPts val="0"/>
              </a:spcBef>
              <a:buNone/>
              <a:defRPr/>
            </a:pPr>
            <a:endParaRPr lang="en-GB" dirty="0"/>
          </a:p>
          <a:p>
            <a:pPr marL="360000" lvl="0" indent="-360000" algn="l">
              <a:lnSpc>
                <a:spcPct val="100000"/>
              </a:lnSpc>
              <a:spcBef>
                <a:spcPts val="0"/>
              </a:spcBef>
              <a:buNone/>
              <a:defRPr/>
            </a:pPr>
            <a:endParaRPr lang="en-GB" dirty="0"/>
          </a:p>
        </p:txBody>
      </p:sp>
      <p:sp>
        <p:nvSpPr>
          <p:cNvPr id="4" name="Slide Number Placeholder 3">
            <a:extLst>
              <a:ext uri="{FF2B5EF4-FFF2-40B4-BE49-F238E27FC236}">
                <a16:creationId xmlns:a16="http://schemas.microsoft.com/office/drawing/2014/main" id="{D9146E79-FC6E-3B62-157B-B83E5F4EBA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1367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4D461-3AC4-BA30-2D65-A7CA35639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71814-D87B-B44E-0AD1-614014C6D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76C56-695D-A3B3-4B25-8405F2E5797C}"/>
              </a:ext>
            </a:extLst>
          </p:cNvPr>
          <p:cNvSpPr>
            <a:spLocks noGrp="1"/>
          </p:cNvSpPr>
          <p:nvPr>
            <p:ph type="body" idx="1"/>
          </p:nvPr>
        </p:nvSpPr>
        <p:spPr/>
        <p:txBody>
          <a:bodyPr/>
          <a:lstStyle/>
          <a:p>
            <a:pPr>
              <a:lnSpc>
                <a:spcPct val="115000"/>
              </a:lnSpc>
              <a:spcAft>
                <a:spcPts val="1000"/>
              </a:spcAft>
            </a:pPr>
            <a:r>
              <a:rPr lang="en-GB" dirty="0"/>
              <a:t>Under the LLE, loans for living costs are broken down into three distinct elements: </a:t>
            </a:r>
          </a:p>
          <a:p>
            <a:pPr>
              <a:lnSpc>
                <a:spcPct val="115000"/>
              </a:lnSpc>
              <a:spcAft>
                <a:spcPts val="1000"/>
              </a:spcAft>
            </a:pPr>
            <a:endParaRPr lang="en-GB" dirty="0"/>
          </a:p>
          <a:p>
            <a:pPr>
              <a:lnSpc>
                <a:spcPct val="115000"/>
              </a:lnSpc>
              <a:spcAft>
                <a:spcPts val="1000"/>
              </a:spcAft>
            </a:pPr>
            <a:r>
              <a:rPr lang="en-GB" dirty="0"/>
              <a:t>The Maintenance Loan Element, the Special Support Loan Element and the Reduced Loan Element.</a:t>
            </a:r>
          </a:p>
          <a:p>
            <a:pPr>
              <a:lnSpc>
                <a:spcPct val="115000"/>
              </a:lnSpc>
              <a:spcAft>
                <a:spcPts val="1000"/>
              </a:spcAft>
            </a:pPr>
            <a:endParaRPr lang="en-GB" dirty="0"/>
          </a:p>
          <a:p>
            <a:pPr>
              <a:lnSpc>
                <a:spcPct val="115000"/>
              </a:lnSpc>
              <a:spcAft>
                <a:spcPts val="1000"/>
              </a:spcAft>
            </a:pPr>
            <a:r>
              <a:rPr lang="en-GB" dirty="0"/>
              <a:t>The Maintenance Loan Element (MLE)  is available to most eligible LLE students, including individuals not on specific benefits. </a:t>
            </a:r>
          </a:p>
          <a:p>
            <a:pPr>
              <a:lnSpc>
                <a:spcPct val="115000"/>
              </a:lnSpc>
              <a:spcAft>
                <a:spcPts val="1000"/>
              </a:spcAft>
            </a:pPr>
            <a:endParaRPr lang="en-GB" dirty="0"/>
          </a:p>
          <a:p>
            <a:pPr>
              <a:lnSpc>
                <a:spcPct val="115000"/>
              </a:lnSpc>
              <a:spcAft>
                <a:spcPts val="1000"/>
              </a:spcAft>
            </a:pPr>
            <a:r>
              <a:rPr lang="en-GB" dirty="0"/>
              <a:t>This element is partially income assessed, being made up of a base non-income assessed portion and an additional income assessed portion, similar to the current HESF system</a:t>
            </a:r>
          </a:p>
          <a:p>
            <a:pPr>
              <a:lnSpc>
                <a:spcPct val="115000"/>
              </a:lnSpc>
              <a:spcAft>
                <a:spcPts val="1000"/>
              </a:spcAft>
            </a:pPr>
            <a:endParaRPr lang="en-GB" dirty="0"/>
          </a:p>
          <a:p>
            <a:pPr>
              <a:lnSpc>
                <a:spcPct val="115000"/>
              </a:lnSpc>
              <a:spcAft>
                <a:spcPts val="1000"/>
              </a:spcAft>
            </a:pPr>
            <a:r>
              <a:rPr lang="en-GB" dirty="0"/>
              <a:t>It is anticipated to cover the core expenditure of students.</a:t>
            </a:r>
          </a:p>
          <a:p>
            <a:pPr>
              <a:lnSpc>
                <a:spcPct val="115000"/>
              </a:lnSpc>
              <a:spcAft>
                <a:spcPts val="1000"/>
              </a:spcAft>
            </a:pPr>
            <a:endParaRPr lang="en-GB" dirty="0"/>
          </a:p>
          <a:p>
            <a:pPr>
              <a:lnSpc>
                <a:spcPct val="115000"/>
              </a:lnSpc>
              <a:spcAft>
                <a:spcPts val="1000"/>
              </a:spcAft>
            </a:pPr>
            <a:r>
              <a:rPr lang="en-GB" dirty="0"/>
              <a:t>This element is considered as income by the Department of Work &amp; Pensions for benefit entitlement calculations.</a:t>
            </a:r>
          </a:p>
          <a:p>
            <a:pPr>
              <a:lnSpc>
                <a:spcPct val="115000"/>
              </a:lnSpc>
              <a:spcAft>
                <a:spcPts val="1000"/>
              </a:spcAft>
            </a:pPr>
            <a:endParaRPr lang="en-GB" dirty="0"/>
          </a:p>
          <a:p>
            <a:pPr>
              <a:lnSpc>
                <a:spcPct val="115000"/>
              </a:lnSpc>
              <a:spcAft>
                <a:spcPts val="1000"/>
              </a:spcAft>
            </a:pPr>
            <a:r>
              <a:rPr lang="en-GB" dirty="0"/>
              <a:t>The Special Support Loan Element or SSLE is an additional element of support awarded to students who are in receipt of certain benefits and is given in addition to the Maintenance Element.</a:t>
            </a:r>
          </a:p>
          <a:p>
            <a:pPr>
              <a:lnSpc>
                <a:spcPct val="115000"/>
              </a:lnSpc>
              <a:spcAft>
                <a:spcPts val="1000"/>
              </a:spcAft>
            </a:pPr>
            <a:endParaRPr lang="en-GB" dirty="0"/>
          </a:p>
          <a:p>
            <a:pPr>
              <a:lnSpc>
                <a:spcPct val="115000"/>
              </a:lnSpc>
              <a:spcAft>
                <a:spcPts val="1000"/>
              </a:spcAft>
            </a:pPr>
            <a:r>
              <a:rPr lang="en-GB" dirty="0"/>
              <a:t>This element is also the only loan support available to those who are aged 60 or over, on the first day of the course year. </a:t>
            </a:r>
          </a:p>
          <a:p>
            <a:pPr>
              <a:lnSpc>
                <a:spcPct val="115000"/>
              </a:lnSpc>
              <a:spcAft>
                <a:spcPts val="1000"/>
              </a:spcAft>
            </a:pPr>
            <a:endParaRPr lang="en-GB" dirty="0"/>
          </a:p>
          <a:p>
            <a:pPr>
              <a:lnSpc>
                <a:spcPct val="115000"/>
              </a:lnSpc>
              <a:spcAft>
                <a:spcPts val="1000"/>
              </a:spcAft>
            </a:pPr>
            <a:r>
              <a:rPr lang="en-GB" dirty="0"/>
              <a:t>The SSE is entirely income assessed. </a:t>
            </a:r>
          </a:p>
          <a:p>
            <a:pPr>
              <a:lnSpc>
                <a:spcPct val="115000"/>
              </a:lnSpc>
              <a:spcAft>
                <a:spcPts val="1000"/>
              </a:spcAft>
            </a:pPr>
            <a:endParaRPr lang="en-GB" dirty="0"/>
          </a:p>
          <a:p>
            <a:pPr>
              <a:lnSpc>
                <a:spcPct val="115000"/>
              </a:lnSpc>
              <a:spcAft>
                <a:spcPts val="1000"/>
              </a:spcAft>
            </a:pPr>
            <a:r>
              <a:rPr lang="en-GB" dirty="0"/>
              <a:t>The Reduced Loan Element or RLE is a lower, non-income assessed element of loans for living costs, which is awarded to students studying on course years that attract specific bursaries, and some qualifying placements.</a:t>
            </a:r>
          </a:p>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C8134338-5163-EC78-83A7-0443EB32DF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351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E441-ABD5-853E-3248-14DB6B6B7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5084E-5C02-E7B1-551B-83807E108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9A0EB-4E2D-729E-7154-B4470AF26795}"/>
              </a:ext>
            </a:extLst>
          </p:cNvPr>
          <p:cNvSpPr>
            <a:spLocks noGrp="1"/>
          </p:cNvSpPr>
          <p:nvPr>
            <p:ph type="body" idx="1"/>
          </p:nvPr>
        </p:nvSpPr>
        <p:spPr/>
        <p:txBody>
          <a:bodyPr/>
          <a:lstStyle/>
          <a:p>
            <a:pPr>
              <a:lnSpc>
                <a:spcPct val="115000"/>
              </a:lnSpc>
              <a:spcAft>
                <a:spcPts val="1000"/>
              </a:spcAft>
            </a:pPr>
            <a:r>
              <a:rPr lang="en-GB" dirty="0"/>
              <a:t>Eligible LLE students who qualify for loans for living cost and have provided details of their household and household income are (depending on the level of household income) entitled to the income assessed amount loans for living cost. The amount of additional support available will depend on whether the student is in receipt of certain benefits. </a:t>
            </a:r>
          </a:p>
          <a:p>
            <a:pPr>
              <a:lnSpc>
                <a:spcPct val="115000"/>
              </a:lnSpc>
              <a:spcAft>
                <a:spcPts val="1000"/>
              </a:spcAft>
            </a:pPr>
            <a:endParaRPr lang="en-GB" dirty="0"/>
          </a:p>
          <a:p>
            <a:pPr>
              <a:lnSpc>
                <a:spcPct val="115000"/>
              </a:lnSpc>
              <a:spcAft>
                <a:spcPts val="1000"/>
              </a:spcAft>
            </a:pPr>
            <a:r>
              <a:rPr lang="en-GB" dirty="0"/>
              <a:t>Students who are not entitled to certain benefits will be entitled to the additional income assessed portion of the maintenance element, which is then to be reduced by the income assessed loan reduction until the non-income assessed weekly value is reached. </a:t>
            </a:r>
          </a:p>
          <a:p>
            <a:pPr>
              <a:lnSpc>
                <a:spcPct val="115000"/>
              </a:lnSpc>
              <a:spcAft>
                <a:spcPts val="1000"/>
              </a:spcAft>
            </a:pPr>
            <a:endParaRPr lang="en-GB" dirty="0"/>
          </a:p>
          <a:p>
            <a:pPr>
              <a:lnSpc>
                <a:spcPct val="115000"/>
              </a:lnSpc>
              <a:spcAft>
                <a:spcPts val="1000"/>
              </a:spcAft>
            </a:pPr>
            <a:r>
              <a:rPr lang="en-GB" dirty="0"/>
              <a:t>The LRV is then used to reduce the loan for living cost down to the minimum amount (non-income assessed amount). </a:t>
            </a:r>
          </a:p>
          <a:p>
            <a:pPr>
              <a:lnSpc>
                <a:spcPct val="115000"/>
              </a:lnSpc>
              <a:spcAft>
                <a:spcPts val="1000"/>
              </a:spcAft>
            </a:pPr>
            <a:endParaRPr lang="en-GB" dirty="0"/>
          </a:p>
          <a:p>
            <a:pPr>
              <a:lnSpc>
                <a:spcPct val="115000"/>
              </a:lnSpc>
              <a:spcAft>
                <a:spcPts val="1000"/>
              </a:spcAft>
            </a:pPr>
            <a:r>
              <a:rPr lang="en-GB" dirty="0"/>
              <a:t>For students under 60 not entitled to benefits a single taper is used to calculate the loan reduction value (LRV). </a:t>
            </a:r>
          </a:p>
          <a:p>
            <a:pPr>
              <a:lnSpc>
                <a:spcPct val="115000"/>
              </a:lnSpc>
              <a:spcAft>
                <a:spcPts val="1000"/>
              </a:spcAft>
            </a:pPr>
            <a:endParaRPr lang="en-GB" dirty="0"/>
          </a:p>
          <a:p>
            <a:pPr>
              <a:lnSpc>
                <a:spcPct val="115000"/>
              </a:lnSpc>
              <a:spcAft>
                <a:spcPts val="1000"/>
              </a:spcAft>
            </a:pPr>
            <a:r>
              <a:rPr lang="en-GB" dirty="0"/>
              <a:t>Students who are entitled to the benefits will also be entitled to the additional income assessed portion of the maintenance element, plus the additional special support element which is treated as additional income assessed support. This is then reduced to the relevant non-income assessed base value. </a:t>
            </a:r>
          </a:p>
          <a:p>
            <a:pPr>
              <a:lnSpc>
                <a:spcPct val="115000"/>
              </a:lnSpc>
              <a:spcAft>
                <a:spcPts val="1000"/>
              </a:spcAft>
            </a:pPr>
            <a:endParaRPr lang="en-GB" dirty="0"/>
          </a:p>
          <a:p>
            <a:pPr>
              <a:lnSpc>
                <a:spcPct val="115000"/>
              </a:lnSpc>
              <a:spcAft>
                <a:spcPts val="1000"/>
              </a:spcAft>
            </a:pPr>
            <a:r>
              <a:rPr lang="en-GB" dirty="0"/>
              <a:t>Special Support element is a fixed maximum entitlement of £4,582 annual maximum regardless of the living/study rate and there is not an additional week’s rate of Special Support Element.</a:t>
            </a:r>
          </a:p>
          <a:p>
            <a:pPr>
              <a:lnSpc>
                <a:spcPct val="115000"/>
              </a:lnSpc>
              <a:spcAft>
                <a:spcPts val="1000"/>
              </a:spcAft>
            </a:pPr>
            <a:endParaRPr lang="en-GB" dirty="0"/>
          </a:p>
          <a:p>
            <a:pPr>
              <a:lnSpc>
                <a:spcPct val="115000"/>
              </a:lnSpc>
              <a:spcAft>
                <a:spcPts val="1000"/>
              </a:spcAft>
            </a:pPr>
            <a:r>
              <a:rPr lang="en-GB" dirty="0"/>
              <a:t>A student’s Special Support element entitlement will continue to be disregarded by the DWP for the purpose of benefit entitlement calculation.</a:t>
            </a:r>
          </a:p>
          <a:p>
            <a:pPr>
              <a:lnSpc>
                <a:spcPct val="115000"/>
              </a:lnSpc>
              <a:spcAft>
                <a:spcPts val="1000"/>
              </a:spcAft>
            </a:pPr>
            <a:endParaRPr lang="en-GB" dirty="0"/>
          </a:p>
          <a:p>
            <a:pPr>
              <a:lnSpc>
                <a:spcPct val="115000"/>
              </a:lnSpc>
              <a:spcAft>
                <a:spcPts val="1000"/>
              </a:spcAft>
            </a:pPr>
            <a:r>
              <a:rPr lang="en-GB" dirty="0"/>
              <a:t>For students under 60 and entitled to benefits the tapers for both final and non-final years are stepped to produce a single loan reduction value that accounts for reducing special support element as well as maintenance element.</a:t>
            </a:r>
          </a:p>
          <a:p>
            <a:pPr>
              <a:lnSpc>
                <a:spcPct val="115000"/>
              </a:lnSpc>
              <a:spcAft>
                <a:spcPts val="1000"/>
              </a:spcAft>
            </a:pPr>
            <a:endParaRPr lang="en-GB" dirty="0"/>
          </a:p>
          <a:p>
            <a:pPr>
              <a:lnSpc>
                <a:spcPct val="115000"/>
              </a:lnSpc>
              <a:spcAft>
                <a:spcPts val="1000"/>
              </a:spcAft>
            </a:pPr>
            <a:r>
              <a:rPr lang="en-GB" dirty="0"/>
              <a:t>Final Year Loan Rates</a:t>
            </a:r>
          </a:p>
          <a:p>
            <a:pPr>
              <a:lnSpc>
                <a:spcPct val="115000"/>
              </a:lnSpc>
              <a:spcAft>
                <a:spcPts val="1000"/>
              </a:spcAft>
            </a:pPr>
            <a:r>
              <a:rPr lang="en-GB" dirty="0"/>
              <a:t>Eligible LLE Students in their final year of study who are studying 110 or more credits in the course year, will qualify for a lower rate of loan known as the “final year rate”,</a:t>
            </a:r>
          </a:p>
          <a:p>
            <a:pPr>
              <a:lnSpc>
                <a:spcPct val="115000"/>
              </a:lnSpc>
              <a:spcAft>
                <a:spcPts val="1000"/>
              </a:spcAft>
            </a:pPr>
            <a:endParaRPr lang="en-GB" dirty="0"/>
          </a:p>
          <a:p>
            <a:pPr>
              <a:lnSpc>
                <a:spcPct val="115000"/>
              </a:lnSpc>
              <a:spcAft>
                <a:spcPts val="1000"/>
              </a:spcAft>
            </a:pPr>
            <a:r>
              <a:rPr lang="en-GB" dirty="0"/>
              <a:t>This is still dependent on variation due to living/study location.</a:t>
            </a:r>
          </a:p>
          <a:p>
            <a:pPr>
              <a:lnSpc>
                <a:spcPct val="115000"/>
              </a:lnSpc>
              <a:spcAft>
                <a:spcPts val="1000"/>
              </a:spcAft>
            </a:pPr>
            <a:endParaRPr lang="en-GB" dirty="0"/>
          </a:p>
          <a:p>
            <a:pPr>
              <a:lnSpc>
                <a:spcPct val="115000"/>
              </a:lnSpc>
              <a:spcAft>
                <a:spcPts val="1000"/>
              </a:spcAft>
            </a:pPr>
            <a:r>
              <a:rPr lang="en-GB" dirty="0"/>
              <a:t>This will mean that in practice final year rate will only apply to the last year of standard full-time courses as is the case in the current system</a:t>
            </a:r>
          </a:p>
          <a:p>
            <a:pPr>
              <a:lnSpc>
                <a:spcPct val="115000"/>
              </a:lnSpc>
              <a:spcAft>
                <a:spcPts val="1000"/>
              </a:spcAft>
            </a:pPr>
            <a:endParaRPr lang="en-GB" dirty="0"/>
          </a:p>
          <a:p>
            <a:pPr>
              <a:lnSpc>
                <a:spcPct val="115000"/>
              </a:lnSpc>
              <a:spcAft>
                <a:spcPts val="1000"/>
              </a:spcAft>
            </a:pPr>
            <a:r>
              <a:rPr lang="en-GB" dirty="0"/>
              <a:t>Part-time courses and modules are not expected to meet this credit value.</a:t>
            </a:r>
          </a:p>
          <a:p>
            <a:pPr>
              <a:lnSpc>
                <a:spcPct val="115000"/>
              </a:lnSpc>
              <a:spcAft>
                <a:spcPts val="1000"/>
              </a:spcAft>
            </a:pPr>
            <a:endParaRPr lang="en-GB" dirty="0"/>
          </a:p>
          <a:p>
            <a:pPr>
              <a:lnSpc>
                <a:spcPct val="115000"/>
              </a:lnSpc>
              <a:spcAft>
                <a:spcPts val="1000"/>
              </a:spcAft>
            </a:pPr>
            <a:r>
              <a:rPr lang="en-GB" dirty="0"/>
              <a:t>Students over the age of 60 who provide household income details:</a:t>
            </a:r>
          </a:p>
          <a:p>
            <a:pPr>
              <a:lnSpc>
                <a:spcPct val="115000"/>
              </a:lnSpc>
              <a:spcAft>
                <a:spcPts val="1000"/>
              </a:spcAft>
            </a:pPr>
            <a:endParaRPr lang="en-GB" dirty="0"/>
          </a:p>
          <a:p>
            <a:pPr>
              <a:lnSpc>
                <a:spcPct val="115000"/>
              </a:lnSpc>
              <a:spcAft>
                <a:spcPts val="1000"/>
              </a:spcAft>
            </a:pPr>
            <a:r>
              <a:rPr lang="en-GB" dirty="0"/>
              <a:t>An eligible LLE student who is aged 60 or over on the first day of their course will be entitled to the Special Support element only. </a:t>
            </a:r>
          </a:p>
          <a:p>
            <a:pPr>
              <a:lnSpc>
                <a:spcPct val="115000"/>
              </a:lnSpc>
              <a:spcAft>
                <a:spcPts val="1000"/>
              </a:spcAft>
            </a:pPr>
            <a:endParaRPr lang="en-GB" dirty="0"/>
          </a:p>
          <a:p>
            <a:pPr>
              <a:lnSpc>
                <a:spcPct val="115000"/>
              </a:lnSpc>
              <a:spcAft>
                <a:spcPts val="1000"/>
              </a:spcAft>
            </a:pPr>
            <a:r>
              <a:rPr lang="en-GB" dirty="0"/>
              <a:t>Special Support element is a fixed maximum entitlement of £4,582 annual maximum regardless of the living/study rate and there is not an additional week’s rate in relation to Special Support Element.</a:t>
            </a:r>
          </a:p>
          <a:p>
            <a:pPr>
              <a:lnSpc>
                <a:spcPct val="115000"/>
              </a:lnSpc>
              <a:spcAft>
                <a:spcPts val="1000"/>
              </a:spcAft>
            </a:pPr>
            <a:endParaRPr lang="en-GB" dirty="0"/>
          </a:p>
          <a:p>
            <a:pPr>
              <a:lnSpc>
                <a:spcPct val="115000"/>
              </a:lnSpc>
              <a:spcAft>
                <a:spcPts val="1000"/>
              </a:spcAft>
            </a:pPr>
            <a:r>
              <a:rPr lang="en-GB" dirty="0"/>
              <a:t>In instances where a student is studying concurrently, being under 60 at the beginning of their first course, and then over 60 at the beginning of their second course, the student could receive the Special Support element only for support on their second course.</a:t>
            </a:r>
          </a:p>
          <a:p>
            <a:pPr>
              <a:lnSpc>
                <a:spcPct val="115000"/>
              </a:lnSpc>
              <a:spcAft>
                <a:spcPts val="1000"/>
              </a:spcAft>
            </a:pPr>
            <a:endParaRPr lang="en-GB" dirty="0"/>
          </a:p>
          <a:p>
            <a:pPr>
              <a:lnSpc>
                <a:spcPct val="115000"/>
              </a:lnSpc>
              <a:spcAft>
                <a:spcPts val="1000"/>
              </a:spcAft>
            </a:pPr>
            <a:r>
              <a:rPr lang="en-GB" dirty="0"/>
              <a:t>For students over 60 and only entitled to the special support element the taper is £1 for every complete £4.16 above £25,000 until £43,835 at which point they will not be entitled to any loan for living cost.</a:t>
            </a:r>
          </a:p>
          <a:p>
            <a:pPr>
              <a:lnSpc>
                <a:spcPct val="115000"/>
              </a:lnSpc>
              <a:spcAft>
                <a:spcPts val="1000"/>
              </a:spcAft>
            </a:pPr>
            <a:endParaRPr lang="en-GB" dirty="0"/>
          </a:p>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C0F3FDA2-92E7-556A-426C-833FBF76FF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3907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A4749-BBCE-A74F-F2AB-002B80099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A703A-49AE-40A6-4DA2-2F9258EA8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4DEE2-CA23-E21A-65FA-B5D5F6E0FAB6}"/>
              </a:ext>
            </a:extLst>
          </p:cNvPr>
          <p:cNvSpPr>
            <a:spLocks noGrp="1"/>
          </p:cNvSpPr>
          <p:nvPr>
            <p:ph type="body" idx="1"/>
          </p:nvPr>
        </p:nvSpPr>
        <p:spPr/>
        <p:txBody>
          <a:bodyPr/>
          <a:lstStyle/>
          <a:p>
            <a:pPr>
              <a:lnSpc>
                <a:spcPct val="115000"/>
              </a:lnSpc>
              <a:spcAft>
                <a:spcPts val="1000"/>
              </a:spcAft>
            </a:pPr>
            <a:r>
              <a:rPr lang="en-GB" dirty="0"/>
              <a:t>To calculate the Base Maintenance Loan Element for students studying on course years with 30 or fewer study weeks, we always use the relevant weekly rate, multiplied by 30. </a:t>
            </a:r>
          </a:p>
          <a:p>
            <a:pPr>
              <a:lnSpc>
                <a:spcPct val="115000"/>
              </a:lnSpc>
              <a:spcAft>
                <a:spcPts val="1000"/>
              </a:spcAft>
            </a:pPr>
            <a:endParaRPr lang="en-GB" dirty="0"/>
          </a:p>
          <a:p>
            <a:pPr>
              <a:lnSpc>
                <a:spcPct val="115000"/>
              </a:lnSpc>
              <a:spcAft>
                <a:spcPts val="1000"/>
              </a:spcAft>
            </a:pPr>
            <a:r>
              <a:rPr lang="en-GB" dirty="0"/>
              <a:t>If the student’s household income is £25,000 or less, then they’re entitled to the full base MLE Only entitlement.</a:t>
            </a:r>
          </a:p>
          <a:p>
            <a:pPr>
              <a:lnSpc>
                <a:spcPct val="115000"/>
              </a:lnSpc>
              <a:spcAft>
                <a:spcPts val="1000"/>
              </a:spcAft>
            </a:pPr>
            <a:endParaRPr lang="en-GB" dirty="0"/>
          </a:p>
          <a:p>
            <a:pPr>
              <a:lnSpc>
                <a:spcPct val="115000"/>
              </a:lnSpc>
              <a:spcAft>
                <a:spcPts val="1000"/>
              </a:spcAft>
            </a:pPr>
            <a:r>
              <a:rPr lang="en-GB" dirty="0"/>
              <a:t>Otherwise, the base MLE Only entitlement is reduced by the calculated loan reduction value, until the income assessed portion of the loan amount is 0, at which point the student is only entitled to the non-income assessed loan amount. </a:t>
            </a:r>
          </a:p>
          <a:p>
            <a:pPr>
              <a:lnSpc>
                <a:spcPct val="115000"/>
              </a:lnSpc>
              <a:spcAft>
                <a:spcPts val="1000"/>
              </a:spcAft>
            </a:pPr>
            <a:endParaRPr lang="en-GB" dirty="0"/>
          </a:p>
          <a:p>
            <a:pPr>
              <a:lnSpc>
                <a:spcPct val="115000"/>
              </a:lnSpc>
              <a:spcAft>
                <a:spcPts val="1000"/>
              </a:spcAft>
            </a:pPr>
            <a:r>
              <a:rPr lang="en-GB" dirty="0"/>
              <a:t>Whilst the term LRV may be new to some of you, the process of the pound-to-pound reduction to calculate a student's entitlement, based on household income, is the same as it is in the current HESF system</a:t>
            </a:r>
          </a:p>
          <a:p>
            <a:pPr>
              <a:lnSpc>
                <a:spcPct val="115000"/>
              </a:lnSpc>
              <a:spcAft>
                <a:spcPts val="1000"/>
              </a:spcAft>
            </a:pPr>
            <a:endParaRPr lang="en-GB" dirty="0"/>
          </a:p>
          <a:p>
            <a:pPr>
              <a:lnSpc>
                <a:spcPct val="115000"/>
              </a:lnSpc>
              <a:spcAft>
                <a:spcPts val="1000"/>
              </a:spcAft>
            </a:pPr>
            <a:r>
              <a:rPr lang="en-GB" dirty="0"/>
              <a:t>Esme is an eligible student who is not entitled to benefits, she is 24 and is studying the first year of a degree course starting in AY 27/28. </a:t>
            </a:r>
          </a:p>
          <a:p>
            <a:pPr>
              <a:lnSpc>
                <a:spcPct val="115000"/>
              </a:lnSpc>
              <a:spcAft>
                <a:spcPts val="1000"/>
              </a:spcAft>
            </a:pPr>
            <a:endParaRPr lang="en-GB" dirty="0"/>
          </a:p>
          <a:p>
            <a:pPr>
              <a:lnSpc>
                <a:spcPct val="115000"/>
              </a:lnSpc>
              <a:spcAft>
                <a:spcPts val="1000"/>
              </a:spcAft>
            </a:pPr>
            <a:r>
              <a:rPr lang="en-GB" dirty="0"/>
              <a:t>Her course year is 30 weeks long; she will be studying her course in London and living away from home. Her household income is £43,000. </a:t>
            </a:r>
          </a:p>
          <a:p>
            <a:pPr>
              <a:lnSpc>
                <a:spcPct val="115000"/>
              </a:lnSpc>
              <a:spcAft>
                <a:spcPts val="1000"/>
              </a:spcAft>
            </a:pPr>
            <a:endParaRPr lang="en-GB" dirty="0"/>
          </a:p>
          <a:p>
            <a:pPr>
              <a:lnSpc>
                <a:spcPct val="115000"/>
              </a:lnSpc>
              <a:spcAft>
                <a:spcPts val="1000"/>
              </a:spcAft>
            </a:pPr>
            <a:r>
              <a:rPr lang="en-GB" dirty="0"/>
              <a:t>Esme qualifies for non-final year London rate of loan and the calculation to determine her base entitlement is:</a:t>
            </a:r>
          </a:p>
          <a:p>
            <a:pPr>
              <a:lnSpc>
                <a:spcPct val="115000"/>
              </a:lnSpc>
              <a:spcAft>
                <a:spcPts val="1000"/>
              </a:spcAft>
            </a:pPr>
            <a:endParaRPr lang="en-GB" dirty="0"/>
          </a:p>
          <a:p>
            <a:pPr>
              <a:lnSpc>
                <a:spcPct val="115000"/>
              </a:lnSpc>
              <a:spcAft>
                <a:spcPts val="1000"/>
              </a:spcAft>
            </a:pPr>
            <a:r>
              <a:rPr lang="en-GB" dirty="0"/>
              <a:t>(30 x £471.16) = £14,135</a:t>
            </a:r>
          </a:p>
          <a:p>
            <a:pPr>
              <a:lnSpc>
                <a:spcPct val="115000"/>
              </a:lnSpc>
              <a:spcAft>
                <a:spcPts val="1000"/>
              </a:spcAft>
            </a:pPr>
            <a:endParaRPr lang="en-GB" dirty="0"/>
          </a:p>
          <a:p>
            <a:pPr>
              <a:lnSpc>
                <a:spcPct val="115000"/>
              </a:lnSpc>
              <a:spcAft>
                <a:spcPts val="1000"/>
              </a:spcAft>
            </a:pPr>
            <a:r>
              <a:rPr lang="en-GB" dirty="0"/>
              <a:t>However, as Esme’s household income is £43,000, her base entitlement is reduced. First, we calculate the loan reduction value (LRV): </a:t>
            </a:r>
          </a:p>
          <a:p>
            <a:pPr>
              <a:lnSpc>
                <a:spcPct val="115000"/>
              </a:lnSpc>
              <a:spcAft>
                <a:spcPts val="1000"/>
              </a:spcAft>
            </a:pPr>
            <a:endParaRPr lang="en-GB" dirty="0"/>
          </a:p>
          <a:p>
            <a:pPr>
              <a:lnSpc>
                <a:spcPct val="115000"/>
              </a:lnSpc>
              <a:spcAft>
                <a:spcPts val="1000"/>
              </a:spcAft>
            </a:pPr>
            <a:r>
              <a:rPr lang="en-GB" dirty="0"/>
              <a:t>((£43,000 - £25,000)/£6.36) = £2,830</a:t>
            </a:r>
          </a:p>
          <a:p>
            <a:pPr>
              <a:lnSpc>
                <a:spcPct val="115000"/>
              </a:lnSpc>
              <a:spcAft>
                <a:spcPts val="1000"/>
              </a:spcAft>
            </a:pPr>
            <a:endParaRPr lang="en-GB" dirty="0"/>
          </a:p>
          <a:p>
            <a:pPr>
              <a:lnSpc>
                <a:spcPct val="115000"/>
              </a:lnSpc>
              <a:spcAft>
                <a:spcPts val="1000"/>
              </a:spcAft>
            </a:pPr>
            <a:r>
              <a:rPr lang="en-GB" dirty="0"/>
              <a:t>Then we reduce the base entitlement by the LRV:</a:t>
            </a:r>
          </a:p>
          <a:p>
            <a:pPr>
              <a:lnSpc>
                <a:spcPct val="115000"/>
              </a:lnSpc>
              <a:spcAft>
                <a:spcPts val="1000"/>
              </a:spcAft>
            </a:pPr>
            <a:endParaRPr lang="en-GB" dirty="0"/>
          </a:p>
          <a:p>
            <a:pPr>
              <a:lnSpc>
                <a:spcPct val="115000"/>
              </a:lnSpc>
              <a:spcAft>
                <a:spcPts val="1000"/>
              </a:spcAft>
            </a:pPr>
            <a:r>
              <a:rPr lang="en-GB" dirty="0"/>
              <a:t>(£14,135- £2,830) = £11,305</a:t>
            </a:r>
          </a:p>
          <a:p>
            <a:pPr>
              <a:lnSpc>
                <a:spcPct val="115000"/>
              </a:lnSpc>
              <a:spcAft>
                <a:spcPts val="1000"/>
              </a:spcAft>
            </a:pPr>
            <a:endParaRPr lang="en-GB" dirty="0"/>
          </a:p>
          <a:p>
            <a:pPr>
              <a:lnSpc>
                <a:spcPct val="115000"/>
              </a:lnSpc>
              <a:spcAft>
                <a:spcPts val="1000"/>
              </a:spcAft>
            </a:pPr>
            <a:r>
              <a:rPr lang="en-GB" dirty="0"/>
              <a:t>Esme’s income assessed entitlement for the course year is £11,305</a:t>
            </a:r>
          </a:p>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9B3AF807-3DC3-3218-81E5-0DB34D3290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9862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6E443-2444-7E8B-B4D7-6A4FC39D2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F78CA-9342-CE60-EB85-902A6E629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52C4B-1D71-1EED-2AB5-ADAEAB3BF295}"/>
              </a:ext>
            </a:extLst>
          </p:cNvPr>
          <p:cNvSpPr>
            <a:spLocks noGrp="1"/>
          </p:cNvSpPr>
          <p:nvPr>
            <p:ph type="body" idx="1"/>
          </p:nvPr>
        </p:nvSpPr>
        <p:spPr/>
        <p:txBody>
          <a:bodyPr/>
          <a:lstStyle/>
          <a:p>
            <a:r>
              <a:rPr lang="en-GB" dirty="0"/>
              <a:t>An eligible LLE student’s entitlement will be determined based on a combination of their credits study so intensity, and their course duration so additional weeks entitlement, with a base annual amount (so a 30-week value), providing a comparable loan for living cost entitlement outcome as the current HESF system.  </a:t>
            </a:r>
          </a:p>
          <a:p>
            <a:endParaRPr lang="en-GB" dirty="0"/>
          </a:p>
          <a:p>
            <a:r>
              <a:rPr lang="en-GB" dirty="0"/>
              <a:t>To calculate a student’s entitlement to loans for living costs, first SLC will have to establish the course year maximum value. </a:t>
            </a:r>
          </a:p>
          <a:p>
            <a:endParaRPr lang="en-GB" dirty="0"/>
          </a:p>
          <a:p>
            <a:r>
              <a:rPr lang="en-GB" dirty="0"/>
              <a:t>This is then reduced by the income assessment (which will also be known as the loan reduction value or LRV) and then subsequently by intensity. </a:t>
            </a:r>
          </a:p>
          <a:p>
            <a:endParaRPr lang="en-GB" dirty="0"/>
          </a:p>
          <a:p>
            <a:r>
              <a:rPr lang="en-GB" dirty="0"/>
              <a:t>Maintenance Loan Payments:</a:t>
            </a:r>
          </a:p>
          <a:p>
            <a:endParaRPr lang="en-GB" dirty="0"/>
          </a:p>
          <a:p>
            <a:r>
              <a:rPr lang="en-GB" dirty="0"/>
              <a:t>For the launch of the Lifelong Learning Entitlement (LLE), maintenance loans will be paid to students in up to three instalments, broadly in line with existing arrangements.</a:t>
            </a:r>
          </a:p>
          <a:p>
            <a:endParaRPr lang="en-GB" dirty="0"/>
          </a:p>
          <a:p>
            <a:r>
              <a:rPr lang="en-GB" dirty="0"/>
              <a:t>DfE will set out details for future years in due course.</a:t>
            </a:r>
          </a:p>
          <a:p>
            <a:endParaRPr lang="en-GB" dirty="0"/>
          </a:p>
          <a:p>
            <a:endParaRPr lang="en-GB" dirty="0"/>
          </a:p>
        </p:txBody>
      </p:sp>
      <p:sp>
        <p:nvSpPr>
          <p:cNvPr id="4" name="Slide Number Placeholder 3">
            <a:extLst>
              <a:ext uri="{FF2B5EF4-FFF2-40B4-BE49-F238E27FC236}">
                <a16:creationId xmlns:a16="http://schemas.microsoft.com/office/drawing/2014/main" id="{89FF62A5-2AE9-B591-84F0-5A9D6067F8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5813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304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AF43-2AAF-C6B0-41DC-9F9422038503}"/>
            </a:ext>
          </a:extLst>
        </p:cNvPr>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86D7DA2-B89B-02FC-2894-FA9357BCDDC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GB"/>
          </a:p>
        </p:txBody>
      </p:sp>
      <p:sp>
        <p:nvSpPr>
          <p:cNvPr id="39939" name="Notes Placeholder 2">
            <a:extLst>
              <a:ext uri="{FF2B5EF4-FFF2-40B4-BE49-F238E27FC236}">
                <a16:creationId xmlns:a16="http://schemas.microsoft.com/office/drawing/2014/main" id="{C99AEE6D-A836-B4D5-AC96-BDBB79999711}"/>
              </a:ext>
            </a:extLst>
          </p:cNvPr>
          <p:cNvSpPr>
            <a:spLocks noGrp="1"/>
          </p:cNvSpPr>
          <p:nvPr>
            <p:ph type="body" idx="1"/>
          </p:nvPr>
        </p:nvSpPr>
        <p:spPr bwMode="auto"/>
        <p:txBody>
          <a:bodyPr wrap="square" numCol="1" anchor="t" anchorCtr="0" compatLnSpc="1">
            <a:prstTxWarp prst="textNoShape">
              <a:avLst/>
            </a:prstTxWarp>
            <a:normAutofit lnSpcReduction="10000"/>
          </a:bodyPr>
          <a:lstStyle/>
          <a:p>
            <a:pPr rtl="0"/>
            <a:r>
              <a:rPr lang="en-GB" dirty="0"/>
              <a:t>Maintenance Loan Entitlement will also be linked to a student’s Tuition Fee Loan balance.</a:t>
            </a:r>
          </a:p>
          <a:p>
            <a:pPr rtl="0"/>
            <a:endParaRPr lang="en-GB" dirty="0"/>
          </a:p>
          <a:p>
            <a:pPr rtl="0"/>
            <a:r>
              <a:rPr lang="en-GB" dirty="0"/>
              <a:t>Therefore, students with an LLE Tuition Fee Loan balance of £0, will not be entitled to Maintenance Loan support</a:t>
            </a:r>
          </a:p>
          <a:p>
            <a:pPr rtl="0"/>
            <a:endParaRPr lang="en-GB" dirty="0"/>
          </a:p>
          <a:p>
            <a:pPr rtl="0"/>
            <a:r>
              <a:rPr lang="en-GB" dirty="0"/>
              <a:t>Students with Limited Remaining Tuition Fee Loan Entitlement so a balance of less than 30 credits:</a:t>
            </a:r>
          </a:p>
          <a:p>
            <a:pPr rtl="0"/>
            <a:endParaRPr lang="en-GB" dirty="0"/>
          </a:p>
          <a:p>
            <a:pPr rtl="0"/>
            <a:r>
              <a:rPr lang="en-GB" dirty="0"/>
              <a:t>Will only be entitled to Maintenance Loans if they use part of their remaining Tuition Fee Loan balance, to pay for the course, which they’re seeking maintenance support for.</a:t>
            </a:r>
          </a:p>
          <a:p>
            <a:pPr rtl="0"/>
            <a:endParaRPr lang="en-GB" dirty="0"/>
          </a:p>
          <a:p>
            <a:pPr rtl="0"/>
            <a:r>
              <a:rPr lang="en-GB" dirty="0"/>
              <a:t>Students will not qualify for any maintenance support for any course or course year on which they are studying less than 30 credits or 300 notional learning hours. </a:t>
            </a:r>
          </a:p>
          <a:p>
            <a:pPr rtl="0"/>
            <a:endParaRPr lang="en-GB" dirty="0"/>
          </a:p>
          <a:p>
            <a:pPr rtl="0"/>
            <a:r>
              <a:rPr lang="en-GB" dirty="0"/>
              <a:t>For LLE Service Year 1, 30 credits has a value of £1,587.50. This is based on the current lowest tuition fee loan amount for 30 credits of study, and may change in subsequent years, if fee loan amounts change.</a:t>
            </a:r>
          </a:p>
          <a:p>
            <a:pPr rtl="0"/>
            <a:endParaRPr lang="en-GB" dirty="0"/>
          </a:p>
          <a:p>
            <a:pPr rtl="0"/>
            <a:r>
              <a:rPr lang="en-GB" dirty="0"/>
              <a:t>Sub-level (basic) amount (No TEF rating or APP) £6,350/120 (£52.9166)</a:t>
            </a:r>
          </a:p>
          <a:p>
            <a:pPr rtl="0"/>
            <a:endParaRPr lang="en-GB" dirty="0"/>
          </a:p>
          <a:p>
            <a:pPr rtl="0"/>
            <a:endParaRPr lang="en-US" dirty="0"/>
          </a:p>
        </p:txBody>
      </p:sp>
      <p:sp>
        <p:nvSpPr>
          <p:cNvPr id="105476" name="Slide Number Placeholder 3">
            <a:extLst>
              <a:ext uri="{FF2B5EF4-FFF2-40B4-BE49-F238E27FC236}">
                <a16:creationId xmlns:a16="http://schemas.microsoft.com/office/drawing/2014/main" id="{4E6E206D-2347-E1A3-4682-B4FF7F7020DA}"/>
              </a:ext>
            </a:extLst>
          </p:cNvPr>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08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F9814-355C-988C-8045-5399BCBE7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3F35B-0CB5-171E-6B66-CAC69916D6E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03DF075-37B6-9552-C1F8-1BF44A916A35}"/>
              </a:ext>
            </a:extLst>
          </p:cNvPr>
          <p:cNvSpPr>
            <a:spLocks noGrp="1"/>
          </p:cNvSpPr>
          <p:nvPr>
            <p:ph type="body" idx="1"/>
          </p:nvPr>
        </p:nvSpPr>
        <p:spPr/>
        <p:txBody>
          <a:bodyPr/>
          <a:lstStyle/>
          <a:p>
            <a:r>
              <a:rPr lang="en-GB" dirty="0"/>
              <a:t>Courses offered by approved (fee cap) providers </a:t>
            </a:r>
          </a:p>
          <a:p>
            <a:endParaRPr lang="en-GB" dirty="0"/>
          </a:p>
          <a:p>
            <a:r>
              <a:rPr lang="en-GB" dirty="0"/>
              <a:t>Maximum tuition fees for undergraduate students starting or continuing full-time and part-time courses at approved (fee cap) providers in the 2026 to 2027 academic year and the 2027 to 2028 academic year will be increased by 2.71% and then by 2.68% respectively. </a:t>
            </a:r>
          </a:p>
          <a:p>
            <a:endParaRPr lang="en-GB" dirty="0"/>
          </a:p>
          <a:p>
            <a:r>
              <a:rPr lang="en-GB" dirty="0"/>
              <a:t>Tuition fees and loans for foundation years in classroom-based subjects will remain frozen at academic year 2025 to 2026 levels.</a:t>
            </a:r>
          </a:p>
          <a:p>
            <a:endParaRPr lang="en-GB" dirty="0"/>
          </a:p>
          <a:p>
            <a:r>
              <a:rPr lang="en-GB" dirty="0"/>
              <a:t>The maximum tuition fee in the 2026 to 2027 academic year for approved (fee cap) providers with a TEF award and with an APP will increase to: </a:t>
            </a:r>
          </a:p>
          <a:p>
            <a:r>
              <a:rPr lang="en-GB" dirty="0"/>
              <a:t>£9,790 for standard full-time courses </a:t>
            </a:r>
          </a:p>
          <a:p>
            <a:r>
              <a:rPr lang="en-GB" dirty="0"/>
              <a:t>£11,750 for full-time accelerated courses </a:t>
            </a:r>
          </a:p>
          <a:p>
            <a:r>
              <a:rPr lang="en-GB" dirty="0"/>
              <a:t>£7,335 for part-time courses </a:t>
            </a:r>
          </a:p>
          <a:p>
            <a:endParaRPr lang="en-GB" dirty="0"/>
          </a:p>
          <a:p>
            <a:r>
              <a:rPr lang="en-GB" dirty="0"/>
              <a:t>The maximum tuition fee in the 2027 to 2028 academic year for approved (fee cap) providers with a TEF award and with an APP will increase to: </a:t>
            </a:r>
          </a:p>
          <a:p>
            <a:r>
              <a:rPr lang="en-GB" dirty="0"/>
              <a:t>£10,050 for standard full-time courses </a:t>
            </a:r>
          </a:p>
          <a:p>
            <a:r>
              <a:rPr lang="en-GB" dirty="0"/>
              <a:t>£12,060 for full-time accelerated courses </a:t>
            </a:r>
          </a:p>
          <a:p>
            <a:r>
              <a:rPr lang="en-GB" dirty="0"/>
              <a:t>£7,530 for part-time courses </a:t>
            </a:r>
          </a:p>
          <a:p>
            <a:endParaRPr lang="en-GB" dirty="0"/>
          </a:p>
        </p:txBody>
      </p:sp>
      <p:sp>
        <p:nvSpPr>
          <p:cNvPr id="4" name="Slide Number Placeholder 3">
            <a:extLst>
              <a:ext uri="{FF2B5EF4-FFF2-40B4-BE49-F238E27FC236}">
                <a16:creationId xmlns:a16="http://schemas.microsoft.com/office/drawing/2014/main" id="{0F4B975E-D023-5A99-6771-CF23AAD060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740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DFEA-CEB8-EEB8-1505-F9470B9BD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B95B7-CDD7-461D-C785-F3FAEDD50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A684E-3E31-E782-653A-BCA2D4C91F27}"/>
              </a:ext>
            </a:extLst>
          </p:cNvPr>
          <p:cNvSpPr>
            <a:spLocks noGrp="1"/>
          </p:cNvSpPr>
          <p:nvPr>
            <p:ph type="body" idx="1"/>
          </p:nvPr>
        </p:nvSpPr>
        <p:spPr/>
        <p:txBody>
          <a:bodyPr/>
          <a:lstStyle/>
          <a:p>
            <a:r>
              <a:rPr lang="en-GB" b="0" dirty="0"/>
              <a:t>Andreas is an eligible student studying a module starting in AY 27/28. The module fee amount is £500. </a:t>
            </a:r>
          </a:p>
          <a:p>
            <a:endParaRPr lang="en-GB" b="0" dirty="0"/>
          </a:p>
          <a:p>
            <a:r>
              <a:rPr lang="en-GB" b="0" dirty="0"/>
              <a:t>Andreas has previously studied and has used some TFL entitlement before, leaving a TFL balance of £1,000. </a:t>
            </a:r>
          </a:p>
          <a:p>
            <a:endParaRPr lang="en-GB" b="0" dirty="0"/>
          </a:p>
          <a:p>
            <a:r>
              <a:rPr lang="en-GB" b="0" dirty="0"/>
              <a:t>Andreas uses his remaining balance to cover the fee cost of his module.</a:t>
            </a:r>
          </a:p>
          <a:p>
            <a:endParaRPr lang="en-GB" b="0" dirty="0"/>
          </a:p>
          <a:p>
            <a:r>
              <a:rPr lang="en-GB" b="0" dirty="0"/>
              <a:t>As Andreas is using some of his remaining balance to fund his module, even though his TFL balance is less than £1,587.50, he will qualify for loan for living cost support for the duration of his module.</a:t>
            </a:r>
          </a:p>
          <a:p>
            <a:endParaRPr lang="en-GB" b="1" dirty="0"/>
          </a:p>
        </p:txBody>
      </p:sp>
      <p:sp>
        <p:nvSpPr>
          <p:cNvPr id="4" name="Slide Number Placeholder 3">
            <a:extLst>
              <a:ext uri="{FF2B5EF4-FFF2-40B4-BE49-F238E27FC236}">
                <a16:creationId xmlns:a16="http://schemas.microsoft.com/office/drawing/2014/main" id="{6B69D7A2-B30F-D9F9-533E-95B8B65E93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2519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7179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BB8B0-AD14-57CB-3234-92404A0BC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CC203-E02F-A323-D80B-CC06B8B1B94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3F904D-E6C0-FDAD-CF41-F7EB94DDF8BA}"/>
              </a:ext>
            </a:extLst>
          </p:cNvPr>
          <p:cNvSpPr>
            <a:spLocks noGrp="1"/>
          </p:cNvSpPr>
          <p:nvPr>
            <p:ph type="body" idx="1"/>
          </p:nvPr>
        </p:nvSpPr>
        <p:spPr/>
        <p:txBody>
          <a:bodyPr/>
          <a:lstStyle/>
          <a:p>
            <a:pPr>
              <a:lnSpc>
                <a:spcPct val="115000"/>
              </a:lnSpc>
              <a:spcAft>
                <a:spcPts val="1000"/>
              </a:spcAft>
            </a:pPr>
            <a:r>
              <a:rPr lang="en-GB" dirty="0"/>
              <a:t>To provide support proportionate to the number of credits being undertaken in a course year the eligible LLE student’s intensity of study is calculated using the formula shown on this slide.</a:t>
            </a:r>
          </a:p>
          <a:p>
            <a:pPr>
              <a:lnSpc>
                <a:spcPct val="115000"/>
              </a:lnSpc>
              <a:spcAft>
                <a:spcPts val="1000"/>
              </a:spcAft>
            </a:pPr>
            <a:endParaRPr lang="en-GB" dirty="0"/>
          </a:p>
          <a:p>
            <a:pPr>
              <a:lnSpc>
                <a:spcPct val="115000"/>
              </a:lnSpc>
              <a:spcAft>
                <a:spcPts val="1000"/>
              </a:spcAft>
            </a:pPr>
            <a:r>
              <a:rPr lang="en-GB" dirty="0"/>
              <a:t>The intensity calculation is based on an equivalence to HESF and therefore uses the default standard value of 120 credits as “standard intensity”. </a:t>
            </a:r>
          </a:p>
          <a:p>
            <a:pPr>
              <a:lnSpc>
                <a:spcPct val="115000"/>
              </a:lnSpc>
              <a:spcAft>
                <a:spcPts val="1000"/>
              </a:spcAft>
            </a:pPr>
            <a:endParaRPr lang="en-GB" dirty="0"/>
          </a:p>
          <a:p>
            <a:pPr>
              <a:lnSpc>
                <a:spcPct val="115000"/>
              </a:lnSpc>
              <a:spcAft>
                <a:spcPts val="1000"/>
              </a:spcAft>
            </a:pPr>
            <a:r>
              <a:rPr lang="en-GB" dirty="0"/>
              <a:t>Eligible LLE students studying on course years with less credits than the standard value will see their entitlement to loans for living costs (all elements) reduced by the intensity. </a:t>
            </a:r>
          </a:p>
          <a:p>
            <a:pPr>
              <a:lnSpc>
                <a:spcPct val="115000"/>
              </a:lnSpc>
              <a:spcAft>
                <a:spcPts val="1000"/>
              </a:spcAft>
            </a:pPr>
            <a:endParaRPr lang="en-GB" dirty="0"/>
          </a:p>
          <a:p>
            <a:pPr>
              <a:lnSpc>
                <a:spcPct val="115000"/>
              </a:lnSpc>
              <a:spcAft>
                <a:spcPts val="1000"/>
              </a:spcAft>
            </a:pPr>
            <a:r>
              <a:rPr lang="en-GB" dirty="0"/>
              <a:t>However, eligible LLE students studying on course years with more credits than the standard value will have their intensity capped at a maximum of 100% and subject to the credit per week adjustment. </a:t>
            </a:r>
          </a:p>
          <a:p>
            <a:pPr>
              <a:lnSpc>
                <a:spcPct val="115000"/>
              </a:lnSpc>
              <a:spcAft>
                <a:spcPts val="1000"/>
              </a:spcAft>
            </a:pPr>
            <a:endParaRPr lang="en-GB" dirty="0"/>
          </a:p>
          <a:p>
            <a:pPr>
              <a:lnSpc>
                <a:spcPct val="115000"/>
              </a:lnSpc>
              <a:spcAft>
                <a:spcPts val="1000"/>
              </a:spcAft>
            </a:pPr>
            <a:r>
              <a:rPr lang="en-GB" dirty="0"/>
              <a:t>However, higher-credit courses are typically delivered over a longer duration, so students are not likely to disadvantaged by this cap as they will qualify for AWE.</a:t>
            </a:r>
          </a:p>
          <a:p>
            <a:pPr>
              <a:lnSpc>
                <a:spcPct val="115000"/>
              </a:lnSpc>
              <a:spcAft>
                <a:spcPts val="1000"/>
              </a:spcAft>
            </a:pPr>
            <a:endParaRPr lang="en-GB" dirty="0"/>
          </a:p>
          <a:p>
            <a:pPr>
              <a:lnSpc>
                <a:spcPct val="115000"/>
              </a:lnSpc>
              <a:spcAft>
                <a:spcPts val="1000"/>
              </a:spcAft>
            </a:pPr>
            <a:r>
              <a:rPr lang="en-GB" dirty="0"/>
              <a:t>The calculated intensity is then used to reduce the student’s entitlement </a:t>
            </a:r>
          </a:p>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768F16D7-A8BA-C63A-947F-CE7B14376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0063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CD4DF-E8F6-A2C5-F473-1C087F387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BA80A-7078-C572-19EC-A2B84ECB5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D828D-6124-D2D0-E173-621B33C2AC8C}"/>
              </a:ext>
            </a:extLst>
          </p:cNvPr>
          <p:cNvSpPr>
            <a:spLocks noGrp="1"/>
          </p:cNvSpPr>
          <p:nvPr>
            <p:ph type="body" idx="1"/>
          </p:nvPr>
        </p:nvSpPr>
        <p:spPr/>
        <p:txBody>
          <a:bodyPr/>
          <a:lstStyle/>
          <a:p>
            <a:pPr>
              <a:buNone/>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Donald</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an eligible student who is not entitled to benefits, he is 22 and is studying a 30-credit module starting in AY 27/28. </a:t>
            </a:r>
          </a:p>
          <a:p>
            <a:pPr>
              <a:buNone/>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 module is 20 weeks long, and he will be living with his parents during his course. His household income is £18,000.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Donald qualifies for the non-final year parental home rate of loan for living cost, and as his household income is under £25,000, he will not be subject to an income assessed reduction but as his credits for the course year are lower than 120 credits, he will be subject to an intensity reduction.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Donald’s base entitlement is £9,118 (30 x £303.93)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 intensity is calculated as follows: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endPar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buNone/>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Intensity (%) = (30/120) x 100 = 25%</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Donald’s base income assessed entitlement is reduced by his intensity of study:</a:t>
            </a:r>
            <a:endPar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£9,118 x 25% = £2,279.50</a:t>
            </a:r>
            <a:endParaRPr lang="en-GB"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buNone/>
            </a:pPr>
            <a:endPar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Donald’s</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income assessed intensity adjusted entitlement for the course year is </a:t>
            </a: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£2,279.50.</a:t>
            </a:r>
            <a:endParaRPr lang="en-GB" sz="105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FA1ECB63-ACEF-2D7E-2D27-CA62F82433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758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020F-344A-A3D8-FC28-6C3AE9B15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F64B0-8932-DB12-65F8-740161488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25C2F-4E3B-DE09-E3B0-221BAB85A2BB}"/>
              </a:ext>
            </a:extLst>
          </p:cNvPr>
          <p:cNvSpPr>
            <a:spLocks noGrp="1"/>
          </p:cNvSpPr>
          <p:nvPr>
            <p:ph type="body" idx="1"/>
          </p:nvPr>
        </p:nvSpPr>
        <p:spPr/>
        <p:txBody>
          <a:bodyPr/>
          <a:lstStyle/>
          <a:p>
            <a:pPr>
              <a:lnSpc>
                <a:spcPct val="115000"/>
              </a:lnSpc>
              <a:spcAft>
                <a:spcPts val="1000"/>
              </a:spcAft>
            </a:pPr>
            <a:r>
              <a:rPr lang="en-GB" dirty="0"/>
              <a:t>Donald example continued</a:t>
            </a:r>
          </a:p>
          <a:p>
            <a:pPr>
              <a:lnSpc>
                <a:spcPct val="115000"/>
              </a:lnSpc>
              <a:spcAft>
                <a:spcPts val="1000"/>
              </a:spcAft>
            </a:pPr>
            <a:endParaRPr lang="en-GB" dirty="0"/>
          </a:p>
          <a:p>
            <a:pPr>
              <a:lnSpc>
                <a:spcPct val="115000"/>
              </a:lnSpc>
              <a:spcAft>
                <a:spcPts val="1000"/>
              </a:spcAft>
            </a:pPr>
            <a:r>
              <a:rPr lang="en-GB" dirty="0"/>
              <a:t>Donald’s base entitlement is £9,118 (30 x £303.93)</a:t>
            </a:r>
          </a:p>
          <a:p>
            <a:pPr>
              <a:lnSpc>
                <a:spcPct val="115000"/>
              </a:lnSpc>
              <a:spcAft>
                <a:spcPts val="1000"/>
              </a:spcAft>
            </a:pPr>
            <a:r>
              <a:rPr lang="en-GB" dirty="0"/>
              <a:t> </a:t>
            </a:r>
          </a:p>
          <a:p>
            <a:pPr>
              <a:lnSpc>
                <a:spcPct val="115000"/>
              </a:lnSpc>
              <a:spcAft>
                <a:spcPts val="1000"/>
              </a:spcAft>
            </a:pPr>
            <a:r>
              <a:rPr lang="en-GB" dirty="0"/>
              <a:t>His intensity is calculated as follows: </a:t>
            </a:r>
          </a:p>
          <a:p>
            <a:pPr>
              <a:lnSpc>
                <a:spcPct val="115000"/>
              </a:lnSpc>
              <a:spcAft>
                <a:spcPts val="1000"/>
              </a:spcAft>
            </a:pPr>
            <a:endParaRPr lang="en-GB" dirty="0"/>
          </a:p>
          <a:p>
            <a:pPr>
              <a:lnSpc>
                <a:spcPct val="115000"/>
              </a:lnSpc>
              <a:spcAft>
                <a:spcPts val="1000"/>
              </a:spcAft>
            </a:pPr>
            <a:r>
              <a:rPr lang="en-GB" dirty="0"/>
              <a:t>Intensity (%) = (30/120) x 100 = 25%</a:t>
            </a:r>
          </a:p>
          <a:p>
            <a:pPr>
              <a:lnSpc>
                <a:spcPct val="115000"/>
              </a:lnSpc>
              <a:spcAft>
                <a:spcPts val="1000"/>
              </a:spcAft>
            </a:pPr>
            <a:r>
              <a:rPr lang="en-GB" dirty="0"/>
              <a:t> </a:t>
            </a:r>
          </a:p>
          <a:p>
            <a:pPr>
              <a:lnSpc>
                <a:spcPct val="115000"/>
              </a:lnSpc>
              <a:spcAft>
                <a:spcPts val="1000"/>
              </a:spcAft>
            </a:pPr>
            <a:r>
              <a:rPr lang="en-GB" dirty="0"/>
              <a:t>Donald’s base income assessed entitlement is reduced by his intensity of study:</a:t>
            </a:r>
          </a:p>
          <a:p>
            <a:pPr>
              <a:lnSpc>
                <a:spcPct val="115000"/>
              </a:lnSpc>
              <a:spcAft>
                <a:spcPts val="1000"/>
              </a:spcAft>
            </a:pPr>
            <a:endParaRPr lang="en-GB" dirty="0"/>
          </a:p>
          <a:p>
            <a:pPr>
              <a:lnSpc>
                <a:spcPct val="115000"/>
              </a:lnSpc>
              <a:spcAft>
                <a:spcPts val="1000"/>
              </a:spcAft>
            </a:pPr>
            <a:r>
              <a:rPr lang="en-GB" dirty="0"/>
              <a:t>£9,118 x 25% = £2,279.50</a:t>
            </a:r>
          </a:p>
          <a:p>
            <a:pPr>
              <a:lnSpc>
                <a:spcPct val="115000"/>
              </a:lnSpc>
              <a:spcAft>
                <a:spcPts val="1000"/>
              </a:spcAft>
            </a:pPr>
            <a:endParaRPr lang="en-GB" dirty="0"/>
          </a:p>
          <a:p>
            <a:pPr>
              <a:lnSpc>
                <a:spcPct val="115000"/>
              </a:lnSpc>
              <a:spcAft>
                <a:spcPts val="1000"/>
              </a:spcAft>
            </a:pPr>
            <a:r>
              <a:rPr lang="en-GB" dirty="0"/>
              <a:t>Donald’s income assessed intensity adjusted entitlement for the course year is £2,279.50.</a:t>
            </a:r>
          </a:p>
          <a:p>
            <a:pPr>
              <a:lnSpc>
                <a:spcPct val="115000"/>
              </a:lnSpc>
              <a:spcAft>
                <a:spcPts val="1000"/>
              </a:spcAft>
            </a:pPr>
            <a:endParaRPr lang="en-GB" dirty="0"/>
          </a:p>
        </p:txBody>
      </p:sp>
      <p:sp>
        <p:nvSpPr>
          <p:cNvPr id="4" name="Slide Number Placeholder 3">
            <a:extLst>
              <a:ext uri="{FF2B5EF4-FFF2-40B4-BE49-F238E27FC236}">
                <a16:creationId xmlns:a16="http://schemas.microsoft.com/office/drawing/2014/main" id="{E27FDB41-9E08-885E-73E5-4D6B5A3022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35BFF-4599-4D88-8734-5609FA39EC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4942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E294-4112-D8C6-67F5-D424EB4E8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2AD2C-8329-F9E5-9C66-E0869759793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3FED335-AFF5-162E-1054-1B0F96D142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For new learners under the LLE, targeted support grants will be made available for those studying on a full-time basis (equivalent to at least 120 credits per course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This covers grants for dependants and travel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The government intends to continue its evaluation of how these grants are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The Disabled Students Allowance (DSA) will also continue to be available for those studying 30 or more credits per course under the 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The LLE will not affect learners who are already eligible for targeted support 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This money does not need to be repaid.</a:t>
            </a:r>
          </a:p>
          <a:p>
            <a:endParaRPr lang="en-GB" dirty="0"/>
          </a:p>
        </p:txBody>
      </p:sp>
      <p:sp>
        <p:nvSpPr>
          <p:cNvPr id="4" name="Slide Number Placeholder 3">
            <a:extLst>
              <a:ext uri="{FF2B5EF4-FFF2-40B4-BE49-F238E27FC236}">
                <a16:creationId xmlns:a16="http://schemas.microsoft.com/office/drawing/2014/main" id="{D70D9021-5CEB-9C84-A543-EFAF3EFE2D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89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91C55F-B3FC-4B03-90BB-E9D29872B938}" type="slidenum">
              <a:rPr lang="en-GB" smtClean="0"/>
              <a:t>46</a:t>
            </a:fld>
            <a:endParaRPr lang="en-GB" dirty="0"/>
          </a:p>
        </p:txBody>
      </p:sp>
    </p:spTree>
    <p:extLst>
      <p:ext uri="{BB962C8B-B14F-4D97-AF65-F5344CB8AC3E}">
        <p14:creationId xmlns:p14="http://schemas.microsoft.com/office/powerpoint/2010/main" val="717761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1869C-734C-66F4-175B-AB44EFD8F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C7C31-2EE5-FBA2-E060-B17289F2110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2050334-3852-2056-EFFE-E2329CC04DBE}"/>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Repayment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Loans taken out under LLE will be subject to Plan 5 repayment terms and conditions.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a student takes out a loan under LLE, they will be liable to make statutory repayments to their loan balance from the Statutory Repayment Due Date (SRDD).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a student takes out loans under LLE for multiple courses or modules that are being studied concurrently, a separate SRDD will be set in relation to each individual course or module that the student receives loan funding towards.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following information offers a brief summary of the existing Plan 5 terms and conditions, as well as an overview of the small amount of policy changes required within repayment policy rules following the introduction of the LLE.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Plan 5 Overview</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Plan 5 loans contain the following key repayment terms and conditions: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 annual repayment threshold is set at £25,000 (increasing by Retail Price Index (RPI) at the start of each tax year from tax year 27/28).</a:t>
            </a:r>
          </a:p>
          <a:p>
            <a:pPr lvl="0"/>
            <a:r>
              <a:rPr lang="en-GB" sz="1200" kern="1200" dirty="0">
                <a:solidFill>
                  <a:schemeClr val="tx1"/>
                </a:solidFill>
                <a:effectLst/>
                <a:latin typeface="+mn-lt"/>
                <a:ea typeface="+mn-ea"/>
                <a:cs typeface="+mn-cs"/>
              </a:rPr>
              <a:t>Interest rates are linked to RPI only (i.e. no variable interest rate applies), which is subject to PMR capping rules.</a:t>
            </a:r>
          </a:p>
          <a:p>
            <a:pPr lvl="0"/>
            <a:r>
              <a:rPr lang="en-GB" sz="1200" kern="1200" dirty="0">
                <a:solidFill>
                  <a:schemeClr val="tx1"/>
                </a:solidFill>
                <a:effectLst/>
                <a:latin typeface="+mn-lt"/>
                <a:ea typeface="+mn-ea"/>
                <a:cs typeface="+mn-cs"/>
              </a:rPr>
              <a:t>The SRDD set as the start of tax year following course completion or withdrawal</a:t>
            </a:r>
          </a:p>
          <a:p>
            <a:pPr lvl="0"/>
            <a:r>
              <a:rPr lang="en-GB" sz="1200" kern="1200" dirty="0">
                <a:solidFill>
                  <a:schemeClr val="tx1"/>
                </a:solidFill>
                <a:effectLst/>
                <a:latin typeface="+mn-lt"/>
                <a:ea typeface="+mn-ea"/>
                <a:cs typeface="+mn-cs"/>
              </a:rPr>
              <a:t>Loan term cancellation of 40 years from SRDD.</a:t>
            </a:r>
          </a:p>
          <a:p>
            <a:endParaRPr lang="en-GB" dirty="0"/>
          </a:p>
        </p:txBody>
      </p:sp>
      <p:sp>
        <p:nvSpPr>
          <p:cNvPr id="4" name="Slide Number Placeholder 3">
            <a:extLst>
              <a:ext uri="{FF2B5EF4-FFF2-40B4-BE49-F238E27FC236}">
                <a16:creationId xmlns:a16="http://schemas.microsoft.com/office/drawing/2014/main" id="{588A8D33-C839-18DB-EFD3-1251300F98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787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9CB1-1BA9-C9A2-BFA3-E0AD6F543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3C4AC-64BB-DF5D-2D2D-3E7E01BAF20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AF3217B-72F8-E4EE-2829-EA46223B4C75}"/>
              </a:ext>
            </a:extLst>
          </p:cNvPr>
          <p:cNvSpPr>
            <a:spLocks noGrp="1"/>
          </p:cNvSpPr>
          <p:nvPr>
            <p:ph type="body" idx="1"/>
          </p:nvPr>
        </p:nvSpPr>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DfE have published an overview page and supporting online material covering essential LLE policy, loan entitlement and implementation information:</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This includes individual guidance pages covering tuition fee limits, and maintenance support under the LLE.</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tuition fee limits page covers areas such as: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Fee limit rates for courses, modules and special periods</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Credits per-course amount, including a list of course types and the associated credits</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Credit-bearing years and default credits for non-credit-bearing study</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Maintenance Support page explains how living cost support for students at colleges and universities will change when the lifelong learning entitlement (LLE) launches, with</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content covering:</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How Maintenance Loans will work under the LLE</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Student eligibility, based on circumstances and course choice</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Household income assessment and calculation</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68000" marR="0" lvl="0" indent="-360000"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www.gov.uk/government/publications/lifelong-learning-entitlement-lle-overview/lifelong-learning-entitlement-overview</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468000" marR="0" lvl="0" indent="-360000"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hlinkClick r:id="rId4"/>
              </a:rPr>
              <a:t>www.gov.uk/government/publications/lifelong-learning-entitlement-tuition-fee-limits</a:t>
            </a: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rPr>
              <a:t> </a:t>
            </a:r>
          </a:p>
          <a:p>
            <a:pPr marL="468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hlinkClick r:id="rId5"/>
              </a:rPr>
              <a:t>www.gov.uk/government/publications/lifelong-learning-entitlement-maintenance-loans-for-living-costs</a:t>
            </a: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rPr>
              <a:t> </a:t>
            </a:r>
          </a:p>
          <a:p>
            <a:endParaRPr lang="en-GB" dirty="0"/>
          </a:p>
        </p:txBody>
      </p:sp>
      <p:sp>
        <p:nvSpPr>
          <p:cNvPr id="4" name="Slide Number Placeholder 3">
            <a:extLst>
              <a:ext uri="{FF2B5EF4-FFF2-40B4-BE49-F238E27FC236}">
                <a16:creationId xmlns:a16="http://schemas.microsoft.com/office/drawing/2014/main" id="{E44A7C75-7FA4-CB86-C22C-F621B31839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773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8442-8C2A-8B93-DB89-7F9C459F6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2E278-A502-9FED-5C20-7DBA8CFDB2A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C799C74-0AE2-5181-E150-554D5E627775}"/>
              </a:ext>
            </a:extLst>
          </p:cNvPr>
          <p:cNvSpPr>
            <a:spLocks noGrp="1"/>
          </p:cNvSpPr>
          <p:nvPr>
            <p:ph type="body" idx="1"/>
          </p:nvPr>
        </p:nvSpPr>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In readiness for introduction of the LLE,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dedicated student guidance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has been published on GOV.UK, the SFE campaign page and in a supporting article posted on the DfE Education</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Hub:</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Content delivers essential LLE funding messages and illustrative examples covering eligibility, loan entitlement, maintenance support, course and modular study options, extra financial help and repayment:</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60000" marR="0" lvl="0" indent="-3600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hlinkClick r:id="rId3"/>
              </a:rPr>
              <a:t>https://studentfinance.campaign.gov.uk/lifelong-learning-entitlement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 </a:t>
            </a:r>
          </a:p>
          <a:p>
            <a:pPr marL="360000" marR="0" lvl="0" indent="-36000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www.gov.uk/student-finance-on-or-after-1-january-2027</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www.gov.uk/government/publications/how-much-lifelong-learning-entitlement-lle-you-could-get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https://educationhub.blog.gov.uk/2026/05/what-the-lifelong-learning-entitlement-means-for-you</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p:txBody>
      </p:sp>
      <p:sp>
        <p:nvSpPr>
          <p:cNvPr id="4" name="Slide Number Placeholder 3">
            <a:extLst>
              <a:ext uri="{FF2B5EF4-FFF2-40B4-BE49-F238E27FC236}">
                <a16:creationId xmlns:a16="http://schemas.microsoft.com/office/drawing/2014/main" id="{422A05A8-0849-154C-A9CF-20455D9670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46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3202-4A5A-C82B-3EB6-39F47BF42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78919-9DBA-3B86-495C-1308C2F73B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56F928C-1E3F-9177-AC68-CC770C865997}"/>
              </a:ext>
            </a:extLst>
          </p:cNvPr>
          <p:cNvSpPr>
            <a:spLocks noGrp="1"/>
          </p:cNvSpPr>
          <p:nvPr>
            <p:ph type="body" idx="1"/>
          </p:nvPr>
        </p:nvSpPr>
        <p:spPr/>
        <p:txBody>
          <a:bodyPr/>
          <a:lstStyle/>
          <a:p>
            <a:r>
              <a:rPr lang="en-GB" dirty="0"/>
              <a:t>Undergraduate students starting or continuing their courses in the 2026 to 2027 academic year will qualify for a 2.71% increase to maximum loans for living costs. </a:t>
            </a:r>
          </a:p>
          <a:p>
            <a:endParaRPr lang="en-GB" dirty="0"/>
          </a:p>
          <a:p>
            <a:r>
              <a:rPr lang="en-GB" dirty="0"/>
              <a:t>The same percentage increase will apply to maximum long courses loans for full-time courses where attendance exceeds 30 weeks and 3 days in an academic year. </a:t>
            </a:r>
          </a:p>
          <a:p>
            <a:endParaRPr lang="en-GB" dirty="0"/>
          </a:p>
          <a:p>
            <a:r>
              <a:rPr lang="en-GB" dirty="0"/>
              <a:t>All students will qualify for an uplift in support for the 2026 to 2027 academic year with the most support being paid to students on household incomes of £25,000 or less. </a:t>
            </a:r>
          </a:p>
          <a:p>
            <a:endParaRPr lang="en-GB" dirty="0"/>
          </a:p>
          <a:p>
            <a:r>
              <a:rPr lang="en-GB" dirty="0"/>
              <a:t>Maximum loans for living costs for undergraduate courses will continue to increase in line with forecast inflation in future academic years. </a:t>
            </a:r>
          </a:p>
          <a:p>
            <a:endParaRPr lang="en-GB" dirty="0"/>
          </a:p>
          <a:p>
            <a:r>
              <a:rPr lang="en-GB" dirty="0"/>
              <a:t>The government will confirm changes for the 2027 to 2028 academic year in autumn 2026.  </a:t>
            </a:r>
          </a:p>
          <a:p>
            <a:endParaRPr lang="en-GB" dirty="0"/>
          </a:p>
        </p:txBody>
      </p:sp>
      <p:sp>
        <p:nvSpPr>
          <p:cNvPr id="4" name="Slide Number Placeholder 3">
            <a:extLst>
              <a:ext uri="{FF2B5EF4-FFF2-40B4-BE49-F238E27FC236}">
                <a16:creationId xmlns:a16="http://schemas.microsoft.com/office/drawing/2014/main" id="{56680C5A-AF79-BE9B-8B98-D8468A2EF1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17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A2E6B-27DD-12A5-2CE4-13F45E9F5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8F4A8-72E3-C74C-C330-B258CC7CCBB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DF205DC-6360-1A1C-590D-ECC69C983956}"/>
              </a:ext>
            </a:extLst>
          </p:cNvPr>
          <p:cNvSpPr>
            <a:spLocks noGrp="1"/>
          </p:cNvSpPr>
          <p:nvPr>
            <p:ph type="body" idx="1"/>
          </p:nvPr>
        </p:nvSpPr>
        <p:spPr/>
        <p:txBody>
          <a:bodyPr/>
          <a:lstStyle/>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National LLE communication and campaign activity will commence from Summer 2026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From this summer, the LLE be integrated into the existing ‘Skills for Life’ campaign as national messaging and activity begins to appear across multiple online and offline channels</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www.skillsforcareers.education.gov.uk/pages/skills-for-life</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www.skillsforcareers.education.gov.uk/pages/lifelong-learning-entitlement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To help providers, advisors and influencers to engage students, DfE’s LLE Promotion and Supporting resources will include:</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LLE communications asset pack:  practical, ready‑to‑use assets to support conversations and engagement with learners </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New LLE guidance chapters: to bring LLE regulations to life and support understanding and the application of LLE policy </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LLE persona toolkit: to help providers and advisors navigate and understand the impact of the changes across different user groups</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Joining up the learner journey: Ongoing review of student finance IAG with refreshed content across online and offline channels, + greater join up with DWP career guidance </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New LLE ready student finance calculator: To help learners get an early understanding of what they might be entitled to through the LLE.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The DfE communication asset pack which will contain a range of practical, ready‑to‑use assets to support conversations and engagement with prospective students.</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Plain English factsheets: key policy explained clearly, shaped with communications experts</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A4 infographics: simple, visual explanations that bring policy to life</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Short animations: quick, engaging videos on core topics</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Outreach posters: ready for display to support engagement</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Messaging framework: with clear, consistent narratives to support conversations</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Social content: ready‑made posts to amplify reach</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From this summer, the LLE will be integrated into the Government’s Skills for Life Campaign.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The Skills for Life campaign ‘It all starts with skills’ invites young people, adults and businesses to make the most of their potential by engaging in a range of government skills and</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technical education offers.</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As part of this activity, DfE will be launching a brand new LLE campaign page on the existing Skills for Careers website.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This landing page will act as the front door to LLE information,</a:t>
            </a:r>
          </a:p>
          <a:p>
            <a:pPr marL="396000" marR="0" lvl="0" indent="-3600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advice and guidance helping learners (and other stakeholders) navigate the range of existing guidance. </a:t>
            </a:r>
          </a:p>
          <a:p>
            <a:pPr marL="396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p:txBody>
      </p:sp>
      <p:sp>
        <p:nvSpPr>
          <p:cNvPr id="4" name="Slide Number Placeholder 3">
            <a:extLst>
              <a:ext uri="{FF2B5EF4-FFF2-40B4-BE49-F238E27FC236}">
                <a16:creationId xmlns:a16="http://schemas.microsoft.com/office/drawing/2014/main" id="{AE69ADC9-BCE4-FA34-4F90-3F59A4CFEE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B68E5-3BD1-E078-9555-499E88661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5ACD3-AE87-23BB-909A-FE3CFC331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92EEF-F6F2-4EAD-8935-6ABE27A095FE}"/>
              </a:ext>
            </a:extLst>
          </p:cNvPr>
          <p:cNvSpPr>
            <a:spLocks noGrp="1"/>
          </p:cNvSpPr>
          <p:nvPr>
            <p:ph type="body" idx="1"/>
          </p:nvPr>
        </p:nvSpPr>
        <p:spPr/>
        <p:txBody>
          <a:bodyPr/>
          <a:lstStyle/>
          <a:p>
            <a:r>
              <a:rPr lang="en-GB" dirty="0"/>
              <a:t>DfE have started to lay secondary legislation in Parliament to implement the LLE fee limits and funding system. </a:t>
            </a:r>
          </a:p>
          <a:p>
            <a:endParaRPr lang="en-GB" dirty="0"/>
          </a:p>
          <a:p>
            <a:r>
              <a:rPr lang="en-GB" dirty="0"/>
              <a:t>This is made up of 3 key statutory instruments (SIs):</a:t>
            </a:r>
          </a:p>
          <a:p>
            <a:endParaRPr lang="en-GB" dirty="0"/>
          </a:p>
          <a:p>
            <a:r>
              <a:rPr lang="en-GB" dirty="0"/>
              <a:t>The Lifelong Learning (Fee Limits) Regulations 2026 - these have been laid in draft and can be tracked through Parliament</a:t>
            </a:r>
          </a:p>
          <a:p>
            <a:endParaRPr lang="en-GB" dirty="0"/>
          </a:p>
          <a:p>
            <a:r>
              <a:rPr lang="en-GB" dirty="0"/>
              <a:t>https://www.legislation.gov.uk/ukdsi/2026/9780348283327/contents</a:t>
            </a:r>
          </a:p>
          <a:p>
            <a:endParaRPr lang="en-GB" dirty="0"/>
          </a:p>
          <a:p>
            <a:r>
              <a:rPr lang="en-GB" dirty="0"/>
              <a:t>The Lifelong Learning (Student Support) (Amendment of Fees and Awards etc.) Regulations 2026</a:t>
            </a:r>
          </a:p>
          <a:p>
            <a:r>
              <a:rPr lang="en-GB" dirty="0"/>
              <a:t>The Education (Student Loans) (Repayment) (Amendments for Lifelong Learning) Regulations 2026</a:t>
            </a:r>
          </a:p>
          <a:p>
            <a:endParaRPr lang="en-GB" dirty="0"/>
          </a:p>
          <a:p>
            <a:r>
              <a:rPr lang="en-GB" dirty="0"/>
              <a:t>The latter 2 instruments will be laid if and when Parliament approves the Lifelong Learning (Fee Limits) Regulations.</a:t>
            </a:r>
          </a:p>
          <a:p>
            <a:endParaRPr lang="en-GB" dirty="0"/>
          </a:p>
          <a:p>
            <a:r>
              <a:rPr lang="en-GB" dirty="0"/>
              <a:t>DfE have provided drafts of these 2 SIs and their explanatory memorandums to provide a full picture of how the entire LLE policy is intended to operate.</a:t>
            </a:r>
          </a:p>
          <a:p>
            <a:endParaRPr lang="en-GB" dirty="0"/>
          </a:p>
          <a:p>
            <a:r>
              <a:rPr lang="en-GB" dirty="0"/>
              <a:t>https://www.gov.uk/government/publications/lifelong-learning-entitlement-lle-secondary-legislation</a:t>
            </a:r>
          </a:p>
          <a:p>
            <a:endParaRPr lang="en-GB" dirty="0"/>
          </a:p>
        </p:txBody>
      </p:sp>
      <p:sp>
        <p:nvSpPr>
          <p:cNvPr id="4" name="Slide Number Placeholder 3">
            <a:extLst>
              <a:ext uri="{FF2B5EF4-FFF2-40B4-BE49-F238E27FC236}">
                <a16:creationId xmlns:a16="http://schemas.microsoft.com/office/drawing/2014/main" id="{D0BC8EB9-EFCC-F64F-E48F-CD55AF8627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377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B99F-7A27-17E1-BACE-7F79E83F7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C7252-275F-D7A5-51DE-C591CEA8A146}"/>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39080DE-5FC8-340A-44A2-BC41784BF55E}"/>
              </a:ext>
            </a:extLst>
          </p:cNvPr>
          <p:cNvSpPr>
            <a:spLocks noGrp="1"/>
          </p:cNvSpPr>
          <p:nvPr>
            <p:ph type="body" idx="1"/>
          </p:nvPr>
        </p:nvSpPr>
        <p:spPr/>
        <p:txBody>
          <a:bodyPr/>
          <a:lstStyle/>
          <a:p>
            <a:r>
              <a:rPr lang="en-GB" dirty="0"/>
              <a:t>Any questions or comments?</a:t>
            </a:r>
          </a:p>
          <a:p>
            <a:endParaRPr lang="en-GB" dirty="0"/>
          </a:p>
          <a:p>
            <a:r>
              <a:rPr lang="en-GB" dirty="0"/>
              <a:t>Answers to LLE related policy, process and administration questions received from SLC’s partner network can be found on the FAQ Page on the HEP Services website: www.heinfo.slc.co.uk/lle/lle-faq </a:t>
            </a:r>
          </a:p>
          <a:p>
            <a:endParaRPr lang="en-GB" dirty="0"/>
          </a:p>
        </p:txBody>
      </p:sp>
      <p:sp>
        <p:nvSpPr>
          <p:cNvPr id="4" name="Slide Number Placeholder 3">
            <a:extLst>
              <a:ext uri="{FF2B5EF4-FFF2-40B4-BE49-F238E27FC236}">
                <a16:creationId xmlns:a16="http://schemas.microsoft.com/office/drawing/2014/main" id="{74182005-6060-8EEA-38A5-6BA9D727E5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0815E-B970-415A-9D0C-CBEF2BEA85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165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654B-00BD-E374-8177-A44D94EEF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682C5-699B-58E7-2DD3-E93480E44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FED63-6DFB-0D15-0EA5-E6B7A17628D3}"/>
              </a:ext>
            </a:extLst>
          </p:cNvPr>
          <p:cNvSpPr>
            <a:spLocks noGrp="1"/>
          </p:cNvSpPr>
          <p:nvPr>
            <p:ph type="body" idx="1"/>
          </p:nvPr>
        </p:nvSpPr>
        <p:spPr/>
        <p:txBody>
          <a:bodyPr/>
          <a:lstStyle/>
          <a:p>
            <a:r>
              <a:rPr lang="en-GB" dirty="0"/>
              <a:t>Survey link:</a:t>
            </a:r>
          </a:p>
          <a:p>
            <a:endParaRPr lang="en-GB" dirty="0"/>
          </a:p>
          <a:p>
            <a:r>
              <a:rPr lang="en-GB" dirty="0"/>
              <a:t>https://www.surveymonkey.com/r/LWCLTHH</a:t>
            </a:r>
          </a:p>
        </p:txBody>
      </p:sp>
      <p:sp>
        <p:nvSpPr>
          <p:cNvPr id="4" name="Slide Number Placeholder 3">
            <a:extLst>
              <a:ext uri="{FF2B5EF4-FFF2-40B4-BE49-F238E27FC236}">
                <a16:creationId xmlns:a16="http://schemas.microsoft.com/office/drawing/2014/main" id="{C49BDBAB-2FDF-ABE3-F9CF-2874125570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8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4E0D-6ADF-C0E6-EF7E-4718920CB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82C84-83CB-95E7-5EAC-DC88B4ED79E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BCED1B0-6D9E-3399-0C34-B97C02FD325A}"/>
              </a:ext>
            </a:extLst>
          </p:cNvPr>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https://www.gov.uk/student-finance-calculator</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Students on household incomes of £25,000 or less qualify for the maximum loan for living costs at the respective Home, Elsewhere or London rate of loan.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Household Income Assessment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income assessment for full year and final year rates of loans for living costs is calculated as follows: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Parental Home Rate: £1 reduction in loan for every complete £6.54 increase in income above £25,000.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London Rate: £1 reduction in loan for every complete £6.36 increase in income above £25,000.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Elsewhere Rate: £1 reduction in loan for every complete £6.47 increase in income above £25,000.</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Overseas Rate: £1 reduction in loan for every complete £6.41 increase in income above £25,000.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income threshold for the minimum non-income assessed full rate of overseas loan is: £66,069.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income thresholds for the minimum non-income assessed final year rates of loans are: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£56,994 (Home),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£67,504 (London),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£60,903 (Elsewhere), and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£62,775 (Overseas). 	</a:t>
            </a:r>
          </a:p>
          <a:p>
            <a:endParaRPr lang="en-GB" dirty="0"/>
          </a:p>
        </p:txBody>
      </p:sp>
      <p:sp>
        <p:nvSpPr>
          <p:cNvPr id="4" name="Slide Number Placeholder 3">
            <a:extLst>
              <a:ext uri="{FF2B5EF4-FFF2-40B4-BE49-F238E27FC236}">
                <a16:creationId xmlns:a16="http://schemas.microsoft.com/office/drawing/2014/main" id="{2AFEE514-D268-483E-5372-959708BEC5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0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3F15-75BE-1D9B-DB89-72A2ABBDA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EF852-9F8B-FF89-DDB1-8E0684692E8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49B89D1-BC07-12D0-A9DB-A63BBADCAE31}"/>
              </a:ext>
            </a:extLst>
          </p:cNvPr>
          <p:cNvSpPr>
            <a:spLocks noGrp="1"/>
          </p:cNvSpPr>
          <p:nvPr>
            <p:ph type="body" idx="1"/>
          </p:nvPr>
        </p:nvSpPr>
        <p:spPr/>
        <p:txBody>
          <a:bodyPr/>
          <a:lstStyle/>
          <a:p>
            <a:r>
              <a:rPr lang="en-GB" dirty="0"/>
              <a:t>For AY 2026/27, Maximum Dependants’ Grant support rates for eligible full-time students in AY 2026/27 will remain at the levels that applied in AY 2025/26:</a:t>
            </a:r>
          </a:p>
          <a:p>
            <a:endParaRPr lang="en-GB" dirty="0"/>
          </a:p>
          <a:p>
            <a:r>
              <a:rPr lang="en-GB" dirty="0"/>
              <a:t>Adult Dependants’ Grant £3,545</a:t>
            </a:r>
          </a:p>
          <a:p>
            <a:r>
              <a:rPr lang="en-GB" dirty="0"/>
              <a:t>Childcare Grant for one child £199.62 per week</a:t>
            </a:r>
          </a:p>
          <a:p>
            <a:r>
              <a:rPr lang="en-GB" dirty="0"/>
              <a:t>Childcare Grant for two or more children £342.24 per week</a:t>
            </a:r>
          </a:p>
          <a:p>
            <a:r>
              <a:rPr lang="en-GB" dirty="0"/>
              <a:t>Parents’ Learning Allowance £2,024</a:t>
            </a:r>
          </a:p>
          <a:p>
            <a:endParaRPr lang="en-GB" dirty="0"/>
          </a:p>
          <a:p>
            <a:r>
              <a:rPr lang="en-GB" dirty="0"/>
              <a:t>Disabled Students’ Allowance (DSA): </a:t>
            </a:r>
          </a:p>
          <a:p>
            <a:r>
              <a:rPr lang="en-GB" dirty="0"/>
              <a:t>Maximum Disabled Students’ Allowance for eligible full-time and part-time undergraduate students  will be maintained at £27,783 in AY 2026/27 </a:t>
            </a:r>
          </a:p>
          <a:p>
            <a:endParaRPr lang="en-GB" dirty="0"/>
          </a:p>
        </p:txBody>
      </p:sp>
      <p:sp>
        <p:nvSpPr>
          <p:cNvPr id="4" name="Slide Number Placeholder 3">
            <a:extLst>
              <a:ext uri="{FF2B5EF4-FFF2-40B4-BE49-F238E27FC236}">
                <a16:creationId xmlns:a16="http://schemas.microsoft.com/office/drawing/2014/main" id="{4F7EC880-2BEC-ED3E-EAE4-C8528657CF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03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Disabled Students’ Allowance (DSA), which is available for students to fund extra support they may need if they are living with a disability, learning difficulty or mental health condition,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specific learning difficulty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mental health condition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physical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sensory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long-term health condition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We understand that personal circumstances and the support required is very individual to that student and will vary from person to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However, in the widest terms, DSA support covers: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Specialist equipment – for example if a student needs a computer to run specialist software or braille display.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Non-medical helpers – for example, if a British Sign Language interpreter is required to attend lectures.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Travel – for example, if a taxi is needed to attend university, rather than using public transport.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A range of general costs may also be considered, related to a student’s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GDS Transport"/>
                <a:ea typeface="+mn-ea"/>
                <a:cs typeface="+mn-cs"/>
              </a:rPr>
              <a:t>DSA doesn’t depend on household income and doesn’t need to be repaid.</a:t>
            </a:r>
            <a:endParaRPr kumimoji="0" lang="en-GB" sz="1200" b="1"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B0C0C"/>
              </a:solidFill>
              <a:effectLst/>
              <a:uLnTx/>
              <a:uFillTx/>
              <a:latin typeface="GDS Transpor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GDS Transport"/>
              <a:ea typeface="+mn-ea"/>
              <a:cs typeface="+mn-cs"/>
            </a:endParaRPr>
          </a:p>
        </p:txBody>
      </p:sp>
      <p:sp>
        <p:nvSpPr>
          <p:cNvPr id="4" name="Slide Number Placeholder 3"/>
          <p:cNvSpPr>
            <a:spLocks noGrp="1"/>
          </p:cNvSpPr>
          <p:nvPr>
            <p:ph type="sldNum" sz="quarter" idx="5"/>
          </p:nvPr>
        </p:nvSpPr>
        <p:spPr/>
        <p:txBody>
          <a:bodyPr/>
          <a:lstStyle/>
          <a:p>
            <a:fld id="{07A35BFF-4599-4D88-8734-5609FA39EC15}" type="slidenum">
              <a:rPr lang="en-GB" smtClean="0"/>
              <a:t>9</a:t>
            </a:fld>
            <a:endParaRPr lang="en-GB"/>
          </a:p>
        </p:txBody>
      </p:sp>
    </p:spTree>
    <p:extLst>
      <p:ext uri="{BB962C8B-B14F-4D97-AF65-F5344CB8AC3E}">
        <p14:creationId xmlns:p14="http://schemas.microsoft.com/office/powerpoint/2010/main" val="179604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AEFDF-B535-55C5-C291-49ECA4457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D0EE3-06EB-6F8C-17E3-77E96CE2B3B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960DD3-3684-2072-7C13-4CE24AE7BACF}"/>
              </a:ext>
            </a:extLst>
          </p:cNvPr>
          <p:cNvSpPr>
            <a:spLocks noGrp="1"/>
          </p:cNvSpPr>
          <p:nvPr>
            <p:ph type="body" idx="1"/>
          </p:nvPr>
        </p:nvSpPr>
        <p:spPr/>
        <p:txBody>
          <a:bodyPr/>
          <a:lstStyle/>
          <a:p>
            <a:r>
              <a:rPr lang="en-GB" dirty="0"/>
              <a:t>The meaning of a Plan 5 loan for English-funded borrowers is as set out in Regulation 3E:</a:t>
            </a:r>
          </a:p>
          <a:p>
            <a:endParaRPr lang="en-GB" dirty="0"/>
          </a:p>
          <a:p>
            <a:r>
              <a:rPr lang="en-GB" dirty="0"/>
              <a:t>Plan 5 - HE borrowers (except Postgraduate Masters and Doctoral)</a:t>
            </a:r>
          </a:p>
          <a:p>
            <a:r>
              <a:rPr lang="en-GB" dirty="0"/>
              <a:t>A student loan that doesn’t fall within the definition of a Plan 2 loan and is taken out by an English-funded borrower in respect of  a designated FT course or a designated PT course the borrower starts on or after 1 August 2023.</a:t>
            </a:r>
          </a:p>
          <a:p>
            <a:endParaRPr lang="en-GB" dirty="0"/>
          </a:p>
          <a:p>
            <a:r>
              <a:rPr lang="en-GB" dirty="0"/>
              <a:t>Plan 5 - FE borrowers</a:t>
            </a:r>
          </a:p>
          <a:p>
            <a:r>
              <a:rPr lang="en-GB" dirty="0"/>
              <a:t>An Advanced Learner Loan (ALL) that doesn’t fall within the definition of a Plan 2 loan and is taken out by a borrower in respect of a designated Learning Aim that starts on or after 1 August 2023</a:t>
            </a:r>
          </a:p>
          <a:p>
            <a:endParaRPr lang="en-GB" dirty="0"/>
          </a:p>
          <a:p>
            <a:r>
              <a:rPr lang="en-GB" dirty="0"/>
              <a:t>Plan 5  loans include the following key elements:</a:t>
            </a:r>
          </a:p>
          <a:p>
            <a:endParaRPr lang="en-GB" dirty="0"/>
          </a:p>
          <a:p>
            <a:r>
              <a:rPr lang="en-GB" dirty="0"/>
              <a:t>A repayment threshold of £25,000, maintained at this level up to and including FY2026-27 then uprated annually with RPI inflation from April 2027</a:t>
            </a:r>
          </a:p>
          <a:p>
            <a:r>
              <a:rPr lang="en-GB" dirty="0"/>
              <a:t>An interest rate of RPI only, and</a:t>
            </a:r>
          </a:p>
          <a:p>
            <a:r>
              <a:rPr lang="en-GB" dirty="0"/>
              <a:t>A repayment term of 40 years</a:t>
            </a:r>
          </a:p>
          <a:p>
            <a:endParaRPr lang="en-GB" dirty="0"/>
          </a:p>
          <a:p>
            <a:r>
              <a:rPr lang="en-GB" dirty="0"/>
              <a:t>A Plan 5 borrower repays 9% of income above the repayment threshold related to their pay period (Regulation 29(3) and Regulation 44(1)).</a:t>
            </a:r>
          </a:p>
          <a:p>
            <a:endParaRPr lang="en-GB" dirty="0"/>
          </a:p>
          <a:p>
            <a:r>
              <a:rPr lang="en-GB" dirty="0"/>
              <a:t>The Plan 5 repayment thresholds in FY26-27 are:</a:t>
            </a:r>
          </a:p>
          <a:p>
            <a:r>
              <a:rPr lang="en-GB" dirty="0"/>
              <a:t>• £25,000 per year</a:t>
            </a:r>
          </a:p>
          <a:p>
            <a:r>
              <a:rPr lang="en-GB" dirty="0"/>
              <a:t>• £2,083.33 per calendar month</a:t>
            </a:r>
          </a:p>
          <a:p>
            <a:r>
              <a:rPr lang="en-GB" dirty="0"/>
              <a:t>• £480.76 per week</a:t>
            </a:r>
          </a:p>
          <a:p>
            <a:endParaRPr lang="en-GB" dirty="0"/>
          </a:p>
          <a:p>
            <a:r>
              <a:rPr lang="en-GB" dirty="0"/>
              <a:t>From FY27-28 the Plan 5 repayment threshold will be adjusted annually in line with RPI at the start of each FY </a:t>
            </a:r>
          </a:p>
          <a:p>
            <a:endParaRPr lang="en-GB" dirty="0"/>
          </a:p>
          <a:p>
            <a:r>
              <a:rPr lang="en-GB" dirty="0"/>
              <a:t>The SRDD for a Plan 5 loan taken out for a FT course is the start of the FY beginning 6 April following the date that the borrower completes or withdraws from their course (Regulation</a:t>
            </a:r>
          </a:p>
          <a:p>
            <a:r>
              <a:rPr lang="en-GB" dirty="0"/>
              <a:t>15(2)).</a:t>
            </a:r>
          </a:p>
          <a:p>
            <a:endParaRPr lang="en-GB" dirty="0"/>
          </a:p>
          <a:p>
            <a:r>
              <a:rPr lang="en-GB" dirty="0"/>
              <a:t>The earliest SRDD for a Plan 5 loan is 6 April 2026 (Regulation 15(2BA)) therefore a borrower will not be liable to make statutory repayments to their Plan 5 loan until 6 April</a:t>
            </a:r>
          </a:p>
          <a:p>
            <a:r>
              <a:rPr lang="en-GB" dirty="0"/>
              <a:t>2026.</a:t>
            </a:r>
          </a:p>
          <a:p>
            <a:endParaRPr lang="en-GB" dirty="0"/>
          </a:p>
          <a:p>
            <a:r>
              <a:rPr lang="en-GB" dirty="0"/>
              <a:t>The SRDD for a Plan 5 loan taken out for a PT course is whichever of the following dates occurs first:</a:t>
            </a:r>
          </a:p>
          <a:p>
            <a:endParaRPr lang="en-GB" dirty="0"/>
          </a:p>
          <a:p>
            <a:r>
              <a:rPr lang="en-GB" dirty="0"/>
              <a:t>The start of the FY beginning 6 April following the date that the borrower completes or withdraws from their course (Regulation 15(2A)(a)), or</a:t>
            </a:r>
          </a:p>
          <a:p>
            <a:endParaRPr lang="en-GB" dirty="0"/>
          </a:p>
          <a:p>
            <a:r>
              <a:rPr lang="en-GB" dirty="0"/>
              <a:t>The start of the FY beginning 6 April following the fourth anniversary of the course start date (Regulation 15(2A)(b)).</a:t>
            </a:r>
          </a:p>
          <a:p>
            <a:endParaRPr lang="en-GB" dirty="0"/>
          </a:p>
          <a:p>
            <a:r>
              <a:rPr lang="en-GB" dirty="0"/>
              <a:t>Where a borrower is undertaking a period of PT study where their PT course continues beyond the SRDD any future loan payments made during this period of study will enter</a:t>
            </a:r>
          </a:p>
          <a:p>
            <a:r>
              <a:rPr lang="en-GB" dirty="0"/>
              <a:t>repayment immediately on the date they are paid.</a:t>
            </a:r>
          </a:p>
          <a:p>
            <a:endParaRPr lang="en-GB" dirty="0"/>
          </a:p>
          <a:p>
            <a:r>
              <a:rPr lang="en-GB" dirty="0"/>
              <a:t>The effective date of the cancellation of a borrower’s liability to repay an outstanding Plan 5 loan balance is the 40th anniversary of the SRDD, (i.e. the 40th anniversary of the date on which the Plan 5 loan entered repayment status) (Regulation 19(3)(h)). </a:t>
            </a:r>
          </a:p>
          <a:p>
            <a:endParaRPr lang="en-GB" dirty="0"/>
          </a:p>
          <a:p>
            <a:r>
              <a:rPr lang="en-GB" dirty="0"/>
              <a:t>Interest will begin to accrue on Plan 5 balances from the date that the loan is paid to the borrower (Regulation 21C(2)).</a:t>
            </a:r>
          </a:p>
          <a:p>
            <a:endParaRPr lang="en-GB" dirty="0"/>
          </a:p>
          <a:p>
            <a:r>
              <a:rPr lang="en-GB" dirty="0"/>
              <a:t>Interest will be applied to Plan 5 balances at a rate of RPI (Regulation 21C(1)). </a:t>
            </a:r>
          </a:p>
          <a:p>
            <a:endParaRPr lang="en-GB" dirty="0"/>
          </a:p>
          <a:p>
            <a:r>
              <a:rPr lang="en-GB" dirty="0"/>
              <a:t>This rate will apply whether the loan balance is in payment or repayment status and will be calculated daily and applied to the total balance outstanding monthly</a:t>
            </a:r>
          </a:p>
          <a:p>
            <a:r>
              <a:rPr lang="en-GB" dirty="0"/>
              <a:t>throughout the life of the loan (Regulation 21C(3)).</a:t>
            </a:r>
          </a:p>
        </p:txBody>
      </p:sp>
      <p:sp>
        <p:nvSpPr>
          <p:cNvPr id="4" name="Slide Number Placeholder 3">
            <a:extLst>
              <a:ext uri="{FF2B5EF4-FFF2-40B4-BE49-F238E27FC236}">
                <a16:creationId xmlns:a16="http://schemas.microsoft.com/office/drawing/2014/main" id="{C72BDC30-921E-674B-DB0A-10FC0C10AB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06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C1975-28E3-8BDD-EDFF-35040E135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4D932-E4F9-6D84-2BD8-8F087DDD89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8D7F9C-7933-AFE6-D93D-1695CAF60BFD}"/>
              </a:ext>
            </a:extLst>
          </p:cNvPr>
          <p:cNvSpPr>
            <a:spLocks noGrp="1"/>
          </p:cNvSpPr>
          <p:nvPr>
            <p:ph type="body" idx="1"/>
          </p:nvPr>
        </p:nvSpPr>
        <p:spPr/>
        <p:txBody>
          <a:bodyPr/>
          <a:lstStyle/>
          <a:p>
            <a:r>
              <a:rPr lang="en-GB" dirty="0"/>
              <a:t>The meaning of a Plan 5 loan for English-funded borrowers is as set out in Regulation 3E:</a:t>
            </a:r>
          </a:p>
          <a:p>
            <a:endParaRPr lang="en-GB" dirty="0"/>
          </a:p>
          <a:p>
            <a:r>
              <a:rPr lang="en-GB" dirty="0"/>
              <a:t>Plan 5 - HE borrowers (except Postgraduate Masters and Doctoral)</a:t>
            </a:r>
          </a:p>
          <a:p>
            <a:r>
              <a:rPr lang="en-GB" dirty="0"/>
              <a:t>A student loan that doesn’t fall within the definition of a Plan 2 loan and is taken out by an English-funded borrower in respect of  a designated FT course or a designated PT course the borrower starts on or after 1 August 2023.</a:t>
            </a:r>
          </a:p>
          <a:p>
            <a:endParaRPr lang="en-GB" dirty="0"/>
          </a:p>
          <a:p>
            <a:r>
              <a:rPr lang="en-GB" dirty="0"/>
              <a:t>Plan 5 - FE borrowers</a:t>
            </a:r>
          </a:p>
          <a:p>
            <a:r>
              <a:rPr lang="en-GB" dirty="0"/>
              <a:t>An Advanced Learner Loan (ALL) that doesn’t fall within the definition of a Plan 2 loan and is taken out by a borrower in respect of a designated Learning Aim that starts on or after 1 August 2023</a:t>
            </a:r>
          </a:p>
          <a:p>
            <a:endParaRPr lang="en-GB" dirty="0"/>
          </a:p>
          <a:p>
            <a:r>
              <a:rPr lang="en-GB" dirty="0"/>
              <a:t>Plan 5  loans include the following key elements:</a:t>
            </a:r>
          </a:p>
          <a:p>
            <a:endParaRPr lang="en-GB" dirty="0"/>
          </a:p>
          <a:p>
            <a:r>
              <a:rPr lang="en-GB" dirty="0"/>
              <a:t>A repayment threshold of £25,000, maintained at this level up to and including FY2026-27 then uprated annually with RPI inflation from April 2027</a:t>
            </a:r>
          </a:p>
          <a:p>
            <a:r>
              <a:rPr lang="en-GB" dirty="0"/>
              <a:t>An interest rate of RPI only, and</a:t>
            </a:r>
          </a:p>
          <a:p>
            <a:r>
              <a:rPr lang="en-GB" dirty="0"/>
              <a:t>A repayment term of 40 years</a:t>
            </a:r>
          </a:p>
          <a:p>
            <a:endParaRPr lang="en-GB" dirty="0"/>
          </a:p>
          <a:p>
            <a:r>
              <a:rPr lang="en-GB" dirty="0"/>
              <a:t>A Plan 5 borrower repays 9% of income above the repayment threshold related to their pay period (Regulation 29(3) and Regulation 44(1)).</a:t>
            </a:r>
          </a:p>
          <a:p>
            <a:endParaRPr lang="en-GB" dirty="0"/>
          </a:p>
          <a:p>
            <a:r>
              <a:rPr lang="en-GB" dirty="0"/>
              <a:t>The Plan 5 repayment thresholds in FY26-27 are:</a:t>
            </a:r>
          </a:p>
          <a:p>
            <a:r>
              <a:rPr lang="en-GB" dirty="0"/>
              <a:t>• £25,000 per year</a:t>
            </a:r>
          </a:p>
          <a:p>
            <a:r>
              <a:rPr lang="en-GB" dirty="0"/>
              <a:t>• £2,083.33 per calendar month</a:t>
            </a:r>
          </a:p>
          <a:p>
            <a:r>
              <a:rPr lang="en-GB" dirty="0"/>
              <a:t>• £480.76 per week</a:t>
            </a:r>
          </a:p>
          <a:p>
            <a:endParaRPr lang="en-GB" dirty="0"/>
          </a:p>
          <a:p>
            <a:r>
              <a:rPr lang="en-GB" dirty="0"/>
              <a:t>From FY27-28 the Plan 5 repayment threshold will be adjusted annually in line with RPI at the start of each FY </a:t>
            </a:r>
          </a:p>
          <a:p>
            <a:endParaRPr lang="en-GB" dirty="0"/>
          </a:p>
          <a:p>
            <a:r>
              <a:rPr lang="en-GB" dirty="0"/>
              <a:t>The SRDD for a Plan 5 loan taken out for a FT course is the start of the FY beginning 6 April following the date that the borrower completes or withdraws from their course (Regulation</a:t>
            </a:r>
          </a:p>
          <a:p>
            <a:r>
              <a:rPr lang="en-GB" dirty="0"/>
              <a:t>15(2)).</a:t>
            </a:r>
          </a:p>
          <a:p>
            <a:endParaRPr lang="en-GB" dirty="0"/>
          </a:p>
          <a:p>
            <a:r>
              <a:rPr lang="en-GB" dirty="0"/>
              <a:t>The earliest SRDD for a Plan 5 loan is 6 April 2026 (Regulation 15(2BA)) therefore a borrower will not be liable to make statutory repayments to their Plan 5 loan until 6 April</a:t>
            </a:r>
          </a:p>
          <a:p>
            <a:r>
              <a:rPr lang="en-GB" dirty="0"/>
              <a:t>2026.</a:t>
            </a:r>
          </a:p>
          <a:p>
            <a:endParaRPr lang="en-GB" dirty="0"/>
          </a:p>
          <a:p>
            <a:r>
              <a:rPr lang="en-GB" dirty="0"/>
              <a:t>The SRDD for a Plan 5 loan taken out for a PT course is whichever of the following dates occurs first:</a:t>
            </a:r>
          </a:p>
          <a:p>
            <a:endParaRPr lang="en-GB" dirty="0"/>
          </a:p>
          <a:p>
            <a:r>
              <a:rPr lang="en-GB" dirty="0"/>
              <a:t>The start of the FY beginning 6 April following the date that the borrower completes or withdraws from their course (Regulation 15(2A)(a)), or</a:t>
            </a:r>
          </a:p>
          <a:p>
            <a:endParaRPr lang="en-GB" dirty="0"/>
          </a:p>
          <a:p>
            <a:r>
              <a:rPr lang="en-GB" dirty="0"/>
              <a:t>The start of the FY beginning 6 April following the fourth anniversary of the course start date (Regulation 15(2A)(b)).</a:t>
            </a:r>
          </a:p>
          <a:p>
            <a:endParaRPr lang="en-GB" dirty="0"/>
          </a:p>
          <a:p>
            <a:r>
              <a:rPr lang="en-GB" dirty="0"/>
              <a:t>Where a borrower is undertaking a period of PT study where their PT course continues beyond the SRDD any future loan payments made during this period of study will enter</a:t>
            </a:r>
          </a:p>
          <a:p>
            <a:r>
              <a:rPr lang="en-GB" dirty="0"/>
              <a:t>repayment immediately on the date they are paid.</a:t>
            </a:r>
          </a:p>
          <a:p>
            <a:endParaRPr lang="en-GB" dirty="0"/>
          </a:p>
          <a:p>
            <a:r>
              <a:rPr lang="en-GB" dirty="0"/>
              <a:t>The effective date of the cancellation of a borrower’s liability to repay an outstanding Plan 5 loan balance is the 40th anniversary of the SRDD, (i.e. the 40th anniversary of the date on which the Plan 5 loan entered repayment status) (Regulation 19(3)(h)). </a:t>
            </a:r>
          </a:p>
          <a:p>
            <a:endParaRPr lang="en-GB" dirty="0"/>
          </a:p>
          <a:p>
            <a:r>
              <a:rPr lang="en-GB" dirty="0"/>
              <a:t>Students can monitor their loan balance and update SLC on any changes to their circumstances using the Online Repayment Service: </a:t>
            </a:r>
          </a:p>
          <a:p>
            <a:r>
              <a:rPr lang="en-GB" dirty="0"/>
              <a:t>www.gov.uk/sign-in-to-manage-your-student-loan-balance </a:t>
            </a:r>
          </a:p>
          <a:p>
            <a:endParaRPr lang="en-GB" dirty="0"/>
          </a:p>
        </p:txBody>
      </p:sp>
      <p:sp>
        <p:nvSpPr>
          <p:cNvPr id="4" name="Slide Number Placeholder 3">
            <a:extLst>
              <a:ext uri="{FF2B5EF4-FFF2-40B4-BE49-F238E27FC236}">
                <a16:creationId xmlns:a16="http://schemas.microsoft.com/office/drawing/2014/main" id="{148E285F-0D91-357D-9D33-CE7EE3FC1B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1C55F-B3FC-4B03-90BB-E9D29872B9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14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F9B5-1C33-4571-8522-7B7EA5C99957}"/>
              </a:ext>
            </a:extLst>
          </p:cNvPr>
          <p:cNvSpPr>
            <a:spLocks noGrp="1"/>
          </p:cNvSpPr>
          <p:nvPr>
            <p:ph type="ctrTitle"/>
          </p:nvPr>
        </p:nvSpPr>
        <p:spPr>
          <a:xfrm>
            <a:off x="1992086" y="2492828"/>
            <a:ext cx="8839200" cy="592589"/>
          </a:xfrm>
        </p:spPr>
        <p:txBody>
          <a:bodyPr anchor="b">
            <a:normAutofit/>
          </a:bodyPr>
          <a:lstStyle>
            <a:lvl1pPr algn="l">
              <a:defRPr sz="3600" b="1">
                <a:latin typeface="Helvetica LT Std" panose="020B0504020202020204" pitchFamily="34" charset="0"/>
              </a:defRPr>
            </a:lvl1pPr>
          </a:lstStyle>
          <a:p>
            <a:r>
              <a:rPr lang="en-US"/>
              <a:t>Click to edit Master title</a:t>
            </a:r>
            <a:endParaRPr lang="en-GB"/>
          </a:p>
        </p:txBody>
      </p:sp>
      <p:sp>
        <p:nvSpPr>
          <p:cNvPr id="3" name="Subtitle 2">
            <a:extLst>
              <a:ext uri="{FF2B5EF4-FFF2-40B4-BE49-F238E27FC236}">
                <a16:creationId xmlns:a16="http://schemas.microsoft.com/office/drawing/2014/main" id="{3576CC10-A5D5-4ECA-B0C8-532A0EBF2C8D}"/>
              </a:ext>
            </a:extLst>
          </p:cNvPr>
          <p:cNvSpPr>
            <a:spLocks noGrp="1"/>
          </p:cNvSpPr>
          <p:nvPr>
            <p:ph type="subTitle" idx="1" hasCustomPrompt="1"/>
          </p:nvPr>
        </p:nvSpPr>
        <p:spPr>
          <a:xfrm>
            <a:off x="1992086" y="3733802"/>
            <a:ext cx="8839200" cy="1809520"/>
          </a:xfrm>
        </p:spPr>
        <p:txBody>
          <a:bodyPr>
            <a:normAutofit/>
          </a:bodyPr>
          <a:lstStyle>
            <a:lvl1pPr marL="0" indent="0" algn="l">
              <a:buNone/>
              <a:defRPr sz="1800">
                <a:latin typeface="Helvetica LT Std"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600"/>
              </a:spcAft>
            </a:pPr>
            <a:r>
              <a:rPr lang="en-US">
                <a:latin typeface="Helvetica"/>
                <a:cs typeface="Helvetica"/>
              </a:rPr>
              <a:t>Name of presenter</a:t>
            </a:r>
          </a:p>
          <a:p>
            <a:pPr>
              <a:spcAft>
                <a:spcPts val="600"/>
              </a:spcAft>
            </a:pPr>
            <a:r>
              <a:rPr lang="en-US">
                <a:latin typeface="Helvetica"/>
                <a:cs typeface="Helvetica"/>
              </a:rPr>
              <a:t>Department/Role</a:t>
            </a:r>
          </a:p>
          <a:p>
            <a:pPr>
              <a:spcAft>
                <a:spcPts val="600"/>
              </a:spcAft>
            </a:pPr>
            <a:r>
              <a:rPr lang="en-US">
                <a:latin typeface="Helvetica"/>
                <a:cs typeface="Helvetica"/>
              </a:rPr>
              <a:t>Date</a:t>
            </a:r>
          </a:p>
        </p:txBody>
      </p:sp>
      <p:sp>
        <p:nvSpPr>
          <p:cNvPr id="4" name="Date Placeholder 3">
            <a:extLst>
              <a:ext uri="{FF2B5EF4-FFF2-40B4-BE49-F238E27FC236}">
                <a16:creationId xmlns:a16="http://schemas.microsoft.com/office/drawing/2014/main" id="{97542980-F39D-4A9C-B14B-D96F9144A825}"/>
              </a:ext>
            </a:extLst>
          </p:cNvPr>
          <p:cNvSpPr>
            <a:spLocks noGrp="1"/>
          </p:cNvSpPr>
          <p:nvPr>
            <p:ph type="dt" sz="half" idx="10"/>
          </p:nvPr>
        </p:nvSpPr>
        <p:spPr>
          <a:xfrm>
            <a:off x="838200" y="6356350"/>
            <a:ext cx="2743200" cy="365125"/>
          </a:xfrm>
          <a:prstGeom prst="rect">
            <a:avLst/>
          </a:prstGeom>
        </p:spPr>
        <p:txBody>
          <a:bodyPr/>
          <a:lstStyle/>
          <a:p>
            <a:fld id="{D26A4507-E8C5-446F-9859-549D3FB04DD3}" type="datetimeFigureOut">
              <a:rPr lang="en-GB" smtClean="0"/>
              <a:t>07/07/2026</a:t>
            </a:fld>
            <a:endParaRPr lang="en-GB" dirty="0"/>
          </a:p>
        </p:txBody>
      </p:sp>
      <p:sp>
        <p:nvSpPr>
          <p:cNvPr id="5" name="Footer Placeholder 4">
            <a:extLst>
              <a:ext uri="{FF2B5EF4-FFF2-40B4-BE49-F238E27FC236}">
                <a16:creationId xmlns:a16="http://schemas.microsoft.com/office/drawing/2014/main" id="{48430A52-B92E-4FC0-8842-CCAD069A037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9513D3E-56E4-4673-9E14-5C7B54AFB626}"/>
              </a:ext>
            </a:extLst>
          </p:cNvPr>
          <p:cNvSpPr>
            <a:spLocks noGrp="1"/>
          </p:cNvSpPr>
          <p:nvPr>
            <p:ph type="sldNum" sz="quarter" idx="12"/>
          </p:nvPr>
        </p:nvSpPr>
        <p:spPr>
          <a:xfrm>
            <a:off x="8610600" y="6356350"/>
            <a:ext cx="2743200" cy="365125"/>
          </a:xfrm>
          <a:prstGeom prst="rect">
            <a:avLst/>
          </a:prstGeom>
        </p:spPr>
        <p:txBody>
          <a:bodyPr/>
          <a:lstStyle/>
          <a:p>
            <a:fld id="{2F70CE38-2648-4F50-A9E9-416D86C1965A}" type="slidenum">
              <a:rPr lang="en-GB" smtClean="0"/>
              <a:t>‹#›</a:t>
            </a:fld>
            <a:endParaRPr lang="en-GB" dirty="0"/>
          </a:p>
        </p:txBody>
      </p:sp>
    </p:spTree>
    <p:extLst>
      <p:ext uri="{BB962C8B-B14F-4D97-AF65-F5344CB8AC3E}">
        <p14:creationId xmlns:p14="http://schemas.microsoft.com/office/powerpoint/2010/main" val="336566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FB3-A19C-1D18-CD87-F602F41247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F302-7367-71DA-5E95-2ABF530D5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B1196-C551-6995-5A65-4D00473AD20B}"/>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5" name="Footer Placeholder 4">
            <a:extLst>
              <a:ext uri="{FF2B5EF4-FFF2-40B4-BE49-F238E27FC236}">
                <a16:creationId xmlns:a16="http://schemas.microsoft.com/office/drawing/2014/main" id="{DEFAC2A4-F32D-304D-9005-A4C6B3F841D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DEC368CE-4BB7-C332-30F1-00FD2EDF72C5}"/>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11272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F8C7-0E07-96ED-A239-7E200411A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946328-4B8F-BCFC-0732-9F74418F3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E8C5D-51F9-12FE-C03B-B76F146B049F}"/>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5" name="Footer Placeholder 4">
            <a:extLst>
              <a:ext uri="{FF2B5EF4-FFF2-40B4-BE49-F238E27FC236}">
                <a16:creationId xmlns:a16="http://schemas.microsoft.com/office/drawing/2014/main" id="{A5710924-D0EE-215B-AB13-5F9D5A362CD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6D2CC19-9D6C-8E05-DEAB-875A2995B88E}"/>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290563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948F-AB53-327C-4FAD-EBAC3176D3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11F93-E6DC-3F0E-F648-25A391EAC2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1F7DE8-70F8-F382-FF7B-7F43F73C43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911922-9BE4-7133-8D66-ECE793AFD429}"/>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6" name="Footer Placeholder 5">
            <a:extLst>
              <a:ext uri="{FF2B5EF4-FFF2-40B4-BE49-F238E27FC236}">
                <a16:creationId xmlns:a16="http://schemas.microsoft.com/office/drawing/2014/main" id="{C7263DDB-7708-6415-802E-5FDCFA9A327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CC130607-E19A-7F3E-A786-BB7CF0374C66}"/>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214791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9B5-2F88-0169-B816-E79F165E28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243AD3-1EC3-CF8C-DAB7-69E2694BC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6916B7-E9BB-E13A-FAC1-7B05D7B88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0A9578-384A-90F7-6089-A15364BE6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55EC3-BECC-322C-0902-36E70E14EB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F2BF8E-557F-1A57-AF45-88BD7C4694A8}"/>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8" name="Footer Placeholder 7">
            <a:extLst>
              <a:ext uri="{FF2B5EF4-FFF2-40B4-BE49-F238E27FC236}">
                <a16:creationId xmlns:a16="http://schemas.microsoft.com/office/drawing/2014/main" id="{2154F673-4CDB-2E71-1539-32BDB526457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6A8A3A43-DDDB-FD2C-6125-C6AD76B2DB35}"/>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420671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7F78-2F8A-EEF1-224A-CA8F60C88C1E}"/>
              </a:ext>
            </a:extLst>
          </p:cNvPr>
          <p:cNvSpPr>
            <a:spLocks noGrp="1"/>
          </p:cNvSpPr>
          <p:nvPr>
            <p:ph type="title"/>
          </p:nvPr>
        </p:nvSpPr>
        <p:spPr/>
        <p:txBody>
          <a:bodyPr/>
          <a:lstStyle/>
          <a:p>
            <a:r>
              <a:rPr lang="en-US"/>
              <a:t>Click to edit Master title style</a:t>
            </a:r>
            <a:endParaRPr lang="en-GB"/>
          </a:p>
        </p:txBody>
      </p:sp>
      <p:pic>
        <p:nvPicPr>
          <p:cNvPr id="9" name="Picture 8">
            <a:extLst>
              <a:ext uri="{FF2B5EF4-FFF2-40B4-BE49-F238E27FC236}">
                <a16:creationId xmlns:a16="http://schemas.microsoft.com/office/drawing/2014/main" id="{9C6DFC47-67FF-71E6-4BF8-1E750A74CAFB}"/>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668001" y="6087139"/>
            <a:ext cx="1524000" cy="770861"/>
          </a:xfrm>
          <a:prstGeom prst="rect">
            <a:avLst/>
          </a:prstGeom>
        </p:spPr>
      </p:pic>
    </p:spTree>
    <p:extLst>
      <p:ext uri="{BB962C8B-B14F-4D97-AF65-F5344CB8AC3E}">
        <p14:creationId xmlns:p14="http://schemas.microsoft.com/office/powerpoint/2010/main" val="213740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9249F-AEB5-6705-D4F6-1D485CB491CD}"/>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3" name="Footer Placeholder 2">
            <a:extLst>
              <a:ext uri="{FF2B5EF4-FFF2-40B4-BE49-F238E27FC236}">
                <a16:creationId xmlns:a16="http://schemas.microsoft.com/office/drawing/2014/main" id="{251E5925-C5D1-F03A-67DC-C18496D6161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09101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40A-548B-761E-D19E-C38E7F4CD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2A0CC9-BFEA-2ECA-66C8-41C44A3DE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6C04AA-F7B9-31E4-584D-BD2419A14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5675E-1F5A-0A34-6292-651835CFC736}"/>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6" name="Footer Placeholder 5">
            <a:extLst>
              <a:ext uri="{FF2B5EF4-FFF2-40B4-BE49-F238E27FC236}">
                <a16:creationId xmlns:a16="http://schemas.microsoft.com/office/drawing/2014/main" id="{C42817DE-7B79-562F-9DC3-9CF713DF530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7E67FB93-CA43-1789-C2AA-9B3EF6291C94}"/>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285610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3B99-9B4F-F14C-DF93-CF9122463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942C21-AB73-61F7-3819-975141182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FC634B64-E244-8E09-469D-6E790BE55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B821-558A-1505-65A9-E206AB87763A}"/>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6" name="Footer Placeholder 5">
            <a:extLst>
              <a:ext uri="{FF2B5EF4-FFF2-40B4-BE49-F238E27FC236}">
                <a16:creationId xmlns:a16="http://schemas.microsoft.com/office/drawing/2014/main" id="{37302B69-EC2A-AA12-7860-03C16F052F7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C3F30650-EE18-C832-49E3-CDF0A6E4163C}"/>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939141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FFCD-EFD5-BB08-6BEB-6E9C51421F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D19D3A-7731-7A3E-5705-779F2AA12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D4601-24AB-E456-1063-A29BD21929A0}"/>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5" name="Footer Placeholder 4">
            <a:extLst>
              <a:ext uri="{FF2B5EF4-FFF2-40B4-BE49-F238E27FC236}">
                <a16:creationId xmlns:a16="http://schemas.microsoft.com/office/drawing/2014/main" id="{865D4A10-31E3-BFFD-6DF5-15019A99BCF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CFB351C-186A-17C5-440F-EE87B7FF6752}"/>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399058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F37B9-6461-314E-C013-600ADDAD47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3F4194-57BD-00A8-D4FE-61BE776BC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66997B-70D6-0E43-329F-B5FBA9AB2123}"/>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07/07/2026</a:t>
            </a:fld>
            <a:endParaRPr lang="en-GB" dirty="0"/>
          </a:p>
        </p:txBody>
      </p:sp>
      <p:sp>
        <p:nvSpPr>
          <p:cNvPr id="5" name="Footer Placeholder 4">
            <a:extLst>
              <a:ext uri="{FF2B5EF4-FFF2-40B4-BE49-F238E27FC236}">
                <a16:creationId xmlns:a16="http://schemas.microsoft.com/office/drawing/2014/main" id="{816431A4-CFD7-65F3-720C-340ADA423D6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6B8C5A6-C9DD-75E5-94ED-2F1A0FCDD3A0}"/>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357920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BB6D-8123-4D0B-9995-3E01AE6F9946}"/>
              </a:ext>
            </a:extLst>
          </p:cNvPr>
          <p:cNvSpPr>
            <a:spLocks noGrp="1"/>
          </p:cNvSpPr>
          <p:nvPr>
            <p:ph type="title"/>
          </p:nvPr>
        </p:nvSpPr>
        <p:spPr>
          <a:xfrm>
            <a:off x="1905001" y="2161271"/>
            <a:ext cx="8839199" cy="1325563"/>
          </a:xfrm>
        </p:spPr>
        <p:txBody>
          <a:bodyPr>
            <a:normAutofit/>
          </a:bodyPr>
          <a:lstStyle>
            <a:lvl1pPr>
              <a:defRPr sz="3600" b="1">
                <a:latin typeface="Helvetica LT Std" panose="020B0504020202020204" pitchFamily="34" charset="0"/>
              </a:defRPr>
            </a:lvl1pPr>
          </a:lstStyle>
          <a:p>
            <a:r>
              <a:rPr lang="en-US"/>
              <a:t>Click to edit Master title</a:t>
            </a:r>
            <a:endParaRPr lang="en-GB"/>
          </a:p>
        </p:txBody>
      </p:sp>
      <p:sp>
        <p:nvSpPr>
          <p:cNvPr id="3" name="Content Placeholder 2">
            <a:extLst>
              <a:ext uri="{FF2B5EF4-FFF2-40B4-BE49-F238E27FC236}">
                <a16:creationId xmlns:a16="http://schemas.microsoft.com/office/drawing/2014/main" id="{AC04A4FE-0886-4567-941C-D90A8A232F3B}"/>
              </a:ext>
            </a:extLst>
          </p:cNvPr>
          <p:cNvSpPr>
            <a:spLocks noGrp="1"/>
          </p:cNvSpPr>
          <p:nvPr>
            <p:ph idx="1"/>
          </p:nvPr>
        </p:nvSpPr>
        <p:spPr>
          <a:xfrm>
            <a:off x="1905001" y="3621771"/>
            <a:ext cx="8839199" cy="301851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9020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90C33-4E3D-48B5-9792-BE113CB1BE3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22199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288592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dirty="0"/>
              <a:t>On the Insert ribbon select Header and Footer to edit this holding text</a:t>
            </a:r>
            <a:endParaRPr lang="en-US" dirty="0"/>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dirty="0"/>
          </a:p>
        </p:txBody>
      </p:sp>
    </p:spTree>
    <p:extLst>
      <p:ext uri="{BB962C8B-B14F-4D97-AF65-F5344CB8AC3E}">
        <p14:creationId xmlns:p14="http://schemas.microsoft.com/office/powerpoint/2010/main" val="81253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dirty="0"/>
              <a:t>On the Insert ribbon select Header and Footer to edit this holding text</a:t>
            </a:r>
            <a:endParaRPr lang="en-US"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dirty="0"/>
          </a:p>
        </p:txBody>
      </p:sp>
    </p:spTree>
    <p:extLst>
      <p:ext uri="{BB962C8B-B14F-4D97-AF65-F5344CB8AC3E}">
        <p14:creationId xmlns:p14="http://schemas.microsoft.com/office/powerpoint/2010/main" val="128872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39521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181705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p:nvPr>
        </p:nvSpPr>
        <p:spPr>
          <a:xfrm>
            <a:off x="1872345" y="2139500"/>
            <a:ext cx="9448797" cy="1325563"/>
          </a:xfrm>
        </p:spPr>
        <p:txBody>
          <a:bodyPr>
            <a:normAutofit/>
          </a:bodyPr>
          <a:lstStyle>
            <a:lvl1pPr>
              <a:defRPr sz="3600" b="1">
                <a:latin typeface="Helvetica" panose="020B0604020202020204" pitchFamily="34" charset="0"/>
                <a:cs typeface="Helvetica" panose="020B0604020202020204" pitchFamily="34" charset="0"/>
              </a:defRPr>
            </a:lvl1pPr>
          </a:lstStyle>
          <a:p>
            <a:r>
              <a:rPr lang="en-US"/>
              <a:t>Click to edit Master title</a:t>
            </a:r>
            <a:endParaRPr lang="en-GB"/>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1872345" y="3600000"/>
            <a:ext cx="4539341" cy="2909657"/>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6781801" y="3600000"/>
            <a:ext cx="4539341" cy="2909657"/>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740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FD52C5D-00AB-41BE-BB59-C876DBCD9459}"/>
              </a:ext>
            </a:extLst>
          </p:cNvPr>
          <p:cNvSpPr>
            <a:spLocks noGrp="1"/>
          </p:cNvSpPr>
          <p:nvPr>
            <p:ph idx="1"/>
          </p:nvPr>
        </p:nvSpPr>
        <p:spPr>
          <a:xfrm>
            <a:off x="371274" y="2701115"/>
            <a:ext cx="9064556" cy="2571277"/>
          </a:xfrm>
          <a:prstGeom prst="rect">
            <a:avLst/>
          </a:prstGeom>
        </p:spPr>
        <p:txBody>
          <a:bodyPr vert="horz" lIns="91440" tIns="45720" rIns="91440" bIns="45720" rtlCol="0">
            <a:normAutofit/>
          </a:bodyPr>
          <a:lstStyle/>
          <a:p>
            <a:pPr>
              <a:spcBef>
                <a:spcPct val="20000"/>
              </a:spcBef>
            </a:pPr>
            <a:r>
              <a:rPr lang="en-GB">
                <a:solidFill>
                  <a:srgbClr val="000000"/>
                </a:solidFill>
                <a:latin typeface="Helvetica"/>
                <a:cs typeface="Helvetica"/>
              </a:rPr>
              <a:t>Contact name</a:t>
            </a:r>
          </a:p>
          <a:p>
            <a:pPr>
              <a:spcBef>
                <a:spcPct val="20000"/>
              </a:spcBef>
            </a:pPr>
            <a:r>
              <a:rPr lang="en-GB">
                <a:solidFill>
                  <a:srgbClr val="000000"/>
                </a:solidFill>
                <a:latin typeface="Helvetica"/>
                <a:cs typeface="Helvetica"/>
              </a:rPr>
              <a:t>Department/Role</a:t>
            </a:r>
          </a:p>
          <a:p>
            <a:pPr>
              <a:spcBef>
                <a:spcPct val="20000"/>
              </a:spcBef>
              <a:buFont typeface="Wingdings" charset="0"/>
              <a:buChar char="*"/>
            </a:pPr>
            <a:r>
              <a:rPr lang="en-GB">
                <a:solidFill>
                  <a:srgbClr val="000000"/>
                </a:solidFill>
                <a:latin typeface="Helvetica"/>
                <a:cs typeface="Helvetica"/>
                <a:sym typeface="Wingdings" charset="0"/>
              </a:rPr>
              <a:t>  email</a:t>
            </a:r>
          </a:p>
          <a:p>
            <a:pPr>
              <a:spcBef>
                <a:spcPct val="20000"/>
              </a:spcBef>
              <a:buFont typeface="Wingdings" charset="0"/>
              <a:buChar char="("/>
            </a:pPr>
            <a:r>
              <a:rPr lang="en-GB">
                <a:solidFill>
                  <a:srgbClr val="000000"/>
                </a:solidFill>
                <a:latin typeface="Helvetica"/>
                <a:cs typeface="Helvetica"/>
                <a:sym typeface="Wingdings" charset="0"/>
              </a:rPr>
              <a:t>  phone</a:t>
            </a:r>
          </a:p>
          <a:p>
            <a:pPr>
              <a:spcBef>
                <a:spcPct val="20000"/>
              </a:spcBef>
              <a:buFont typeface="Wingdings" charset="0"/>
              <a:buChar char="8"/>
            </a:pPr>
            <a:r>
              <a:rPr lang="en-GB">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16625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968829"/>
            <a:ext cx="10515600" cy="653142"/>
          </a:xfrm>
        </p:spPr>
        <p:txBody>
          <a:bodyPr/>
          <a:lstStyle/>
          <a:p>
            <a:r>
              <a:rPr lang="en-US"/>
              <a:t>Insert slide header</a:t>
            </a:r>
            <a:endParaRPr lang="en-GB"/>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11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839788" y="979712"/>
            <a:ext cx="3932237" cy="685800"/>
          </a:xfrm>
        </p:spPr>
        <p:txBody>
          <a:bodyPr anchor="b">
            <a:normAutofit/>
          </a:bodyPr>
          <a:lstStyle>
            <a:lvl1pPr>
              <a:defRPr sz="3200"/>
            </a:lvl1pPr>
          </a:lstStyle>
          <a:p>
            <a:r>
              <a:rPr lang="en-US"/>
              <a:t>Insert slide header</a:t>
            </a:r>
            <a:endParaRPr lang="en-GB"/>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5150531" y="1727657"/>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839788" y="1785258"/>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a:t>
            </a:r>
          </a:p>
        </p:txBody>
      </p:sp>
    </p:spTree>
    <p:extLst>
      <p:ext uri="{BB962C8B-B14F-4D97-AF65-F5344CB8AC3E}">
        <p14:creationId xmlns:p14="http://schemas.microsoft.com/office/powerpoint/2010/main" val="888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91D-BD7D-4A82-86C3-8805C669E7A6}"/>
              </a:ext>
            </a:extLst>
          </p:cNvPr>
          <p:cNvSpPr>
            <a:spLocks noGrp="1"/>
          </p:cNvSpPr>
          <p:nvPr>
            <p:ph type="title" hasCustomPrompt="1"/>
          </p:nvPr>
        </p:nvSpPr>
        <p:spPr>
          <a:xfrm>
            <a:off x="839788" y="982210"/>
            <a:ext cx="3932237" cy="587828"/>
          </a:xfrm>
        </p:spPr>
        <p:txBody>
          <a:bodyPr anchor="b"/>
          <a:lstStyle>
            <a:lvl1pPr>
              <a:defRPr sz="3200"/>
            </a:lvl1pPr>
          </a:lstStyle>
          <a:p>
            <a:r>
              <a:rPr lang="en-US"/>
              <a:t>Insert slide header</a:t>
            </a:r>
            <a:endParaRPr lang="en-GB"/>
          </a:p>
        </p:txBody>
      </p:sp>
      <p:sp>
        <p:nvSpPr>
          <p:cNvPr id="3" name="Picture Placeholder 2">
            <a:extLst>
              <a:ext uri="{FF2B5EF4-FFF2-40B4-BE49-F238E27FC236}">
                <a16:creationId xmlns:a16="http://schemas.microsoft.com/office/drawing/2014/main" id="{007C3DB4-5090-43B7-B734-70D686B1CCF8}"/>
              </a:ext>
            </a:extLst>
          </p:cNvPr>
          <p:cNvSpPr>
            <a:spLocks noGrp="1"/>
          </p:cNvSpPr>
          <p:nvPr>
            <p:ph type="pic" idx="1"/>
          </p:nvPr>
        </p:nvSpPr>
        <p:spPr>
          <a:xfrm>
            <a:off x="5183188" y="987425"/>
            <a:ext cx="5702526" cy="4587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1CE2E82-C523-4BAF-81B3-0CF832409B1B}"/>
              </a:ext>
            </a:extLst>
          </p:cNvPr>
          <p:cNvSpPr>
            <a:spLocks noGrp="1"/>
          </p:cNvSpPr>
          <p:nvPr>
            <p:ph type="body" sz="half" idx="2"/>
          </p:nvPr>
        </p:nvSpPr>
        <p:spPr>
          <a:xfrm>
            <a:off x="839788" y="1763486"/>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1ABB7-C3B9-432A-8F81-3521D8C8711E}"/>
              </a:ext>
            </a:extLst>
          </p:cNvPr>
          <p:cNvSpPr>
            <a:spLocks noGrp="1"/>
          </p:cNvSpPr>
          <p:nvPr>
            <p:ph type="dt" sz="half" idx="10"/>
          </p:nvPr>
        </p:nvSpPr>
        <p:spPr>
          <a:xfrm>
            <a:off x="838200" y="6356350"/>
            <a:ext cx="2743200" cy="365125"/>
          </a:xfrm>
          <a:prstGeom prst="rect">
            <a:avLst/>
          </a:prstGeom>
        </p:spPr>
        <p:txBody>
          <a:bodyPr/>
          <a:lstStyle/>
          <a:p>
            <a:fld id="{D26A4507-E8C5-446F-9859-549D3FB04DD3}" type="datetimeFigureOut">
              <a:rPr lang="en-GB" smtClean="0"/>
              <a:t>07/07/2026</a:t>
            </a:fld>
            <a:endParaRPr lang="en-GB" dirty="0"/>
          </a:p>
        </p:txBody>
      </p:sp>
      <p:sp>
        <p:nvSpPr>
          <p:cNvPr id="6" name="Footer Placeholder 5">
            <a:extLst>
              <a:ext uri="{FF2B5EF4-FFF2-40B4-BE49-F238E27FC236}">
                <a16:creationId xmlns:a16="http://schemas.microsoft.com/office/drawing/2014/main" id="{56AFBED4-28EF-443E-8133-F65CA2A2B3F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C6A7B4B3-8BB1-4879-A993-BAFEAED1C130}"/>
              </a:ext>
            </a:extLst>
          </p:cNvPr>
          <p:cNvSpPr>
            <a:spLocks noGrp="1"/>
          </p:cNvSpPr>
          <p:nvPr>
            <p:ph type="sldNum" sz="quarter" idx="12"/>
          </p:nvPr>
        </p:nvSpPr>
        <p:spPr>
          <a:xfrm>
            <a:off x="8610600" y="6356350"/>
            <a:ext cx="2743200" cy="365125"/>
          </a:xfrm>
          <a:prstGeom prst="rect">
            <a:avLst/>
          </a:prstGeom>
        </p:spPr>
        <p:txBody>
          <a:bodyPr/>
          <a:lstStyle/>
          <a:p>
            <a:fld id="{2F70CE38-2648-4F50-A9E9-416D86C1965A}" type="slidenum">
              <a:rPr lang="en-GB" smtClean="0"/>
              <a:t>‹#›</a:t>
            </a:fld>
            <a:endParaRPr lang="en-GB" dirty="0"/>
          </a:p>
        </p:txBody>
      </p:sp>
    </p:spTree>
    <p:extLst>
      <p:ext uri="{BB962C8B-B14F-4D97-AF65-F5344CB8AC3E}">
        <p14:creationId xmlns:p14="http://schemas.microsoft.com/office/powerpoint/2010/main" val="244362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8D4D-AF83-4542-9B86-2D72A65C105B}"/>
              </a:ext>
            </a:extLst>
          </p:cNvPr>
          <p:cNvSpPr>
            <a:spLocks noGrp="1"/>
          </p:cNvSpPr>
          <p:nvPr>
            <p:ph idx="1" hasCustomPrompt="1"/>
          </p:nvPr>
        </p:nvSpPr>
        <p:spPr>
          <a:xfrm>
            <a:off x="478281" y="2597285"/>
            <a:ext cx="10515600" cy="3579678"/>
          </a:xfrm>
        </p:spPr>
        <p:txBody>
          <a:bodyPr/>
          <a:lstStyle/>
          <a:p>
            <a:pPr>
              <a:spcBef>
                <a:spcPct val="20000"/>
              </a:spcBef>
            </a:pPr>
            <a:r>
              <a:rPr lang="en-GB">
                <a:solidFill>
                  <a:srgbClr val="000000"/>
                </a:solidFill>
                <a:latin typeface="Helvetica"/>
                <a:cs typeface="Helvetica"/>
              </a:rPr>
              <a:t>Contact name</a:t>
            </a:r>
          </a:p>
          <a:p>
            <a:pPr>
              <a:spcBef>
                <a:spcPct val="20000"/>
              </a:spcBef>
            </a:pPr>
            <a:r>
              <a:rPr lang="en-GB">
                <a:solidFill>
                  <a:srgbClr val="000000"/>
                </a:solidFill>
                <a:latin typeface="Helvetica"/>
                <a:cs typeface="Helvetica"/>
              </a:rPr>
              <a:t>Department/Role</a:t>
            </a:r>
          </a:p>
          <a:p>
            <a:pPr>
              <a:spcBef>
                <a:spcPct val="20000"/>
              </a:spcBef>
              <a:buFont typeface="Wingdings" charset="0"/>
              <a:buChar char="*"/>
            </a:pPr>
            <a:r>
              <a:rPr lang="en-GB">
                <a:solidFill>
                  <a:srgbClr val="000000"/>
                </a:solidFill>
                <a:latin typeface="Helvetica"/>
                <a:cs typeface="Helvetica"/>
                <a:sym typeface="Wingdings" charset="0"/>
              </a:rPr>
              <a:t>  email</a:t>
            </a:r>
          </a:p>
          <a:p>
            <a:pPr>
              <a:spcBef>
                <a:spcPct val="20000"/>
              </a:spcBef>
              <a:buFont typeface="Wingdings" charset="0"/>
              <a:buChar char="("/>
            </a:pPr>
            <a:r>
              <a:rPr lang="en-GB">
                <a:solidFill>
                  <a:srgbClr val="000000"/>
                </a:solidFill>
                <a:latin typeface="Helvetica"/>
                <a:cs typeface="Helvetica"/>
                <a:sym typeface="Wingdings" charset="0"/>
              </a:rPr>
              <a:t>  phone</a:t>
            </a:r>
          </a:p>
          <a:p>
            <a:pPr>
              <a:spcBef>
                <a:spcPct val="20000"/>
              </a:spcBef>
              <a:buFont typeface="Wingdings" charset="0"/>
              <a:buChar char="8"/>
            </a:pPr>
            <a:r>
              <a:rPr lang="en-GB">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194572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193A-C15D-1965-C966-684BB4255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5AEAED-85FF-F530-5974-97DF30D44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60934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1926777" y="2128616"/>
            <a:ext cx="9524994" cy="1325563"/>
          </a:xfrm>
          <a:prstGeom prst="rect">
            <a:avLst/>
          </a:prstGeom>
        </p:spPr>
        <p:txBody>
          <a:bodyPr vert="horz" lIns="91440" tIns="45720" rIns="91440" bIns="45720" rtlCol="0" anchor="ctr">
            <a:normAutofit/>
          </a:bodyPr>
          <a:lstStyle/>
          <a:p>
            <a:r>
              <a:rPr lang="en-US"/>
              <a:t>Click to edit Master title</a:t>
            </a:r>
            <a:endParaRPr lang="en-GB"/>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1926777" y="3589117"/>
            <a:ext cx="9524994" cy="2517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0D6665C3-4E62-4C26-912B-E37A4F95B3F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FE432BF4-1602-48FF-896E-446D1288E8F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6638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2" r:id="rId4"/>
  </p:sldLayoutIdLst>
  <p:txStyles>
    <p:titleStyle>
      <a:lvl1pPr algn="l" defTabSz="914400" rtl="0" eaLnBrk="1" latinLnBrk="0" hangingPunct="1">
        <a:lnSpc>
          <a:spcPct val="90000"/>
        </a:lnSpc>
        <a:spcBef>
          <a:spcPct val="0"/>
        </a:spcBef>
        <a:buNone/>
        <a:defRPr sz="36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424541" y="968829"/>
            <a:ext cx="10515600" cy="653142"/>
          </a:xfrm>
          <a:prstGeom prst="rect">
            <a:avLst/>
          </a:prstGeom>
        </p:spPr>
        <p:txBody>
          <a:bodyPr vert="horz" lIns="91440" tIns="45720" rIns="91440" bIns="45720" rtlCol="0" anchor="ctr">
            <a:normAutofit/>
          </a:bodyPr>
          <a:lstStyle/>
          <a:p>
            <a:r>
              <a:rPr lang="en-US"/>
              <a:t>Insert slide header</a:t>
            </a:r>
            <a:endParaRPr lang="en-GB"/>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42454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91CABC66-E373-40A4-A7E1-479AD214BE62}"/>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DDD7E801-F2F5-4E0B-9F14-4838BF5FCFF0}"/>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31692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C019A6-43C4-4E12-B596-8550555BD641}"/>
              </a:ext>
            </a:extLst>
          </p:cNvPr>
          <p:cNvSpPr>
            <a:spLocks noGrp="1"/>
          </p:cNvSpPr>
          <p:nvPr>
            <p:ph type="body" idx="1"/>
          </p:nvPr>
        </p:nvSpPr>
        <p:spPr>
          <a:xfrm>
            <a:off x="488004" y="2597285"/>
            <a:ext cx="10515600" cy="3579678"/>
          </a:xfrm>
          <a:prstGeom prst="rect">
            <a:avLst/>
          </a:prstGeom>
        </p:spPr>
        <p:txBody>
          <a:bodyPr vert="horz" lIns="91440" tIns="45720" rIns="91440" bIns="45720" rtlCol="0">
            <a:normAutofit/>
          </a:bodyPr>
          <a:lstStyle/>
          <a:p>
            <a:pPr>
              <a:spcBef>
                <a:spcPct val="20000"/>
              </a:spcBef>
            </a:pPr>
            <a:r>
              <a:rPr lang="en-GB">
                <a:solidFill>
                  <a:srgbClr val="000000"/>
                </a:solidFill>
                <a:latin typeface="Helvetica"/>
                <a:cs typeface="Helvetica"/>
              </a:rPr>
              <a:t>Contact name</a:t>
            </a:r>
          </a:p>
          <a:p>
            <a:pPr>
              <a:spcBef>
                <a:spcPct val="20000"/>
              </a:spcBef>
            </a:pPr>
            <a:r>
              <a:rPr lang="en-GB">
                <a:solidFill>
                  <a:srgbClr val="000000"/>
                </a:solidFill>
                <a:latin typeface="Helvetica"/>
                <a:cs typeface="Helvetica"/>
              </a:rPr>
              <a:t>Department/Role</a:t>
            </a:r>
          </a:p>
          <a:p>
            <a:pPr>
              <a:spcBef>
                <a:spcPct val="20000"/>
              </a:spcBef>
              <a:buFont typeface="Wingdings" charset="0"/>
              <a:buChar char="*"/>
            </a:pPr>
            <a:r>
              <a:rPr lang="en-GB">
                <a:solidFill>
                  <a:srgbClr val="000000"/>
                </a:solidFill>
                <a:latin typeface="Helvetica"/>
                <a:cs typeface="Helvetica"/>
                <a:sym typeface="Wingdings" charset="0"/>
              </a:rPr>
              <a:t>  email</a:t>
            </a:r>
          </a:p>
          <a:p>
            <a:pPr>
              <a:spcBef>
                <a:spcPct val="20000"/>
              </a:spcBef>
              <a:buFont typeface="Wingdings" charset="0"/>
              <a:buChar char="("/>
            </a:pPr>
            <a:r>
              <a:rPr lang="en-GB">
                <a:solidFill>
                  <a:srgbClr val="000000"/>
                </a:solidFill>
                <a:latin typeface="Helvetica"/>
                <a:cs typeface="Helvetica"/>
                <a:sym typeface="Wingdings" charset="0"/>
              </a:rPr>
              <a:t>  phone</a:t>
            </a:r>
          </a:p>
          <a:p>
            <a:pPr>
              <a:spcBef>
                <a:spcPct val="20000"/>
              </a:spcBef>
              <a:buFont typeface="Wingdings" charset="0"/>
              <a:buChar char="8"/>
            </a:pPr>
            <a:r>
              <a:rPr lang="en-GB">
                <a:solidFill>
                  <a:srgbClr val="000000"/>
                </a:solidFill>
                <a:latin typeface="Helvetica"/>
                <a:cs typeface="Helvetica"/>
                <a:sym typeface="Wingdings" charset="0"/>
              </a:rPr>
              <a:t>   website</a:t>
            </a:r>
          </a:p>
        </p:txBody>
      </p:sp>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A4C1B4B0-B7B1-4E69-87CC-B5BE8DAF914C}"/>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4ED11BF4-ED9F-456B-A3AC-B31E686BA34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71578772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FCEBC-A581-BB3A-F130-24E1D5939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9AB711-FD90-A20A-AFB9-1DB8E817B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8AFDA730-88C4-7D55-38AE-7488C6425C07}"/>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8"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9822286B-B249-18FD-7919-C04B4FA995B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pic>
        <p:nvPicPr>
          <p:cNvPr id="9" name="Picture 8">
            <a:extLst>
              <a:ext uri="{FF2B5EF4-FFF2-40B4-BE49-F238E27FC236}">
                <a16:creationId xmlns:a16="http://schemas.microsoft.com/office/drawing/2014/main" id="{D1395031-2BAE-8A76-9081-B80643E5F30B}"/>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668001" y="6087139"/>
            <a:ext cx="1524000" cy="770861"/>
          </a:xfrm>
          <a:prstGeom prst="rect">
            <a:avLst/>
          </a:prstGeom>
        </p:spPr>
      </p:pic>
    </p:spTree>
    <p:extLst>
      <p:ext uri="{BB962C8B-B14F-4D97-AF65-F5344CB8AC3E}">
        <p14:creationId xmlns:p14="http://schemas.microsoft.com/office/powerpoint/2010/main" val="28871438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dirty="0"/>
              <a:t>On the Insert ribbon select Header and Footer to edit this holding text</a:t>
            </a:r>
            <a:endParaRPr lang="en-US" dirty="0"/>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dirty="0"/>
          </a:p>
        </p:txBody>
      </p:sp>
      <p:sp>
        <p:nvSpPr>
          <p:cNvPr id="8" name="TextBox 7">
            <a:extLst>
              <a:ext uri="{FF2B5EF4-FFF2-40B4-BE49-F238E27FC236}">
                <a16:creationId xmlns:a16="http://schemas.microsoft.com/office/drawing/2014/main" id="{5F817EF7-6413-2FD2-DC58-0C7DB04DF515}"/>
              </a:ext>
            </a:extLst>
          </p:cNvPr>
          <p:cNvSpPr txBox="1"/>
          <p:nvPr userDrawn="1">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dirty="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9" name="TextBox 8">
            <a:extLst>
              <a:ext uri="{FF2B5EF4-FFF2-40B4-BE49-F238E27FC236}">
                <a16:creationId xmlns:a16="http://schemas.microsoft.com/office/drawing/2014/main" id="{E40EDA1A-5815-DACD-C4CE-C6C53C4FB45A}"/>
              </a:ext>
            </a:extLst>
          </p:cNvPr>
          <p:cNvSpPr txBox="1"/>
          <p:nvPr userDrawn="1">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dirty="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3756919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gov.uk/sign-in-to-manage-your-student-loan-balance"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lifelong-learning-entitlement-lle-secondary-legislatio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practitioners.slc.co.uk/polic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gov.uk/what-different-qualification-levels-mean/list-of-qualification-level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gov.uk/government/publications/transfer-of-advanced-learner-loans-to-lifelong-learning-entitlement-approved-qualification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gov.uk/government/publications/providers-approved-for-lifelong-learning-entitlement-modular-funding" TargetMode="External"/><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gov.uk/government/publications/lifelong-learning-entitlement-lle-overview/lifelong-learning-entitlement-overview" TargetMode="External"/><Relationship Id="rId7"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hyperlink" Target="http://www.gov.uk/government/publications/lifelong-learning-entitlement-maintenance-loans-for-living-costs" TargetMode="External"/><Relationship Id="rId4" Type="http://schemas.openxmlformats.org/officeDocument/2006/relationships/hyperlink" Target="http://www.gov.uk/government/publications/lifelong-learning-entitlement-tuition-fee-limits" TargetMode="Externa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gov.uk/government/publications/how-much-lifelong-learning-entitlement-lle-you-could-get" TargetMode="External"/><Relationship Id="rId3" Type="http://schemas.openxmlformats.org/officeDocument/2006/relationships/hyperlink" Target="https://studentfinance.campaign.gov.uk/lifelong-learning-entitlement" TargetMode="Externa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39.xml"/><Relationship Id="rId16"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hyperlink" Target="https://educationhub.blog.gov.uk/2026/05/what-the-lifelong-learning-entitlement-means-for-you" TargetMode="External"/><Relationship Id="rId11" Type="http://schemas.openxmlformats.org/officeDocument/2006/relationships/image" Target="../media/image29.png"/><Relationship Id="rId5" Type="http://schemas.openxmlformats.org/officeDocument/2006/relationships/hyperlink" Target="http://www.gov.uk/government/publications/how-much-lifelong-learning-entitlement-lle-you-could-get" TargetMode="External"/><Relationship Id="rId15" Type="http://schemas.openxmlformats.org/officeDocument/2006/relationships/hyperlink" Target="https://educationhub.blog.gov.uk/2026/05/what-the-lifelong-learning-entitlement-means-for-you/" TargetMode="External"/><Relationship Id="rId10" Type="http://schemas.openxmlformats.org/officeDocument/2006/relationships/hyperlink" Target="https://www.gov.uk/student-finance-on-or-after-1-january-2027" TargetMode="External"/><Relationship Id="rId4" Type="http://schemas.openxmlformats.org/officeDocument/2006/relationships/hyperlink" Target="http://www.gov.uk/student-finance-on-or-after-1-january-2027" TargetMode="External"/><Relationship Id="rId9" Type="http://schemas.openxmlformats.org/officeDocument/2006/relationships/image" Target="../media/image28.png"/><Relationship Id="rId14" Type="http://schemas.openxmlformats.org/officeDocument/2006/relationships/image" Target="../media/image31.png"/></Relationships>
</file>

<file path=ppt/slides/_rels/slide5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skillsforcareers.education.gov.uk/pages/skills-for-life" TargetMode="External"/><Relationship Id="rId7"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hyperlink" Target="http://www.skillsforcareers.education.gov.uk/pages/lifelong-learning-entitlement" TargetMode="External"/><Relationship Id="rId9" Type="http://schemas.openxmlformats.org/officeDocument/2006/relationships/image" Target="../media/image37.pn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legislation.gov.uk/ukdsi/2026/9780348283327/contents" TargetMode="External"/><Relationship Id="rId7"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hyperlink" Target="https://www.legislation.gov.uk/ukdsi/2026/9780348283327/contents" TargetMode="External"/><Relationship Id="rId10" Type="http://schemas.openxmlformats.org/officeDocument/2006/relationships/image" Target="../media/image44.png"/><Relationship Id="rId4" Type="http://schemas.openxmlformats.org/officeDocument/2006/relationships/hyperlink" Target="http://www.gov.uk/government/publications/lifelong-learning-entitlement-lle-secondary-legislation" TargetMode="External"/><Relationship Id="rId9"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http://www.gov.uk/studentfinanc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gov.uk/guidance/what-to-expect-from-your-disabled-students-allowance-dsa-needs-assessment"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www.youtube.com/@SFEFILM/videos"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39991-1284-D909-E895-DBE08055F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F3199-EFA2-B2FB-E35E-62F1E86BBEFE}"/>
              </a:ext>
            </a:extLst>
          </p:cNvPr>
          <p:cNvSpPr>
            <a:spLocks noGrp="1"/>
          </p:cNvSpPr>
          <p:nvPr>
            <p:ph type="ctrTitle"/>
          </p:nvPr>
        </p:nvSpPr>
        <p:spPr>
          <a:xfrm>
            <a:off x="1992086" y="2723285"/>
            <a:ext cx="8839200" cy="592589"/>
          </a:xfrm>
        </p:spPr>
        <p:txBody>
          <a:bodyPr>
            <a:noAutofit/>
          </a:bodyPr>
          <a:lstStyle/>
          <a:p>
            <a:r>
              <a:rPr lang="en-GB" sz="3800" dirty="0">
                <a:latin typeface="Arial" panose="020B0604020202020204" pitchFamily="34" charset="0"/>
                <a:cs typeface="Arial" panose="020B0604020202020204" pitchFamily="34" charset="0"/>
              </a:rPr>
              <a:t>SFE Student Finance AY 2026/27</a:t>
            </a:r>
          </a:p>
        </p:txBody>
      </p:sp>
      <p:sp>
        <p:nvSpPr>
          <p:cNvPr id="3" name="Subtitle 2">
            <a:extLst>
              <a:ext uri="{FF2B5EF4-FFF2-40B4-BE49-F238E27FC236}">
                <a16:creationId xmlns:a16="http://schemas.microsoft.com/office/drawing/2014/main" id="{BF3075CE-4C16-C61C-7D75-1FCDEA00E15B}"/>
              </a:ext>
            </a:extLst>
          </p:cNvPr>
          <p:cNvSpPr>
            <a:spLocks noGrp="1"/>
          </p:cNvSpPr>
          <p:nvPr>
            <p:ph type="subTitle" idx="1"/>
          </p:nvPr>
        </p:nvSpPr>
        <p:spPr>
          <a:xfrm>
            <a:off x="1992086" y="3642486"/>
            <a:ext cx="8839200" cy="2112138"/>
          </a:xfrm>
        </p:spPr>
        <p:txBody>
          <a:bodyPr>
            <a:normAutofit/>
          </a:bodyPr>
          <a:lstStyle/>
          <a:p>
            <a:pPr>
              <a:lnSpc>
                <a:spcPct val="150000"/>
              </a:lnSpc>
              <a:spcBef>
                <a:spcPts val="1200"/>
              </a:spcBef>
            </a:pPr>
            <a:r>
              <a:rPr lang="en-GB" sz="2800" b="1" dirty="0">
                <a:latin typeface="Arial" panose="020B0604020202020204" pitchFamily="34" charset="0"/>
                <a:cs typeface="Arial" panose="020B0604020202020204" pitchFamily="34" charset="0"/>
              </a:rPr>
              <a:t>HE Student Funding Arrangements, and </a:t>
            </a:r>
          </a:p>
          <a:p>
            <a:pPr>
              <a:lnSpc>
                <a:spcPct val="150000"/>
              </a:lnSpc>
              <a:spcBef>
                <a:spcPts val="1200"/>
              </a:spcBef>
            </a:pPr>
            <a:r>
              <a:rPr lang="en-GB" sz="2800" b="1" dirty="0">
                <a:latin typeface="Arial" panose="020B0604020202020204" pitchFamily="34" charset="0"/>
                <a:cs typeface="Arial" panose="020B0604020202020204" pitchFamily="34" charset="0"/>
              </a:rPr>
              <a:t>The Lifelong Learning Entitlement (LLE)</a:t>
            </a:r>
          </a:p>
        </p:txBody>
      </p:sp>
    </p:spTree>
    <p:extLst>
      <p:ext uri="{BB962C8B-B14F-4D97-AF65-F5344CB8AC3E}">
        <p14:creationId xmlns:p14="http://schemas.microsoft.com/office/powerpoint/2010/main" val="4813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F309-4DBE-B1D3-4899-DC9096B0F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22728-9ED0-2173-3657-B922FDB142E4}"/>
              </a:ext>
            </a:extLst>
          </p:cNvPr>
          <p:cNvSpPr>
            <a:spLocks noGrp="1"/>
          </p:cNvSpPr>
          <p:nvPr>
            <p:ph type="ctrTitle"/>
          </p:nvPr>
        </p:nvSpPr>
        <p:spPr>
          <a:xfrm>
            <a:off x="1992086" y="2932293"/>
            <a:ext cx="8839200" cy="592589"/>
          </a:xfrm>
        </p:spPr>
        <p:txBody>
          <a:bodyPr>
            <a:noAutofit/>
          </a:bodyPr>
          <a:lstStyle/>
          <a:p>
            <a:r>
              <a:rPr lang="en-GB" sz="3800" dirty="0">
                <a:latin typeface="Arial" panose="020B0604020202020204" pitchFamily="34" charset="0"/>
                <a:cs typeface="Arial" panose="020B0604020202020204" pitchFamily="34" charset="0"/>
              </a:rPr>
              <a:t>Student Loan Repayments</a:t>
            </a:r>
          </a:p>
        </p:txBody>
      </p:sp>
      <p:sp>
        <p:nvSpPr>
          <p:cNvPr id="3" name="Subtitle 2">
            <a:extLst>
              <a:ext uri="{FF2B5EF4-FFF2-40B4-BE49-F238E27FC236}">
                <a16:creationId xmlns:a16="http://schemas.microsoft.com/office/drawing/2014/main" id="{CEFC3D50-0212-B645-695C-C77F3169807A}"/>
              </a:ext>
            </a:extLst>
          </p:cNvPr>
          <p:cNvSpPr>
            <a:spLocks noGrp="1"/>
          </p:cNvSpPr>
          <p:nvPr>
            <p:ph type="subTitle" idx="1"/>
          </p:nvPr>
        </p:nvSpPr>
        <p:spPr>
          <a:xfrm>
            <a:off x="1992086" y="3988128"/>
            <a:ext cx="7800500" cy="1486562"/>
          </a:xfrm>
        </p:spPr>
        <p:txBody>
          <a:bodyPr>
            <a:normAutofit/>
          </a:bodyPr>
          <a:lstStyle/>
          <a:p>
            <a:pPr>
              <a:lnSpc>
                <a:spcPct val="100000"/>
              </a:lnSpc>
              <a:spcBef>
                <a:spcPts val="0"/>
              </a:spcBef>
            </a:pPr>
            <a:r>
              <a:rPr lang="en-GB" sz="2800" b="1" dirty="0">
                <a:latin typeface="Arial" panose="020B0604020202020204" pitchFamily="34" charset="0"/>
                <a:cs typeface="Arial" panose="020B0604020202020204" pitchFamily="34" charset="0"/>
              </a:rPr>
              <a:t>Income Contingent (ICR) Student Loans</a:t>
            </a:r>
          </a:p>
        </p:txBody>
      </p:sp>
    </p:spTree>
    <p:extLst>
      <p:ext uri="{BB962C8B-B14F-4D97-AF65-F5344CB8AC3E}">
        <p14:creationId xmlns:p14="http://schemas.microsoft.com/office/powerpoint/2010/main" val="12474531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8C66-8086-FB6B-5BE7-E3A5934C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274E1-A1F1-3DC8-C2B4-F25EED8FE067}"/>
              </a:ext>
            </a:extLst>
          </p:cNvPr>
          <p:cNvSpPr txBox="1">
            <a:spLocks noGrp="1"/>
          </p:cNvSpPr>
          <p:nvPr>
            <p:ph type="title" idx="4294967295"/>
          </p:nvPr>
        </p:nvSpPr>
        <p:spPr>
          <a:xfrm>
            <a:off x="275950" y="435429"/>
            <a:ext cx="10834501"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Student Loan Repayment – Plan 5 Loan Key Messages </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0638D5AB-E1CC-35D2-82FA-0CD46BBFFDBA}"/>
              </a:ext>
            </a:extLst>
          </p:cNvPr>
          <p:cNvSpPr>
            <a:spLocks noChangeArrowheads="1"/>
          </p:cNvSpPr>
          <p:nvPr/>
        </p:nvSpPr>
        <p:spPr bwMode="auto">
          <a:xfrm>
            <a:off x="275950" y="1304058"/>
            <a:ext cx="11159808" cy="4926260"/>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Income Contingent (ICR) student loans taken out by new English domiciled (SFE) borrowers for courses</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beginning on or after 1</a:t>
            </a:r>
            <a:r>
              <a:rPr kumimoji="0" lang="en-GB" sz="18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st</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August 2023 are under the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 5 repayment terms and conditions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21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 5 loan repayment thresholds are currently £25,000 a year (£2,083 a month or £480 a week)</a:t>
            </a:r>
          </a:p>
          <a:p>
            <a:pPr marL="360000" marR="0" lvl="0" indent="-360000" algn="l" defTabSz="914400" rtl="0" eaLnBrk="1" fontAlgn="auto" latinLnBrk="0" hangingPunct="1">
              <a:lnSpc>
                <a:spcPct val="100000"/>
              </a:lnSpc>
              <a:spcBef>
                <a:spcPts val="0"/>
              </a:spcBef>
              <a:spcAft>
                <a:spcPts val="21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April 2027, Plan 5 thresholds will be uprated annually in line with RPI inflation (TBC)</a:t>
            </a:r>
          </a:p>
          <a:p>
            <a:pPr marL="360000" marR="0" lvl="0" indent="-360000" algn="l" defTabSz="914400" rtl="0" eaLnBrk="1" fontAlgn="auto" latinLnBrk="0" hangingPunct="1">
              <a:lnSpc>
                <a:spcPct val="100000"/>
              </a:lnSpc>
              <a:spcBef>
                <a:spcPts val="0"/>
              </a:spcBef>
              <a:spcAft>
                <a:spcPts val="21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Interest will be applied to Plan 5 loan balances at a rate of RPI (3.2% </a:t>
            </a:r>
            <a:r>
              <a:rPr lang="en-GB" dirty="0">
                <a:solidFill>
                  <a:prstClr val="black"/>
                </a:solidFill>
                <a:latin typeface="Arial" panose="020B0604020202020204" pitchFamily="34" charset="0"/>
                <a:cs typeface="Arial" panose="020B0604020202020204" pitchFamily="34" charset="0"/>
              </a:rPr>
              <a:t>for the period 1</a:t>
            </a:r>
            <a:r>
              <a:rPr lang="en-GB" baseline="30000" dirty="0">
                <a:solidFill>
                  <a:prstClr val="black"/>
                </a:solidFill>
                <a:latin typeface="Arial" pitchFamily="34" charset="0"/>
                <a:cs typeface="Arial" pitchFamily="34" charset="0"/>
              </a:rPr>
              <a:t>st</a:t>
            </a:r>
            <a:r>
              <a:rPr lang="en-GB" dirty="0">
                <a:solidFill>
                  <a:prstClr val="black"/>
                </a:solidFill>
                <a:latin typeface="Arial" panose="020B0604020202020204" pitchFamily="34" charset="0"/>
                <a:cs typeface="Arial" panose="020B0604020202020204" pitchFamily="34" charset="0"/>
              </a:rPr>
              <a:t> September 2025 to 31</a:t>
            </a:r>
            <a:r>
              <a:rPr lang="en-GB" baseline="30000" dirty="0">
                <a:solidFill>
                  <a:prstClr val="black"/>
                </a:solidFill>
                <a:latin typeface="Arial" pitchFamily="34" charset="0"/>
                <a:cs typeface="Arial" pitchFamily="34" charset="0"/>
              </a:rPr>
              <a:t>st</a:t>
            </a:r>
            <a:r>
              <a:rPr lang="en-GB" dirty="0">
                <a:solidFill>
                  <a:prstClr val="black"/>
                </a:solidFill>
                <a:latin typeface="Arial" panose="020B0604020202020204" pitchFamily="34" charset="0"/>
                <a:cs typeface="Arial" panose="020B0604020202020204" pitchFamily="34" charset="0"/>
              </a:rPr>
              <a:t> August 2026 &amp; then 4.1% which will apply from 1</a:t>
            </a:r>
            <a:r>
              <a:rPr lang="en-GB" baseline="30000" dirty="0">
                <a:solidFill>
                  <a:prstClr val="black"/>
                </a:solidFill>
                <a:latin typeface="Arial" pitchFamily="34" charset="0"/>
                <a:cs typeface="Arial" pitchFamily="34" charset="0"/>
              </a:rPr>
              <a:t>st</a:t>
            </a:r>
            <a:r>
              <a:rPr lang="en-GB" dirty="0">
                <a:solidFill>
                  <a:prstClr val="black"/>
                </a:solidFill>
                <a:latin typeface="Arial" panose="020B0604020202020204" pitchFamily="34" charset="0"/>
                <a:cs typeface="Arial" panose="020B0604020202020204" pitchFamily="34" charset="0"/>
              </a:rPr>
              <a:t> September 2026 to 31</a:t>
            </a:r>
            <a:r>
              <a:rPr lang="en-GB" baseline="30000" dirty="0">
                <a:solidFill>
                  <a:prstClr val="black"/>
                </a:solidFill>
                <a:latin typeface="Arial" pitchFamily="34" charset="0"/>
                <a:cs typeface="Arial" pitchFamily="34" charset="0"/>
              </a:rPr>
              <a:t>st</a:t>
            </a:r>
            <a:r>
              <a:rPr lang="en-GB" dirty="0">
                <a:solidFill>
                  <a:prstClr val="black"/>
                </a:solidFill>
                <a:latin typeface="Arial" panose="020B0604020202020204" pitchFamily="34" charset="0"/>
                <a:cs typeface="Arial" panose="020B0604020202020204" pitchFamily="34" charset="0"/>
              </a:rPr>
              <a:t> August 2026)</a:t>
            </a:r>
          </a:p>
          <a:p>
            <a:pPr marL="360000" marR="0" lvl="0" indent="-360000" algn="l" defTabSz="914400" rtl="0" eaLnBrk="1" fontAlgn="auto" latinLnBrk="0" hangingPunct="1">
              <a:lnSpc>
                <a:spcPct val="100000"/>
              </a:lnSpc>
              <a:spcBef>
                <a:spcPts val="0"/>
              </a:spcBef>
              <a:spcAft>
                <a:spcPts val="21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Repayment of Plan 5 loans for full-time students will begin the April after completes, leaves or   withdraws from their course (the Statutory Repayment Due Date)</a:t>
            </a:r>
          </a:p>
          <a:p>
            <a:pPr marL="360000" marR="0" lvl="0" indent="-360000" algn="l" defTabSz="914400" rtl="0" eaLnBrk="1" fontAlgn="auto" latinLnBrk="0" hangingPunct="1">
              <a:lnSpc>
                <a:spcPct val="100000"/>
              </a:lnSpc>
              <a:spcBef>
                <a:spcPts val="0"/>
              </a:spcBef>
              <a:spcAft>
                <a:spcPts val="21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Borrowers will repay 9% of any income earned over the set threshold and if employed in the UK, deductions will be made from their pay through the HMRC tax system</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repayment term, if a borrower’s income drops below the relevant threshold, repayments      will pause, with any outstanding balance cancelled 40 years after the borrower enters repayment</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7175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4506D-6D78-F7C5-77B8-3A236DE26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55C3C-98EA-A58A-63D1-F5895E72CE07}"/>
              </a:ext>
            </a:extLst>
          </p:cNvPr>
          <p:cNvSpPr txBox="1">
            <a:spLocks noGrp="1"/>
          </p:cNvSpPr>
          <p:nvPr>
            <p:ph type="title" idx="4294967295"/>
          </p:nvPr>
        </p:nvSpPr>
        <p:spPr>
          <a:xfrm>
            <a:off x="275950" y="435429"/>
            <a:ext cx="10834501"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Student Loan Repayment – Plan 5 Example Figures </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818BC418-CC43-3E6F-A3FE-62D02C8103D6}"/>
              </a:ext>
            </a:extLst>
          </p:cNvPr>
          <p:cNvSpPr>
            <a:spLocks noChangeArrowheads="1"/>
          </p:cNvSpPr>
          <p:nvPr/>
        </p:nvSpPr>
        <p:spPr bwMode="auto">
          <a:xfrm>
            <a:off x="270193" y="1449795"/>
            <a:ext cx="10782207" cy="5235160"/>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Approximate monthly repayment figures based on 9% of the income a borrower earns over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current</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£25,000 Plan 5 loan threshold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can monitor their loan balance and update SLC on any changes to their circumstances using the Online Repayment Service: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www.gov.uk/sign-in-to-manage-your-student-loan-balance</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4" name="Group 3">
            <a:extLst>
              <a:ext uri="{FF2B5EF4-FFF2-40B4-BE49-F238E27FC236}">
                <a16:creationId xmlns:a16="http://schemas.microsoft.com/office/drawing/2014/main" id="{37FE5134-F9FC-6289-A48B-74BC970D5839}"/>
              </a:ext>
            </a:extLst>
          </p:cNvPr>
          <p:cNvGraphicFramePr>
            <a:graphicFrameLocks/>
          </p:cNvGraphicFramePr>
          <p:nvPr>
            <p:extLst>
              <p:ext uri="{D42A27DB-BD31-4B8C-83A1-F6EECF244321}">
                <p14:modId xmlns:p14="http://schemas.microsoft.com/office/powerpoint/2010/main" val="4254388677"/>
              </p:ext>
            </p:extLst>
          </p:nvPr>
        </p:nvGraphicFramePr>
        <p:xfrm>
          <a:off x="1164482" y="2202921"/>
          <a:ext cx="9863036" cy="3572847"/>
        </p:xfrm>
        <a:graphic>
          <a:graphicData uri="http://schemas.openxmlformats.org/drawingml/2006/table">
            <a:tbl>
              <a:tblPr firstRow="1"/>
              <a:tblGrid>
                <a:gridCol w="2138808">
                  <a:extLst>
                    <a:ext uri="{9D8B030D-6E8A-4147-A177-3AD203B41FA5}">
                      <a16:colId xmlns:a16="http://schemas.microsoft.com/office/drawing/2014/main" val="20000"/>
                    </a:ext>
                  </a:extLst>
                </a:gridCol>
                <a:gridCol w="2575459">
                  <a:extLst>
                    <a:ext uri="{9D8B030D-6E8A-4147-A177-3AD203B41FA5}">
                      <a16:colId xmlns:a16="http://schemas.microsoft.com/office/drawing/2014/main" val="20001"/>
                    </a:ext>
                  </a:extLst>
                </a:gridCol>
                <a:gridCol w="2487555">
                  <a:extLst>
                    <a:ext uri="{9D8B030D-6E8A-4147-A177-3AD203B41FA5}">
                      <a16:colId xmlns:a16="http://schemas.microsoft.com/office/drawing/2014/main" val="1117824040"/>
                    </a:ext>
                  </a:extLst>
                </a:gridCol>
                <a:gridCol w="2661214">
                  <a:extLst>
                    <a:ext uri="{9D8B030D-6E8A-4147-A177-3AD203B41FA5}">
                      <a16:colId xmlns:a16="http://schemas.microsoft.com/office/drawing/2014/main" val="20002"/>
                    </a:ext>
                  </a:extLst>
                </a:gridCol>
              </a:tblGrid>
              <a:tr h="657928">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u="none" strike="noStrike" cap="none" normalizeH="0" baseline="0" dirty="0">
                          <a:ln>
                            <a:noFill/>
                          </a:ln>
                          <a:solidFill>
                            <a:schemeClr val="bg1"/>
                          </a:solidFill>
                          <a:effectLst/>
                          <a:latin typeface="Arial" pitchFamily="34" charset="0"/>
                          <a:cs typeface="Arial" pitchFamily="34" charset="0"/>
                        </a:rPr>
                        <a:t>Gross Annual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u="none" strike="noStrike" cap="none" normalizeH="0" baseline="0" dirty="0">
                          <a:ln>
                            <a:noFill/>
                          </a:ln>
                          <a:solidFill>
                            <a:schemeClr val="bg1"/>
                          </a:solidFill>
                          <a:effectLst/>
                          <a:latin typeface="Arial" pitchFamily="34" charset="0"/>
                          <a:cs typeface="Arial" pitchFamily="34" charset="0"/>
                        </a:rPr>
                        <a:t>Income</a:t>
                      </a:r>
                      <a:endParaRPr kumimoji="0" lang="en-GB" sz="16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u="none" strike="noStrike" cap="none" normalizeH="0" baseline="0" dirty="0">
                          <a:ln>
                            <a:noFill/>
                          </a:ln>
                          <a:solidFill>
                            <a:schemeClr val="bg1"/>
                          </a:solidFill>
                          <a:effectLst/>
                          <a:latin typeface="Arial" pitchFamily="34" charset="0"/>
                          <a:cs typeface="Arial" pitchFamily="34" charset="0"/>
                        </a:rPr>
                        <a:t>Monthly </a:t>
                      </a:r>
                      <a:r>
                        <a:rPr kumimoji="0" lang="en-GB" sz="1600" b="0" i="0" u="none" strike="noStrike" cap="none" normalizeH="0" baseline="0" dirty="0">
                          <a:ln>
                            <a:noFill/>
                          </a:ln>
                          <a:solidFill>
                            <a:schemeClr val="bg1"/>
                          </a:solidFill>
                          <a:effectLst/>
                          <a:latin typeface="Arial" pitchFamily="34" charset="0"/>
                          <a:cs typeface="Arial" pitchFamily="34" charset="0"/>
                        </a:rPr>
                        <a:t>Income</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i="0" u="none" strike="noStrike" cap="none" normalizeH="0" baseline="0" dirty="0">
                          <a:ln>
                            <a:noFill/>
                          </a:ln>
                          <a:solidFill>
                            <a:schemeClr val="bg1"/>
                          </a:solidFill>
                          <a:effectLst/>
                          <a:latin typeface="Arial" pitchFamily="34" charset="0"/>
                          <a:cs typeface="Arial" pitchFamily="34" charset="0"/>
                        </a:rPr>
                        <a:t>(Approximate)</a:t>
                      </a: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i="0" u="none" strike="noStrike" cap="none" normalizeH="0" baseline="0" dirty="0">
                          <a:ln>
                            <a:noFill/>
                          </a:ln>
                          <a:solidFill>
                            <a:schemeClr val="bg1"/>
                          </a:solidFill>
                          <a:effectLst/>
                          <a:latin typeface="Arial" pitchFamily="34" charset="0"/>
                          <a:cs typeface="Arial" pitchFamily="34" charset="0"/>
                        </a:rPr>
                        <a:t>9% Repayment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i="0" u="none" strike="noStrike" cap="none" normalizeH="0" baseline="0" dirty="0">
                          <a:ln>
                            <a:noFill/>
                          </a:ln>
                          <a:solidFill>
                            <a:schemeClr val="bg1"/>
                          </a:solidFill>
                          <a:effectLst/>
                          <a:latin typeface="Arial" pitchFamily="34" charset="0"/>
                          <a:cs typeface="Arial" pitchFamily="34" charset="0"/>
                        </a:rPr>
                        <a:t>Deducted From</a:t>
                      </a: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600" b="0" u="none" strike="noStrike" cap="none" normalizeH="0" baseline="0" dirty="0">
                          <a:ln>
                            <a:noFill/>
                          </a:ln>
                          <a:solidFill>
                            <a:schemeClr val="bg1"/>
                          </a:solidFill>
                          <a:effectLst/>
                          <a:latin typeface="Arial" pitchFamily="34" charset="0"/>
                          <a:cs typeface="Arial" pitchFamily="34" charset="0"/>
                        </a:rPr>
                        <a:t>Monthly Repayment (Approximate)</a:t>
                      </a:r>
                      <a:endParaRPr kumimoji="0" lang="en-GB" sz="16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293"/>
                    </a:solidFill>
                  </a:tcPr>
                </a:tc>
                <a:extLst>
                  <a:ext uri="{0D108BD9-81ED-4DB2-BD59-A6C34878D82A}">
                    <a16:rowId xmlns:a16="http://schemas.microsoft.com/office/drawing/2014/main" val="10000"/>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£25,000</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£2,083</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£28,000</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£2,333</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£3,000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£22</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£30,000</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£2,500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£5,000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£37</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£35,000</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£2,916</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£10,000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£75</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£40,000</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£3,333</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£15,000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£112</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£45,000</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£3,750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£20,000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u="none" strike="noStrike" cap="none" normalizeH="0" baseline="0" dirty="0">
                          <a:ln>
                            <a:noFill/>
                          </a:ln>
                          <a:effectLst/>
                          <a:latin typeface="Arial" pitchFamily="34" charset="0"/>
                          <a:cs typeface="Arial" pitchFamily="34" charset="0"/>
                        </a:rPr>
                        <a:t>£150</a:t>
                      </a:r>
                      <a:endParaRPr kumimoji="0" lang="en-GB" sz="16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416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cs typeface="Arial" pitchFamily="34" charset="0"/>
                        </a:rPr>
                        <a:t>£50,000</a:t>
                      </a: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cs typeface="Arial" pitchFamily="34" charset="0"/>
                        </a:rPr>
                        <a:t>£4,166</a:t>
                      </a: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cs typeface="Arial" pitchFamily="34" charset="0"/>
                        </a:rPr>
                        <a:t>£25,000</a:t>
                      </a: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cs typeface="Arial" pitchFamily="34" charset="0"/>
                        </a:rPr>
                        <a:t>£187</a:t>
                      </a: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20284675"/>
                  </a:ext>
                </a:extLst>
              </a:tr>
            </a:tbl>
          </a:graphicData>
        </a:graphic>
      </p:graphicFrame>
    </p:spTree>
    <p:extLst>
      <p:ext uri="{BB962C8B-B14F-4D97-AF65-F5344CB8AC3E}">
        <p14:creationId xmlns:p14="http://schemas.microsoft.com/office/powerpoint/2010/main" val="281269069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2565-5836-4036-887D-EBDF6A00CE91}"/>
              </a:ext>
            </a:extLst>
          </p:cNvPr>
          <p:cNvSpPr>
            <a:spLocks noGrp="1"/>
          </p:cNvSpPr>
          <p:nvPr>
            <p:ph type="ctrTitle"/>
          </p:nvPr>
        </p:nvSpPr>
        <p:spPr>
          <a:xfrm>
            <a:off x="1992086" y="2723285"/>
            <a:ext cx="8839200" cy="592589"/>
          </a:xfrm>
        </p:spPr>
        <p:txBody>
          <a:bodyPr>
            <a:noAutofit/>
          </a:bodyPr>
          <a:lstStyle/>
          <a:p>
            <a:r>
              <a:rPr lang="en-GB" sz="3800" dirty="0">
                <a:latin typeface="Arial" panose="020B0604020202020204" pitchFamily="34" charset="0"/>
                <a:cs typeface="Arial" panose="020B0604020202020204" pitchFamily="34" charset="0"/>
              </a:rPr>
              <a:t>The Lifelong Learning Entitlement</a:t>
            </a:r>
          </a:p>
        </p:txBody>
      </p:sp>
      <p:sp>
        <p:nvSpPr>
          <p:cNvPr id="3" name="Subtitle 2">
            <a:extLst>
              <a:ext uri="{FF2B5EF4-FFF2-40B4-BE49-F238E27FC236}">
                <a16:creationId xmlns:a16="http://schemas.microsoft.com/office/drawing/2014/main" id="{3C734029-EC23-46ED-A9F6-8A47987331D4}"/>
              </a:ext>
            </a:extLst>
          </p:cNvPr>
          <p:cNvSpPr>
            <a:spLocks noGrp="1"/>
          </p:cNvSpPr>
          <p:nvPr>
            <p:ph type="subTitle" idx="1"/>
          </p:nvPr>
        </p:nvSpPr>
        <p:spPr>
          <a:xfrm>
            <a:off x="1992086" y="3642486"/>
            <a:ext cx="8839200" cy="2112138"/>
          </a:xfrm>
        </p:spPr>
        <p:txBody>
          <a:bodyPr>
            <a:normAutofit/>
          </a:bodyPr>
          <a:lstStyle/>
          <a:p>
            <a:pPr>
              <a:lnSpc>
                <a:spcPct val="150000"/>
              </a:lnSpc>
              <a:spcBef>
                <a:spcPts val="1200"/>
              </a:spcBef>
            </a:pPr>
            <a:r>
              <a:rPr lang="en-GB" sz="2800" b="1" dirty="0">
                <a:latin typeface="Arial" panose="020B0604020202020204" pitchFamily="34" charset="0"/>
                <a:cs typeface="Arial" panose="020B0604020202020204" pitchFamily="34" charset="0"/>
              </a:rPr>
              <a:t>Student Eligibility and Funding Entitlement </a:t>
            </a:r>
          </a:p>
          <a:p>
            <a:pPr>
              <a:lnSpc>
                <a:spcPct val="150000"/>
              </a:lnSpc>
              <a:spcBef>
                <a:spcPts val="1200"/>
              </a:spcBef>
            </a:pPr>
            <a:r>
              <a:rPr lang="en-GB" sz="2800" b="1" dirty="0">
                <a:latin typeface="Arial" panose="020B0604020202020204" pitchFamily="34" charset="0"/>
                <a:cs typeface="Arial" panose="020B0604020202020204" pitchFamily="34" charset="0"/>
              </a:rPr>
              <a:t>Tuition Fee Loan and Living Cost Support</a:t>
            </a:r>
          </a:p>
        </p:txBody>
      </p:sp>
    </p:spTree>
    <p:extLst>
      <p:ext uri="{BB962C8B-B14F-4D97-AF65-F5344CB8AC3E}">
        <p14:creationId xmlns:p14="http://schemas.microsoft.com/office/powerpoint/2010/main" val="67157691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D1F7-C7CA-5E5E-35D5-AF5ECBCCE658}"/>
              </a:ext>
            </a:extLst>
          </p:cNvPr>
          <p:cNvSpPr txBox="1">
            <a:spLocks noGrp="1"/>
          </p:cNvSpPr>
          <p:nvPr>
            <p:ph type="title"/>
          </p:nvPr>
        </p:nvSpPr>
        <p:spPr>
          <a:xfrm>
            <a:off x="275951" y="948462"/>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Lifelong Learning Entitlement </a:t>
            </a:r>
          </a:p>
        </p:txBody>
      </p:sp>
      <p:sp>
        <p:nvSpPr>
          <p:cNvPr id="4" name="Text Placeholder 3">
            <a:extLst>
              <a:ext uri="{FF2B5EF4-FFF2-40B4-BE49-F238E27FC236}">
                <a16:creationId xmlns:a16="http://schemas.microsoft.com/office/drawing/2014/main" id="{6E945941-8F46-3204-8741-BB1A89052593}"/>
              </a:ext>
            </a:extLst>
          </p:cNvPr>
          <p:cNvSpPr>
            <a:spLocks noGrp="1"/>
          </p:cNvSpPr>
          <p:nvPr>
            <p:ph sz="half" idx="1"/>
          </p:nvPr>
        </p:nvSpPr>
        <p:spPr>
          <a:xfrm>
            <a:off x="295858" y="1686633"/>
            <a:ext cx="11235638" cy="4575175"/>
          </a:xfrm>
        </p:spPr>
        <p:txBody>
          <a:bodyPr>
            <a:noAutofit/>
          </a:bodyPr>
          <a:lstStyle/>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Lifelong Learning Entitlement (LLE)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transform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post-18 student finance system in England, and </a:t>
            </a: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lang="en-GB" sz="1800" dirty="0">
                <a:solidFill>
                  <a:prstClr val="black"/>
                </a:solidFill>
                <a:latin typeface="Arial" panose="020B0604020202020204" pitchFamily="34" charset="0"/>
                <a:cs typeface="Arial" panose="020B0604020202020204" pitchFamily="34" charset="0"/>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r>
              <a:rPr lang="en-GB" sz="180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essential for students and those supporting their HE journey to understand this new funding model:  </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lang="en-GB" sz="1800" dirty="0">
                <a:solidFill>
                  <a:prstClr val="black"/>
                </a:solidFill>
                <a:latin typeface="Arial" panose="020B0604020202020204" pitchFamily="34" charset="0"/>
                <a:cs typeface="Arial" panose="020B0604020202020204" pitchFamily="34" charset="0"/>
              </a:rPr>
              <a:t>This presentation will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introduce core elements of funding eligibility and entitlement under the LLE, split into</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lang="en-GB" sz="1800" b="1" dirty="0">
                <a:solidFill>
                  <a:prstClr val="black"/>
                </a:solidFill>
                <a:latin typeface="Arial" panose="020B0604020202020204" pitchFamily="34" charset="0"/>
                <a:cs typeface="Arial" panose="020B0604020202020204" pitchFamily="34" charset="0"/>
              </a:rPr>
              <a:t>6</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key components</a:t>
            </a:r>
            <a:r>
              <a:rPr lang="en-GB" sz="1800" b="1" dirty="0">
                <a:solidFill>
                  <a:prstClr val="black"/>
                </a:solidFill>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that will be essential to effective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Information, Advice and Guidance (IAG) provision</a:t>
            </a:r>
            <a:r>
              <a:rPr kumimoji="0" lang="en-GB"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lang="en-GB" sz="1800" baseline="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300"/>
              </a:spcBef>
              <a:spcAft>
                <a:spcPts val="1800"/>
              </a:spcAft>
              <a:buNone/>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Points of Note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60000" indent="-360000">
              <a:lnSpc>
                <a:spcPct val="100000"/>
              </a:lnSpc>
              <a:spcBef>
                <a:spcPts val="0"/>
              </a:spcBef>
              <a:spcAft>
                <a:spcPts val="1800"/>
              </a:spcAft>
              <a:defRPr/>
            </a:pPr>
            <a:r>
              <a:rPr lang="en-GB" sz="1800" dirty="0">
                <a:solidFill>
                  <a:prstClr val="black"/>
                </a:solidFill>
                <a:latin typeface="Arial" panose="020B0604020202020204" pitchFamily="34" charset="0"/>
                <a:cs typeface="Arial" panose="020B0604020202020204" pitchFamily="34" charset="0"/>
              </a:rPr>
              <a:t>Comprehensive details on all elements of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LLE eligibility and funding policies will be included in the</a:t>
            </a:r>
            <a:r>
              <a:rPr kumimoji="0" lang="en-GB"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associated </a:t>
            </a:r>
            <a:r>
              <a:rPr kumimoji="0" lang="en-GB"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Regulations</a:t>
            </a:r>
            <a:r>
              <a:rPr kumimoji="0" lang="en-GB"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and when published, the dedicated </a:t>
            </a:r>
            <a:r>
              <a:rPr kumimoji="0" lang="en-GB"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Guidance Chapters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Specific awareness raising </a:t>
            </a:r>
            <a:r>
              <a:rPr lang="en-GB" sz="1800" b="1" dirty="0">
                <a:solidFill>
                  <a:prstClr val="black"/>
                </a:solidFill>
                <a:latin typeface="Arial" panose="020B0604020202020204" pitchFamily="34" charset="0"/>
                <a:cs typeface="Arial" panose="020B0604020202020204" pitchFamily="34" charset="0"/>
              </a:rPr>
              <a:t>IAG Notes </a:t>
            </a:r>
            <a:r>
              <a:rPr lang="en-GB" sz="1800" dirty="0">
                <a:solidFill>
                  <a:prstClr val="black"/>
                </a:solidFill>
                <a:latin typeface="Arial" panose="020B0604020202020204" pitchFamily="34" charset="0"/>
                <a:cs typeface="Arial" panose="020B0604020202020204" pitchFamily="34" charset="0"/>
              </a:rPr>
              <a:t>have been highlighted throughout the slides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8" name="Group 37" descr="Coloured chevrons showing the 6 key components of the LLE IAG provision students will require: &#10;&#10;1. What is the LLE?&#10;2. Am I Eligible?&#10;3. What Can I Study?&#10;4. What Funding Can I Get?&#10;5. How Do Repayments Work?&#10;6. How Can I Find Out More?&#10;">
            <a:extLst>
              <a:ext uri="{FF2B5EF4-FFF2-40B4-BE49-F238E27FC236}">
                <a16:creationId xmlns:a16="http://schemas.microsoft.com/office/drawing/2014/main" id="{8637A361-DE8D-7EBB-A716-5A98AF181375}"/>
              </a:ext>
            </a:extLst>
          </p:cNvPr>
          <p:cNvGrpSpPr/>
          <p:nvPr/>
        </p:nvGrpSpPr>
        <p:grpSpPr>
          <a:xfrm>
            <a:off x="496023" y="3367895"/>
            <a:ext cx="11199954" cy="1063485"/>
            <a:chOff x="402092" y="3405995"/>
            <a:chExt cx="11199954" cy="1063485"/>
          </a:xfrm>
        </p:grpSpPr>
        <p:grpSp>
          <p:nvGrpSpPr>
            <p:cNvPr id="3" name="Group 2" descr="Key Component Title: What is the LLE?">
              <a:extLst>
                <a:ext uri="{FF2B5EF4-FFF2-40B4-BE49-F238E27FC236}">
                  <a16:creationId xmlns:a16="http://schemas.microsoft.com/office/drawing/2014/main" id="{891953FC-7A86-8371-CC12-0F28A68717D1}"/>
                </a:ext>
              </a:extLst>
            </p:cNvPr>
            <p:cNvGrpSpPr/>
            <p:nvPr/>
          </p:nvGrpSpPr>
          <p:grpSpPr>
            <a:xfrm>
              <a:off x="402092" y="3406955"/>
              <a:ext cx="2226801" cy="1062525"/>
              <a:chOff x="2616" y="455351"/>
              <a:chExt cx="2328301" cy="1062525"/>
            </a:xfrm>
            <a:solidFill>
              <a:srgbClr val="002060"/>
            </a:solidFill>
            <a:scene3d>
              <a:camera prst="orthographicFront"/>
              <a:lightRig rig="threePt" dir="t"/>
            </a:scene3d>
          </p:grpSpPr>
          <p:sp>
            <p:nvSpPr>
              <p:cNvPr id="5" name="Arrow: Chevron 4">
                <a:extLst>
                  <a:ext uri="{FF2B5EF4-FFF2-40B4-BE49-F238E27FC236}">
                    <a16:creationId xmlns:a16="http://schemas.microsoft.com/office/drawing/2014/main" id="{7EB3C028-8910-5C97-17B8-AD84C7CCDAE9}"/>
                  </a:ext>
                </a:extLst>
              </p:cNvPr>
              <p:cNvSpPr/>
              <p:nvPr/>
            </p:nvSpPr>
            <p:spPr>
              <a:xfrm>
                <a:off x="2616" y="477396"/>
                <a:ext cx="2328301" cy="1040480"/>
              </a:xfrm>
              <a:prstGeom prst="chevron">
                <a:avLst/>
              </a:prstGeom>
              <a:grp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Chevron 4">
                <a:extLst>
                  <a:ext uri="{FF2B5EF4-FFF2-40B4-BE49-F238E27FC236}">
                    <a16:creationId xmlns:a16="http://schemas.microsoft.com/office/drawing/2014/main" id="{41309304-EE41-4DD2-C147-0738C722114D}"/>
                  </a:ext>
                </a:extLst>
              </p:cNvPr>
              <p:cNvSpPr txBox="1"/>
              <p:nvPr/>
            </p:nvSpPr>
            <p:spPr>
              <a:xfrm>
                <a:off x="494084" y="455351"/>
                <a:ext cx="1492797" cy="10404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Introducing the LLE</a:t>
                </a:r>
              </a:p>
            </p:txBody>
          </p:sp>
        </p:grpSp>
        <p:grpSp>
          <p:nvGrpSpPr>
            <p:cNvPr id="23" name="Group 22" descr="Key Component Title: What is the LLE?">
              <a:extLst>
                <a:ext uri="{FF2B5EF4-FFF2-40B4-BE49-F238E27FC236}">
                  <a16:creationId xmlns:a16="http://schemas.microsoft.com/office/drawing/2014/main" id="{E5BE6647-D40F-B84F-0369-DE9DE46F7BF3}"/>
                </a:ext>
              </a:extLst>
            </p:cNvPr>
            <p:cNvGrpSpPr/>
            <p:nvPr/>
          </p:nvGrpSpPr>
          <p:grpSpPr>
            <a:xfrm>
              <a:off x="2197327" y="3405995"/>
              <a:ext cx="2226801" cy="1063485"/>
              <a:chOff x="2616" y="454391"/>
              <a:chExt cx="2328301" cy="1063485"/>
            </a:xfrm>
            <a:solidFill>
              <a:srgbClr val="002060"/>
            </a:solidFill>
            <a:scene3d>
              <a:camera prst="orthographicFront"/>
              <a:lightRig rig="threePt" dir="t"/>
            </a:scene3d>
          </p:grpSpPr>
          <p:sp>
            <p:nvSpPr>
              <p:cNvPr id="24" name="Arrow: Chevron 23">
                <a:extLst>
                  <a:ext uri="{FF2B5EF4-FFF2-40B4-BE49-F238E27FC236}">
                    <a16:creationId xmlns:a16="http://schemas.microsoft.com/office/drawing/2014/main" id="{965BBC2E-4E31-498B-7A62-AA16DCD955E6}"/>
                  </a:ext>
                </a:extLst>
              </p:cNvPr>
              <p:cNvSpPr/>
              <p:nvPr/>
            </p:nvSpPr>
            <p:spPr>
              <a:xfrm>
                <a:off x="2616" y="477396"/>
                <a:ext cx="2328301" cy="1040480"/>
              </a:xfrm>
              <a:prstGeom prst="chevron">
                <a:avLst/>
              </a:prstGeom>
              <a:solidFill>
                <a:srgbClr val="7030A0"/>
              </a:solid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Chevron 4">
                <a:extLst>
                  <a:ext uri="{FF2B5EF4-FFF2-40B4-BE49-F238E27FC236}">
                    <a16:creationId xmlns:a16="http://schemas.microsoft.com/office/drawing/2014/main" id="{EA4CDBC4-EEF0-3FA9-68E0-D9D05B698785}"/>
                  </a:ext>
                </a:extLst>
              </p:cNvPr>
              <p:cNvSpPr txBox="1"/>
              <p:nvPr/>
            </p:nvSpPr>
            <p:spPr>
              <a:xfrm>
                <a:off x="480873" y="454391"/>
                <a:ext cx="1497041" cy="104048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Eligibility Criteria</a:t>
                </a:r>
              </a:p>
            </p:txBody>
          </p:sp>
        </p:grpSp>
        <p:grpSp>
          <p:nvGrpSpPr>
            <p:cNvPr id="26" name="Group 25" descr="Key Component Title: What is the LLE?">
              <a:extLst>
                <a:ext uri="{FF2B5EF4-FFF2-40B4-BE49-F238E27FC236}">
                  <a16:creationId xmlns:a16="http://schemas.microsoft.com/office/drawing/2014/main" id="{9AB4E7D1-02EF-F98A-A943-C08558CAE18A}"/>
                </a:ext>
              </a:extLst>
            </p:cNvPr>
            <p:cNvGrpSpPr/>
            <p:nvPr/>
          </p:nvGrpSpPr>
          <p:grpSpPr>
            <a:xfrm>
              <a:off x="3992563" y="3405995"/>
              <a:ext cx="2226801" cy="1063485"/>
              <a:chOff x="2616" y="454391"/>
              <a:chExt cx="2328301" cy="1063485"/>
            </a:xfrm>
            <a:solidFill>
              <a:srgbClr val="002060"/>
            </a:solidFill>
            <a:scene3d>
              <a:camera prst="orthographicFront"/>
              <a:lightRig rig="threePt" dir="t"/>
            </a:scene3d>
          </p:grpSpPr>
          <p:sp>
            <p:nvSpPr>
              <p:cNvPr id="27" name="Arrow: Chevron 26">
                <a:extLst>
                  <a:ext uri="{FF2B5EF4-FFF2-40B4-BE49-F238E27FC236}">
                    <a16:creationId xmlns:a16="http://schemas.microsoft.com/office/drawing/2014/main" id="{AFCB7EA2-4114-3C68-163C-D23E6F28B93B}"/>
                  </a:ext>
                </a:extLst>
              </p:cNvPr>
              <p:cNvSpPr/>
              <p:nvPr/>
            </p:nvSpPr>
            <p:spPr>
              <a:xfrm>
                <a:off x="2616" y="477396"/>
                <a:ext cx="2328301" cy="1040480"/>
              </a:xfrm>
              <a:prstGeom prst="chevron">
                <a:avLst/>
              </a:prstGeom>
              <a:solidFill>
                <a:srgbClr val="006666"/>
              </a:solid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row: Chevron 4">
                <a:extLst>
                  <a:ext uri="{FF2B5EF4-FFF2-40B4-BE49-F238E27FC236}">
                    <a16:creationId xmlns:a16="http://schemas.microsoft.com/office/drawing/2014/main" id="{4C7044B8-C040-16BB-F249-50F06B229290}"/>
                  </a:ext>
                </a:extLst>
              </p:cNvPr>
              <p:cNvSpPr txBox="1"/>
              <p:nvPr/>
            </p:nvSpPr>
            <p:spPr>
              <a:xfrm>
                <a:off x="449479" y="454391"/>
                <a:ext cx="1497041" cy="10404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Study </a:t>
                </a:r>
              </a:p>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Options</a:t>
                </a:r>
              </a:p>
            </p:txBody>
          </p:sp>
        </p:grpSp>
        <p:grpSp>
          <p:nvGrpSpPr>
            <p:cNvPr id="29" name="Group 28" descr="Key Component Title: What is the LLE?">
              <a:extLst>
                <a:ext uri="{FF2B5EF4-FFF2-40B4-BE49-F238E27FC236}">
                  <a16:creationId xmlns:a16="http://schemas.microsoft.com/office/drawing/2014/main" id="{B3378DA7-989D-18CE-F62F-57A15CD4DBFB}"/>
                </a:ext>
              </a:extLst>
            </p:cNvPr>
            <p:cNvGrpSpPr/>
            <p:nvPr/>
          </p:nvGrpSpPr>
          <p:grpSpPr>
            <a:xfrm>
              <a:off x="5791887" y="3405995"/>
              <a:ext cx="2226801" cy="1063485"/>
              <a:chOff x="2616" y="454391"/>
              <a:chExt cx="2328301" cy="1063485"/>
            </a:xfrm>
            <a:solidFill>
              <a:srgbClr val="002060"/>
            </a:solidFill>
            <a:scene3d>
              <a:camera prst="orthographicFront"/>
              <a:lightRig rig="threePt" dir="t"/>
            </a:scene3d>
          </p:grpSpPr>
          <p:sp>
            <p:nvSpPr>
              <p:cNvPr id="30" name="Arrow: Chevron 29">
                <a:extLst>
                  <a:ext uri="{FF2B5EF4-FFF2-40B4-BE49-F238E27FC236}">
                    <a16:creationId xmlns:a16="http://schemas.microsoft.com/office/drawing/2014/main" id="{73B2DAD7-E12D-AEAE-582E-ED447090D76D}"/>
                  </a:ext>
                </a:extLst>
              </p:cNvPr>
              <p:cNvSpPr/>
              <p:nvPr/>
            </p:nvSpPr>
            <p:spPr>
              <a:xfrm>
                <a:off x="2616" y="477396"/>
                <a:ext cx="2328301" cy="1040480"/>
              </a:xfrm>
              <a:prstGeom prst="chevron">
                <a:avLst/>
              </a:prstGeom>
              <a:solidFill>
                <a:srgbClr val="005293"/>
              </a:solid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Chevron 4">
                <a:extLst>
                  <a:ext uri="{FF2B5EF4-FFF2-40B4-BE49-F238E27FC236}">
                    <a16:creationId xmlns:a16="http://schemas.microsoft.com/office/drawing/2014/main" id="{57674D73-5674-EAC5-EA64-93E697918AF9}"/>
                  </a:ext>
                </a:extLst>
              </p:cNvPr>
              <p:cNvSpPr txBox="1"/>
              <p:nvPr/>
            </p:nvSpPr>
            <p:spPr>
              <a:xfrm>
                <a:off x="528001" y="454391"/>
                <a:ext cx="1356727" cy="10404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Funding Entitlement</a:t>
                </a:r>
              </a:p>
            </p:txBody>
          </p:sp>
        </p:grpSp>
        <p:grpSp>
          <p:nvGrpSpPr>
            <p:cNvPr id="32" name="Group 31" descr="Key Component Title: What is the LLE?">
              <a:extLst>
                <a:ext uri="{FF2B5EF4-FFF2-40B4-BE49-F238E27FC236}">
                  <a16:creationId xmlns:a16="http://schemas.microsoft.com/office/drawing/2014/main" id="{1B034EB2-BF58-BC52-0DE5-1A0FA1BAC832}"/>
                </a:ext>
              </a:extLst>
            </p:cNvPr>
            <p:cNvGrpSpPr/>
            <p:nvPr/>
          </p:nvGrpSpPr>
          <p:grpSpPr>
            <a:xfrm>
              <a:off x="7587030" y="3409254"/>
              <a:ext cx="2226801" cy="1060226"/>
              <a:chOff x="2616" y="457650"/>
              <a:chExt cx="2328301" cy="1060226"/>
            </a:xfrm>
            <a:solidFill>
              <a:srgbClr val="002060"/>
            </a:solidFill>
            <a:scene3d>
              <a:camera prst="orthographicFront"/>
              <a:lightRig rig="threePt" dir="t"/>
            </a:scene3d>
          </p:grpSpPr>
          <p:sp>
            <p:nvSpPr>
              <p:cNvPr id="33" name="Arrow: Chevron 32">
                <a:extLst>
                  <a:ext uri="{FF2B5EF4-FFF2-40B4-BE49-F238E27FC236}">
                    <a16:creationId xmlns:a16="http://schemas.microsoft.com/office/drawing/2014/main" id="{54DBB36D-E7CB-E149-3AD6-8F7912E15296}"/>
                  </a:ext>
                </a:extLst>
              </p:cNvPr>
              <p:cNvSpPr/>
              <p:nvPr/>
            </p:nvSpPr>
            <p:spPr>
              <a:xfrm>
                <a:off x="2616" y="477396"/>
                <a:ext cx="2328301" cy="1040480"/>
              </a:xfrm>
              <a:prstGeom prst="chevron">
                <a:avLst/>
              </a:prstGeom>
              <a:solidFill>
                <a:srgbClr val="660066"/>
              </a:solid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Chevron 4">
                <a:extLst>
                  <a:ext uri="{FF2B5EF4-FFF2-40B4-BE49-F238E27FC236}">
                    <a16:creationId xmlns:a16="http://schemas.microsoft.com/office/drawing/2014/main" id="{C12D248D-B75C-AEF4-D0C4-FD736B40339B}"/>
                  </a:ext>
                </a:extLst>
              </p:cNvPr>
              <p:cNvSpPr txBox="1"/>
              <p:nvPr/>
            </p:nvSpPr>
            <p:spPr>
              <a:xfrm>
                <a:off x="489911" y="457650"/>
                <a:ext cx="1470599" cy="10404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Loan Repayment</a:t>
                </a:r>
              </a:p>
            </p:txBody>
          </p:sp>
        </p:grpSp>
        <p:grpSp>
          <p:nvGrpSpPr>
            <p:cNvPr id="35" name="Group 34" descr="Key Component Title: What is the LLE?">
              <a:extLst>
                <a:ext uri="{FF2B5EF4-FFF2-40B4-BE49-F238E27FC236}">
                  <a16:creationId xmlns:a16="http://schemas.microsoft.com/office/drawing/2014/main" id="{16CDF16F-4EB4-2129-E28F-47D63265A71F}"/>
                </a:ext>
              </a:extLst>
            </p:cNvPr>
            <p:cNvGrpSpPr/>
            <p:nvPr/>
          </p:nvGrpSpPr>
          <p:grpSpPr>
            <a:xfrm>
              <a:off x="9375245" y="3408053"/>
              <a:ext cx="2226801" cy="1061427"/>
              <a:chOff x="2616" y="456449"/>
              <a:chExt cx="2328301" cy="1061427"/>
            </a:xfrm>
            <a:solidFill>
              <a:srgbClr val="002060"/>
            </a:solidFill>
            <a:scene3d>
              <a:camera prst="orthographicFront"/>
              <a:lightRig rig="threePt" dir="t"/>
            </a:scene3d>
          </p:grpSpPr>
          <p:sp>
            <p:nvSpPr>
              <p:cNvPr id="36" name="Arrow: Chevron 35">
                <a:extLst>
                  <a:ext uri="{FF2B5EF4-FFF2-40B4-BE49-F238E27FC236}">
                    <a16:creationId xmlns:a16="http://schemas.microsoft.com/office/drawing/2014/main" id="{CD594BD6-369B-249D-23DC-601C3E5F2F96}"/>
                  </a:ext>
                </a:extLst>
              </p:cNvPr>
              <p:cNvSpPr/>
              <p:nvPr/>
            </p:nvSpPr>
            <p:spPr>
              <a:xfrm>
                <a:off x="2616" y="477396"/>
                <a:ext cx="2328301" cy="1040480"/>
              </a:xfrm>
              <a:prstGeom prst="chevron">
                <a:avLst/>
              </a:prstGeom>
              <a:solidFill>
                <a:srgbClr val="C00000"/>
              </a:solid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row: Chevron 4">
                <a:extLst>
                  <a:ext uri="{FF2B5EF4-FFF2-40B4-BE49-F238E27FC236}">
                    <a16:creationId xmlns:a16="http://schemas.microsoft.com/office/drawing/2014/main" id="{5F0AAD86-7CD9-7699-7334-FB4419E2DCC9}"/>
                  </a:ext>
                </a:extLst>
              </p:cNvPr>
              <p:cNvSpPr txBox="1"/>
              <p:nvPr/>
            </p:nvSpPr>
            <p:spPr>
              <a:xfrm>
                <a:off x="391207" y="456449"/>
                <a:ext cx="1648185" cy="104048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 Guidance </a:t>
                </a:r>
              </a:p>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Resources </a:t>
                </a:r>
              </a:p>
            </p:txBody>
          </p:sp>
        </p:grpSp>
      </p:grpSp>
    </p:spTree>
    <p:extLst>
      <p:ext uri="{BB962C8B-B14F-4D97-AF65-F5344CB8AC3E}">
        <p14:creationId xmlns:p14="http://schemas.microsoft.com/office/powerpoint/2010/main" val="2869222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2" end="1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D20C2-2871-4BF6-3B66-EC74F25F3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9DF40-C8CB-3ED6-57BD-A826C2F412BD}"/>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Introducing the LLE – IAG Content Considerations </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187EC626-2C2C-516A-D426-D559BE67ACBB}"/>
              </a:ext>
            </a:extLst>
          </p:cNvPr>
          <p:cNvSpPr>
            <a:spLocks noGrp="1"/>
          </p:cNvSpPr>
          <p:nvPr>
            <p:ph type="body" sz="half" idx="4294967295"/>
          </p:nvPr>
        </p:nvSpPr>
        <p:spPr>
          <a:xfrm>
            <a:off x="270192" y="1416208"/>
            <a:ext cx="11144042" cy="4956791"/>
          </a:xfrm>
        </p:spPr>
        <p:txBody>
          <a:bodyPr>
            <a:norm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a:cs typeface="Arial" pitchFamily="34" charset="0"/>
              </a:rPr>
              <a:t>Establising </a:t>
            </a:r>
            <a:r>
              <a:rPr kumimoji="0" lang="en-GB" sz="1800" i="0" u="none" strike="noStrike" kern="1200" cap="none" spc="0" normalizeH="0" baseline="0" noProof="0" dirty="0">
                <a:ln>
                  <a:noFill/>
                </a:ln>
                <a:effectLst/>
                <a:uLnTx/>
                <a:uFillTx/>
                <a:latin typeface="Arial" panose="020B0604020202020204"/>
                <a:ea typeface="+mn-ea"/>
                <a:cs typeface="Arial" pitchFamily="34" charset="0"/>
              </a:rPr>
              <a:t>consistency in the adoption of LLE-related terminology, and promoting the understanding of</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a:cs typeface="Arial" pitchFamily="34" charset="0"/>
              </a:rPr>
              <a:t>study </a:t>
            </a:r>
            <a:r>
              <a:rPr kumimoji="0" lang="en-GB" sz="1800" i="0" u="none" strike="noStrike" kern="1200" cap="none" spc="0" normalizeH="0" baseline="0" noProof="0" dirty="0">
                <a:ln>
                  <a:noFill/>
                </a:ln>
                <a:effectLst/>
                <a:uLnTx/>
                <a:uFillTx/>
                <a:latin typeface="Arial" panose="020B0604020202020204"/>
                <a:ea typeface="+mn-ea"/>
                <a:cs typeface="Arial" pitchFamily="34" charset="0"/>
              </a:rPr>
              <a:t>options and funding entitlement will </a:t>
            </a:r>
            <a:r>
              <a:rPr lang="en-GB" sz="1800" dirty="0">
                <a:latin typeface="Arial" panose="020B0604020202020204"/>
                <a:cs typeface="Arial" pitchFamily="34" charset="0"/>
              </a:rPr>
              <a:t>contribute to </a:t>
            </a:r>
            <a:r>
              <a:rPr lang="en-GB" sz="1800" b="1" dirty="0">
                <a:latin typeface="Arial" panose="020B0604020202020204"/>
                <a:cs typeface="Arial" pitchFamily="34" charset="0"/>
              </a:rPr>
              <a:t>effective IAG content creation and delivery</a:t>
            </a:r>
            <a:r>
              <a:rPr lang="en-GB" sz="1800" dirty="0">
                <a:latin typeface="Arial" panose="020B0604020202020204"/>
                <a:cs typeface="Arial" pitchFamily="34" charset="0"/>
              </a:rPr>
              <a:t>:</a:t>
            </a:r>
            <a:endParaRPr kumimoji="0" lang="en-GB" sz="1800" i="0" u="none" strike="noStrike" kern="1200" cap="none" spc="0" normalizeH="0" baseline="0" noProof="0" dirty="0">
              <a:ln>
                <a:noFill/>
              </a:ln>
              <a:effectLst/>
              <a:uLnTx/>
              <a:uFillTx/>
              <a:latin typeface="Arial" panose="020B0604020202020204"/>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DF882D0-9793-2E33-DF72-4A8623268ADA}"/>
              </a:ext>
            </a:extLst>
          </p:cNvPr>
          <p:cNvSpPr/>
          <p:nvPr/>
        </p:nvSpPr>
        <p:spPr>
          <a:xfrm>
            <a:off x="3284916" y="2351490"/>
            <a:ext cx="2398415" cy="853036"/>
          </a:xfrm>
          <a:prstGeom prst="rect">
            <a:avLst/>
          </a:prstGeom>
          <a:solidFill>
            <a:srgbClr val="7030A0"/>
          </a:solidFill>
          <a:ln>
            <a:solidFill>
              <a:srgbClr val="0066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Course 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Credit Values</a:t>
            </a:r>
          </a:p>
        </p:txBody>
      </p:sp>
      <p:sp>
        <p:nvSpPr>
          <p:cNvPr id="18" name="Rectangle 17">
            <a:extLst>
              <a:ext uri="{FF2B5EF4-FFF2-40B4-BE49-F238E27FC236}">
                <a16:creationId xmlns:a16="http://schemas.microsoft.com/office/drawing/2014/main" id="{5EED4D89-5E49-EE91-4408-0940F133E668}"/>
              </a:ext>
            </a:extLst>
          </p:cNvPr>
          <p:cNvSpPr/>
          <p:nvPr/>
        </p:nvSpPr>
        <p:spPr>
          <a:xfrm>
            <a:off x="5968146" y="2351490"/>
            <a:ext cx="2398414" cy="853036"/>
          </a:xfrm>
          <a:prstGeom prst="rect">
            <a:avLst/>
          </a:prstGeom>
          <a:solidFill>
            <a:srgbClr val="7030A0"/>
          </a:solidFill>
          <a:ln>
            <a:solidFill>
              <a:srgbClr val="0066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Course Year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Year</a:t>
            </a:r>
          </a:p>
        </p:txBody>
      </p:sp>
      <p:sp>
        <p:nvSpPr>
          <p:cNvPr id="19" name="Rectangle 18">
            <a:extLst>
              <a:ext uri="{FF2B5EF4-FFF2-40B4-BE49-F238E27FC236}">
                <a16:creationId xmlns:a16="http://schemas.microsoft.com/office/drawing/2014/main" id="{9C58EB77-C325-7962-B073-0FD0481CE9D8}"/>
              </a:ext>
            </a:extLst>
          </p:cNvPr>
          <p:cNvSpPr/>
          <p:nvPr/>
        </p:nvSpPr>
        <p:spPr>
          <a:xfrm>
            <a:off x="8651372" y="2345508"/>
            <a:ext cx="2398415" cy="859018"/>
          </a:xfrm>
          <a:prstGeom prst="rect">
            <a:avLst/>
          </a:prstGeom>
          <a:solidFill>
            <a:srgbClr val="7030A0"/>
          </a:solidFill>
          <a:ln>
            <a:solidFill>
              <a:srgbClr val="0066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Periods of Eligibility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Concurrent Study</a:t>
            </a:r>
          </a:p>
        </p:txBody>
      </p:sp>
      <p:sp>
        <p:nvSpPr>
          <p:cNvPr id="22" name="Rectangle 21">
            <a:extLst>
              <a:ext uri="{FF2B5EF4-FFF2-40B4-BE49-F238E27FC236}">
                <a16:creationId xmlns:a16="http://schemas.microsoft.com/office/drawing/2014/main" id="{7731D4C4-E4B6-CC78-23DF-9C9E8C57B280}"/>
              </a:ext>
            </a:extLst>
          </p:cNvPr>
          <p:cNvSpPr/>
          <p:nvPr/>
        </p:nvSpPr>
        <p:spPr>
          <a:xfrm>
            <a:off x="3283926" y="3718263"/>
            <a:ext cx="2398415" cy="853036"/>
          </a:xfrm>
          <a:prstGeom prst="rect">
            <a:avLst/>
          </a:prstGeom>
          <a:solidFill>
            <a:srgbClr val="006666"/>
          </a:solidFill>
          <a:ln>
            <a:solidFill>
              <a:srgbClr val="0066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Designated Courses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Credit-Based Fees</a:t>
            </a:r>
          </a:p>
        </p:txBody>
      </p:sp>
      <p:sp>
        <p:nvSpPr>
          <p:cNvPr id="24" name="Rectangle 23">
            <a:extLst>
              <a:ext uri="{FF2B5EF4-FFF2-40B4-BE49-F238E27FC236}">
                <a16:creationId xmlns:a16="http://schemas.microsoft.com/office/drawing/2014/main" id="{54E153BD-BFC1-4080-2945-07D81EC9C1D9}"/>
              </a:ext>
            </a:extLst>
          </p:cNvPr>
          <p:cNvSpPr/>
          <p:nvPr/>
        </p:nvSpPr>
        <p:spPr>
          <a:xfrm>
            <a:off x="5967649" y="3723976"/>
            <a:ext cx="2398415" cy="851873"/>
          </a:xfrm>
          <a:prstGeom prst="rect">
            <a:avLst/>
          </a:prstGeom>
          <a:solidFill>
            <a:srgbClr val="006666"/>
          </a:solidFill>
          <a:ln>
            <a:solidFill>
              <a:srgbClr val="0066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Modular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Parent Courses</a:t>
            </a:r>
          </a:p>
        </p:txBody>
      </p:sp>
      <p:sp>
        <p:nvSpPr>
          <p:cNvPr id="23" name="Rectangle 22">
            <a:extLst>
              <a:ext uri="{FF2B5EF4-FFF2-40B4-BE49-F238E27FC236}">
                <a16:creationId xmlns:a16="http://schemas.microsoft.com/office/drawing/2014/main" id="{FED8C404-8D84-38EE-A5FF-773D7ACAA07A}"/>
              </a:ext>
            </a:extLst>
          </p:cNvPr>
          <p:cNvSpPr/>
          <p:nvPr/>
        </p:nvSpPr>
        <p:spPr>
          <a:xfrm>
            <a:off x="8651372" y="3719932"/>
            <a:ext cx="2398415" cy="859018"/>
          </a:xfrm>
          <a:prstGeom prst="rect">
            <a:avLst/>
          </a:prstGeom>
          <a:solidFill>
            <a:srgbClr val="006666"/>
          </a:solidFill>
          <a:ln>
            <a:solidFill>
              <a:srgbClr val="0066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Maximum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Fundable Credits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a Service Year</a:t>
            </a:r>
          </a:p>
        </p:txBody>
      </p:sp>
      <p:sp>
        <p:nvSpPr>
          <p:cNvPr id="26" name="Rectangle 25">
            <a:extLst>
              <a:ext uri="{FF2B5EF4-FFF2-40B4-BE49-F238E27FC236}">
                <a16:creationId xmlns:a16="http://schemas.microsoft.com/office/drawing/2014/main" id="{C56F2FFF-ED8D-6C80-8A84-110D3A5EA35C}"/>
              </a:ext>
            </a:extLst>
          </p:cNvPr>
          <p:cNvSpPr/>
          <p:nvPr/>
        </p:nvSpPr>
        <p:spPr>
          <a:xfrm>
            <a:off x="3284916" y="5094136"/>
            <a:ext cx="2398416" cy="853036"/>
          </a:xfrm>
          <a:prstGeom prst="rect">
            <a:avLst/>
          </a:prstGeom>
          <a:solidFill>
            <a:srgbClr val="005293"/>
          </a:solidFill>
          <a:ln>
            <a:solidFill>
              <a:srgbClr val="00529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Full 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Residual Entitlement</a:t>
            </a:r>
          </a:p>
        </p:txBody>
      </p:sp>
      <p:sp>
        <p:nvSpPr>
          <p:cNvPr id="28" name="Rectangle 27">
            <a:extLst>
              <a:ext uri="{FF2B5EF4-FFF2-40B4-BE49-F238E27FC236}">
                <a16:creationId xmlns:a16="http://schemas.microsoft.com/office/drawing/2014/main" id="{029C9B2B-54C6-CE04-CA5A-D5073127A1BE}"/>
              </a:ext>
            </a:extLst>
          </p:cNvPr>
          <p:cNvSpPr/>
          <p:nvPr/>
        </p:nvSpPr>
        <p:spPr>
          <a:xfrm>
            <a:off x="5967649" y="5095299"/>
            <a:ext cx="2398416" cy="851873"/>
          </a:xfrm>
          <a:prstGeom prst="rect">
            <a:avLst/>
          </a:prstGeom>
          <a:solidFill>
            <a:srgbClr val="005293"/>
          </a:solidFill>
          <a:ln>
            <a:solidFill>
              <a:srgbClr val="00529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Additional Entitlement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Special Periods</a:t>
            </a:r>
          </a:p>
        </p:txBody>
      </p:sp>
      <p:sp>
        <p:nvSpPr>
          <p:cNvPr id="27" name="Rectangle 26">
            <a:extLst>
              <a:ext uri="{FF2B5EF4-FFF2-40B4-BE49-F238E27FC236}">
                <a16:creationId xmlns:a16="http://schemas.microsoft.com/office/drawing/2014/main" id="{69501E02-7E18-9EA1-3A35-C4D6EDD53729}"/>
              </a:ext>
            </a:extLst>
          </p:cNvPr>
          <p:cNvSpPr/>
          <p:nvPr/>
        </p:nvSpPr>
        <p:spPr>
          <a:xfrm>
            <a:off x="8651373" y="5094136"/>
            <a:ext cx="2398416" cy="853036"/>
          </a:xfrm>
          <a:prstGeom prst="rect">
            <a:avLst/>
          </a:prstGeom>
          <a:solidFill>
            <a:srgbClr val="005293"/>
          </a:solidFill>
          <a:ln>
            <a:solidFill>
              <a:srgbClr val="00529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Maintenance Loans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Supplementary Support</a:t>
            </a:r>
          </a:p>
        </p:txBody>
      </p:sp>
      <p:sp>
        <p:nvSpPr>
          <p:cNvPr id="3" name="Arrow: Pentagon 2">
            <a:extLst>
              <a:ext uri="{FF2B5EF4-FFF2-40B4-BE49-F238E27FC236}">
                <a16:creationId xmlns:a16="http://schemas.microsoft.com/office/drawing/2014/main" id="{150FFB28-1119-FDE6-EA67-553D126343D1}"/>
              </a:ext>
            </a:extLst>
          </p:cNvPr>
          <p:cNvSpPr/>
          <p:nvPr/>
        </p:nvSpPr>
        <p:spPr>
          <a:xfrm>
            <a:off x="1007190" y="2259994"/>
            <a:ext cx="2342113" cy="1017829"/>
          </a:xfrm>
          <a:prstGeom prst="homePlate">
            <a:avLst/>
          </a:prstGeom>
          <a:solidFill>
            <a:srgbClr val="002060"/>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Embedding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LLE-Related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Terminology</a:t>
            </a:r>
          </a:p>
        </p:txBody>
      </p:sp>
      <p:sp>
        <p:nvSpPr>
          <p:cNvPr id="5" name="Arrow: Pentagon 4">
            <a:extLst>
              <a:ext uri="{FF2B5EF4-FFF2-40B4-BE49-F238E27FC236}">
                <a16:creationId xmlns:a16="http://schemas.microsoft.com/office/drawing/2014/main" id="{CDC299D8-DFE5-730F-C8A9-CD9E580D0C34}"/>
              </a:ext>
            </a:extLst>
          </p:cNvPr>
          <p:cNvSpPr/>
          <p:nvPr/>
        </p:nvSpPr>
        <p:spPr>
          <a:xfrm>
            <a:off x="1007190" y="3630893"/>
            <a:ext cx="2342113" cy="1017829"/>
          </a:xfrm>
          <a:prstGeom prst="homePlate">
            <a:avLst/>
          </a:prstGeom>
          <a:solidFill>
            <a:srgbClr val="002060"/>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Study Routes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Course Costs</a:t>
            </a:r>
          </a:p>
        </p:txBody>
      </p:sp>
      <p:sp>
        <p:nvSpPr>
          <p:cNvPr id="6" name="Arrow: Pentagon 5">
            <a:extLst>
              <a:ext uri="{FF2B5EF4-FFF2-40B4-BE49-F238E27FC236}">
                <a16:creationId xmlns:a16="http://schemas.microsoft.com/office/drawing/2014/main" id="{98659517-8DA1-C86F-D904-B8CD9F674BCE}"/>
              </a:ext>
            </a:extLst>
          </p:cNvPr>
          <p:cNvSpPr/>
          <p:nvPr/>
        </p:nvSpPr>
        <p:spPr>
          <a:xfrm>
            <a:off x="1007190" y="5011739"/>
            <a:ext cx="2342113" cy="1017829"/>
          </a:xfrm>
          <a:prstGeom prst="homePlate">
            <a:avLst/>
          </a:prstGeom>
          <a:solidFill>
            <a:srgbClr val="002060"/>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Ensuring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of Entitlement</a:t>
            </a:r>
          </a:p>
        </p:txBody>
      </p:sp>
    </p:spTree>
    <p:extLst>
      <p:ext uri="{BB962C8B-B14F-4D97-AF65-F5344CB8AC3E}">
        <p14:creationId xmlns:p14="http://schemas.microsoft.com/office/powerpoint/2010/main" val="3016401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2" grpId="0" animBg="1"/>
      <p:bldP spid="24" grpId="0" animBg="1"/>
      <p:bldP spid="23" grpId="0" animBg="1"/>
      <p:bldP spid="26" grpId="0" animBg="1"/>
      <p:bldP spid="28" grpId="0" animBg="1"/>
      <p:bldP spid="27"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33A4-81CE-E3E0-FF2F-E71EEE6D6FF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648CFD3-19A6-37D4-B195-74D4E5262E3B}"/>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An Introduction to the LLE</a:t>
            </a:r>
            <a:br>
              <a:rPr lang="en-GB" b="0" dirty="0">
                <a:latin typeface="Arial" panose="020B0604020202020204" pitchFamily="34" charset="0"/>
                <a:cs typeface="Arial" panose="020B0604020202020204" pitchFamily="34" charset="0"/>
              </a:rPr>
            </a:b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Essential Course and Funding Messages</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2" name="Group 1" descr="Key Component Title: What is the LLE?">
            <a:extLst>
              <a:ext uri="{FF2B5EF4-FFF2-40B4-BE49-F238E27FC236}">
                <a16:creationId xmlns:a16="http://schemas.microsoft.com/office/drawing/2014/main" id="{8F457C79-B2FD-5D50-D70F-33F288AB273E}"/>
              </a:ext>
            </a:extLst>
          </p:cNvPr>
          <p:cNvGrpSpPr/>
          <p:nvPr/>
        </p:nvGrpSpPr>
        <p:grpSpPr>
          <a:xfrm>
            <a:off x="9439158" y="240573"/>
            <a:ext cx="2328301" cy="1041667"/>
            <a:chOff x="2616" y="476209"/>
            <a:chExt cx="2328301" cy="1041667"/>
          </a:xfrm>
          <a:solidFill>
            <a:srgbClr val="002060"/>
          </a:solidFill>
          <a:scene3d>
            <a:camera prst="orthographicFront"/>
            <a:lightRig rig="threePt" dir="t"/>
          </a:scene3d>
        </p:grpSpPr>
        <p:sp>
          <p:nvSpPr>
            <p:cNvPr id="3" name="Arrow: Chevron 2">
              <a:extLst>
                <a:ext uri="{FF2B5EF4-FFF2-40B4-BE49-F238E27FC236}">
                  <a16:creationId xmlns:a16="http://schemas.microsoft.com/office/drawing/2014/main" id="{D4DBE7C7-CDD4-FE5D-1421-78A95AC71C80}"/>
                </a:ext>
              </a:extLst>
            </p:cNvPr>
            <p:cNvSpPr/>
            <p:nvPr/>
          </p:nvSpPr>
          <p:spPr>
            <a:xfrm>
              <a:off x="2616" y="477396"/>
              <a:ext cx="2328301" cy="1040480"/>
            </a:xfrm>
            <a:prstGeom prst="chevron">
              <a:avLst/>
            </a:prstGeom>
            <a:grp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Chevron 4">
              <a:extLst>
                <a:ext uri="{FF2B5EF4-FFF2-40B4-BE49-F238E27FC236}">
                  <a16:creationId xmlns:a16="http://schemas.microsoft.com/office/drawing/2014/main" id="{CA4DEA14-DD76-12F5-3C13-03F20B73AF17}"/>
                </a:ext>
              </a:extLst>
            </p:cNvPr>
            <p:cNvSpPr txBox="1"/>
            <p:nvPr/>
          </p:nvSpPr>
          <p:spPr>
            <a:xfrm>
              <a:off x="500778" y="476209"/>
              <a:ext cx="1483302" cy="10404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lang="en-GB" sz="1750" dirty="0">
                  <a:solidFill>
                    <a:prstClr val="white"/>
                  </a:solidFill>
                  <a:latin typeface="Arial" panose="020B0604020202020204" pitchFamily="34" charset="0"/>
                  <a:cs typeface="Arial" panose="020B0604020202020204" pitchFamily="34" charset="0"/>
                </a:rPr>
                <a:t>1</a:t>
              </a: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Introducing the LLE</a:t>
              </a:r>
            </a:p>
          </p:txBody>
        </p:sp>
      </p:grpSp>
      <p:sp>
        <p:nvSpPr>
          <p:cNvPr id="5" name="TextBox 4">
            <a:extLst>
              <a:ext uri="{FF2B5EF4-FFF2-40B4-BE49-F238E27FC236}">
                <a16:creationId xmlns:a16="http://schemas.microsoft.com/office/drawing/2014/main" id="{87767438-C679-27E2-5949-CFFB3F05D8F8}"/>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spTree>
    <p:extLst>
      <p:ext uri="{BB962C8B-B14F-4D97-AF65-F5344CB8AC3E}">
        <p14:creationId xmlns:p14="http://schemas.microsoft.com/office/powerpoint/2010/main" val="404274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9179A-E75E-70DF-834E-4E1D2AE8F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8CEB8-C754-CCD4-D27D-F1DCE1F5C286}"/>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Introduction to the LLE – A Single Student Funding System</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3" name="Rectangle 3">
            <a:extLst>
              <a:ext uri="{FF2B5EF4-FFF2-40B4-BE49-F238E27FC236}">
                <a16:creationId xmlns:a16="http://schemas.microsoft.com/office/drawing/2014/main" id="{233D1AEA-4296-726D-0D02-FEF469D0949F}"/>
              </a:ext>
            </a:extLst>
          </p:cNvPr>
          <p:cNvSpPr>
            <a:spLocks noChangeArrowheads="1"/>
          </p:cNvSpPr>
          <p:nvPr/>
        </p:nvSpPr>
        <p:spPr bwMode="auto">
          <a:xfrm>
            <a:off x="270192" y="1426999"/>
            <a:ext cx="11194098" cy="4486275"/>
          </a:xfrm>
          <a:prstGeom prst="rect">
            <a:avLst/>
          </a:prstGeom>
          <a:noFill/>
          <a:ln w="9525">
            <a:noFill/>
            <a:miter lim="800000"/>
            <a:headEnd/>
            <a:tailEnd/>
          </a:ln>
        </p:spPr>
        <p:txBody>
          <a:bodyPr/>
          <a:lstStyle/>
          <a:p>
            <a:pPr marL="360000" indent="-360000">
              <a:defRPr/>
            </a:pPr>
            <a:r>
              <a:rPr lang="en-GB" dirty="0">
                <a:solidFill>
                  <a:prstClr val="black"/>
                </a:solidFill>
                <a:latin typeface="Arial" panose="020B0604020202020204"/>
                <a:cs typeface="Arial" panose="020B0604020202020204" pitchFamily="34" charset="0"/>
              </a:rPr>
              <a:t>The Lifelong Learning Entitlement (LLE) will </a:t>
            </a:r>
            <a:r>
              <a:rPr lang="en-GB" b="1" dirty="0">
                <a:solidFill>
                  <a:prstClr val="black"/>
                </a:solidFill>
                <a:latin typeface="Arial" panose="020B0604020202020204"/>
                <a:cs typeface="Arial" panose="020B0604020202020204" pitchFamily="34" charset="0"/>
              </a:rPr>
              <a:t>create a single funding system </a:t>
            </a:r>
            <a:r>
              <a:rPr lang="en-GB" dirty="0">
                <a:solidFill>
                  <a:prstClr val="black"/>
                </a:solidFill>
                <a:latin typeface="Arial" panose="020B0604020202020204"/>
                <a:cs typeface="Arial" panose="020B0604020202020204" pitchFamily="34" charset="0"/>
              </a:rPr>
              <a:t>for eligible England domiciled</a:t>
            </a:r>
          </a:p>
          <a:p>
            <a:pPr marL="360000" indent="-360000">
              <a:defRPr/>
            </a:pPr>
            <a:r>
              <a:rPr lang="en-GB" dirty="0">
                <a:solidFill>
                  <a:prstClr val="black"/>
                </a:solidFill>
                <a:latin typeface="Arial" panose="020B0604020202020204"/>
                <a:cs typeface="Arial" panose="020B0604020202020204" pitchFamily="34" charset="0"/>
              </a:rPr>
              <a:t>students starting designated higher education courses and modules from January 2027:</a:t>
            </a:r>
          </a:p>
          <a:p>
            <a:pPr marL="360000" indent="-360000">
              <a:defRPr/>
            </a:pPr>
            <a:endParaRPr lang="en-GB" dirty="0">
              <a:solidFill>
                <a:prstClr val="black"/>
              </a:solidFill>
              <a:latin typeface="Arial" panose="020B0604020202020204"/>
              <a:cs typeface="Arial" panose="020B0604020202020204" pitchFamily="34" charset="0"/>
            </a:endParaRPr>
          </a:p>
          <a:p>
            <a:pPr marL="360000" indent="-360000">
              <a:defRPr/>
            </a:pPr>
            <a:r>
              <a:rPr lang="en-GB" dirty="0">
                <a:solidFill>
                  <a:prstClr val="black"/>
                </a:solidFill>
                <a:latin typeface="Arial" panose="020B0604020202020204"/>
                <a:cs typeface="Arial" panose="020B0604020202020204" pitchFamily="34" charset="0"/>
              </a:rPr>
              <a:t>From January 2027, </a:t>
            </a:r>
            <a:r>
              <a:rPr lang="en-GB" b="1" dirty="0">
                <a:solidFill>
                  <a:prstClr val="black"/>
                </a:solidFill>
                <a:latin typeface="Arial" panose="020B0604020202020204"/>
                <a:cs typeface="Arial" panose="020B0604020202020204" pitchFamily="34" charset="0"/>
              </a:rPr>
              <a:t>LLE funding will replace</a:t>
            </a:r>
            <a:r>
              <a:rPr lang="en-GB" dirty="0">
                <a:solidFill>
                  <a:prstClr val="black"/>
                </a:solidFill>
                <a:latin typeface="Arial" panose="020B0604020202020204"/>
                <a:cs typeface="Arial" panose="020B0604020202020204" pitchFamily="34" charset="0"/>
              </a:rPr>
              <a:t>: </a:t>
            </a:r>
          </a:p>
          <a:p>
            <a:pPr marL="360000" indent="-360000">
              <a:defRPr/>
            </a:pPr>
            <a:endParaRPr lang="en-GB" dirty="0">
              <a:solidFill>
                <a:prstClr val="black"/>
              </a:solidFill>
              <a:latin typeface="Arial" panose="020B0604020202020204"/>
              <a:cs typeface="Arial" panose="020B0604020202020204" pitchFamily="34" charset="0"/>
            </a:endParaRPr>
          </a:p>
          <a:p>
            <a:pPr marL="360000" indent="-360000">
              <a:spcAft>
                <a:spcPts val="1800"/>
              </a:spcAft>
              <a:buFont typeface="Arial" panose="020B0604020202020204" pitchFamily="34" charset="0"/>
              <a:buChar char="•"/>
              <a:defRPr/>
            </a:pPr>
            <a:r>
              <a:rPr lang="en-GB" dirty="0">
                <a:solidFill>
                  <a:prstClr val="black"/>
                </a:solidFill>
                <a:latin typeface="Arial" panose="020B0604020202020204"/>
                <a:cs typeface="Arial" panose="020B0604020202020204" pitchFamily="34" charset="0"/>
              </a:rPr>
              <a:t>Higher Education Student Finance (HESF) loans, and </a:t>
            </a:r>
          </a:p>
          <a:p>
            <a:pPr marL="360000" indent="-360000">
              <a:buFont typeface="Arial" panose="020B0604020202020204" pitchFamily="34" charset="0"/>
              <a:buChar char="•"/>
              <a:defRPr/>
            </a:pPr>
            <a:r>
              <a:rPr lang="en-GB" dirty="0">
                <a:solidFill>
                  <a:prstClr val="black"/>
                </a:solidFill>
                <a:latin typeface="Arial" panose="020B0604020202020204"/>
                <a:cs typeface="Arial" panose="020B0604020202020204" pitchFamily="34" charset="0"/>
              </a:rPr>
              <a:t>Advanced Learner Loans (ALL) for Level 4, 5 and 6 qualifications at OfS registered providers</a:t>
            </a:r>
          </a:p>
          <a:p>
            <a:pPr marL="360000" indent="-360000">
              <a:defRPr/>
            </a:pPr>
            <a:endParaRPr lang="en-GB" dirty="0">
              <a:solidFill>
                <a:prstClr val="black"/>
              </a:solidFill>
              <a:latin typeface="Arial" panose="020B0604020202020204"/>
              <a:cs typeface="Arial" panose="020B0604020202020204" pitchFamily="34" charset="0"/>
            </a:endParaRPr>
          </a:p>
          <a:p>
            <a:pPr marL="360000" indent="-360000">
              <a:defRPr/>
            </a:pPr>
            <a:r>
              <a:rPr lang="en-GB" dirty="0">
                <a:solidFill>
                  <a:prstClr val="black"/>
                </a:solidFill>
                <a:latin typeface="Arial" panose="020B0604020202020204"/>
                <a:cs typeface="Arial" panose="020B0604020202020204" pitchFamily="34" charset="0"/>
              </a:rPr>
              <a:t>The LLE will provide new eligible students with Tuition Fee Loan entitlement to the equivalent of four years</a:t>
            </a:r>
          </a:p>
          <a:p>
            <a:pPr marL="360000" indent="-360000">
              <a:defRPr/>
            </a:pPr>
            <a:r>
              <a:rPr lang="en-GB" dirty="0">
                <a:solidFill>
                  <a:prstClr val="black"/>
                </a:solidFill>
                <a:latin typeface="Arial" panose="020B0604020202020204"/>
                <a:cs typeface="Arial" panose="020B0604020202020204" pitchFamily="34" charset="0"/>
              </a:rPr>
              <a:t>study to use, </a:t>
            </a:r>
            <a:r>
              <a:rPr lang="en-GB" b="1" dirty="0">
                <a:solidFill>
                  <a:prstClr val="black"/>
                </a:solidFill>
                <a:latin typeface="Arial" panose="020B0604020202020204"/>
                <a:cs typeface="Arial" panose="020B0604020202020204" pitchFamily="34" charset="0"/>
              </a:rPr>
              <a:t>up to the age of 60</a:t>
            </a:r>
            <a:r>
              <a:rPr lang="en-GB" dirty="0">
                <a:solidFill>
                  <a:prstClr val="black"/>
                </a:solidFill>
                <a:latin typeface="Arial" panose="020B0604020202020204"/>
                <a:cs typeface="Arial" panose="020B0604020202020204" pitchFamily="34" charset="0"/>
              </a:rPr>
              <a:t>:</a:t>
            </a:r>
          </a:p>
          <a:p>
            <a:pPr marL="360000" indent="-360000">
              <a:defRPr/>
            </a:pPr>
            <a:endParaRPr lang="en-GB" dirty="0">
              <a:solidFill>
                <a:prstClr val="black"/>
              </a:solidFill>
              <a:latin typeface="Arial" panose="020B0604020202020204"/>
              <a:cs typeface="Arial" panose="020B0604020202020204" pitchFamily="34" charset="0"/>
            </a:endParaRPr>
          </a:p>
          <a:p>
            <a:pPr marL="360000" indent="-360000">
              <a:spcAft>
                <a:spcPts val="1800"/>
              </a:spcAft>
              <a:buFont typeface="Arial" panose="020B0604020202020204" pitchFamily="34" charset="0"/>
              <a:buChar char="•"/>
              <a:defRPr/>
            </a:pPr>
            <a:r>
              <a:rPr lang="en-GB" dirty="0">
                <a:solidFill>
                  <a:prstClr val="black"/>
                </a:solidFill>
                <a:latin typeface="Arial" panose="020B0604020202020204"/>
                <a:cs typeface="Arial" panose="020B0604020202020204" pitchFamily="34" charset="0"/>
              </a:rPr>
              <a:t>The LLE will allow for flexible and modular study routes for courses</a:t>
            </a:r>
          </a:p>
          <a:p>
            <a:pPr marL="360000" indent="-360000">
              <a:buFont typeface="Arial" panose="020B0604020202020204" pitchFamily="34" charset="0"/>
              <a:buChar char="•"/>
              <a:defRPr/>
            </a:pPr>
            <a:r>
              <a:rPr lang="en-GB" dirty="0">
                <a:solidFill>
                  <a:prstClr val="black"/>
                </a:solidFill>
                <a:latin typeface="Arial" panose="020B0604020202020204"/>
                <a:cs typeface="Arial" panose="020B0604020202020204" pitchFamily="34" charset="0"/>
              </a:rPr>
              <a:t>This will enable students to develop new skills and gain qualifications at a time that is right for them</a:t>
            </a:r>
          </a:p>
          <a:p>
            <a:pPr marL="360000" indent="-360000">
              <a:buFont typeface="Arial" panose="020B0604020202020204" pitchFamily="34" charset="0"/>
              <a:buChar char="•"/>
              <a:defRPr/>
            </a:pPr>
            <a:endParaRPr lang="en-GB" dirty="0">
              <a:solidFill>
                <a:prstClr val="black"/>
              </a:solidFill>
              <a:latin typeface="Arial" panose="020B0604020202020204"/>
              <a:cs typeface="Arial" panose="020B0604020202020204" pitchFamily="34" charset="0"/>
            </a:endParaRPr>
          </a:p>
          <a:p>
            <a:pPr marL="360000" lvl="0" indent="-360000">
              <a:spcBef>
                <a:spcPts val="600"/>
              </a:spcBef>
              <a:defRPr/>
            </a:pPr>
            <a:r>
              <a:rPr lang="en-GB" b="1" dirty="0">
                <a:solidFill>
                  <a:srgbClr val="002060"/>
                </a:solidFill>
                <a:latin typeface="Arial" panose="020B0604020202020204"/>
                <a:cs typeface="Arial" panose="020B0604020202020204" pitchFamily="34" charset="0"/>
              </a:rPr>
              <a:t>IAG Note: </a:t>
            </a:r>
            <a:r>
              <a:rPr lang="en-GB" dirty="0">
                <a:solidFill>
                  <a:prstClr val="black"/>
                </a:solidFill>
                <a:latin typeface="Arial" panose="020B0604020202020204"/>
                <a:cs typeface="Arial" panose="020B0604020202020204" pitchFamily="34" charset="0"/>
              </a:rPr>
              <a:t>The student application service for LLE-funded courses and designated modules starting </a:t>
            </a:r>
          </a:p>
          <a:p>
            <a:pPr marL="360000" lvl="0" indent="-360000">
              <a:defRPr/>
            </a:pPr>
            <a:r>
              <a:rPr lang="en-GB" dirty="0">
                <a:solidFill>
                  <a:prstClr val="black"/>
                </a:solidFill>
                <a:latin typeface="Arial" panose="020B0604020202020204"/>
                <a:cs typeface="Arial" panose="020B0604020202020204" pitchFamily="34" charset="0"/>
              </a:rPr>
              <a:t>from January 2027 is expected to open in September 2026 (Date TBC)</a:t>
            </a:r>
          </a:p>
        </p:txBody>
      </p:sp>
    </p:spTree>
    <p:extLst>
      <p:ext uri="{BB962C8B-B14F-4D97-AF65-F5344CB8AC3E}">
        <p14:creationId xmlns:p14="http://schemas.microsoft.com/office/powerpoint/2010/main" val="4121475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9E16-B8B7-9C15-F2F9-6F754362FB6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509D3B4-AD1C-7487-F7CF-9EA98D61641B}"/>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18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Establishing Student Eligibility </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2" name="Group 1" descr="Key Component title: Am I Eligible?">
            <a:extLst>
              <a:ext uri="{FF2B5EF4-FFF2-40B4-BE49-F238E27FC236}">
                <a16:creationId xmlns:a16="http://schemas.microsoft.com/office/drawing/2014/main" id="{4812FBEA-0300-0867-1844-84C360EEAE54}"/>
              </a:ext>
            </a:extLst>
          </p:cNvPr>
          <p:cNvGrpSpPr/>
          <p:nvPr/>
        </p:nvGrpSpPr>
        <p:grpSpPr>
          <a:xfrm>
            <a:off x="9439158" y="239216"/>
            <a:ext cx="2328301" cy="1043024"/>
            <a:chOff x="2616" y="474852"/>
            <a:chExt cx="2328301" cy="1043024"/>
          </a:xfrm>
          <a:scene3d>
            <a:camera prst="orthographicFront"/>
            <a:lightRig rig="threePt" dir="t"/>
          </a:scene3d>
        </p:grpSpPr>
        <p:sp>
          <p:nvSpPr>
            <p:cNvPr id="3" name="Arrow: Chevron 2">
              <a:extLst>
                <a:ext uri="{FF2B5EF4-FFF2-40B4-BE49-F238E27FC236}">
                  <a16:creationId xmlns:a16="http://schemas.microsoft.com/office/drawing/2014/main" id="{E8A29E0A-CD9B-4C1E-1059-B65AD1EBEE23}"/>
                </a:ext>
              </a:extLst>
            </p:cNvPr>
            <p:cNvSpPr/>
            <p:nvPr/>
          </p:nvSpPr>
          <p:spPr>
            <a:xfrm>
              <a:off x="2616" y="477396"/>
              <a:ext cx="2328301" cy="1040480"/>
            </a:xfrm>
            <a:prstGeom prst="chevron">
              <a:avLst/>
            </a:prstGeom>
            <a:solidFill>
              <a:srgbClr val="7030A0"/>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Chevron 4">
              <a:extLst>
                <a:ext uri="{FF2B5EF4-FFF2-40B4-BE49-F238E27FC236}">
                  <a16:creationId xmlns:a16="http://schemas.microsoft.com/office/drawing/2014/main" id="{305589A6-DAE7-968D-C905-CF1336166CAA}"/>
                </a:ext>
              </a:extLst>
            </p:cNvPr>
            <p:cNvSpPr txBox="1"/>
            <p:nvPr/>
          </p:nvSpPr>
          <p:spPr>
            <a:xfrm>
              <a:off x="466910" y="474852"/>
              <a:ext cx="1519093"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Eligibility</a:t>
              </a:r>
            </a:p>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Criteria</a:t>
              </a:r>
            </a:p>
          </p:txBody>
        </p:sp>
      </p:grpSp>
      <p:sp>
        <p:nvSpPr>
          <p:cNvPr id="5" name="TextBox 4">
            <a:extLst>
              <a:ext uri="{FF2B5EF4-FFF2-40B4-BE49-F238E27FC236}">
                <a16:creationId xmlns:a16="http://schemas.microsoft.com/office/drawing/2014/main" id="{7A411CC9-122E-8FF3-29CF-F3951920A6FA}"/>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spTree>
    <p:extLst>
      <p:ext uri="{BB962C8B-B14F-4D97-AF65-F5344CB8AC3E}">
        <p14:creationId xmlns:p14="http://schemas.microsoft.com/office/powerpoint/2010/main" val="385699351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85C7-A6E1-FAB6-EF8F-DB5923D8E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BF5AA-B0A7-1C25-4E8D-7D414F3DD121}"/>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Student </a:t>
            </a:r>
            <a:r>
              <a:rPr lang="en-GB" dirty="0">
                <a:solidFill>
                  <a:sysClr val="windowText" lastClr="000000"/>
                </a:solidFill>
                <a:latin typeface="Arial" panose="020B0604020202020204" pitchFamily="34" charset="0"/>
                <a:cs typeface="Arial" panose="020B0604020202020204" pitchFamily="34" charset="0"/>
              </a:rPr>
              <a:t>Eligibility – General Requirements</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C66651E4-7A3A-3D41-31A5-905A7ACA836B}"/>
              </a:ext>
            </a:extLst>
          </p:cNvPr>
          <p:cNvSpPr>
            <a:spLocks noGrp="1"/>
          </p:cNvSpPr>
          <p:nvPr>
            <p:ph type="body" sz="half" idx="4294967295"/>
          </p:nvPr>
        </p:nvSpPr>
        <p:spPr>
          <a:xfrm>
            <a:off x="270192" y="1455872"/>
            <a:ext cx="11255764" cy="4956791"/>
          </a:xfrm>
        </p:spPr>
        <p:txBody>
          <a:bodyPr>
            <a:noAutofit/>
          </a:bodyPr>
          <a:lstStyle/>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A student will be eligible for LLE funding support to undertake a designated course or module starting on or</a:t>
            </a:r>
          </a:p>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after 1</a:t>
            </a:r>
            <a:r>
              <a:rPr lang="en-GB" sz="1800" baseline="30000" dirty="0">
                <a:solidFill>
                  <a:prstClr val="black"/>
                </a:solidFill>
                <a:latin typeface="Arial" panose="020B0604020202020204" pitchFamily="34" charset="0"/>
                <a:cs typeface="Arial" panose="020B0604020202020204" pitchFamily="34" charset="0"/>
              </a:rPr>
              <a:t>st</a:t>
            </a:r>
            <a:r>
              <a:rPr lang="en-GB" sz="1800" dirty="0">
                <a:solidFill>
                  <a:prstClr val="black"/>
                </a:solidFill>
                <a:latin typeface="Arial" panose="020B0604020202020204" pitchFamily="34" charset="0"/>
                <a:cs typeface="Arial" panose="020B0604020202020204" pitchFamily="34" charset="0"/>
              </a:rPr>
              <a:t> January 2027 if they satisfy the set residency and other associated </a:t>
            </a:r>
            <a:r>
              <a:rPr lang="en-GB" sz="1800" b="1" dirty="0">
                <a:solidFill>
                  <a:prstClr val="black"/>
                </a:solidFill>
                <a:latin typeface="Arial" panose="020B0604020202020204" pitchFamily="34" charset="0"/>
                <a:cs typeface="Arial" panose="020B0604020202020204" pitchFamily="34" charset="0"/>
              </a:rPr>
              <a:t>eligibility requirements</a:t>
            </a:r>
            <a:r>
              <a:rPr lang="en-GB" sz="1800" dirty="0">
                <a:solidFill>
                  <a:prstClr val="black"/>
                </a:solidFill>
                <a:latin typeface="Arial" panose="020B0604020202020204" pitchFamily="34" charset="0"/>
                <a:cs typeface="Arial" panose="020B0604020202020204" pitchFamily="34" charset="0"/>
              </a:rPr>
              <a:t>: </a:t>
            </a:r>
          </a:p>
          <a:p>
            <a:pPr marL="36000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buNone/>
              <a:defRPr/>
            </a:pPr>
            <a:r>
              <a:rPr lang="en-GB" sz="1800" b="1" dirty="0">
                <a:solidFill>
                  <a:prstClr val="black"/>
                </a:solidFill>
                <a:latin typeface="Arial" panose="020B0604020202020204" pitchFamily="34" charset="0"/>
                <a:cs typeface="Arial" panose="020B0604020202020204" pitchFamily="34" charset="0"/>
              </a:rPr>
              <a:t>Personal eligibility requirements </a:t>
            </a:r>
            <a:r>
              <a:rPr lang="en-GB" sz="1800" dirty="0">
                <a:solidFill>
                  <a:prstClr val="black"/>
                </a:solidFill>
                <a:latin typeface="Arial" panose="020B0604020202020204" pitchFamily="34" charset="0"/>
                <a:cs typeface="Arial" panose="020B0604020202020204" pitchFamily="34" charset="0"/>
              </a:rPr>
              <a:t>for students to access support under the LLE:</a:t>
            </a:r>
          </a:p>
          <a:p>
            <a:pPr marL="36000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Personal eligibility rules will align to the existing HE Student Finance (HESF) eligibility rules, with       some necessary changes made to incorporate the flexible and modular nature of the LLE</a:t>
            </a:r>
          </a:p>
          <a:p>
            <a:pPr marL="360000" indent="-360000">
              <a:lnSpc>
                <a:spcPct val="100000"/>
              </a:lnSpc>
              <a:spcBef>
                <a:spcPts val="0"/>
              </a:spcBef>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To be eligible for LLE support, students need to meet regulatory residency rules on a specific date,    which will be the first day of the first year of the course or the course start date (the relevant day)</a:t>
            </a:r>
          </a:p>
          <a:p>
            <a:pPr marL="360000" indent="-360000">
              <a:lnSpc>
                <a:spcPct val="100000"/>
              </a:lnSpc>
              <a:spcBef>
                <a:spcPts val="0"/>
              </a:spcBef>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Once a student has been assessed as eligible for LLE support to undertake a designated course,          they will retain their eligible status in relation to that course for a defined period of eligibility</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A student’s period of eligibility will be tied to the concept of a ‘course year’</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r>
              <a:rPr lang="en-GB" sz="1800" b="1" dirty="0">
                <a:solidFill>
                  <a:srgbClr val="7030A0"/>
                </a:solidFill>
                <a:latin typeface="Arial" panose="020B0604020202020204" pitchFamily="34" charset="0"/>
                <a:cs typeface="Arial" panose="020B0604020202020204" pitchFamily="34" charset="0"/>
              </a:rPr>
              <a:t>IAG Note: </a:t>
            </a:r>
            <a:r>
              <a:rPr lang="en-GB" sz="1800" dirty="0">
                <a:solidFill>
                  <a:prstClr val="black"/>
                </a:solidFill>
                <a:latin typeface="Arial" panose="020B0604020202020204" pitchFamily="34" charset="0"/>
                <a:cs typeface="Arial" panose="020B0604020202020204" pitchFamily="34" charset="0"/>
              </a:rPr>
              <a:t>Courses starting earlier in AY 2026/27 (prior to 1</a:t>
            </a:r>
            <a:r>
              <a:rPr lang="en-GB" sz="1800" baseline="30000" dirty="0">
                <a:solidFill>
                  <a:prstClr val="black"/>
                </a:solidFill>
                <a:latin typeface="Arial" panose="020B0604020202020204" pitchFamily="34" charset="0"/>
                <a:cs typeface="Arial" panose="020B0604020202020204" pitchFamily="34" charset="0"/>
              </a:rPr>
              <a:t>st</a:t>
            </a:r>
            <a:r>
              <a:rPr lang="en-GB" sz="1800" dirty="0">
                <a:solidFill>
                  <a:prstClr val="black"/>
                </a:solidFill>
                <a:latin typeface="Arial" panose="020B0604020202020204" pitchFamily="34" charset="0"/>
                <a:cs typeface="Arial" panose="020B0604020202020204" pitchFamily="34" charset="0"/>
              </a:rPr>
              <a:t> January 2027), will qualify for HESF </a:t>
            </a:r>
          </a:p>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or ALL support as applicable, providing they meet designation requirements</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34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B0B7F-02D4-53E3-FB5B-A526C3039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E6811-B7B6-8807-7744-36F83AA3ACBF}"/>
              </a:ext>
            </a:extLst>
          </p:cNvPr>
          <p:cNvSpPr txBox="1">
            <a:spLocks noGrp="1"/>
          </p:cNvSpPr>
          <p:nvPr>
            <p:ph type="title"/>
          </p:nvPr>
        </p:nvSpPr>
        <p:spPr>
          <a:xfrm>
            <a:off x="275951" y="948462"/>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Session Content and Focus</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F0FDEB70-F539-9E53-30B1-C097950C6EF3}"/>
              </a:ext>
            </a:extLst>
          </p:cNvPr>
          <p:cNvSpPr>
            <a:spLocks noGrp="1"/>
          </p:cNvSpPr>
          <p:nvPr>
            <p:ph sz="half" idx="1"/>
          </p:nvPr>
        </p:nvSpPr>
        <p:spPr>
          <a:xfrm>
            <a:off x="307433" y="1840116"/>
            <a:ext cx="10763690" cy="4575175"/>
          </a:xfrm>
        </p:spPr>
        <p:txBody>
          <a:bodyPr>
            <a:noAutofit/>
          </a:bodyPr>
          <a:lstStyle/>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presentation will provide delegates with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essential details needed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discuss, understand and</a:t>
            </a: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communicate key student finance IAG messages for academic year (AY) 2026/27:</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Content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Finance England (SFE) undergraduate funding arrangements for AY 2026/27</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tuition fee and living cost loan rate increases, call to action to promote early application submission and </a:t>
            </a:r>
            <a:r>
              <a:rPr lang="en-GB" sz="1800" dirty="0">
                <a:solidFill>
                  <a:prstClr val="black"/>
                </a:solidFill>
                <a:latin typeface="Arial" panose="020B0604020202020204" pitchFamily="34" charset="0"/>
                <a:cs typeface="Arial" panose="020B0604020202020204" pitchFamily="34" charset="0"/>
              </a:rPr>
              <a:t>essential messages on repayment</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Lifelong Learning Entitlement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an overview of eligibility, funding entitlement, applications and current resource offer</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and Comments</a:t>
            </a: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935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9E107-44AB-F3DC-EAE2-6125AF72E4C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86B0635-65FD-F7C4-62A1-E30357802FCB}"/>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a:t>
            </a:r>
            <a:r>
              <a:rPr lang="en-GB" dirty="0">
                <a:solidFill>
                  <a:sysClr val="windowText" lastClr="000000"/>
                </a:solidFill>
                <a:latin typeface="Arial" panose="020B0604020202020204" pitchFamily="34" charset="0"/>
                <a:cs typeface="Arial" panose="020B0604020202020204" pitchFamily="34" charset="0"/>
              </a:rPr>
              <a:t>Student Eligibility</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 – Course Year and Service Year </a:t>
            </a:r>
          </a:p>
        </p:txBody>
      </p:sp>
      <p:sp>
        <p:nvSpPr>
          <p:cNvPr id="4" name="Text Placeholder 3">
            <a:extLst>
              <a:ext uri="{FF2B5EF4-FFF2-40B4-BE49-F238E27FC236}">
                <a16:creationId xmlns:a16="http://schemas.microsoft.com/office/drawing/2014/main" id="{A5AA7DCE-985B-C1FD-7812-DCB06A1E94FE}"/>
              </a:ext>
            </a:extLst>
          </p:cNvPr>
          <p:cNvSpPr>
            <a:spLocks noGrp="1"/>
          </p:cNvSpPr>
          <p:nvPr>
            <p:ph type="body" sz="half" idx="4294967295"/>
          </p:nvPr>
        </p:nvSpPr>
        <p:spPr>
          <a:xfrm>
            <a:off x="270192" y="1516457"/>
            <a:ext cx="11115563" cy="5050083"/>
          </a:xfrm>
        </p:spPr>
        <p:txBody>
          <a:bodyPr>
            <a:noAutofit/>
          </a:bodyPr>
          <a:lstStyle/>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 terms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course year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service year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will largely replace the use of ‘academic year’ terminology for</a:t>
            </a:r>
          </a:p>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a:t>
            </a:r>
            <a:r>
              <a:rPr lang="en-GB" sz="180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purposes of assessing a student’s eligibility and funding entitlement under the LLE:</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400"/>
              </a:spcBef>
              <a:buClrTx/>
              <a:buSzTx/>
              <a:buFontTx/>
              <a:buNone/>
              <a:tabLst/>
              <a:defRPr/>
            </a:pPr>
            <a:r>
              <a:rPr lang="en-GB" sz="1800" b="1" dirty="0">
                <a:solidFill>
                  <a:srgbClr val="7030A0"/>
                </a:solidFill>
                <a:latin typeface="Arial" panose="020B0604020202020204" pitchFamily="34" charset="0"/>
                <a:cs typeface="Arial" panose="020B0604020202020204" pitchFamily="34" charset="0"/>
              </a:rPr>
              <a:t>IAG Note: </a:t>
            </a:r>
            <a:r>
              <a:rPr lang="en-GB" sz="1800" dirty="0">
                <a:solidFill>
                  <a:prstClr val="black"/>
                </a:solidFill>
                <a:latin typeface="Arial" panose="020B0604020202020204" pitchFamily="34" charset="0"/>
                <a:cs typeface="Arial" panose="020B0604020202020204" pitchFamily="34" charset="0"/>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 concept of an academic year (AY) is expected to still be used across the sector to</a:t>
            </a:r>
            <a:r>
              <a:rPr lang="en-GB" sz="180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       </a:t>
            </a: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a:t>
            </a:r>
            <a:r>
              <a:rPr lang="en-GB" sz="180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annual application cycle and will be retained for some functions following launch of the LL</a:t>
            </a:r>
            <a:r>
              <a:rPr lang="en-GB" sz="1800" dirty="0">
                <a:solidFill>
                  <a:prstClr val="black"/>
                </a:solidFill>
                <a:latin typeface="Arial" panose="020B0604020202020204" pitchFamily="34" charset="0"/>
                <a:cs typeface="Arial" panose="020B0604020202020204" pitchFamily="34" charset="0"/>
              </a:rPr>
              <a:t>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C99F190C-1C5A-24F5-CAC3-1CC40EC52F64}"/>
              </a:ext>
            </a:extLst>
          </p:cNvPr>
          <p:cNvGraphicFramePr>
            <a:graphicFrameLocks noGrp="1"/>
          </p:cNvGraphicFramePr>
          <p:nvPr>
            <p:extLst>
              <p:ext uri="{D42A27DB-BD31-4B8C-83A1-F6EECF244321}">
                <p14:modId xmlns:p14="http://schemas.microsoft.com/office/powerpoint/2010/main" val="1897776935"/>
              </p:ext>
            </p:extLst>
          </p:nvPr>
        </p:nvGraphicFramePr>
        <p:xfrm>
          <a:off x="1706278" y="2340096"/>
          <a:ext cx="8779443" cy="1673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79443">
                  <a:extLst>
                    <a:ext uri="{9D8B030D-6E8A-4147-A177-3AD203B41FA5}">
                      <a16:colId xmlns:a16="http://schemas.microsoft.com/office/drawing/2014/main" val="3628048469"/>
                    </a:ext>
                  </a:extLst>
                </a:gridCol>
              </a:tblGrid>
              <a:tr h="482626">
                <a:tc>
                  <a:txBody>
                    <a:bodyPr/>
                    <a:lstStyle/>
                    <a:p>
                      <a:pPr algn="ctr"/>
                      <a:r>
                        <a:rPr lang="en-GB" sz="1650" b="0" dirty="0">
                          <a:solidFill>
                            <a:schemeClr val="bg1"/>
                          </a:solidFill>
                          <a:latin typeface="Arial" panose="020B0604020202020204" pitchFamily="34" charset="0"/>
                          <a:cs typeface="Arial" panose="020B0604020202020204" pitchFamily="34" charset="0"/>
                        </a:rPr>
                        <a:t>LLE Course Year High-Level Definition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002060"/>
                    </a:solidFill>
                  </a:tcPr>
                </a:tc>
                <a:extLst>
                  <a:ext uri="{0D108BD9-81ED-4DB2-BD59-A6C34878D82A}">
                    <a16:rowId xmlns:a16="http://schemas.microsoft.com/office/drawing/2014/main" val="2317469043"/>
                  </a:ext>
                </a:extLst>
              </a:tr>
              <a:tr h="1190478">
                <a:tc>
                  <a:txBody>
                    <a:bodyPr/>
                    <a:lstStyle/>
                    <a:p>
                      <a:pPr algn="ctr"/>
                      <a:r>
                        <a:rPr lang="en-GB" sz="1600" b="0" dirty="0">
                          <a:solidFill>
                            <a:schemeClr val="bg1"/>
                          </a:solidFill>
                          <a:latin typeface="Arial" panose="020B0604020202020204" pitchFamily="34" charset="0"/>
                          <a:cs typeface="Arial" panose="020B0604020202020204" pitchFamily="34" charset="0"/>
                        </a:rPr>
                        <a:t>The 12-month period starting on the first day of the calendar month in which the </a:t>
                      </a:r>
                    </a:p>
                    <a:p>
                      <a:pPr algn="ctr">
                        <a:spcAft>
                          <a:spcPts val="1000"/>
                        </a:spcAft>
                      </a:pPr>
                      <a:r>
                        <a:rPr lang="en-GB" sz="1600" b="0" dirty="0">
                          <a:solidFill>
                            <a:schemeClr val="bg1"/>
                          </a:solidFill>
                          <a:latin typeface="Arial" panose="020B0604020202020204" pitchFamily="34" charset="0"/>
                          <a:cs typeface="Arial" panose="020B0604020202020204" pitchFamily="34" charset="0"/>
                        </a:rPr>
                        <a:t>student’s course begins (the first course year), and</a:t>
                      </a:r>
                    </a:p>
                    <a:p>
                      <a:pPr algn="ctr"/>
                      <a:r>
                        <a:rPr lang="en-GB" sz="1600" b="0" dirty="0">
                          <a:solidFill>
                            <a:schemeClr val="bg1"/>
                          </a:solidFill>
                          <a:latin typeface="Arial" panose="020B0604020202020204" pitchFamily="34" charset="0"/>
                          <a:cs typeface="Arial" panose="020B0604020202020204" pitchFamily="34" charset="0"/>
                        </a:rPr>
                        <a:t>Each subsequent period of 12 months in which part of the course is undertaken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3198886557"/>
                  </a:ext>
                </a:extLst>
              </a:tr>
            </a:tbl>
          </a:graphicData>
        </a:graphic>
      </p:graphicFrame>
      <p:graphicFrame>
        <p:nvGraphicFramePr>
          <p:cNvPr id="7" name="Table 6">
            <a:extLst>
              <a:ext uri="{FF2B5EF4-FFF2-40B4-BE49-F238E27FC236}">
                <a16:creationId xmlns:a16="http://schemas.microsoft.com/office/drawing/2014/main" id="{76CBED32-1A07-FF84-5CDB-4D6867A206BC}"/>
              </a:ext>
            </a:extLst>
          </p:cNvPr>
          <p:cNvGraphicFramePr>
            <a:graphicFrameLocks noGrp="1"/>
          </p:cNvGraphicFramePr>
          <p:nvPr>
            <p:extLst>
              <p:ext uri="{D42A27DB-BD31-4B8C-83A1-F6EECF244321}">
                <p14:modId xmlns:p14="http://schemas.microsoft.com/office/powerpoint/2010/main" val="235566510"/>
              </p:ext>
            </p:extLst>
          </p:nvPr>
        </p:nvGraphicFramePr>
        <p:xfrm>
          <a:off x="1706278" y="4190358"/>
          <a:ext cx="8779443" cy="13116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79443">
                  <a:extLst>
                    <a:ext uri="{9D8B030D-6E8A-4147-A177-3AD203B41FA5}">
                      <a16:colId xmlns:a16="http://schemas.microsoft.com/office/drawing/2014/main" val="3628048469"/>
                    </a:ext>
                  </a:extLst>
                </a:gridCol>
              </a:tblGrid>
              <a:tr h="553358">
                <a:tc>
                  <a:txBody>
                    <a:bodyPr/>
                    <a:lstStyle/>
                    <a:p>
                      <a:pPr algn="ctr"/>
                      <a:r>
                        <a:rPr lang="en-GB" sz="1650" b="0" dirty="0">
                          <a:solidFill>
                            <a:schemeClr val="bg1"/>
                          </a:solidFill>
                          <a:latin typeface="Arial" panose="020B0604020202020204" pitchFamily="34" charset="0"/>
                          <a:cs typeface="Arial" panose="020B0604020202020204" pitchFamily="34" charset="0"/>
                        </a:rPr>
                        <a:t>LLE Service Year High-Level Definition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prst="artDeco"/>
                      <a:lightRig rig="flood" dir="t"/>
                    </a:cell3D>
                    <a:solidFill>
                      <a:srgbClr val="002060"/>
                    </a:solidFill>
                  </a:tcPr>
                </a:tc>
                <a:extLst>
                  <a:ext uri="{0D108BD9-81ED-4DB2-BD59-A6C34878D82A}">
                    <a16:rowId xmlns:a16="http://schemas.microsoft.com/office/drawing/2014/main" val="2317469043"/>
                  </a:ext>
                </a:extLst>
              </a:tr>
              <a:tr h="758280">
                <a:tc>
                  <a:txBody>
                    <a:bodyPr/>
                    <a:lstStyle/>
                    <a:p>
                      <a:pPr algn="ctr"/>
                      <a:r>
                        <a:rPr lang="en-GB" sz="1600" b="0" dirty="0">
                          <a:solidFill>
                            <a:schemeClr val="bg1"/>
                          </a:solidFill>
                          <a:latin typeface="Arial" panose="020B0604020202020204" pitchFamily="34" charset="0"/>
                          <a:cs typeface="Arial" panose="020B0604020202020204" pitchFamily="34" charset="0"/>
                        </a:rPr>
                        <a:t>The 12-calendar month period beginning 1</a:t>
                      </a:r>
                      <a:r>
                        <a:rPr lang="en-GB" sz="1600" b="0" baseline="30000" dirty="0">
                          <a:solidFill>
                            <a:schemeClr val="bg1"/>
                          </a:solidFill>
                          <a:latin typeface="Arial" panose="020B0604020202020204" pitchFamily="34" charset="0"/>
                          <a:cs typeface="Arial" panose="020B0604020202020204" pitchFamily="34" charset="0"/>
                        </a:rPr>
                        <a:t>st</a:t>
                      </a:r>
                      <a:r>
                        <a:rPr lang="en-GB" sz="1600" b="0" dirty="0">
                          <a:solidFill>
                            <a:schemeClr val="bg1"/>
                          </a:solidFill>
                          <a:latin typeface="Arial" panose="020B0604020202020204" pitchFamily="34" charset="0"/>
                          <a:cs typeface="Arial" panose="020B0604020202020204" pitchFamily="34" charset="0"/>
                        </a:rPr>
                        <a:t> August and ending 31</a:t>
                      </a:r>
                      <a:r>
                        <a:rPr lang="en-GB" sz="1600" b="0" baseline="30000" dirty="0">
                          <a:solidFill>
                            <a:schemeClr val="bg1"/>
                          </a:solidFill>
                          <a:latin typeface="Arial" panose="020B0604020202020204" pitchFamily="34" charset="0"/>
                          <a:cs typeface="Arial" panose="020B0604020202020204" pitchFamily="34" charset="0"/>
                        </a:rPr>
                        <a:t>st </a:t>
                      </a:r>
                      <a:r>
                        <a:rPr lang="en-GB" sz="1600" b="0" dirty="0">
                          <a:solidFill>
                            <a:schemeClr val="bg1"/>
                          </a:solidFill>
                          <a:latin typeface="Arial" panose="020B0604020202020204" pitchFamily="34" charset="0"/>
                          <a:cs typeface="Arial" panose="020B0604020202020204" pitchFamily="34" charset="0"/>
                        </a:rPr>
                        <a:t>July each year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006666"/>
                    </a:solidFill>
                  </a:tcPr>
                </a:tc>
                <a:extLst>
                  <a:ext uri="{0D108BD9-81ED-4DB2-BD59-A6C34878D82A}">
                    <a16:rowId xmlns:a16="http://schemas.microsoft.com/office/drawing/2014/main" val="3198886557"/>
                  </a:ext>
                </a:extLst>
              </a:tr>
            </a:tbl>
          </a:graphicData>
        </a:graphic>
      </p:graphicFrame>
    </p:spTree>
    <p:extLst>
      <p:ext uri="{BB962C8B-B14F-4D97-AF65-F5344CB8AC3E}">
        <p14:creationId xmlns:p14="http://schemas.microsoft.com/office/powerpoint/2010/main" val="937213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1" presetClass="entr" presetSubtype="0" fill="hold" nodeType="withEffect">
                                  <p:stCondLst>
                                    <p:cond delay="500"/>
                                  </p:stCondLst>
                                  <p:childTnLst>
                                    <p:set>
                                      <p:cBhvr>
                                        <p:cTn id="14" dur="1" fill="hold">
                                          <p:stCondLst>
                                            <p:cond delay="0"/>
                                          </p:stCondLst>
                                        </p:cTn>
                                        <p:tgtEl>
                                          <p:spTgt spid="4">
                                            <p:txEl>
                                              <p:pRg st="15" end="15"/>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0731-0032-777B-1024-E00D2BA93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0252F-13EF-FBD5-4283-58037344C189}"/>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Student Eligibility – Concurrent Study</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1EDE3284-6743-8E45-F9C6-1EF7E547995A}"/>
              </a:ext>
            </a:extLst>
          </p:cNvPr>
          <p:cNvSpPr>
            <a:spLocks noGrp="1"/>
          </p:cNvSpPr>
          <p:nvPr>
            <p:ph type="body" sz="half" idx="4294967295"/>
          </p:nvPr>
        </p:nvSpPr>
        <p:spPr>
          <a:xfrm>
            <a:off x="270192" y="1504721"/>
            <a:ext cx="11144042" cy="4580004"/>
          </a:xfrm>
        </p:spPr>
        <p:txBody>
          <a:bodyPr>
            <a:noAutofit/>
          </a:bodyPr>
          <a:lstStyle/>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A key feature of the LLE is a student’s ability to receive student support </a:t>
            </a:r>
            <a:r>
              <a:rPr lang="en-GB" sz="1800" b="1" dirty="0">
                <a:solidFill>
                  <a:prstClr val="black"/>
                </a:solidFill>
                <a:latin typeface="Arial" panose="020B0604020202020204" pitchFamily="34" charset="0"/>
                <a:cs typeface="Arial" panose="020B0604020202020204" pitchFamily="34" charset="0"/>
              </a:rPr>
              <a:t>for multiple courses concurrently</a:t>
            </a:r>
            <a:r>
              <a:rPr lang="en-GB" sz="1800" dirty="0">
                <a:solidFill>
                  <a:prstClr val="black"/>
                </a:solidFill>
                <a:latin typeface="Arial" panose="020B0604020202020204" pitchFamily="34" charset="0"/>
                <a:cs typeface="Arial" panose="020B0604020202020204" pitchFamily="34" charset="0"/>
              </a:rPr>
              <a:t>:</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Therefore, there will be no restrictions on a student’s personal eligibility to receive support towards multiple courses concurrently within the LLE (although limits may apply to certain products)</a:t>
            </a:r>
          </a:p>
          <a:p>
            <a:pPr marL="360000" indent="-360000">
              <a:lnSpc>
                <a:spcPct val="100000"/>
              </a:lnSpc>
              <a:spcBef>
                <a:spcPts val="0"/>
              </a:spcBef>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Students can be eligible for support to undertake more than one designated course under the LLE simultaneously, regardless of the level of the course</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As </a:t>
            </a:r>
            <a:r>
              <a:rPr lang="en-GB" sz="1800" b="1" dirty="0">
                <a:solidFill>
                  <a:prstClr val="black"/>
                </a:solidFill>
                <a:latin typeface="Arial" panose="020B0604020202020204" pitchFamily="34" charset="0"/>
                <a:cs typeface="Arial" panose="020B0604020202020204" pitchFamily="34" charset="0"/>
              </a:rPr>
              <a:t>examples of concurrent study</a:t>
            </a:r>
            <a:r>
              <a:rPr lang="en-GB" sz="1800" dirty="0">
                <a:solidFill>
                  <a:prstClr val="black"/>
                </a:solidFill>
                <a:latin typeface="Arial" panose="020B0604020202020204" pitchFamily="34" charset="0"/>
                <a:cs typeface="Arial" panose="020B0604020202020204" pitchFamily="34" charset="0"/>
              </a:rPr>
              <a:t>, eligible students will be eligible to receive LLE support towards: </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1200"/>
              </a:spcBef>
              <a:buClrTx/>
              <a:buSzTx/>
              <a:buFontTx/>
              <a:buNone/>
              <a:tabLst/>
              <a:defRPr/>
            </a:pPr>
            <a:r>
              <a:rPr lang="en-GB" sz="1800" b="1" dirty="0">
                <a:solidFill>
                  <a:srgbClr val="7030A0"/>
                </a:solidFill>
                <a:latin typeface="Arial" panose="020B0604020202020204" pitchFamily="34" charset="0"/>
                <a:cs typeface="Arial" panose="020B0604020202020204" pitchFamily="34" charset="0"/>
              </a:rPr>
              <a:t>IAG Note: </a:t>
            </a:r>
            <a:r>
              <a:rPr lang="en-GB" sz="1800" dirty="0">
                <a:solidFill>
                  <a:prstClr val="black"/>
                </a:solidFill>
                <a:latin typeface="Arial" panose="020B0604020202020204" pitchFamily="34" charset="0"/>
                <a:cs typeface="Arial" panose="020B0604020202020204" pitchFamily="34" charset="0"/>
              </a:rPr>
              <a:t>An eligible LLE student may only be funded for up to a maximum of 180 credits of study   </a:t>
            </a:r>
          </a:p>
          <a:p>
            <a:pPr marL="360000" marR="0" lvl="0" indent="-360000" algn="l" defTabSz="914400" rtl="0" eaLnBrk="1" fontAlgn="auto" latinLnBrk="0" hangingPunct="1">
              <a:lnSpc>
                <a:spcPct val="100000"/>
              </a:lnSpc>
              <a:spcBef>
                <a:spcPts val="0"/>
              </a:spcBef>
              <a:buClrTx/>
              <a:buSzTx/>
              <a:buFontTx/>
              <a:buNone/>
              <a:tabLst/>
              <a:defRPr/>
            </a:pPr>
            <a:r>
              <a:rPr lang="en-GB" sz="1800" dirty="0">
                <a:solidFill>
                  <a:prstClr val="black"/>
                </a:solidFill>
                <a:latin typeface="Arial" panose="020B0604020202020204" pitchFamily="34" charset="0"/>
                <a:cs typeface="Arial" panose="020B0604020202020204" pitchFamily="34" charset="0"/>
              </a:rPr>
              <a:t>within a single service year (either within a single course, or across multiple courses)</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14D50FD-F939-20DB-C5C6-BB0799B288FF}"/>
              </a:ext>
            </a:extLst>
          </p:cNvPr>
          <p:cNvGraphicFramePr>
            <a:graphicFrameLocks noGrp="1"/>
          </p:cNvGraphicFramePr>
          <p:nvPr/>
        </p:nvGraphicFramePr>
        <p:xfrm>
          <a:off x="1750644" y="4168788"/>
          <a:ext cx="8690711" cy="1457311"/>
        </p:xfrm>
        <a:graphic>
          <a:graphicData uri="http://schemas.openxmlformats.org/drawingml/2006/table">
            <a:tbl>
              <a:tblPr firstRow="1" bandRow="1">
                <a:effectLst>
                  <a:outerShdw blurRad="50800" dist="38100" dir="2700000" algn="tl" rotWithShape="0">
                    <a:prstClr val="black">
                      <a:alpha val="40000"/>
                    </a:prstClr>
                  </a:outerShdw>
                </a:effectLst>
              </a:tblPr>
              <a:tblGrid>
                <a:gridCol w="8690711">
                  <a:extLst>
                    <a:ext uri="{9D8B030D-6E8A-4147-A177-3AD203B41FA5}">
                      <a16:colId xmlns:a16="http://schemas.microsoft.com/office/drawing/2014/main" val="2443192180"/>
                    </a:ext>
                  </a:extLst>
                </a:gridCol>
              </a:tblGrid>
              <a:tr h="6922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Multiple designated courses or modules at the same time, 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4228007274"/>
                  </a:ext>
                </a:extLst>
              </a:tr>
              <a:tr h="765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One or more designated modules alongside a full designated course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(E.g. a standard Honours Degree)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4288094820"/>
                  </a:ext>
                </a:extLst>
              </a:tr>
            </a:tbl>
          </a:graphicData>
        </a:graphic>
      </p:graphicFrame>
    </p:spTree>
    <p:extLst>
      <p:ext uri="{BB962C8B-B14F-4D97-AF65-F5344CB8AC3E}">
        <p14:creationId xmlns:p14="http://schemas.microsoft.com/office/powerpoint/2010/main" val="2463034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1" presetClass="entr" presetSubtype="0" fill="hold" nodeType="withEffect">
                                  <p:stCondLst>
                                    <p:cond delay="500"/>
                                  </p:stCondLst>
                                  <p:childTnLst>
                                    <p:set>
                                      <p:cBhvr>
                                        <p:cTn id="19" dur="1" fill="hold">
                                          <p:stCondLst>
                                            <p:cond delay="0"/>
                                          </p:stCondLst>
                                        </p:cTn>
                                        <p:tgtEl>
                                          <p:spTgt spid="4">
                                            <p:txEl>
                                              <p:pRg st="13" end="13"/>
                                            </p:txEl>
                                          </p:spTgt>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E0DC-6FB5-57FC-0955-5131F2D032B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1E38032-6C48-9A3D-C9FC-C83F1BB0EC47}"/>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LLE-Funded Study Options</a:t>
            </a:r>
            <a:br>
              <a:rPr lang="en-GB" b="0" dirty="0">
                <a:latin typeface="Arial" panose="020B0604020202020204" pitchFamily="34" charset="0"/>
                <a:cs typeface="Arial" panose="020B0604020202020204" pitchFamily="34" charset="0"/>
              </a:rPr>
            </a:b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Designated Courses and Modules</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2" name="Group 1" descr="Key Component title: What Can I Study?">
            <a:extLst>
              <a:ext uri="{FF2B5EF4-FFF2-40B4-BE49-F238E27FC236}">
                <a16:creationId xmlns:a16="http://schemas.microsoft.com/office/drawing/2014/main" id="{E4EA33B7-0470-AD5D-4822-8F22EFFA22E9}"/>
              </a:ext>
            </a:extLst>
          </p:cNvPr>
          <p:cNvGrpSpPr/>
          <p:nvPr/>
        </p:nvGrpSpPr>
        <p:grpSpPr>
          <a:xfrm>
            <a:off x="9439158" y="222964"/>
            <a:ext cx="2328301" cy="1059276"/>
            <a:chOff x="2616" y="458600"/>
            <a:chExt cx="2328301" cy="1059276"/>
          </a:xfrm>
          <a:scene3d>
            <a:camera prst="orthographicFront"/>
            <a:lightRig rig="threePt" dir="t"/>
          </a:scene3d>
        </p:grpSpPr>
        <p:sp>
          <p:nvSpPr>
            <p:cNvPr id="3" name="Arrow: Chevron 2">
              <a:extLst>
                <a:ext uri="{FF2B5EF4-FFF2-40B4-BE49-F238E27FC236}">
                  <a16:creationId xmlns:a16="http://schemas.microsoft.com/office/drawing/2014/main" id="{E52C1337-2205-6F73-B80A-E285680ACC67}"/>
                </a:ext>
              </a:extLst>
            </p:cNvPr>
            <p:cNvSpPr/>
            <p:nvPr/>
          </p:nvSpPr>
          <p:spPr>
            <a:xfrm>
              <a:off x="2616" y="477396"/>
              <a:ext cx="2328301" cy="1040480"/>
            </a:xfrm>
            <a:prstGeom prst="chevron">
              <a:avLst/>
            </a:prstGeom>
            <a:solidFill>
              <a:srgbClr val="006666"/>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Chevron 4">
              <a:extLst>
                <a:ext uri="{FF2B5EF4-FFF2-40B4-BE49-F238E27FC236}">
                  <a16:creationId xmlns:a16="http://schemas.microsoft.com/office/drawing/2014/main" id="{BF1C0C4E-5A34-6468-171E-61DCF6A5B6C7}"/>
                </a:ext>
              </a:extLst>
            </p:cNvPr>
            <p:cNvSpPr txBox="1"/>
            <p:nvPr/>
          </p:nvSpPr>
          <p:spPr>
            <a:xfrm>
              <a:off x="430400" y="458600"/>
              <a:ext cx="149600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Study Options</a:t>
              </a:r>
            </a:p>
          </p:txBody>
        </p:sp>
      </p:grpSp>
      <p:sp>
        <p:nvSpPr>
          <p:cNvPr id="5" name="TextBox 4">
            <a:extLst>
              <a:ext uri="{FF2B5EF4-FFF2-40B4-BE49-F238E27FC236}">
                <a16:creationId xmlns:a16="http://schemas.microsoft.com/office/drawing/2014/main" id="{E0635AEA-F3D8-6C37-D305-2EAEEAF8B21E}"/>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spTree>
    <p:extLst>
      <p:ext uri="{BB962C8B-B14F-4D97-AF65-F5344CB8AC3E}">
        <p14:creationId xmlns:p14="http://schemas.microsoft.com/office/powerpoint/2010/main" val="37972399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1769D-4C9A-0D80-DD3C-93FDCE5716F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65E7ACC-C387-BB2E-1CCD-74F2BEBDB4E8}"/>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Study Options – LLE-Funded Courses 1 </a:t>
            </a:r>
          </a:p>
        </p:txBody>
      </p:sp>
      <p:sp>
        <p:nvSpPr>
          <p:cNvPr id="4" name="Rectangle 3">
            <a:extLst>
              <a:ext uri="{FF2B5EF4-FFF2-40B4-BE49-F238E27FC236}">
                <a16:creationId xmlns:a16="http://schemas.microsoft.com/office/drawing/2014/main" id="{562CCF5A-7589-6939-0919-E1041D4F8D27}"/>
              </a:ext>
            </a:extLst>
          </p:cNvPr>
          <p:cNvSpPr>
            <a:spLocks noChangeArrowheads="1"/>
          </p:cNvSpPr>
          <p:nvPr/>
        </p:nvSpPr>
        <p:spPr bwMode="auto">
          <a:xfrm>
            <a:off x="270192" y="1369621"/>
            <a:ext cx="11134408" cy="5090241"/>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 main principle behind the LLE is enabling students to undertake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right study at the right time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and this</a:t>
            </a:r>
          </a:p>
          <a:p>
            <a:pPr marL="360000" marR="0" lvl="0" indent="-360000" algn="l" defTabSz="914400" rtl="0" eaLnBrk="1" fontAlgn="auto" latinLnBrk="0" hangingPunct="1">
              <a:lnSpc>
                <a:spcPct val="100000"/>
              </a:lnSpc>
              <a:spcBef>
                <a:spcPts val="0"/>
              </a:spcBef>
              <a:spcAft>
                <a:spcPts val="2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is reflected in the range of courses that will be designated for LLE funding in January 2027, including:</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Full years of study on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courses currently funded by HE Student Finance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(HESF),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1000"/>
              </a:spcBef>
              <a:spcAft>
                <a:spcPts val="0"/>
              </a:spcAft>
              <a:buClrTx/>
              <a:buSzTx/>
              <a:buFontTx/>
              <a:buNone/>
              <a:tabLst/>
              <a:defRPr/>
            </a:pPr>
            <a:r>
              <a:rPr kumimoji="0" lang="en-GB" sz="1800" b="1" i="0" u="none" strike="noStrike" kern="1200" cap="none" spc="0" normalizeH="0" baseline="0" noProof="0" dirty="0">
                <a:ln>
                  <a:noFill/>
                </a:ln>
                <a:solidFill>
                  <a:srgbClr val="006666"/>
                </a:solidFill>
                <a:effectLst/>
                <a:uLnTx/>
                <a:uFillTx/>
                <a:latin typeface="Arial" panose="020B0604020202020204"/>
                <a:ea typeface="+mn-ea"/>
                <a:cs typeface="Arial" panose="020B0604020202020204" pitchFamily="34" charset="0"/>
              </a:rPr>
              <a:t>IAG Note: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Information on the various qualification levels and what they mean is available online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from </a:t>
            </a:r>
            <a:r>
              <a:rPr kumimoji="0" lang="en-GB" sz="175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www.gov.uk/what-different-qualification-levels-mean/list-of-qualification-levels</a:t>
            </a:r>
            <a:r>
              <a:rPr kumimoji="0" lang="en-GB" sz="175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3" indent="-360000" algn="l" defTabSz="914400" rtl="0" eaLnBrk="1" fontAlgn="auto" latinLnBrk="0" hangingPunct="1">
              <a:lnSpc>
                <a:spcPct val="100000"/>
              </a:lnSpc>
              <a:spcBef>
                <a:spcPts val="0"/>
              </a:spcBef>
              <a:spcAft>
                <a:spcPts val="0"/>
              </a:spcAft>
              <a:buClr>
                <a:prstClr val="black"/>
              </a:buClr>
              <a:buSzPct val="125000"/>
              <a:buFontTx/>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p:txBody>
      </p:sp>
      <p:graphicFrame>
        <p:nvGraphicFramePr>
          <p:cNvPr id="5" name="Table 4">
            <a:extLst>
              <a:ext uri="{FF2B5EF4-FFF2-40B4-BE49-F238E27FC236}">
                <a16:creationId xmlns:a16="http://schemas.microsoft.com/office/drawing/2014/main" id="{1B346E89-DDF8-F981-3905-024554E06F6E}"/>
              </a:ext>
            </a:extLst>
          </p:cNvPr>
          <p:cNvGraphicFramePr>
            <a:graphicFrameLocks noGrp="1"/>
          </p:cNvGraphicFramePr>
          <p:nvPr/>
        </p:nvGraphicFramePr>
        <p:xfrm>
          <a:off x="1882039" y="2704817"/>
          <a:ext cx="8427921" cy="588989"/>
        </p:xfrm>
        <a:graphic>
          <a:graphicData uri="http://schemas.openxmlformats.org/drawingml/2006/table">
            <a:tbl>
              <a:tblPr firstRow="1" bandRow="1">
                <a:effectLst>
                  <a:outerShdw blurRad="50800" dist="38100" dir="2700000" algn="tl" rotWithShape="0">
                    <a:prstClr val="black">
                      <a:alpha val="40000"/>
                    </a:prstClr>
                  </a:outerShdw>
                </a:effectLst>
              </a:tblPr>
              <a:tblGrid>
                <a:gridCol w="8427921">
                  <a:extLst>
                    <a:ext uri="{9D8B030D-6E8A-4147-A177-3AD203B41FA5}">
                      <a16:colId xmlns:a16="http://schemas.microsoft.com/office/drawing/2014/main" val="2443192180"/>
                    </a:ext>
                  </a:extLst>
                </a:gridCol>
              </a:tblGrid>
              <a:tr h="5889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Bachelor’s Degrees and Integrated Master’s Degrees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29244285"/>
                  </a:ext>
                </a:extLst>
              </a:tr>
            </a:tbl>
          </a:graphicData>
        </a:graphic>
      </p:graphicFrame>
      <p:graphicFrame>
        <p:nvGraphicFramePr>
          <p:cNvPr id="6" name="Table 5">
            <a:extLst>
              <a:ext uri="{FF2B5EF4-FFF2-40B4-BE49-F238E27FC236}">
                <a16:creationId xmlns:a16="http://schemas.microsoft.com/office/drawing/2014/main" id="{2DB20CCB-FEA5-2B95-9E5E-73DB52C41C8A}"/>
              </a:ext>
            </a:extLst>
          </p:cNvPr>
          <p:cNvGraphicFramePr>
            <a:graphicFrameLocks noGrp="1"/>
          </p:cNvGraphicFramePr>
          <p:nvPr/>
        </p:nvGraphicFramePr>
        <p:xfrm>
          <a:off x="1882038" y="3401297"/>
          <a:ext cx="8427920" cy="1172468"/>
        </p:xfrm>
        <a:graphic>
          <a:graphicData uri="http://schemas.openxmlformats.org/drawingml/2006/table">
            <a:tbl>
              <a:tblPr firstRow="1" bandRow="1">
                <a:effectLst>
                  <a:outerShdw blurRad="50800" dist="38100" dir="2700000" algn="tl" rotWithShape="0">
                    <a:prstClr val="black">
                      <a:alpha val="40000"/>
                    </a:prstClr>
                  </a:outerShdw>
                </a:effectLst>
              </a:tblPr>
              <a:tblGrid>
                <a:gridCol w="8427920">
                  <a:extLst>
                    <a:ext uri="{9D8B030D-6E8A-4147-A177-3AD203B41FA5}">
                      <a16:colId xmlns:a16="http://schemas.microsoft.com/office/drawing/2014/main" val="2443192180"/>
                    </a:ext>
                  </a:extLst>
                </a:gridCol>
              </a:tblGrid>
              <a:tr h="6969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Foundation years available before some degree courses start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(Providing these form part of an overall Bachelor’s Degree)</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1129244285"/>
                  </a:ext>
                </a:extLst>
              </a:tr>
              <a:tr h="4754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Foundation Degrees</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4228007274"/>
                  </a:ext>
                </a:extLst>
              </a:tr>
            </a:tbl>
          </a:graphicData>
        </a:graphic>
      </p:graphicFrame>
      <p:graphicFrame>
        <p:nvGraphicFramePr>
          <p:cNvPr id="7" name="Table 6">
            <a:extLst>
              <a:ext uri="{FF2B5EF4-FFF2-40B4-BE49-F238E27FC236}">
                <a16:creationId xmlns:a16="http://schemas.microsoft.com/office/drawing/2014/main" id="{AC8A79C4-5EE2-901E-F1DF-4F9022FAD968}"/>
              </a:ext>
            </a:extLst>
          </p:cNvPr>
          <p:cNvGraphicFramePr>
            <a:graphicFrameLocks noGrp="1"/>
          </p:cNvGraphicFramePr>
          <p:nvPr/>
        </p:nvGraphicFramePr>
        <p:xfrm>
          <a:off x="1882039" y="4677714"/>
          <a:ext cx="8427919" cy="1023287"/>
        </p:xfrm>
        <a:graphic>
          <a:graphicData uri="http://schemas.openxmlformats.org/drawingml/2006/table">
            <a:tbl>
              <a:tblPr firstRow="1" bandRow="1">
                <a:effectLst>
                  <a:outerShdw blurRad="50800" dist="38100" dir="2700000" algn="tl" rotWithShape="0">
                    <a:prstClr val="black">
                      <a:alpha val="40000"/>
                    </a:prstClr>
                  </a:outerShdw>
                </a:effectLst>
              </a:tblPr>
              <a:tblGrid>
                <a:gridCol w="8427919">
                  <a:extLst>
                    <a:ext uri="{9D8B030D-6E8A-4147-A177-3AD203B41FA5}">
                      <a16:colId xmlns:a16="http://schemas.microsoft.com/office/drawing/2014/main" val="2443192180"/>
                    </a:ext>
                  </a:extLst>
                </a:gridCol>
              </a:tblGrid>
              <a:tr h="4980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Postgraduate Certificate in Education (PGCE) </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cell3D prstMaterial="dkEdge">
                      <a:bevel h="50800" prst="divot"/>
                      <a:lightRig rig="flood" dir="t"/>
                    </a:cell3D>
                    <a:solidFill>
                      <a:srgbClr val="005293"/>
                    </a:solidFill>
                  </a:tcPr>
                </a:tc>
                <a:extLst>
                  <a:ext uri="{0D108BD9-81ED-4DB2-BD59-A6C34878D82A}">
                    <a16:rowId xmlns:a16="http://schemas.microsoft.com/office/drawing/2014/main" val="1129244285"/>
                  </a:ext>
                </a:extLst>
              </a:tr>
              <a:tr h="525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tuition fees for designated Distance Learning and online courses</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extLst>
                  <a:ext uri="{0D108BD9-81ED-4DB2-BD59-A6C34878D82A}">
                    <a16:rowId xmlns:a16="http://schemas.microsoft.com/office/drawing/2014/main" val="4228007274"/>
                  </a:ext>
                </a:extLst>
              </a:tr>
            </a:tbl>
          </a:graphicData>
        </a:graphic>
      </p:graphicFrame>
    </p:spTree>
    <p:extLst>
      <p:ext uri="{BB962C8B-B14F-4D97-AF65-F5344CB8AC3E}">
        <p14:creationId xmlns:p14="http://schemas.microsoft.com/office/powerpoint/2010/main" val="399822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1" presetClass="entr" presetSubtype="0" fill="hold" nodeType="withEffect">
                                  <p:stCondLst>
                                    <p:cond delay="500"/>
                                  </p:stCondLst>
                                  <p:childTnLst>
                                    <p:set>
                                      <p:cBhvr>
                                        <p:cTn id="21" dur="1" fill="hold">
                                          <p:stCondLst>
                                            <p:cond delay="0"/>
                                          </p:stCondLst>
                                        </p:cTn>
                                        <p:tgtEl>
                                          <p:spTgt spid="4">
                                            <p:txEl>
                                              <p:pRg st="15" end="15"/>
                                            </p:txEl>
                                          </p:spTgt>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9A440-CB6F-2480-3E31-D53EB6337E4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C0A87D3-5268-0013-C741-A5D44EC767DA}"/>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Study Options – LLE-Funded Courses 2 </a:t>
            </a:r>
          </a:p>
        </p:txBody>
      </p:sp>
      <p:sp>
        <p:nvSpPr>
          <p:cNvPr id="4" name="Rectangle 3">
            <a:extLst>
              <a:ext uri="{FF2B5EF4-FFF2-40B4-BE49-F238E27FC236}">
                <a16:creationId xmlns:a16="http://schemas.microsoft.com/office/drawing/2014/main" id="{C7B04655-886D-F681-2054-875FAFC1DA78}"/>
              </a:ext>
            </a:extLst>
          </p:cNvPr>
          <p:cNvSpPr>
            <a:spLocks noChangeArrowheads="1"/>
          </p:cNvSpPr>
          <p:nvPr/>
        </p:nvSpPr>
        <p:spPr bwMode="auto">
          <a:xfrm>
            <a:off x="270192" y="1485283"/>
            <a:ext cx="11134408" cy="4831926"/>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From its introduction in January 2027, eligible students will be able to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access LLE funding to undertake</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2200"/>
              </a:spcBef>
              <a:spcAft>
                <a:spcPts val="0"/>
              </a:spcAft>
              <a:buClrTx/>
              <a:buSzTx/>
              <a:buFontTx/>
              <a:buNone/>
              <a:tabLst/>
              <a:defRPr/>
            </a:pPr>
            <a:r>
              <a:rPr kumimoji="0" lang="en-GB" sz="1800" b="1" i="0" u="none" strike="noStrike" kern="1200" cap="none" spc="0" normalizeH="0" baseline="0" noProof="0" dirty="0">
                <a:ln>
                  <a:noFill/>
                </a:ln>
                <a:solidFill>
                  <a:srgbClr val="006666"/>
                </a:solidFill>
                <a:effectLst/>
                <a:uLnTx/>
                <a:uFillTx/>
                <a:latin typeface="Arial" panose="020B0604020202020204"/>
                <a:ea typeface="+mn-ea"/>
                <a:cs typeface="Arial" panose="020B0604020202020204" pitchFamily="34" charset="0"/>
              </a:rPr>
              <a:t>IAG Note: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LLE modular funding will only be available to students living and studying in England at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 provider registered with the Office for Students (OfS)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CDCC8C67-DAC1-5206-6B2C-EB26693B58F2}"/>
              </a:ext>
            </a:extLst>
          </p:cNvPr>
          <p:cNvGraphicFramePr>
            <a:graphicFrameLocks noGrp="1"/>
          </p:cNvGraphicFramePr>
          <p:nvPr/>
        </p:nvGraphicFramePr>
        <p:xfrm>
          <a:off x="1882035" y="1959844"/>
          <a:ext cx="8427922" cy="968414"/>
        </p:xfrm>
        <a:graphic>
          <a:graphicData uri="http://schemas.openxmlformats.org/drawingml/2006/table">
            <a:tbl>
              <a:tblPr firstRow="1" bandRow="1">
                <a:effectLst>
                  <a:outerShdw blurRad="50800" dist="38100" dir="2700000" algn="tl" rotWithShape="0">
                    <a:prstClr val="black">
                      <a:alpha val="40000"/>
                    </a:prstClr>
                  </a:outerShdw>
                </a:effectLst>
              </a:tblPr>
              <a:tblGrid>
                <a:gridCol w="8427922">
                  <a:extLst>
                    <a:ext uri="{9D8B030D-6E8A-4147-A177-3AD203B41FA5}">
                      <a16:colId xmlns:a16="http://schemas.microsoft.com/office/drawing/2014/main" val="2443192180"/>
                    </a:ext>
                  </a:extLst>
                </a:gridCol>
              </a:tblGrid>
              <a:tr h="4842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All Higher Technical Qualifications (HTQs)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29244285"/>
                  </a:ext>
                </a:extLst>
              </a:tr>
              <a:tr h="4842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Including both full courses and modules of those courses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4228007274"/>
                  </a:ext>
                </a:extLst>
              </a:tr>
            </a:tbl>
          </a:graphicData>
        </a:graphic>
      </p:graphicFrame>
      <p:graphicFrame>
        <p:nvGraphicFramePr>
          <p:cNvPr id="11" name="Table 10">
            <a:extLst>
              <a:ext uri="{FF2B5EF4-FFF2-40B4-BE49-F238E27FC236}">
                <a16:creationId xmlns:a16="http://schemas.microsoft.com/office/drawing/2014/main" id="{140F383F-0FB9-D0AF-DC06-98A86ADBC9FB}"/>
              </a:ext>
            </a:extLst>
          </p:cNvPr>
          <p:cNvGraphicFramePr>
            <a:graphicFrameLocks noGrp="1"/>
          </p:cNvGraphicFramePr>
          <p:nvPr/>
        </p:nvGraphicFramePr>
        <p:xfrm>
          <a:off x="1882037" y="3038311"/>
          <a:ext cx="8427920" cy="1451589"/>
        </p:xfrm>
        <a:graphic>
          <a:graphicData uri="http://schemas.openxmlformats.org/drawingml/2006/table">
            <a:tbl>
              <a:tblPr firstRow="1" bandRow="1">
                <a:effectLst>
                  <a:outerShdw blurRad="50800" dist="38100" dir="2700000" algn="tl" rotWithShape="0">
                    <a:prstClr val="black">
                      <a:alpha val="40000"/>
                    </a:prstClr>
                  </a:outerShdw>
                </a:effectLst>
              </a:tblPr>
              <a:tblGrid>
                <a:gridCol w="8427920">
                  <a:extLst>
                    <a:ext uri="{9D8B030D-6E8A-4147-A177-3AD203B41FA5}">
                      <a16:colId xmlns:a16="http://schemas.microsoft.com/office/drawing/2014/main" val="2443192180"/>
                    </a:ext>
                  </a:extLst>
                </a:gridCol>
              </a:tblGrid>
              <a:tr h="7378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Level 4 to 6 qualifications currently funded by Advanced Learner Loans</a:t>
                      </a:r>
                    </a:p>
                    <a:p>
                      <a:pPr algn="ctr"/>
                      <a:r>
                        <a:rPr lang="en-GB" sz="1650" b="0" noProof="0" dirty="0">
                          <a:solidFill>
                            <a:schemeClr val="bg1"/>
                          </a:solidFill>
                          <a:latin typeface="Arial" panose="020B0604020202020204" pitchFamily="34" charset="0"/>
                          <a:cs typeface="Arial" panose="020B0604020202020204" pitchFamily="34" charset="0"/>
                        </a:rPr>
                        <a:t> at OfS registered providers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1129244285"/>
                  </a:ext>
                </a:extLst>
              </a:tr>
              <a:tr h="713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400"/>
                        </a:spcAft>
                      </a:pPr>
                      <a:r>
                        <a:rPr lang="en-GB" sz="1650" b="0" noProof="0" dirty="0">
                          <a:solidFill>
                            <a:schemeClr val="bg1"/>
                          </a:solidFill>
                          <a:latin typeface="Arial" panose="020B0604020202020204" pitchFamily="34" charset="0"/>
                          <a:cs typeface="Arial" panose="020B0604020202020204" pitchFamily="34" charset="0"/>
                        </a:rPr>
                        <a:t>That have been successful in the Advanced Learner Loan transfer process</a:t>
                      </a:r>
                    </a:p>
                    <a:p>
                      <a:pPr algn="ctr"/>
                      <a:r>
                        <a:rPr lang="en-GB" sz="1050" b="0" noProof="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www.gov.uk/government/publications/transfer-of-advanced-learner-loans-to-lifelong-learning-entitlement-approved-qualifications</a:t>
                      </a:r>
                      <a:r>
                        <a:rPr lang="en-GB" sz="1050" b="0" noProof="0" dirty="0">
                          <a:solidFill>
                            <a:schemeClr val="bg1"/>
                          </a:solidFill>
                          <a:latin typeface="Arial" panose="020B0604020202020204" pitchFamily="34" charset="0"/>
                          <a:cs typeface="Arial" panose="020B0604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4228007274"/>
                  </a:ext>
                </a:extLst>
              </a:tr>
            </a:tbl>
          </a:graphicData>
        </a:graphic>
      </p:graphicFrame>
      <p:graphicFrame>
        <p:nvGraphicFramePr>
          <p:cNvPr id="12" name="Table 11">
            <a:extLst>
              <a:ext uri="{FF2B5EF4-FFF2-40B4-BE49-F238E27FC236}">
                <a16:creationId xmlns:a16="http://schemas.microsoft.com/office/drawing/2014/main" id="{5F9897C0-ACBF-DB8C-8796-84E22D4A80D0}"/>
              </a:ext>
            </a:extLst>
          </p:cNvPr>
          <p:cNvGraphicFramePr>
            <a:graphicFrameLocks noGrp="1"/>
          </p:cNvGraphicFramePr>
          <p:nvPr/>
        </p:nvGraphicFramePr>
        <p:xfrm>
          <a:off x="1882035" y="4599953"/>
          <a:ext cx="8427922" cy="1174672"/>
        </p:xfrm>
        <a:graphic>
          <a:graphicData uri="http://schemas.openxmlformats.org/drawingml/2006/table">
            <a:tbl>
              <a:tblPr firstRow="1" bandRow="1">
                <a:effectLst>
                  <a:outerShdw blurRad="50800" dist="38100" dir="2700000" algn="tl" rotWithShape="0">
                    <a:prstClr val="black">
                      <a:alpha val="40000"/>
                    </a:prstClr>
                  </a:outerShdw>
                </a:effectLst>
              </a:tblPr>
              <a:tblGrid>
                <a:gridCol w="8427922">
                  <a:extLst>
                    <a:ext uri="{9D8B030D-6E8A-4147-A177-3AD203B41FA5}">
                      <a16:colId xmlns:a16="http://schemas.microsoft.com/office/drawing/2014/main" val="2443192180"/>
                    </a:ext>
                  </a:extLst>
                </a:gridCol>
              </a:tblGrid>
              <a:tr h="4585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Level 4, 5 and 6 modules from full Level 6 parent qualifications (such as degrees)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1129244285"/>
                  </a:ext>
                </a:extLst>
              </a:tr>
              <a:tr h="7161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300"/>
                        </a:spcAft>
                      </a:pPr>
                      <a:r>
                        <a:rPr lang="en-GB" sz="1650" b="0" noProof="0" dirty="0">
                          <a:solidFill>
                            <a:schemeClr val="bg1"/>
                          </a:solidFill>
                          <a:latin typeface="Arial" panose="020B0604020202020204" pitchFamily="34" charset="0"/>
                          <a:cs typeface="Arial" panose="020B0604020202020204" pitchFamily="34" charset="0"/>
                        </a:rPr>
                        <a:t>In subject groups that:</a:t>
                      </a:r>
                    </a:p>
                    <a:p>
                      <a:pPr algn="ctr"/>
                      <a:r>
                        <a:rPr lang="en-GB" sz="1650" b="0" noProof="0" dirty="0">
                          <a:solidFill>
                            <a:schemeClr val="bg1"/>
                          </a:solidFill>
                          <a:latin typeface="Arial" panose="020B0604020202020204" pitchFamily="34" charset="0"/>
                          <a:cs typeface="Arial" panose="020B0604020202020204" pitchFamily="34" charset="0"/>
                        </a:rPr>
                        <a:t>Address priority skills needs and align with the government’s industrial strategy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4228007274"/>
                  </a:ext>
                </a:extLst>
              </a:tr>
            </a:tbl>
          </a:graphicData>
        </a:graphic>
      </p:graphicFrame>
    </p:spTree>
    <p:extLst>
      <p:ext uri="{BB962C8B-B14F-4D97-AF65-F5344CB8AC3E}">
        <p14:creationId xmlns:p14="http://schemas.microsoft.com/office/powerpoint/2010/main" val="534676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1" presetClass="entr" presetSubtype="0" fill="hold" nodeType="withEffect">
                                  <p:stCondLst>
                                    <p:cond delay="500"/>
                                  </p:stCondLst>
                                  <p:childTnLst>
                                    <p:set>
                                      <p:cBhvr>
                                        <p:cTn id="21" dur="1" fill="hold">
                                          <p:stCondLst>
                                            <p:cond delay="0"/>
                                          </p:stCondLst>
                                        </p:cTn>
                                        <p:tgtEl>
                                          <p:spTgt spid="4">
                                            <p:txEl>
                                              <p:pRg st="15" end="15"/>
                                            </p:txEl>
                                          </p:spTgt>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0DDCA-8A42-6365-8F30-B5532CFC2D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B177416-C6DB-90E5-967F-BB23FE3A02E2}"/>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Modular Study – Specified Subject Areas </a:t>
            </a:r>
          </a:p>
        </p:txBody>
      </p:sp>
      <p:sp>
        <p:nvSpPr>
          <p:cNvPr id="3" name="Rectangle 3">
            <a:extLst>
              <a:ext uri="{FF2B5EF4-FFF2-40B4-BE49-F238E27FC236}">
                <a16:creationId xmlns:a16="http://schemas.microsoft.com/office/drawing/2014/main" id="{1BCAE0B9-D06D-097F-EE17-E45F98322431}"/>
              </a:ext>
            </a:extLst>
          </p:cNvPr>
          <p:cNvSpPr>
            <a:spLocks noChangeArrowheads="1"/>
          </p:cNvSpPr>
          <p:nvPr/>
        </p:nvSpPr>
        <p:spPr bwMode="auto">
          <a:xfrm>
            <a:off x="270400" y="1546993"/>
            <a:ext cx="10646881" cy="4617933"/>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From January 2027, LLE funding will be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available for modules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of Higher Technical Qualifications, and: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Level 4, 5 and 6 modules taken from full Level 6 parent qualifications (such as degrees) in subject areas that address skills gaps and align with the government industrial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specified subject areas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(which align to Common Aggregation Hierarchy (CAH) 2/3 groups) are:</a:t>
            </a: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a:p>
            <a:pPr marL="360000" marR="0" lvl="3" indent="-360000" algn="l" defTabSz="914400" rtl="0" eaLnBrk="1" fontAlgn="auto" latinLnBrk="0" hangingPunct="1">
              <a:lnSpc>
                <a:spcPct val="100000"/>
              </a:lnSpc>
              <a:spcBef>
                <a:spcPts val="0"/>
              </a:spcBef>
              <a:spcAft>
                <a:spcPts val="0"/>
              </a:spcAft>
              <a:buClr>
                <a:prstClr val="black"/>
              </a:buClr>
              <a:buSzPct val="125000"/>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p:txBody>
      </p:sp>
      <p:graphicFrame>
        <p:nvGraphicFramePr>
          <p:cNvPr id="2" name="Table 1">
            <a:extLst>
              <a:ext uri="{FF2B5EF4-FFF2-40B4-BE49-F238E27FC236}">
                <a16:creationId xmlns:a16="http://schemas.microsoft.com/office/drawing/2014/main" id="{EEE178D2-3514-D42C-8FBF-E82E0404AFA9}"/>
              </a:ext>
            </a:extLst>
          </p:cNvPr>
          <p:cNvGraphicFramePr>
            <a:graphicFrameLocks noGrp="1"/>
          </p:cNvGraphicFramePr>
          <p:nvPr/>
        </p:nvGraphicFramePr>
        <p:xfrm>
          <a:off x="1882039" y="3441663"/>
          <a:ext cx="8427922" cy="2847928"/>
        </p:xfrm>
        <a:graphic>
          <a:graphicData uri="http://schemas.openxmlformats.org/drawingml/2006/table">
            <a:tbl>
              <a:tblPr firstRow="1" bandRow="1">
                <a:effectLst>
                  <a:outerShdw blurRad="50800" dist="38100" dir="2700000" algn="tl" rotWithShape="0">
                    <a:prstClr val="black">
                      <a:alpha val="40000"/>
                    </a:prstClr>
                  </a:outerShdw>
                </a:effectLst>
              </a:tblPr>
              <a:tblGrid>
                <a:gridCol w="4213961">
                  <a:extLst>
                    <a:ext uri="{9D8B030D-6E8A-4147-A177-3AD203B41FA5}">
                      <a16:colId xmlns:a16="http://schemas.microsoft.com/office/drawing/2014/main" val="259492177"/>
                    </a:ext>
                  </a:extLst>
                </a:gridCol>
                <a:gridCol w="4213961">
                  <a:extLst>
                    <a:ext uri="{9D8B030D-6E8A-4147-A177-3AD203B41FA5}">
                      <a16:colId xmlns:a16="http://schemas.microsoft.com/office/drawing/2014/main" val="1427563012"/>
                    </a:ext>
                  </a:extLst>
                </a:gridCol>
              </a:tblGrid>
              <a:tr h="54068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Computing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Engineering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2515240185"/>
                  </a:ext>
                </a:extLst>
              </a:tr>
              <a:tr h="5085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Economics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Mathematical Sciences</a:t>
                      </a: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2876734792"/>
                  </a:ext>
                </a:extLst>
              </a:tr>
              <a:tr h="7173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Physics and Astronomy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Architecture, Building and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Excluding the Landscape Gardening Subgroup</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19102691"/>
                  </a:ext>
                </a:extLst>
              </a:tr>
              <a:tr h="5406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Allied Health Professions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Chemistry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extLst>
                  <a:ext uri="{0D108BD9-81ED-4DB2-BD59-A6C34878D82A}">
                    <a16:rowId xmlns:a16="http://schemas.microsoft.com/office/drawing/2014/main" val="1254287056"/>
                  </a:ext>
                </a:extLst>
              </a:tr>
              <a:tr h="5406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Nursing and Midwifery</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50" b="0" noProof="0" dirty="0">
                          <a:solidFill>
                            <a:schemeClr val="bg1"/>
                          </a:solidFill>
                          <a:latin typeface="Arial" panose="020B0604020202020204" pitchFamily="34" charset="0"/>
                          <a:cs typeface="Arial" panose="020B0604020202020204" pitchFamily="34" charset="0"/>
                        </a:rPr>
                        <a:t>Health and Social Care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extLst>
                  <a:ext uri="{0D108BD9-81ED-4DB2-BD59-A6C34878D82A}">
                    <a16:rowId xmlns:a16="http://schemas.microsoft.com/office/drawing/2014/main" val="2841849526"/>
                  </a:ext>
                </a:extLst>
              </a:tr>
            </a:tbl>
          </a:graphicData>
        </a:graphic>
      </p:graphicFrame>
    </p:spTree>
    <p:extLst>
      <p:ext uri="{BB962C8B-B14F-4D97-AF65-F5344CB8AC3E}">
        <p14:creationId xmlns:p14="http://schemas.microsoft.com/office/powerpoint/2010/main" val="159977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45A8-55F7-1D05-3D87-E84982DC1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DF05B-C2F0-AFDA-628E-F4FC1A96501D}"/>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LLE Modular Study – </a:t>
            </a:r>
            <a:r>
              <a:rPr lang="en-GB" dirty="0">
                <a:solidFill>
                  <a:sysClr val="windowText" lastClr="000000"/>
                </a:solidFill>
                <a:latin typeface="Arial" panose="020B0604020202020204" pitchFamily="34" charset="0"/>
                <a:cs typeface="Arial" panose="020B0604020202020204" pitchFamily="34" charset="0"/>
              </a:rPr>
              <a:t>Approved Provider Information Page</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443B7E8-0446-5D20-0DED-87E88050DEDA}"/>
              </a:ext>
            </a:extLst>
          </p:cNvPr>
          <p:cNvSpPr>
            <a:spLocks noChangeArrowheads="1"/>
          </p:cNvSpPr>
          <p:nvPr/>
        </p:nvSpPr>
        <p:spPr bwMode="auto">
          <a:xfrm>
            <a:off x="270399" y="1487433"/>
            <a:ext cx="11477905" cy="4920826"/>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Details on the providers who have been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approved to deliver LLE-funded modular study options</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following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first DfE Expression of Interest (EOI) process have been published on GOV.UK:</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www.gov.uk/government/publications/providers-approved-for-lifelong-learning-entitlement-modular-funding</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06666"/>
                </a:solidFill>
                <a:effectLst/>
                <a:uLnTx/>
                <a:uFillTx/>
                <a:latin typeface="Arial" panose="020B0604020202020204"/>
                <a:ea typeface="+mn-ea"/>
                <a:cs typeface="Arial" panose="020B0604020202020204" pitchFamily="34" charset="0"/>
              </a:rPr>
              <a:t>IAG Note: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initial Expression of Interest application window was open between July and October 2025,</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with the next iteration of the process to take place later in 2026 (Date TBC)</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a:p>
            <a:pPr marL="360000" marR="0" lvl="3" indent="-360000" algn="l" defTabSz="914400" rtl="0" eaLnBrk="1" fontAlgn="auto" latinLnBrk="0" hangingPunct="1">
              <a:lnSpc>
                <a:spcPct val="100000"/>
              </a:lnSpc>
              <a:spcBef>
                <a:spcPts val="0"/>
              </a:spcBef>
              <a:spcAft>
                <a:spcPts val="0"/>
              </a:spcAft>
              <a:buClr>
                <a:prstClr val="black"/>
              </a:buClr>
              <a:buSzPct val="125000"/>
              <a:buFontTx/>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endParaRPr>
          </a:p>
        </p:txBody>
      </p:sp>
      <p:grpSp>
        <p:nvGrpSpPr>
          <p:cNvPr id="18" name="Group 17" descr="The dedicated GOV.UK Transparency Data page provides details of the subjects in scope for modular funding and the providers who were successful in the first EOI application process.&#10;&#10;This includes the CAH codes for each eligible subject area and an alphabetical list of the providers approved to deliver modular study.">
            <a:extLst>
              <a:ext uri="{FF2B5EF4-FFF2-40B4-BE49-F238E27FC236}">
                <a16:creationId xmlns:a16="http://schemas.microsoft.com/office/drawing/2014/main" id="{C54D4EDF-958E-55B0-D650-242AD4E795BF}"/>
              </a:ext>
            </a:extLst>
          </p:cNvPr>
          <p:cNvGrpSpPr/>
          <p:nvPr/>
        </p:nvGrpSpPr>
        <p:grpSpPr>
          <a:xfrm>
            <a:off x="584621" y="2858805"/>
            <a:ext cx="11022758" cy="2589658"/>
            <a:chOff x="584621" y="2847919"/>
            <a:chExt cx="11022758" cy="2589658"/>
          </a:xfrm>
        </p:grpSpPr>
        <p:pic>
          <p:nvPicPr>
            <p:cNvPr id="10" name="Picture 9">
              <a:extLst>
                <a:ext uri="{FF2B5EF4-FFF2-40B4-BE49-F238E27FC236}">
                  <a16:creationId xmlns:a16="http://schemas.microsoft.com/office/drawing/2014/main" id="{CBB5E582-9F99-40DD-4E1B-804133FA6A0E}"/>
                </a:ext>
              </a:extLst>
            </p:cNvPr>
            <p:cNvPicPr>
              <a:picLocks noChangeAspect="1"/>
            </p:cNvPicPr>
            <p:nvPr/>
          </p:nvPicPr>
          <p:blipFill>
            <a:blip r:embed="rId4"/>
            <a:stretch>
              <a:fillRect/>
            </a:stretch>
          </p:blipFill>
          <p:spPr>
            <a:xfrm>
              <a:off x="6776976" y="2847919"/>
              <a:ext cx="3344164" cy="2589658"/>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1E024D9B-E93A-4408-9152-5CD7D4918886}"/>
                </a:ext>
              </a:extLst>
            </p:cNvPr>
            <p:cNvGrpSpPr/>
            <p:nvPr/>
          </p:nvGrpSpPr>
          <p:grpSpPr>
            <a:xfrm>
              <a:off x="584621" y="2847919"/>
              <a:ext cx="5738447" cy="2589658"/>
              <a:chOff x="733829" y="2847919"/>
              <a:chExt cx="5738447" cy="2589658"/>
            </a:xfrm>
          </p:grpSpPr>
          <p:pic>
            <p:nvPicPr>
              <p:cNvPr id="6" name="Picture 5">
                <a:extLst>
                  <a:ext uri="{FF2B5EF4-FFF2-40B4-BE49-F238E27FC236}">
                    <a16:creationId xmlns:a16="http://schemas.microsoft.com/office/drawing/2014/main" id="{80CE7B3F-5DD1-D826-5847-23C3116B440A}"/>
                  </a:ext>
                </a:extLst>
              </p:cNvPr>
              <p:cNvPicPr>
                <a:picLocks noChangeAspect="1"/>
              </p:cNvPicPr>
              <p:nvPr/>
            </p:nvPicPr>
            <p:blipFill>
              <a:blip r:embed="rId5"/>
              <a:stretch>
                <a:fillRect/>
              </a:stretch>
            </p:blipFill>
            <p:spPr>
              <a:xfrm>
                <a:off x="733829" y="2847919"/>
                <a:ext cx="3004794" cy="258965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9508655-3297-EE58-B580-EC28381B70A2}"/>
                  </a:ext>
                </a:extLst>
              </p:cNvPr>
              <p:cNvPicPr>
                <a:picLocks noChangeAspect="1"/>
              </p:cNvPicPr>
              <p:nvPr/>
            </p:nvPicPr>
            <p:blipFill>
              <a:blip r:embed="rId6"/>
              <a:stretch>
                <a:fillRect/>
              </a:stretch>
            </p:blipFill>
            <p:spPr>
              <a:xfrm>
                <a:off x="3673969" y="3301266"/>
                <a:ext cx="2798307" cy="2024047"/>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6" name="Picture 15">
              <a:extLst>
                <a:ext uri="{FF2B5EF4-FFF2-40B4-BE49-F238E27FC236}">
                  <a16:creationId xmlns:a16="http://schemas.microsoft.com/office/drawing/2014/main" id="{3CE5BBAA-B6C7-0AE2-2CAE-CCBA85B92A3B}"/>
                </a:ext>
              </a:extLst>
            </p:cNvPr>
            <p:cNvPicPr>
              <a:picLocks noChangeAspect="1"/>
            </p:cNvPicPr>
            <p:nvPr/>
          </p:nvPicPr>
          <p:blipFill>
            <a:blip r:embed="rId7"/>
            <a:stretch>
              <a:fillRect/>
            </a:stretch>
          </p:blipFill>
          <p:spPr>
            <a:xfrm>
              <a:off x="8809072" y="3301267"/>
              <a:ext cx="2798307" cy="2024047"/>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21" name="Picture 20" descr="QR Code linking to GOV.UK approved modular study page.">
            <a:extLst>
              <a:ext uri="{FF2B5EF4-FFF2-40B4-BE49-F238E27FC236}">
                <a16:creationId xmlns:a16="http://schemas.microsoft.com/office/drawing/2014/main" id="{F93B65C4-2594-1FA3-2785-747F55FE5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2537" y="2038709"/>
            <a:ext cx="1026629" cy="1026629"/>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68224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91331-33AB-81E3-4F57-9FE397D715D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A7F37A8-80FA-099A-BDAE-AB61C49BE0B0}"/>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Tuition Fee Loan Support</a:t>
            </a:r>
            <a:br>
              <a:rPr lang="en-GB" b="0" dirty="0">
                <a:latin typeface="Arial" panose="020B0604020202020204" pitchFamily="34" charset="0"/>
                <a:cs typeface="Arial" panose="020B0604020202020204" pitchFamily="34" charset="0"/>
              </a:rPr>
            </a:b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Standard, Residual and Additional Entitlement</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DC59DC-9C1D-4C70-9624-FA93EAFE238A}"/>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grpSp>
        <p:nvGrpSpPr>
          <p:cNvPr id="6" name="Group 5" descr="Key Comonent title: What Funding Can I Get?">
            <a:extLst>
              <a:ext uri="{FF2B5EF4-FFF2-40B4-BE49-F238E27FC236}">
                <a16:creationId xmlns:a16="http://schemas.microsoft.com/office/drawing/2014/main" id="{87E0A5E2-E8C1-C365-AB73-1A6E3BF51A7C}"/>
              </a:ext>
            </a:extLst>
          </p:cNvPr>
          <p:cNvGrpSpPr/>
          <p:nvPr/>
        </p:nvGrpSpPr>
        <p:grpSpPr>
          <a:xfrm>
            <a:off x="9439158" y="230168"/>
            <a:ext cx="2328301" cy="1052072"/>
            <a:chOff x="2616" y="465804"/>
            <a:chExt cx="2328301" cy="1052072"/>
          </a:xfrm>
          <a:scene3d>
            <a:camera prst="orthographicFront"/>
            <a:lightRig rig="threePt" dir="t"/>
          </a:scene3d>
        </p:grpSpPr>
        <p:sp>
          <p:nvSpPr>
            <p:cNvPr id="7" name="Arrow: Chevron 6">
              <a:extLst>
                <a:ext uri="{FF2B5EF4-FFF2-40B4-BE49-F238E27FC236}">
                  <a16:creationId xmlns:a16="http://schemas.microsoft.com/office/drawing/2014/main" id="{6B46F3AC-A583-BA1B-4956-F7347AC6F625}"/>
                </a:ext>
              </a:extLst>
            </p:cNvPr>
            <p:cNvSpPr/>
            <p:nvPr/>
          </p:nvSpPr>
          <p:spPr>
            <a:xfrm>
              <a:off x="2616" y="477396"/>
              <a:ext cx="2328301" cy="1040480"/>
            </a:xfrm>
            <a:prstGeom prst="chevron">
              <a:avLst/>
            </a:prstGeom>
            <a:solidFill>
              <a:srgbClr val="005293"/>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Chevron 4">
              <a:extLst>
                <a:ext uri="{FF2B5EF4-FFF2-40B4-BE49-F238E27FC236}">
                  <a16:creationId xmlns:a16="http://schemas.microsoft.com/office/drawing/2014/main" id="{4B25E731-8020-8ADA-8FFE-7D63DC387F4D}"/>
                </a:ext>
              </a:extLst>
            </p:cNvPr>
            <p:cNvSpPr txBox="1"/>
            <p:nvPr/>
          </p:nvSpPr>
          <p:spPr>
            <a:xfrm>
              <a:off x="466976" y="465804"/>
              <a:ext cx="150108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Funding Entitlement</a:t>
              </a:r>
            </a:p>
          </p:txBody>
        </p:sp>
      </p:grpSp>
    </p:spTree>
    <p:extLst>
      <p:ext uri="{BB962C8B-B14F-4D97-AF65-F5344CB8AC3E}">
        <p14:creationId xmlns:p14="http://schemas.microsoft.com/office/powerpoint/2010/main" val="33052075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071B-EDE1-14FB-3F4D-864FE0563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8B1FC-F924-CFE4-5180-BFF74AA7E897}"/>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Tuition Fee Loan – Standard Support Entitlement</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3A0DFDF2-71E4-1496-ECCC-952361A32753}"/>
              </a:ext>
            </a:extLst>
          </p:cNvPr>
          <p:cNvSpPr>
            <a:spLocks noGrp="1"/>
          </p:cNvSpPr>
          <p:nvPr>
            <p:ph type="body" sz="half" idx="4294967295"/>
          </p:nvPr>
        </p:nvSpPr>
        <p:spPr>
          <a:xfrm>
            <a:off x="270191" y="1516370"/>
            <a:ext cx="11324909" cy="5151676"/>
          </a:xfrm>
        </p:spPr>
        <p:txBody>
          <a:bodyPr>
            <a:normAutofit/>
          </a:bodyPr>
          <a:lstStyle/>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 the LLE, eligible students will be provided with </a:t>
            </a:r>
            <a:r>
              <a:rPr lang="en-GB" sz="1800" dirty="0">
                <a:solidFill>
                  <a:prstClr val="black"/>
                </a:solidFill>
                <a:latin typeface="Arial" panose="020B0604020202020204" pitchFamily="34" charset="0"/>
                <a:cs typeface="Arial" panose="020B0604020202020204" pitchFamily="34" charset="0"/>
              </a:rPr>
              <a:t>a Tuition Fee Loan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TFL) balance up to the full</a:t>
            </a:r>
            <a:r>
              <a:rPr lang="en-GB" sz="1800" dirty="0">
                <a:solidFill>
                  <a:prstClr val="black"/>
                </a:solidFill>
                <a:latin typeface="Arial" panose="020B0604020202020204" pitchFamily="34" charset="0"/>
                <a:cs typeface="Arial" panose="020B0604020202020204" pitchFamily="34" charset="0"/>
              </a:rPr>
              <a:t> standard</a:t>
            </a:r>
          </a:p>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entitlement,</a:t>
            </a:r>
            <a:r>
              <a:rPr lang="en-GB" sz="1800" dirty="0">
                <a:solidFill>
                  <a:prstClr val="black"/>
                </a:solidFill>
                <a:latin typeface="Arial" panose="020B0604020202020204" pitchFamily="34" charset="0"/>
                <a:cs typeface="Arial" panose="020B0604020202020204" pitchFamily="34" charset="0"/>
              </a:rPr>
              <a:t>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equal to four years of full-time study</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indent="-360000">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standard entitlement is equivalent to the tuition fee cost of 480 credits worth of study</a:t>
            </a:r>
          </a:p>
          <a:p>
            <a:pPr marL="360000" indent="-360000">
              <a:lnSpc>
                <a:spcPct val="100000"/>
              </a:lnSpc>
              <a:spcBef>
                <a:spcPts val="0"/>
              </a:spcBef>
              <a:buNone/>
              <a:defRPr/>
            </a:pPr>
            <a:endParaRPr lang="en-GB" sz="1800" noProof="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rate used in calculating standard LLE TFL entitlement is aligned to</a:t>
            </a:r>
            <a:r>
              <a:rPr lang="en-GB" sz="1800" dirty="0">
                <a:solidFill>
                  <a:prstClr val="black"/>
                </a:solidFill>
                <a:latin typeface="Arial" panose="020B0604020202020204" pitchFamily="34" charset="0"/>
                <a:cs typeface="Arial" panose="020B0604020202020204" pitchFamily="34" charset="0"/>
              </a:rPr>
              <a:t> </a:t>
            </a:r>
            <a:r>
              <a:rPr lang="en-GB" sz="1800" b="1" dirty="0">
                <a:solidFill>
                  <a:prstClr val="black"/>
                </a:solidFill>
                <a:latin typeface="Arial" panose="020B0604020202020204" pitchFamily="34" charset="0"/>
                <a:cs typeface="Arial" panose="020B0604020202020204" pitchFamily="34" charset="0"/>
              </a:rPr>
              <a:t>t</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 fee limits</a:t>
            </a:r>
            <a:r>
              <a:rPr lang="en-GB" sz="1800" b="1" dirty="0">
                <a:solidFill>
                  <a:prstClr val="black"/>
                </a:solidFill>
                <a:latin typeface="Arial" panose="020B0604020202020204" pitchFamily="34" charset="0"/>
                <a:cs typeface="Arial" panose="020B0604020202020204" pitchFamily="34" charset="0"/>
              </a:rPr>
              <a:t>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that apply </a:t>
            </a:r>
            <a:r>
              <a:rPr lang="en-GB" sz="1800" dirty="0">
                <a:solidFill>
                  <a:prstClr val="black"/>
                </a:solidFill>
                <a:latin typeface="Arial" panose="020B0604020202020204" pitchFamily="34" charset="0"/>
                <a:cs typeface="Arial" panose="020B0604020202020204" pitchFamily="34" charset="0"/>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 providers</a:t>
            </a:r>
          </a:p>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registered in the OfS Approved (Fee Cap) category with an Access and Participation Plan (APP):</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maximum per-credit Tuition Fee Loan entitlement rates for study on designated courses at English providers will be set by dividing the relevant rate by 120 credits</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Based on </a:t>
            </a:r>
            <a:r>
              <a:rPr lang="en-GB" sz="1800" noProof="0" dirty="0">
                <a:solidFill>
                  <a:prstClr val="black"/>
                </a:solidFill>
                <a:latin typeface="Arial" panose="020B0604020202020204" pitchFamily="34" charset="0"/>
                <a:cs typeface="Arial" panose="020B0604020202020204" pitchFamily="34" charset="0"/>
              </a:rPr>
              <a:t>the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maximum rates for Service Year</a:t>
            </a:r>
            <a:r>
              <a:rPr kumimoji="0" lang="en-GB"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2026/27,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standard LLE TFL entitlement </a:t>
            </a:r>
            <a:r>
              <a:rPr lang="en-GB" sz="1800" dirty="0">
                <a:solidFill>
                  <a:prstClr val="black"/>
                </a:solidFill>
                <a:latin typeface="Arial" panose="020B0604020202020204" pitchFamily="34" charset="0"/>
                <a:cs typeface="Arial" panose="020B0604020202020204" pitchFamily="34" charset="0"/>
              </a:rPr>
              <a:t>is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calculated as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800"/>
              </a:spcBef>
              <a:buClrTx/>
              <a:buSzTx/>
              <a:buFontTx/>
              <a:buNone/>
              <a:tabLst/>
              <a:defRPr/>
            </a:pPr>
            <a:r>
              <a:rPr kumimoji="0" lang="en-GB" sz="1800" b="1" i="0" u="none" strike="noStrike" kern="1200" cap="none" spc="0" normalizeH="0" baseline="0" noProof="0" dirty="0">
                <a:ln>
                  <a:noFill/>
                </a:ln>
                <a:solidFill>
                  <a:srgbClr val="005293"/>
                </a:solidFill>
                <a:effectLst/>
                <a:uLnTx/>
                <a:uFillTx/>
                <a:latin typeface="Arial" panose="020B0604020202020204" pitchFamily="34" charset="0"/>
                <a:ea typeface="+mn-ea"/>
                <a:cs typeface="Arial" panose="020B0604020202020204" pitchFamily="34" charset="0"/>
              </a:rPr>
              <a:t>IAG Note: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credits represents the typical value for a full-time study year on an Honours Degree</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439116E6-7555-225C-8B44-D17AB61080C9}"/>
              </a:ext>
            </a:extLst>
          </p:cNvPr>
          <p:cNvGraphicFramePr>
            <a:graphicFrameLocks noGrp="1"/>
          </p:cNvGraphicFramePr>
          <p:nvPr/>
        </p:nvGraphicFramePr>
        <p:xfrm>
          <a:off x="1945339" y="5024109"/>
          <a:ext cx="8301322" cy="8172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301322">
                  <a:extLst>
                    <a:ext uri="{9D8B030D-6E8A-4147-A177-3AD203B41FA5}">
                      <a16:colId xmlns:a16="http://schemas.microsoft.com/office/drawing/2014/main" val="3628048469"/>
                    </a:ext>
                  </a:extLst>
                </a:gridCol>
              </a:tblGrid>
              <a:tr h="817294">
                <a:tc>
                  <a:txBody>
                    <a:bodyPr/>
                    <a:lstStyle/>
                    <a:p>
                      <a:pPr algn="ctr">
                        <a:spcAft>
                          <a:spcPts val="600"/>
                        </a:spcAft>
                      </a:pPr>
                      <a:r>
                        <a:rPr lang="en-GB" sz="1800" b="0" dirty="0">
                          <a:solidFill>
                            <a:schemeClr val="bg1"/>
                          </a:solidFill>
                          <a:latin typeface="Arial" panose="020B0604020202020204" pitchFamily="34" charset="0"/>
                          <a:cs typeface="Arial" panose="020B0604020202020204" pitchFamily="34" charset="0"/>
                        </a:rPr>
                        <a:t>(£9,790 / 120) x 480 Credits </a:t>
                      </a:r>
                    </a:p>
                    <a:p>
                      <a:pPr algn="ctr"/>
                      <a:r>
                        <a:rPr lang="en-GB" sz="1800" b="0" dirty="0">
                          <a:solidFill>
                            <a:schemeClr val="bg1"/>
                          </a:solidFill>
                          <a:latin typeface="Arial" panose="020B0604020202020204" pitchFamily="34" charset="0"/>
                          <a:cs typeface="Arial" panose="020B0604020202020204" pitchFamily="34" charset="0"/>
                        </a:rPr>
                        <a:t>= £39,160 Tuition Fee Loan Entitlement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2317469043"/>
                  </a:ext>
                </a:extLst>
              </a:tr>
            </a:tbl>
          </a:graphicData>
        </a:graphic>
      </p:graphicFrame>
    </p:spTree>
    <p:extLst>
      <p:ext uri="{BB962C8B-B14F-4D97-AF65-F5344CB8AC3E}">
        <p14:creationId xmlns:p14="http://schemas.microsoft.com/office/powerpoint/2010/main" val="1419093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 presetClass="entr" presetSubtype="0" fill="hold" nodeType="withEffect">
                                  <p:stCondLst>
                                    <p:cond delay="500"/>
                                  </p:stCondLst>
                                  <p:childTnLst>
                                    <p:set>
                                      <p:cBhvr>
                                        <p:cTn id="25"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28898-DD6D-565B-047C-BC8A0C9C1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CF2E1-FE4D-62B6-1C85-AE4C64E77A05}"/>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Tuition Fee Loan – Residual Entitlement</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5B5CA0E1-8DD2-1CE2-23F7-637C7D2947DA}"/>
              </a:ext>
            </a:extLst>
          </p:cNvPr>
          <p:cNvSpPr>
            <a:spLocks noGrp="1"/>
          </p:cNvSpPr>
          <p:nvPr>
            <p:ph type="body" sz="half" idx="4294967295"/>
          </p:nvPr>
        </p:nvSpPr>
        <p:spPr>
          <a:xfrm>
            <a:off x="270192" y="1435787"/>
            <a:ext cx="11244029" cy="3153082"/>
          </a:xfrm>
        </p:spPr>
        <p:txBody>
          <a:bodyPr>
            <a:normAutofit/>
          </a:bodyPr>
          <a:lstStyle/>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Students who have previously undertaken relevant government-funded </a:t>
            </a:r>
            <a:r>
              <a:rPr lang="en-GB" sz="1800" dirty="0">
                <a:solidFill>
                  <a:prstClr val="black"/>
                </a:solidFill>
                <a:latin typeface="Arial" panose="020B0604020202020204" pitchFamily="34" charset="0"/>
                <a:cs typeface="Arial" panose="020B0604020202020204" pitchFamily="34" charset="0"/>
              </a:rPr>
              <a:t>study</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may </a:t>
            </a:r>
            <a:r>
              <a:rPr lang="en-GB" sz="1800" dirty="0">
                <a:solidFill>
                  <a:prstClr val="black"/>
                </a:solidFill>
                <a:latin typeface="Arial" panose="020B0604020202020204" pitchFamily="34" charset="0"/>
                <a:cs typeface="Arial" panose="020B0604020202020204" pitchFamily="34" charset="0"/>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eligible for a residual</a:t>
            </a:r>
          </a:p>
          <a:p>
            <a:pPr marL="360000" marR="0" lvl="0" indent="-360000" algn="l" defTabSz="914400" rtl="0" eaLnBrk="1" fontAlgn="auto" latinLnBrk="0" hangingPunct="1">
              <a:lnSpc>
                <a:spcPct val="100000"/>
              </a:lnSpc>
              <a:spcBef>
                <a:spcPts val="0"/>
              </a:spcBef>
              <a:spcAft>
                <a:spcPts val="2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amount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LLE Tuition Fee support, enabling them to fund additional qualifications and gain new skills:</a:t>
            </a: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Students will</a:t>
            </a:r>
            <a:r>
              <a:rPr lang="en-GB" sz="180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a:t>
            </a:r>
            <a:r>
              <a:rPr lang="en-GB" sz="1800" noProof="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their</a:t>
            </a:r>
            <a:r>
              <a:rPr lang="en-GB" sz="1800" noProof="0" dirty="0">
                <a:solidFill>
                  <a:prstClr val="black"/>
                </a:solidFill>
                <a:latin typeface="Arial" panose="020B0604020202020204" pitchFamily="34" charset="0"/>
                <a:cs typeface="Arial" panose="020B0604020202020204" pitchFamily="34" charset="0"/>
              </a:rPr>
              <a:t> standard LLE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Tuition Fee Loan</a:t>
            </a:r>
            <a:r>
              <a:rPr kumimoji="0" lang="en-GB"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entitlement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reduced to reflect</a:t>
            </a:r>
            <a:r>
              <a:rPr lang="en-GB" sz="1800" noProof="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any non-LLE study for which</a:t>
            </a:r>
            <a:r>
              <a:rPr kumimoji="0" lang="en-GB" sz="1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they</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received applicable government tuition fee support (their relevant funded study)</a:t>
            </a:r>
          </a:p>
          <a:p>
            <a:pPr marL="360000" indent="-360000">
              <a:lnSpc>
                <a:spcPct val="100000"/>
              </a:lnSpc>
              <a:spcBef>
                <a:spcPts val="0"/>
              </a:spcBef>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r>
              <a:rPr lang="en-GB" sz="1800" dirty="0">
                <a:solidFill>
                  <a:prstClr val="black"/>
                </a:solidFill>
                <a:latin typeface="Arial" panose="020B0604020202020204" pitchFamily="34" charset="0"/>
                <a:cs typeface="Arial" panose="020B0604020202020204" pitchFamily="34" charset="0"/>
              </a:rPr>
              <a:t>Applicable tuition fee support means </a:t>
            </a:r>
            <a:r>
              <a:rPr lang="en-GB" sz="1800" b="1" dirty="0">
                <a:solidFill>
                  <a:prstClr val="black"/>
                </a:solidFill>
                <a:latin typeface="Arial" panose="020B0604020202020204" pitchFamily="34" charset="0"/>
                <a:cs typeface="Arial" panose="020B0604020202020204" pitchFamily="34" charset="0"/>
              </a:rPr>
              <a:t>support for tuition fees </a:t>
            </a:r>
            <a:r>
              <a:rPr lang="en-GB" sz="1800" dirty="0">
                <a:solidFill>
                  <a:prstClr val="black"/>
                </a:solidFill>
                <a:latin typeface="Arial" panose="020B0604020202020204" pitchFamily="34" charset="0"/>
                <a:cs typeface="Arial" panose="020B0604020202020204" pitchFamily="34" charset="0"/>
              </a:rPr>
              <a:t>provided by the government administrations  </a:t>
            </a:r>
          </a:p>
          <a:p>
            <a:pPr marL="360000" lvl="0" indent="-360000">
              <a:lnSpc>
                <a:spcPct val="100000"/>
              </a:lnSpc>
              <a:spcBef>
                <a:spcPts val="0"/>
              </a:spcBef>
              <a:buNone/>
              <a:defRPr/>
            </a:pPr>
            <a:r>
              <a:rPr lang="en-GB" sz="1800" dirty="0">
                <a:solidFill>
                  <a:prstClr val="black"/>
                </a:solidFill>
                <a:latin typeface="Arial" panose="020B0604020202020204" pitchFamily="34" charset="0"/>
                <a:cs typeface="Arial" panose="020B0604020202020204" pitchFamily="34" charset="0"/>
              </a:rPr>
              <a:t>of England, Wales, Northern Ireland or Scotland in the form of:</a:t>
            </a:r>
          </a:p>
          <a:p>
            <a:pPr marL="360000" indent="-360000">
              <a:lnSpc>
                <a:spcPct val="100000"/>
              </a:lnSpc>
              <a:spcBef>
                <a:spcPts val="0"/>
              </a:spcBef>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D54A5694-F6B1-FFCE-4EBB-31EA6AD12A5A}"/>
              </a:ext>
            </a:extLst>
          </p:cNvPr>
          <p:cNvGraphicFramePr>
            <a:graphicFrameLocks noGrp="1"/>
          </p:cNvGraphicFramePr>
          <p:nvPr/>
        </p:nvGraphicFramePr>
        <p:xfrm>
          <a:off x="1831448" y="3766905"/>
          <a:ext cx="8529103" cy="261006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529103">
                  <a:extLst>
                    <a:ext uri="{9D8B030D-6E8A-4147-A177-3AD203B41FA5}">
                      <a16:colId xmlns:a16="http://schemas.microsoft.com/office/drawing/2014/main" val="3628048469"/>
                    </a:ext>
                  </a:extLst>
                </a:gridCol>
              </a:tblGrid>
              <a:tr h="468310">
                <a:tc>
                  <a:txBody>
                    <a:bodyPr/>
                    <a:lstStyle/>
                    <a:p>
                      <a:pPr algn="ctr"/>
                      <a:r>
                        <a:rPr lang="en-GB" sz="1650" b="0" dirty="0">
                          <a:solidFill>
                            <a:schemeClr val="bg1"/>
                          </a:solidFill>
                          <a:latin typeface="Arial" panose="020B0604020202020204" pitchFamily="34" charset="0"/>
                          <a:cs typeface="Arial" panose="020B0604020202020204" pitchFamily="34" charset="0"/>
                        </a:rPr>
                        <a:t>A student loan for tuition fees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002060"/>
                    </a:solidFill>
                  </a:tcPr>
                </a:tc>
                <a:extLst>
                  <a:ext uri="{0D108BD9-81ED-4DB2-BD59-A6C34878D82A}">
                    <a16:rowId xmlns:a16="http://schemas.microsoft.com/office/drawing/2014/main" val="2317469043"/>
                  </a:ext>
                </a:extLst>
              </a:tr>
              <a:tr h="469079">
                <a:tc>
                  <a:txBody>
                    <a:bodyPr/>
                    <a:lstStyle/>
                    <a:p>
                      <a:pPr algn="ctr"/>
                      <a:r>
                        <a:rPr lang="en-GB" sz="1650" b="0" dirty="0">
                          <a:solidFill>
                            <a:schemeClr val="bg1"/>
                          </a:solidFill>
                          <a:latin typeface="Arial" panose="020B0604020202020204" pitchFamily="34" charset="0"/>
                          <a:cs typeface="Arial" panose="020B0604020202020204" pitchFamily="34" charset="0"/>
                        </a:rPr>
                        <a:t>A student grant for tuition fees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3323032145"/>
                  </a:ext>
                </a:extLst>
              </a:tr>
              <a:tr h="493717">
                <a:tc>
                  <a:txBody>
                    <a:bodyPr/>
                    <a:lstStyle/>
                    <a:p>
                      <a:pPr algn="ctr">
                        <a:spcAft>
                          <a:spcPts val="600"/>
                        </a:spcAft>
                      </a:pPr>
                      <a:r>
                        <a:rPr lang="en-GB" sz="1650" b="0" dirty="0">
                          <a:solidFill>
                            <a:schemeClr val="bg1"/>
                          </a:solidFill>
                          <a:latin typeface="Arial" panose="020B0604020202020204" pitchFamily="34" charset="0"/>
                          <a:cs typeface="Arial" panose="020B0604020202020204" pitchFamily="34" charset="0"/>
                        </a:rPr>
                        <a:t>SAAS tuition fee funding for study at a Scottish provider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006666"/>
                    </a:solidFill>
                  </a:tcPr>
                </a:tc>
                <a:extLst>
                  <a:ext uri="{0D108BD9-81ED-4DB2-BD59-A6C34878D82A}">
                    <a16:rowId xmlns:a16="http://schemas.microsoft.com/office/drawing/2014/main" val="3282916027"/>
                  </a:ext>
                </a:extLst>
              </a:tr>
              <a:tr h="483128">
                <a:tc>
                  <a:txBody>
                    <a:bodyPr/>
                    <a:lstStyle/>
                    <a:p>
                      <a:pPr algn="ctr"/>
                      <a:r>
                        <a:rPr lang="en-GB" sz="1650" b="0" dirty="0">
                          <a:solidFill>
                            <a:schemeClr val="bg1"/>
                          </a:solidFill>
                          <a:latin typeface="Arial" panose="020B0604020202020204" pitchFamily="34" charset="0"/>
                          <a:cs typeface="Arial" panose="020B0604020202020204" pitchFamily="34" charset="0"/>
                        </a:rPr>
                        <a:t>Block grant funding paid directly to providers by government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005293"/>
                    </a:solidFill>
                  </a:tcPr>
                </a:tc>
                <a:extLst>
                  <a:ext uri="{0D108BD9-81ED-4DB2-BD59-A6C34878D82A}">
                    <a16:rowId xmlns:a16="http://schemas.microsoft.com/office/drawing/2014/main" val="2229360216"/>
                  </a:ext>
                </a:extLst>
              </a:tr>
              <a:tr h="695832">
                <a:tc>
                  <a:txBody>
                    <a:bodyPr/>
                    <a:lstStyle/>
                    <a:p>
                      <a:pPr algn="ctr"/>
                      <a:r>
                        <a:rPr lang="en-GB" sz="1650" b="0" dirty="0">
                          <a:solidFill>
                            <a:schemeClr val="bg1"/>
                          </a:solidFill>
                          <a:latin typeface="Arial" panose="020B0604020202020204" pitchFamily="34" charset="0"/>
                          <a:cs typeface="Arial" panose="020B0604020202020204" pitchFamily="34" charset="0"/>
                        </a:rPr>
                        <a:t>Funding paid directly to providers in respect of modules of HTQ courses </a:t>
                      </a:r>
                    </a:p>
                    <a:p>
                      <a:pPr algn="ctr"/>
                      <a:r>
                        <a:rPr lang="en-GB" sz="1650" b="0" dirty="0">
                          <a:solidFill>
                            <a:schemeClr val="bg1"/>
                          </a:solidFill>
                          <a:latin typeface="Arial" panose="020B0604020202020204" pitchFamily="34" charset="0"/>
                          <a:cs typeface="Arial" panose="020B0604020202020204" pitchFamily="34" charset="0"/>
                        </a:rPr>
                        <a:t>eligible for funding via the Modular Acceleration Programme (MAP)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cell3D prstMaterial="dkEdge">
                      <a:bevel h="50800" prst="divot"/>
                      <a:lightRig rig="flood" dir="t"/>
                    </a:cell3D>
                    <a:solidFill>
                      <a:srgbClr val="0070C0"/>
                    </a:solidFill>
                  </a:tcPr>
                </a:tc>
                <a:extLst>
                  <a:ext uri="{0D108BD9-81ED-4DB2-BD59-A6C34878D82A}">
                    <a16:rowId xmlns:a16="http://schemas.microsoft.com/office/drawing/2014/main" val="2721125883"/>
                  </a:ext>
                </a:extLst>
              </a:tr>
            </a:tbl>
          </a:graphicData>
        </a:graphic>
      </p:graphicFrame>
    </p:spTree>
    <p:extLst>
      <p:ext uri="{BB962C8B-B14F-4D97-AF65-F5344CB8AC3E}">
        <p14:creationId xmlns:p14="http://schemas.microsoft.com/office/powerpoint/2010/main" val="565325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979C-5DEE-AF03-3850-742A92AEC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C7CA6-3C12-5E8F-AA0D-59A9B57C6130}"/>
              </a:ext>
            </a:extLst>
          </p:cNvPr>
          <p:cNvSpPr>
            <a:spLocks noGrp="1"/>
          </p:cNvSpPr>
          <p:nvPr>
            <p:ph type="ctrTitle"/>
          </p:nvPr>
        </p:nvSpPr>
        <p:spPr>
          <a:xfrm>
            <a:off x="1992086" y="2723285"/>
            <a:ext cx="8839200" cy="592589"/>
          </a:xfrm>
        </p:spPr>
        <p:txBody>
          <a:bodyPr>
            <a:noAutofit/>
          </a:bodyPr>
          <a:lstStyle/>
          <a:p>
            <a:r>
              <a:rPr lang="en-GB" sz="3800" dirty="0">
                <a:latin typeface="Arial" panose="020B0604020202020204" pitchFamily="34" charset="0"/>
                <a:cs typeface="Arial" panose="020B0604020202020204" pitchFamily="34" charset="0"/>
              </a:rPr>
              <a:t>HE Student Finance Arrangements</a:t>
            </a:r>
          </a:p>
        </p:txBody>
      </p:sp>
      <p:sp>
        <p:nvSpPr>
          <p:cNvPr id="3" name="Subtitle 2">
            <a:extLst>
              <a:ext uri="{FF2B5EF4-FFF2-40B4-BE49-F238E27FC236}">
                <a16:creationId xmlns:a16="http://schemas.microsoft.com/office/drawing/2014/main" id="{C90EC32B-B718-F52D-E089-BC714ACA31B7}"/>
              </a:ext>
            </a:extLst>
          </p:cNvPr>
          <p:cNvSpPr>
            <a:spLocks noGrp="1"/>
          </p:cNvSpPr>
          <p:nvPr>
            <p:ph type="subTitle" idx="1"/>
          </p:nvPr>
        </p:nvSpPr>
        <p:spPr>
          <a:xfrm>
            <a:off x="1992086" y="3779120"/>
            <a:ext cx="8717955" cy="1486562"/>
          </a:xfrm>
        </p:spPr>
        <p:txBody>
          <a:bodyPr>
            <a:normAutofit/>
          </a:bodyPr>
          <a:lstStyle/>
          <a:p>
            <a:pPr>
              <a:lnSpc>
                <a:spcPct val="100000"/>
              </a:lnSpc>
              <a:spcBef>
                <a:spcPts val="0"/>
              </a:spcBef>
            </a:pPr>
            <a:r>
              <a:rPr lang="en-GB" sz="2800" b="1" dirty="0">
                <a:latin typeface="Arial" panose="020B0604020202020204" pitchFamily="34" charset="0"/>
                <a:cs typeface="Arial" panose="020B0604020202020204" pitchFamily="34" charset="0"/>
              </a:rPr>
              <a:t>SFE Tuition Fee, Living Cost and Targeted</a:t>
            </a:r>
          </a:p>
          <a:p>
            <a:pPr>
              <a:lnSpc>
                <a:spcPct val="100000"/>
              </a:lnSpc>
              <a:spcBef>
                <a:spcPts val="0"/>
              </a:spcBef>
            </a:pPr>
            <a:r>
              <a:rPr lang="en-GB" sz="2800" b="1" dirty="0">
                <a:latin typeface="Arial" panose="020B0604020202020204" pitchFamily="34" charset="0"/>
                <a:cs typeface="Arial" panose="020B0604020202020204" pitchFamily="34" charset="0"/>
              </a:rPr>
              <a:t>Support Rates for AY 2026/27</a:t>
            </a:r>
          </a:p>
        </p:txBody>
      </p:sp>
    </p:spTree>
    <p:extLst>
      <p:ext uri="{BB962C8B-B14F-4D97-AF65-F5344CB8AC3E}">
        <p14:creationId xmlns:p14="http://schemas.microsoft.com/office/powerpoint/2010/main" val="130997404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B59C-BC97-555D-40AE-DD1659F10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EC1A8-820B-591C-5BF7-22A1CE77A294}"/>
              </a:ext>
            </a:extLst>
          </p:cNvPr>
          <p:cNvSpPr txBox="1">
            <a:spLocks noGrp="1"/>
          </p:cNvSpPr>
          <p:nvPr>
            <p:ph type="title" idx="4294967295"/>
          </p:nvPr>
        </p:nvSpPr>
        <p:spPr>
          <a:xfrm>
            <a:off x="272138"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Tuition Fee Loan – Additional Entitlement Summary</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92CC0115-CB34-A841-40E6-FFFFC26788C2}"/>
              </a:ext>
            </a:extLst>
          </p:cNvPr>
          <p:cNvSpPr>
            <a:spLocks noGrp="1"/>
          </p:cNvSpPr>
          <p:nvPr>
            <p:ph type="body" sz="half" idx="4294967295"/>
          </p:nvPr>
        </p:nvSpPr>
        <p:spPr>
          <a:xfrm>
            <a:off x="270192" y="1459755"/>
            <a:ext cx="11312208" cy="1259860"/>
          </a:xfrm>
        </p:spPr>
        <p:txBody>
          <a:bodyPr>
            <a:noAutofit/>
          </a:bodyPr>
          <a:lstStyle/>
          <a:p>
            <a:pPr marL="360000" marR="0" lvl="0" indent="-360000" algn="l" defTabSz="914400" rtl="0" eaLnBrk="1" fontAlgn="auto" latinLnBrk="0" hangingPunct="1">
              <a:lnSpc>
                <a:spcPct val="100000"/>
              </a:lnSpc>
              <a:spcBef>
                <a:spcPts val="0"/>
              </a:spcBef>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Additional Tuition Fee Loan support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excess of</a:t>
            </a:r>
            <a:r>
              <a:rPr lang="en-GB" sz="1800" dirty="0">
                <a:solidFill>
                  <a:prstClr val="black"/>
                </a:solidFill>
                <a:latin typeface="Arial" panose="020B0604020202020204" pitchFamily="34" charset="0"/>
                <a:cs typeface="Arial" panose="020B0604020202020204" pitchFamily="34" charset="0"/>
              </a:rPr>
              <a:t> the</a:t>
            </a:r>
            <a:r>
              <a:rPr lang="en-GB" sz="1800" noProof="0"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standard entitlement balance will be made available</a:t>
            </a:r>
          </a:p>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eligible LLE students in </a:t>
            </a:r>
            <a:r>
              <a:rPr lang="en-GB" sz="1800" dirty="0">
                <a:solidFill>
                  <a:prstClr val="black"/>
                </a:solidFill>
                <a:latin typeface="Arial" panose="020B0604020202020204" pitchFamily="34" charset="0"/>
                <a:cs typeface="Arial" panose="020B0604020202020204" pitchFamily="34" charset="0"/>
              </a:rPr>
              <a:t>certain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circumstances:</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indent="-360000">
              <a:lnSpc>
                <a:spcPct val="100000"/>
              </a:lnSpc>
              <a:spcBef>
                <a:spcPts val="0"/>
              </a:spcBef>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buNone/>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C880D98-F757-48DD-1226-85E7B6206BE2}"/>
              </a:ext>
            </a:extLst>
          </p:cNvPr>
          <p:cNvGraphicFramePr>
            <a:graphicFrameLocks noGrp="1"/>
          </p:cNvGraphicFramePr>
          <p:nvPr/>
        </p:nvGraphicFramePr>
        <p:xfrm>
          <a:off x="1750638" y="2189842"/>
          <a:ext cx="8690711" cy="863526"/>
        </p:xfrm>
        <a:graphic>
          <a:graphicData uri="http://schemas.openxmlformats.org/drawingml/2006/table">
            <a:tbl>
              <a:tblPr firstRow="1" bandRow="1">
                <a:effectLst>
                  <a:outerShdw blurRad="50800" dist="38100" dir="2700000" algn="tl" rotWithShape="0">
                    <a:prstClr val="black">
                      <a:alpha val="40000"/>
                    </a:prstClr>
                  </a:outerShdw>
                </a:effectLst>
              </a:tblPr>
              <a:tblGrid>
                <a:gridCol w="8690711">
                  <a:extLst>
                    <a:ext uri="{9D8B030D-6E8A-4147-A177-3AD203B41FA5}">
                      <a16:colId xmlns:a16="http://schemas.microsoft.com/office/drawing/2014/main" val="2443192180"/>
                    </a:ext>
                  </a:extLst>
                </a:gridCol>
              </a:tblGrid>
              <a:tr h="3569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Priority Additional Entitlement: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29244285"/>
                  </a:ext>
                </a:extLst>
              </a:tr>
              <a:tr h="5065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Designated courses in an identified UK Government priority subject area (a Priority Course)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extLst>
                  <a:ext uri="{0D108BD9-81ED-4DB2-BD59-A6C34878D82A}">
                    <a16:rowId xmlns:a16="http://schemas.microsoft.com/office/drawing/2014/main" val="4228007274"/>
                  </a:ext>
                </a:extLst>
              </a:tr>
            </a:tbl>
          </a:graphicData>
        </a:graphic>
      </p:graphicFrame>
      <p:graphicFrame>
        <p:nvGraphicFramePr>
          <p:cNvPr id="5" name="Table 4">
            <a:extLst>
              <a:ext uri="{FF2B5EF4-FFF2-40B4-BE49-F238E27FC236}">
                <a16:creationId xmlns:a16="http://schemas.microsoft.com/office/drawing/2014/main" id="{BC564E6C-FD88-48E1-36C4-CF8E396F8063}"/>
              </a:ext>
            </a:extLst>
          </p:cNvPr>
          <p:cNvGraphicFramePr>
            <a:graphicFrameLocks noGrp="1"/>
          </p:cNvGraphicFramePr>
          <p:nvPr/>
        </p:nvGraphicFramePr>
        <p:xfrm>
          <a:off x="1750640" y="3161291"/>
          <a:ext cx="8690711" cy="1008006"/>
        </p:xfrm>
        <a:graphic>
          <a:graphicData uri="http://schemas.openxmlformats.org/drawingml/2006/table">
            <a:tbl>
              <a:tblPr firstRow="1" bandRow="1">
                <a:effectLst>
                  <a:outerShdw blurRad="50800" dist="38100" dir="2700000" algn="tl" rotWithShape="0">
                    <a:prstClr val="black">
                      <a:alpha val="40000"/>
                    </a:prstClr>
                  </a:outerShdw>
                </a:effectLst>
              </a:tblPr>
              <a:tblGrid>
                <a:gridCol w="8690711">
                  <a:extLst>
                    <a:ext uri="{9D8B030D-6E8A-4147-A177-3AD203B41FA5}">
                      <a16:colId xmlns:a16="http://schemas.microsoft.com/office/drawing/2014/main" val="2443192180"/>
                    </a:ext>
                  </a:extLst>
                </a:gridCol>
              </a:tblGrid>
              <a:tr h="3716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Additional Entitlement for a Special Period: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29244285"/>
                  </a:ext>
                </a:extLst>
              </a:tr>
              <a:tr h="6363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Specific additional fee costs associated with certain types of study, including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Study Abroad, Sandwich Placement, or Foundation Year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4228007274"/>
                  </a:ext>
                </a:extLst>
              </a:tr>
            </a:tbl>
          </a:graphicData>
        </a:graphic>
      </p:graphicFrame>
      <p:graphicFrame>
        <p:nvGraphicFramePr>
          <p:cNvPr id="6" name="Table 5">
            <a:extLst>
              <a:ext uri="{FF2B5EF4-FFF2-40B4-BE49-F238E27FC236}">
                <a16:creationId xmlns:a16="http://schemas.microsoft.com/office/drawing/2014/main" id="{4ADB5EF6-6662-A41E-0C34-FECE52CE9540}"/>
              </a:ext>
            </a:extLst>
          </p:cNvPr>
          <p:cNvGraphicFramePr>
            <a:graphicFrameLocks noGrp="1"/>
          </p:cNvGraphicFramePr>
          <p:nvPr/>
        </p:nvGraphicFramePr>
        <p:xfrm>
          <a:off x="1750638" y="4277220"/>
          <a:ext cx="8690711" cy="1008006"/>
        </p:xfrm>
        <a:graphic>
          <a:graphicData uri="http://schemas.openxmlformats.org/drawingml/2006/table">
            <a:tbl>
              <a:tblPr firstRow="1" bandRow="1">
                <a:effectLst>
                  <a:outerShdw blurRad="50800" dist="38100" dir="2700000" algn="tl" rotWithShape="0">
                    <a:prstClr val="black">
                      <a:alpha val="40000"/>
                    </a:prstClr>
                  </a:outerShdw>
                </a:effectLst>
              </a:tblPr>
              <a:tblGrid>
                <a:gridCol w="8690711">
                  <a:extLst>
                    <a:ext uri="{9D8B030D-6E8A-4147-A177-3AD203B41FA5}">
                      <a16:colId xmlns:a16="http://schemas.microsoft.com/office/drawing/2014/main" val="2443192180"/>
                    </a:ext>
                  </a:extLst>
                </a:gridCol>
              </a:tblGrid>
              <a:tr h="37800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Additional Entitlement for Taught Study Years of Certain Longer Courses: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29244285"/>
                  </a:ext>
                </a:extLst>
              </a:tr>
              <a:tr h="6300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Eligible longer courses in specified subjects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(Architecture, Veterinary Surgery and longer Scottish courses)</a:t>
                      </a:r>
                      <a:r>
                        <a:rPr kumimoji="0" lang="en-GB" sz="15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accent5">
                        <a:lumMod val="50000"/>
                      </a:schemeClr>
                    </a:solidFill>
                  </a:tcPr>
                </a:tc>
                <a:extLst>
                  <a:ext uri="{0D108BD9-81ED-4DB2-BD59-A6C34878D82A}">
                    <a16:rowId xmlns:a16="http://schemas.microsoft.com/office/drawing/2014/main" val="4228007274"/>
                  </a:ext>
                </a:extLst>
              </a:tr>
            </a:tbl>
          </a:graphicData>
        </a:graphic>
      </p:graphicFrame>
      <p:graphicFrame>
        <p:nvGraphicFramePr>
          <p:cNvPr id="8" name="Table 7">
            <a:extLst>
              <a:ext uri="{FF2B5EF4-FFF2-40B4-BE49-F238E27FC236}">
                <a16:creationId xmlns:a16="http://schemas.microsoft.com/office/drawing/2014/main" id="{4D395174-71AE-12B3-39FF-569BCCEC0EA5}"/>
              </a:ext>
            </a:extLst>
          </p:cNvPr>
          <p:cNvGraphicFramePr>
            <a:graphicFrameLocks noGrp="1"/>
          </p:cNvGraphicFramePr>
          <p:nvPr>
            <p:extLst>
              <p:ext uri="{D42A27DB-BD31-4B8C-83A1-F6EECF244321}">
                <p14:modId xmlns:p14="http://schemas.microsoft.com/office/powerpoint/2010/main" val="3717302486"/>
              </p:ext>
            </p:extLst>
          </p:nvPr>
        </p:nvGraphicFramePr>
        <p:xfrm>
          <a:off x="1750638" y="5393149"/>
          <a:ext cx="8690711" cy="1000268"/>
        </p:xfrm>
        <a:graphic>
          <a:graphicData uri="http://schemas.openxmlformats.org/drawingml/2006/table">
            <a:tbl>
              <a:tblPr firstRow="1" bandRow="1">
                <a:effectLst>
                  <a:outerShdw blurRad="50800" dist="38100" dir="2700000" algn="tl" rotWithShape="0">
                    <a:prstClr val="black">
                      <a:alpha val="40000"/>
                    </a:prstClr>
                  </a:outerShdw>
                </a:effectLst>
              </a:tblPr>
              <a:tblGrid>
                <a:gridCol w="8690711">
                  <a:extLst>
                    <a:ext uri="{9D8B030D-6E8A-4147-A177-3AD203B41FA5}">
                      <a16:colId xmlns:a16="http://schemas.microsoft.com/office/drawing/2014/main" val="2443192180"/>
                    </a:ext>
                  </a:extLst>
                </a:gridCol>
              </a:tblGrid>
              <a:tr h="3814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Repeat Study and Compelling Personal Reasons (CPR) Additional Entitlement: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29244285"/>
                  </a:ext>
                </a:extLst>
              </a:tr>
              <a:tr h="6188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qualifying courses with a full-time equivalent duration of 4-years or 6-years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normal taught study and for study negatively affected by a CPR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extLst>
                  <a:ext uri="{0D108BD9-81ED-4DB2-BD59-A6C34878D82A}">
                    <a16:rowId xmlns:a16="http://schemas.microsoft.com/office/drawing/2014/main" val="4228007274"/>
                  </a:ext>
                </a:extLst>
              </a:tr>
            </a:tbl>
          </a:graphicData>
        </a:graphic>
      </p:graphicFrame>
    </p:spTree>
    <p:extLst>
      <p:ext uri="{BB962C8B-B14F-4D97-AF65-F5344CB8AC3E}">
        <p14:creationId xmlns:p14="http://schemas.microsoft.com/office/powerpoint/2010/main" val="381816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6D5A-FAF0-531A-64CE-6F2A9B62693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244D6CD-B95C-CA9A-0371-61B99052AF1B}"/>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Living Cost Support</a:t>
            </a:r>
            <a:br>
              <a:rPr lang="en-GB" b="0" dirty="0">
                <a:latin typeface="Arial" panose="020B0604020202020204" pitchFamily="34" charset="0"/>
                <a:cs typeface="Arial" panose="020B0604020202020204" pitchFamily="34" charset="0"/>
              </a:rPr>
            </a:b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Maintenance Support and Supplementary Grants</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32EC11B-DEB5-19D1-FEEC-9C30ECE1F297}"/>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grpSp>
        <p:nvGrpSpPr>
          <p:cNvPr id="6" name="Group 5" descr="Key Comonent title: What Funding Can I Get?">
            <a:extLst>
              <a:ext uri="{FF2B5EF4-FFF2-40B4-BE49-F238E27FC236}">
                <a16:creationId xmlns:a16="http://schemas.microsoft.com/office/drawing/2014/main" id="{D6744E95-ABF7-2F14-9A8F-F1BE45F874B1}"/>
              </a:ext>
            </a:extLst>
          </p:cNvPr>
          <p:cNvGrpSpPr/>
          <p:nvPr/>
        </p:nvGrpSpPr>
        <p:grpSpPr>
          <a:xfrm>
            <a:off x="9439158" y="230168"/>
            <a:ext cx="2328301" cy="1052072"/>
            <a:chOff x="2616" y="465804"/>
            <a:chExt cx="2328301" cy="1052072"/>
          </a:xfrm>
          <a:scene3d>
            <a:camera prst="orthographicFront"/>
            <a:lightRig rig="threePt" dir="t"/>
          </a:scene3d>
        </p:grpSpPr>
        <p:sp>
          <p:nvSpPr>
            <p:cNvPr id="7" name="Arrow: Chevron 6">
              <a:extLst>
                <a:ext uri="{FF2B5EF4-FFF2-40B4-BE49-F238E27FC236}">
                  <a16:creationId xmlns:a16="http://schemas.microsoft.com/office/drawing/2014/main" id="{DE0E15F8-5F58-A80E-79A3-0CD6FE9D1E24}"/>
                </a:ext>
              </a:extLst>
            </p:cNvPr>
            <p:cNvSpPr/>
            <p:nvPr/>
          </p:nvSpPr>
          <p:spPr>
            <a:xfrm>
              <a:off x="2616" y="477396"/>
              <a:ext cx="2328301" cy="1040480"/>
            </a:xfrm>
            <a:prstGeom prst="chevron">
              <a:avLst/>
            </a:prstGeom>
            <a:solidFill>
              <a:srgbClr val="005293"/>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Chevron 4">
              <a:extLst>
                <a:ext uri="{FF2B5EF4-FFF2-40B4-BE49-F238E27FC236}">
                  <a16:creationId xmlns:a16="http://schemas.microsoft.com/office/drawing/2014/main" id="{9F7CEEDE-0A89-DDA5-C7B2-6C9386659272}"/>
                </a:ext>
              </a:extLst>
            </p:cNvPr>
            <p:cNvSpPr txBox="1"/>
            <p:nvPr/>
          </p:nvSpPr>
          <p:spPr>
            <a:xfrm>
              <a:off x="466976" y="465804"/>
              <a:ext cx="150108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Funding Entitlement</a:t>
              </a:r>
            </a:p>
          </p:txBody>
        </p:sp>
      </p:grpSp>
    </p:spTree>
    <p:extLst>
      <p:ext uri="{BB962C8B-B14F-4D97-AF65-F5344CB8AC3E}">
        <p14:creationId xmlns:p14="http://schemas.microsoft.com/office/powerpoint/2010/main" val="282808128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8BEB-B77F-F067-BCFC-1B6A285666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ACFCA08-0005-8127-DEC6-1F7EA1B3A49B}"/>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Maintenance Support </a:t>
            </a:r>
            <a:r>
              <a:rPr lang="en-GB" dirty="0">
                <a:solidFill>
                  <a:sysClr val="windowText" lastClr="000000"/>
                </a:solidFill>
                <a:latin typeface="Arial" panose="020B0604020202020204" pitchFamily="34" charset="0"/>
                <a:cs typeface="Arial" panose="020B0604020202020204" pitchFamily="34" charset="0"/>
              </a:rPr>
              <a:t>Under the LLE</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2" name="Content Placeholder 1">
            <a:extLst>
              <a:ext uri="{FF2B5EF4-FFF2-40B4-BE49-F238E27FC236}">
                <a16:creationId xmlns:a16="http://schemas.microsoft.com/office/drawing/2014/main" id="{C8C95001-F765-5542-9E13-990BF6FC957E}"/>
              </a:ext>
            </a:extLst>
          </p:cNvPr>
          <p:cNvSpPr>
            <a:spLocks noGrp="1"/>
          </p:cNvSpPr>
          <p:nvPr>
            <p:ph sz="half" idx="4294967295"/>
          </p:nvPr>
        </p:nvSpPr>
        <p:spPr>
          <a:xfrm>
            <a:off x="275431" y="1420254"/>
            <a:ext cx="11433970" cy="5002317"/>
          </a:xfrm>
        </p:spPr>
        <p:txBody>
          <a:bodyPr>
            <a:noAutofit/>
          </a:bodyPr>
          <a:lstStyle/>
          <a:p>
            <a:pPr marL="360000" lvl="0" indent="-360000">
              <a:lnSpc>
                <a:spcPct val="100000"/>
              </a:lnSpc>
              <a:spcBef>
                <a:spcPts val="0"/>
              </a:spcBef>
              <a:buNone/>
              <a:defRPr/>
            </a:pPr>
            <a:r>
              <a:rPr lang="en-GB" sz="1800" dirty="0">
                <a:solidFill>
                  <a:prstClr val="black"/>
                </a:solidFill>
                <a:latin typeface="Arial" panose="020B0604020202020204" pitchFamily="34" charset="0"/>
                <a:cs typeface="Arial" panose="020B0604020202020204" pitchFamily="34" charset="0"/>
              </a:rPr>
              <a:t>Under the LLE, eligible students undertaking courses which require </a:t>
            </a:r>
            <a:r>
              <a:rPr lang="en-GB" sz="1800" b="1" dirty="0">
                <a:solidFill>
                  <a:prstClr val="black"/>
                </a:solidFill>
                <a:latin typeface="Arial" panose="020B0604020202020204" pitchFamily="34" charset="0"/>
                <a:cs typeface="Arial" panose="020B0604020202020204" pitchFamily="34" charset="0"/>
              </a:rPr>
              <a:t>face-to-face attendance </a:t>
            </a:r>
            <a:r>
              <a:rPr lang="en-GB" sz="1800" dirty="0">
                <a:solidFill>
                  <a:prstClr val="black"/>
                </a:solidFill>
                <a:latin typeface="Arial" panose="020B0604020202020204" pitchFamily="34" charset="0"/>
                <a:cs typeface="Arial" panose="020B0604020202020204" pitchFamily="34" charset="0"/>
              </a:rPr>
              <a:t>will be able to</a:t>
            </a:r>
          </a:p>
          <a:p>
            <a:pPr marL="360000" lvl="0" indent="-360000">
              <a:lnSpc>
                <a:spcPct val="100000"/>
              </a:lnSpc>
              <a:spcBef>
                <a:spcPts val="0"/>
              </a:spcBef>
              <a:buNone/>
              <a:defRPr/>
            </a:pPr>
            <a:r>
              <a:rPr lang="en-GB" sz="1800" dirty="0">
                <a:solidFill>
                  <a:prstClr val="black"/>
                </a:solidFill>
                <a:latin typeface="Arial" panose="020B0604020202020204" pitchFamily="34" charset="0"/>
                <a:cs typeface="Arial" panose="020B0604020202020204" pitchFamily="34" charset="0"/>
              </a:rPr>
              <a:t>apply for Maintenance Loan support to help with their living costs:</a:t>
            </a: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r>
              <a:rPr lang="en-GB" sz="1800" dirty="0">
                <a:solidFill>
                  <a:prstClr val="black"/>
                </a:solidFill>
                <a:latin typeface="Arial" panose="020B0604020202020204" pitchFamily="34" charset="0"/>
                <a:cs typeface="Arial" panose="020B0604020202020204" pitchFamily="34" charset="0"/>
              </a:rPr>
              <a:t>The amount of loan support available to a student </a:t>
            </a:r>
            <a:r>
              <a:rPr lang="en-GB" sz="1800" b="1" dirty="0">
                <a:solidFill>
                  <a:prstClr val="black"/>
                </a:solidFill>
                <a:latin typeface="Arial" panose="020B0604020202020204" pitchFamily="34" charset="0"/>
                <a:cs typeface="Arial" panose="020B0604020202020204" pitchFamily="34" charset="0"/>
              </a:rPr>
              <a:t>will depend on</a:t>
            </a:r>
            <a:r>
              <a:rPr lang="en-GB" sz="1800" dirty="0">
                <a:solidFill>
                  <a:prstClr val="black"/>
                </a:solidFill>
                <a:latin typeface="Arial" panose="020B0604020202020204" pitchFamily="34" charset="0"/>
                <a:cs typeface="Arial" panose="020B0604020202020204" pitchFamily="34" charset="0"/>
              </a:rPr>
              <a:t>:</a:t>
            </a: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1200"/>
              </a:spcBef>
              <a:buNone/>
              <a:defRPr/>
            </a:pPr>
            <a:r>
              <a:rPr lang="en-GB" sz="1800" dirty="0">
                <a:solidFill>
                  <a:prstClr val="black"/>
                </a:solidFill>
                <a:latin typeface="Arial" panose="020B0604020202020204" pitchFamily="34" charset="0"/>
                <a:cs typeface="Arial" panose="020B0604020202020204" pitchFamily="34" charset="0"/>
              </a:rPr>
              <a:t>The rules for assessing household income and calculating any required deductions to the Maintenance Loan</a:t>
            </a:r>
          </a:p>
          <a:p>
            <a:pPr marL="360000" lvl="0" indent="-360000">
              <a:lnSpc>
                <a:spcPct val="100000"/>
              </a:lnSpc>
              <a:spcBef>
                <a:spcPts val="0"/>
              </a:spcBef>
              <a:buNone/>
              <a:defRPr/>
            </a:pPr>
            <a:r>
              <a:rPr lang="en-GB" sz="1800" dirty="0">
                <a:solidFill>
                  <a:prstClr val="black"/>
                </a:solidFill>
                <a:latin typeface="Arial" panose="020B0604020202020204" pitchFamily="34" charset="0"/>
                <a:cs typeface="Arial" panose="020B0604020202020204" pitchFamily="34" charset="0"/>
              </a:rPr>
              <a:t>support will apply to </a:t>
            </a:r>
            <a:r>
              <a:rPr lang="en-GB" sz="1800" b="1" dirty="0">
                <a:solidFill>
                  <a:prstClr val="black"/>
                </a:solidFill>
                <a:latin typeface="Arial" panose="020B0604020202020204" pitchFamily="34" charset="0"/>
                <a:cs typeface="Arial" panose="020B0604020202020204" pitchFamily="34" charset="0"/>
              </a:rPr>
              <a:t>both eligible full-time and part-time </a:t>
            </a:r>
            <a:r>
              <a:rPr lang="en-GB" sz="1800" dirty="0">
                <a:solidFill>
                  <a:prstClr val="black"/>
                </a:solidFill>
                <a:latin typeface="Arial" panose="020B0604020202020204" pitchFamily="34" charset="0"/>
                <a:cs typeface="Arial" panose="020B0604020202020204" pitchFamily="34" charset="0"/>
              </a:rPr>
              <a:t>LLE-funded students:</a:t>
            </a: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Where a student’s household income is £25,000 or less, they will be entitled to the full base Maintenance Loan Element entitlement (subject to intensity and credits per week adjustments)</a:t>
            </a: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defRPr/>
            </a:pPr>
            <a:r>
              <a:rPr lang="en-GB" sz="1800" dirty="0">
                <a:solidFill>
                  <a:prstClr val="black"/>
                </a:solidFill>
                <a:latin typeface="Arial" panose="020B0604020202020204" pitchFamily="34" charset="0"/>
                <a:cs typeface="Arial" panose="020B0604020202020204" pitchFamily="34" charset="0"/>
              </a:rPr>
              <a:t>Students who choose not to provide the relevant household income information will only be eligible for             the minimum (non-means tested) amount of loan support</a:t>
            </a: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indent="-360000">
              <a:lnSpc>
                <a:spcPct val="100000"/>
              </a:lnSpc>
              <a:buNone/>
            </a:pPr>
            <a:endParaRPr lang="en-GB" sz="18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0B9D655-1AF8-15F4-A145-D1BCB0B2AD99}"/>
              </a:ext>
            </a:extLst>
          </p:cNvPr>
          <p:cNvGraphicFramePr>
            <a:graphicFrameLocks noGrp="1"/>
          </p:cNvGraphicFramePr>
          <p:nvPr>
            <p:extLst>
              <p:ext uri="{D42A27DB-BD31-4B8C-83A1-F6EECF244321}">
                <p14:modId xmlns:p14="http://schemas.microsoft.com/office/powerpoint/2010/main" val="3249947934"/>
              </p:ext>
            </p:extLst>
          </p:nvPr>
        </p:nvGraphicFramePr>
        <p:xfrm>
          <a:off x="693693" y="2835627"/>
          <a:ext cx="3154370" cy="9371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54370">
                  <a:extLst>
                    <a:ext uri="{9D8B030D-6E8A-4147-A177-3AD203B41FA5}">
                      <a16:colId xmlns:a16="http://schemas.microsoft.com/office/drawing/2014/main" val="3628048469"/>
                    </a:ext>
                  </a:extLst>
                </a:gridCol>
              </a:tblGrid>
              <a:tr h="937179">
                <a:tc>
                  <a:txBody>
                    <a:bodyPr/>
                    <a:lstStyle/>
                    <a:p>
                      <a:pPr algn="ctr"/>
                      <a:r>
                        <a:rPr lang="en-GB" sz="1700" b="0" dirty="0">
                          <a:solidFill>
                            <a:schemeClr val="bg1"/>
                          </a:solidFill>
                          <a:latin typeface="Arial" panose="020B0604020202020204" pitchFamily="34" charset="0"/>
                          <a:cs typeface="Arial" panose="020B0604020202020204" pitchFamily="34" charset="0"/>
                        </a:rPr>
                        <a:t>Their ‘characteristics’ </a:t>
                      </a:r>
                    </a:p>
                    <a:p>
                      <a:pPr algn="ctr"/>
                      <a:r>
                        <a:rPr lang="en-GB" sz="1700" b="0" dirty="0">
                          <a:solidFill>
                            <a:schemeClr val="bg1"/>
                          </a:solidFill>
                          <a:latin typeface="Arial" panose="020B0604020202020204" pitchFamily="34" charset="0"/>
                          <a:cs typeface="Arial" panose="020B0604020202020204" pitchFamily="34" charset="0"/>
                        </a:rPr>
                        <a:t>including where they 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002060"/>
                    </a:solidFill>
                  </a:tcPr>
                </a:tc>
                <a:extLst>
                  <a:ext uri="{0D108BD9-81ED-4DB2-BD59-A6C34878D82A}">
                    <a16:rowId xmlns:a16="http://schemas.microsoft.com/office/drawing/2014/main" val="2317469043"/>
                  </a:ext>
                </a:extLst>
              </a:tr>
            </a:tbl>
          </a:graphicData>
        </a:graphic>
      </p:graphicFrame>
      <p:graphicFrame>
        <p:nvGraphicFramePr>
          <p:cNvPr id="12" name="Table 11">
            <a:extLst>
              <a:ext uri="{FF2B5EF4-FFF2-40B4-BE49-F238E27FC236}">
                <a16:creationId xmlns:a16="http://schemas.microsoft.com/office/drawing/2014/main" id="{9F88A468-ACA7-1CDB-971A-606FD7D35636}"/>
              </a:ext>
            </a:extLst>
          </p:cNvPr>
          <p:cNvGraphicFramePr>
            <a:graphicFrameLocks noGrp="1"/>
          </p:cNvGraphicFramePr>
          <p:nvPr>
            <p:extLst>
              <p:ext uri="{D42A27DB-BD31-4B8C-83A1-F6EECF244321}">
                <p14:modId xmlns:p14="http://schemas.microsoft.com/office/powerpoint/2010/main" val="1244176775"/>
              </p:ext>
            </p:extLst>
          </p:nvPr>
        </p:nvGraphicFramePr>
        <p:xfrm>
          <a:off x="4518815" y="2835627"/>
          <a:ext cx="3154370" cy="9371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54370">
                  <a:extLst>
                    <a:ext uri="{9D8B030D-6E8A-4147-A177-3AD203B41FA5}">
                      <a16:colId xmlns:a16="http://schemas.microsoft.com/office/drawing/2014/main" val="3628048469"/>
                    </a:ext>
                  </a:extLst>
                </a:gridCol>
              </a:tblGrid>
              <a:tr h="937179">
                <a:tc>
                  <a:txBody>
                    <a:bodyPr/>
                    <a:lstStyle/>
                    <a:p>
                      <a:pPr algn="ctr"/>
                      <a:r>
                        <a:rPr lang="en-GB" sz="1700" b="0" dirty="0">
                          <a:solidFill>
                            <a:schemeClr val="bg1"/>
                          </a:solidFill>
                          <a:latin typeface="Arial" panose="020B0604020202020204" pitchFamily="34" charset="0"/>
                          <a:cs typeface="Arial" panose="020B0604020202020204" pitchFamily="34" charset="0"/>
                        </a:rPr>
                        <a:t>What they study </a:t>
                      </a:r>
                    </a:p>
                    <a:p>
                      <a:pPr algn="ctr"/>
                      <a:r>
                        <a:rPr lang="en-GB" sz="1700" b="0" dirty="0">
                          <a:solidFill>
                            <a:schemeClr val="bg1"/>
                          </a:solidFill>
                          <a:latin typeface="Arial" panose="020B0604020202020204" pitchFamily="34" charset="0"/>
                          <a:cs typeface="Arial" panose="020B0604020202020204" pitchFamily="34" charset="0"/>
                        </a:rPr>
                        <a:t>and 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2317469043"/>
                  </a:ext>
                </a:extLst>
              </a:tr>
            </a:tbl>
          </a:graphicData>
        </a:graphic>
      </p:graphicFrame>
      <p:graphicFrame>
        <p:nvGraphicFramePr>
          <p:cNvPr id="11" name="Table 10">
            <a:extLst>
              <a:ext uri="{FF2B5EF4-FFF2-40B4-BE49-F238E27FC236}">
                <a16:creationId xmlns:a16="http://schemas.microsoft.com/office/drawing/2014/main" id="{A48A00EF-D7AD-CCA3-706F-0E71B4A2D106}"/>
              </a:ext>
            </a:extLst>
          </p:cNvPr>
          <p:cNvGraphicFramePr>
            <a:graphicFrameLocks noGrp="1"/>
          </p:cNvGraphicFramePr>
          <p:nvPr>
            <p:extLst>
              <p:ext uri="{D42A27DB-BD31-4B8C-83A1-F6EECF244321}">
                <p14:modId xmlns:p14="http://schemas.microsoft.com/office/powerpoint/2010/main" val="4218060610"/>
              </p:ext>
            </p:extLst>
          </p:nvPr>
        </p:nvGraphicFramePr>
        <p:xfrm>
          <a:off x="8343937" y="2835627"/>
          <a:ext cx="3154370" cy="9371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54370">
                  <a:extLst>
                    <a:ext uri="{9D8B030D-6E8A-4147-A177-3AD203B41FA5}">
                      <a16:colId xmlns:a16="http://schemas.microsoft.com/office/drawing/2014/main" val="3628048469"/>
                    </a:ext>
                  </a:extLst>
                </a:gridCol>
              </a:tblGrid>
              <a:tr h="937179">
                <a:tc>
                  <a:txBody>
                    <a:bodyPr/>
                    <a:lstStyle/>
                    <a:p>
                      <a:pPr algn="ctr"/>
                      <a:r>
                        <a:rPr lang="en-GB" sz="1700" b="0" dirty="0">
                          <a:solidFill>
                            <a:schemeClr val="bg1"/>
                          </a:solidFill>
                          <a:latin typeface="Arial" panose="020B0604020202020204" pitchFamily="34" charset="0"/>
                          <a:cs typeface="Arial" panose="020B0604020202020204" pitchFamily="34" charset="0"/>
                        </a:rPr>
                        <a:t>Their household </a:t>
                      </a:r>
                    </a:p>
                    <a:p>
                      <a:pPr algn="ctr"/>
                      <a:r>
                        <a:rPr lang="en-GB" sz="1700" b="0" dirty="0">
                          <a:solidFill>
                            <a:schemeClr val="bg1"/>
                          </a:solidFill>
                          <a:latin typeface="Arial" panose="020B0604020202020204" pitchFamily="34" charset="0"/>
                          <a:cs typeface="Arial" panose="020B0604020202020204" pitchFamily="34" charset="0"/>
                        </a:rPr>
                        <a:t>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006666"/>
                    </a:solidFill>
                  </a:tcPr>
                </a:tc>
                <a:extLst>
                  <a:ext uri="{0D108BD9-81ED-4DB2-BD59-A6C34878D82A}">
                    <a16:rowId xmlns:a16="http://schemas.microsoft.com/office/drawing/2014/main" val="2317469043"/>
                  </a:ext>
                </a:extLst>
              </a:tr>
            </a:tbl>
          </a:graphicData>
        </a:graphic>
      </p:graphicFrame>
    </p:spTree>
    <p:extLst>
      <p:ext uri="{BB962C8B-B14F-4D97-AF65-F5344CB8AC3E}">
        <p14:creationId xmlns:p14="http://schemas.microsoft.com/office/powerpoint/2010/main" val="134053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4E83-A627-6998-84F7-CDB9470ED8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43E6A65-B7FF-5C38-0AB2-3D10CC1FC471}"/>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Maintenance Support – Elements and Categories</a:t>
            </a:r>
          </a:p>
        </p:txBody>
      </p:sp>
      <p:sp>
        <p:nvSpPr>
          <p:cNvPr id="2" name="Content Placeholder 1">
            <a:extLst>
              <a:ext uri="{FF2B5EF4-FFF2-40B4-BE49-F238E27FC236}">
                <a16:creationId xmlns:a16="http://schemas.microsoft.com/office/drawing/2014/main" id="{3831F4AA-761F-05D1-BEE7-A5A0EF64DED7}"/>
              </a:ext>
            </a:extLst>
          </p:cNvPr>
          <p:cNvSpPr>
            <a:spLocks noGrp="1"/>
          </p:cNvSpPr>
          <p:nvPr>
            <p:ph sz="half" idx="4294967295"/>
          </p:nvPr>
        </p:nvSpPr>
        <p:spPr>
          <a:xfrm>
            <a:off x="274319" y="1338051"/>
            <a:ext cx="11660592" cy="509587"/>
          </a:xfrm>
        </p:spPr>
        <p:txBody>
          <a:bodyPr anchor="ctr">
            <a:normAutofit/>
          </a:bodyPr>
          <a:lstStyle/>
          <a:p>
            <a:pPr marL="360000" indent="-360000">
              <a:lnSpc>
                <a:spcPct val="100000"/>
              </a:lnSpc>
              <a:spcBef>
                <a:spcPts val="0"/>
              </a:spcBef>
              <a:buNone/>
            </a:pPr>
            <a:r>
              <a:rPr lang="en-GB" sz="1800" dirty="0">
                <a:latin typeface="Arial" panose="020B0604020202020204" pitchFamily="34" charset="0"/>
                <a:cs typeface="Arial" panose="020B0604020202020204" pitchFamily="34" charset="0"/>
              </a:rPr>
              <a:t>LLE loans for living cost (maintenance) support can be broken down into </a:t>
            </a:r>
            <a:r>
              <a:rPr lang="en-GB" sz="1800" b="1" dirty="0">
                <a:latin typeface="Arial" panose="020B0604020202020204" pitchFamily="34" charset="0"/>
                <a:cs typeface="Arial" panose="020B0604020202020204" pitchFamily="34" charset="0"/>
              </a:rPr>
              <a:t>three distinct elements</a:t>
            </a:r>
            <a:r>
              <a:rPr lang="en-GB" sz="1800" dirty="0">
                <a:latin typeface="Arial" panose="020B0604020202020204" pitchFamily="34" charset="0"/>
                <a:cs typeface="Arial" panose="020B0604020202020204" pitchFamily="34" charset="0"/>
              </a:rPr>
              <a:t>:</a:t>
            </a:r>
          </a:p>
        </p:txBody>
      </p:sp>
      <p:graphicFrame>
        <p:nvGraphicFramePr>
          <p:cNvPr id="12" name="Table 11">
            <a:extLst>
              <a:ext uri="{FF2B5EF4-FFF2-40B4-BE49-F238E27FC236}">
                <a16:creationId xmlns:a16="http://schemas.microsoft.com/office/drawing/2014/main" id="{6C2403DE-B0C6-2506-56C8-4210F0CA410F}"/>
              </a:ext>
            </a:extLst>
          </p:cNvPr>
          <p:cNvGraphicFramePr>
            <a:graphicFrameLocks noGrp="1"/>
          </p:cNvGraphicFramePr>
          <p:nvPr>
            <p:extLst>
              <p:ext uri="{D42A27DB-BD31-4B8C-83A1-F6EECF244321}">
                <p14:modId xmlns:p14="http://schemas.microsoft.com/office/powerpoint/2010/main" val="4157917131"/>
              </p:ext>
            </p:extLst>
          </p:nvPr>
        </p:nvGraphicFramePr>
        <p:xfrm>
          <a:off x="403841" y="1990360"/>
          <a:ext cx="3623911" cy="38897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23911">
                  <a:extLst>
                    <a:ext uri="{9D8B030D-6E8A-4147-A177-3AD203B41FA5}">
                      <a16:colId xmlns:a16="http://schemas.microsoft.com/office/drawing/2014/main" val="3778772189"/>
                    </a:ext>
                  </a:extLst>
                </a:gridCol>
              </a:tblGrid>
              <a:tr h="7733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Maintenance Loan Element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205201691"/>
                  </a:ext>
                </a:extLst>
              </a:tr>
              <a:tr h="3116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Available to most students, including individuals not on specific benefits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Partially income assessed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Made up of a base non-income assessed portion and an additional income assessed portion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Considered income by DWP for  benefit entitlement calculations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98668231"/>
                  </a:ext>
                </a:extLst>
              </a:tr>
            </a:tbl>
          </a:graphicData>
        </a:graphic>
      </p:graphicFrame>
      <p:graphicFrame>
        <p:nvGraphicFramePr>
          <p:cNvPr id="13" name="Table 12">
            <a:extLst>
              <a:ext uri="{FF2B5EF4-FFF2-40B4-BE49-F238E27FC236}">
                <a16:creationId xmlns:a16="http://schemas.microsoft.com/office/drawing/2014/main" id="{CBD3B804-2129-C6FA-E631-884E9B5E0BCF}"/>
              </a:ext>
            </a:extLst>
          </p:cNvPr>
          <p:cNvGraphicFramePr>
            <a:graphicFrameLocks noGrp="1"/>
          </p:cNvGraphicFramePr>
          <p:nvPr>
            <p:extLst>
              <p:ext uri="{D42A27DB-BD31-4B8C-83A1-F6EECF244321}">
                <p14:modId xmlns:p14="http://schemas.microsoft.com/office/powerpoint/2010/main" val="4285282915"/>
              </p:ext>
            </p:extLst>
          </p:nvPr>
        </p:nvGraphicFramePr>
        <p:xfrm>
          <a:off x="4284043" y="1990360"/>
          <a:ext cx="3623912" cy="38897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23912">
                  <a:extLst>
                    <a:ext uri="{9D8B030D-6E8A-4147-A177-3AD203B41FA5}">
                      <a16:colId xmlns:a16="http://schemas.microsoft.com/office/drawing/2014/main" val="3778772189"/>
                    </a:ext>
                  </a:extLst>
                </a:gridCol>
              </a:tblGrid>
              <a:tr h="7733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Special Support Loan Element (SSLE)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205201691"/>
                  </a:ext>
                </a:extLst>
              </a:tr>
              <a:tr h="31163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 additional element of support awarded to students who are in receipt of certain benefits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addition to the Maintenance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Element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Available to those aged 60 or over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the first day of the course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Entirely income assessed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98668231"/>
                  </a:ext>
                </a:extLst>
              </a:tr>
            </a:tbl>
          </a:graphicData>
        </a:graphic>
      </p:graphicFrame>
      <p:graphicFrame>
        <p:nvGraphicFramePr>
          <p:cNvPr id="14" name="Table 13">
            <a:extLst>
              <a:ext uri="{FF2B5EF4-FFF2-40B4-BE49-F238E27FC236}">
                <a16:creationId xmlns:a16="http://schemas.microsoft.com/office/drawing/2014/main" id="{60369F4B-0656-61B5-D7FF-C4CE62E82188}"/>
              </a:ext>
            </a:extLst>
          </p:cNvPr>
          <p:cNvGraphicFramePr>
            <a:graphicFrameLocks noGrp="1"/>
          </p:cNvGraphicFramePr>
          <p:nvPr>
            <p:extLst>
              <p:ext uri="{D42A27DB-BD31-4B8C-83A1-F6EECF244321}">
                <p14:modId xmlns:p14="http://schemas.microsoft.com/office/powerpoint/2010/main" val="2704402700"/>
              </p:ext>
            </p:extLst>
          </p:nvPr>
        </p:nvGraphicFramePr>
        <p:xfrm>
          <a:off x="8164246" y="1990360"/>
          <a:ext cx="3623912" cy="38897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23912">
                  <a:extLst>
                    <a:ext uri="{9D8B030D-6E8A-4147-A177-3AD203B41FA5}">
                      <a16:colId xmlns:a16="http://schemas.microsoft.com/office/drawing/2014/main" val="3778772189"/>
                    </a:ext>
                  </a:extLst>
                </a:gridCol>
              </a:tblGrid>
              <a:tr h="7733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Reduced Loan Element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205201691"/>
                  </a:ext>
                </a:extLst>
              </a:tr>
              <a:tr h="3116364">
                <a:tc>
                  <a:txBody>
                    <a:bodyPr/>
                    <a:lstStyle/>
                    <a:p>
                      <a:pPr marL="0" indent="0" algn="ctr">
                        <a:buFont typeface="Arial" panose="020B0604020202020204" pitchFamily="34" charset="0"/>
                        <a:buNone/>
                      </a:pPr>
                      <a:r>
                        <a:rPr lang="en-GB" sz="1600" dirty="0">
                          <a:solidFill>
                            <a:schemeClr val="bg1"/>
                          </a:solidFill>
                          <a:latin typeface="Helvetica" panose="020B0604020202020204" pitchFamily="34" charset="0"/>
                          <a:cs typeface="Helvetica" panose="020B0604020202020204" pitchFamily="34" charset="0"/>
                        </a:rPr>
                        <a:t>A lower non-income assessed </a:t>
                      </a:r>
                    </a:p>
                    <a:p>
                      <a:pPr marL="0" indent="0" algn="ctr">
                        <a:buFont typeface="Arial" panose="020B0604020202020204" pitchFamily="34" charset="0"/>
                        <a:buNone/>
                      </a:pPr>
                      <a:r>
                        <a:rPr lang="en-GB" sz="1600" dirty="0">
                          <a:solidFill>
                            <a:schemeClr val="bg1"/>
                          </a:solidFill>
                          <a:latin typeface="Helvetica" panose="020B0604020202020204" pitchFamily="34" charset="0"/>
                          <a:cs typeface="Helvetica" panose="020B0604020202020204" pitchFamily="34" charset="0"/>
                        </a:rPr>
                        <a:t>element of loans for living costs</a:t>
                      </a:r>
                    </a:p>
                    <a:p>
                      <a:pPr marL="0" indent="0" algn="ctr">
                        <a:buFont typeface="Arial" panose="020B0604020202020204" pitchFamily="34" charset="0"/>
                        <a:buNone/>
                      </a:pPr>
                      <a:endParaRPr lang="en-GB" sz="1600" dirty="0">
                        <a:solidFill>
                          <a:schemeClr val="bg1"/>
                        </a:solidFill>
                        <a:latin typeface="Helvetica" panose="020B0604020202020204" pitchFamily="34" charset="0"/>
                        <a:cs typeface="Helvetica" panose="020B0604020202020204" pitchFamily="34" charset="0"/>
                      </a:endParaRPr>
                    </a:p>
                    <a:p>
                      <a:pPr marL="0" indent="0" algn="ctr">
                        <a:buFont typeface="Arial" panose="020B0604020202020204" pitchFamily="34" charset="0"/>
                        <a:buNone/>
                      </a:pPr>
                      <a:r>
                        <a:rPr lang="en-GB" sz="1600" dirty="0">
                          <a:solidFill>
                            <a:schemeClr val="bg1"/>
                          </a:solidFill>
                          <a:latin typeface="Helvetica" panose="020B0604020202020204" pitchFamily="34" charset="0"/>
                          <a:cs typeface="Helvetica" panose="020B0604020202020204" pitchFamily="34" charset="0"/>
                        </a:rPr>
                        <a:t>Awarded to students studying on qualifying course years:</a:t>
                      </a:r>
                    </a:p>
                    <a:p>
                      <a:pPr marL="0" indent="0" algn="ctr">
                        <a:buFont typeface="Arial" panose="020B0604020202020204" pitchFamily="34" charset="0"/>
                        <a:buNone/>
                      </a:pPr>
                      <a:endParaRPr lang="en-GB" sz="1600" dirty="0">
                        <a:solidFill>
                          <a:schemeClr val="bg1"/>
                        </a:solidFill>
                        <a:latin typeface="Helvetica" panose="020B0604020202020204" pitchFamily="34" charset="0"/>
                        <a:cs typeface="Helvetica" panose="020B0604020202020204" pitchFamily="34" charset="0"/>
                      </a:endParaRPr>
                    </a:p>
                    <a:p>
                      <a:pPr marL="0" indent="0" algn="ctr">
                        <a:buFont typeface="Arial" panose="020B0604020202020204" pitchFamily="34" charset="0"/>
                        <a:buNone/>
                      </a:pPr>
                      <a:r>
                        <a:rPr lang="en-GB" sz="1600" dirty="0">
                          <a:solidFill>
                            <a:schemeClr val="bg1"/>
                          </a:solidFill>
                          <a:latin typeface="Helvetica" panose="020B0604020202020204" pitchFamily="34" charset="0"/>
                          <a:cs typeface="Helvetica" panose="020B0604020202020204" pitchFamily="34" charset="0"/>
                        </a:rPr>
                        <a:t>Those that attract specific </a:t>
                      </a:r>
                    </a:p>
                    <a:p>
                      <a:pPr marL="0" indent="0" algn="ctr">
                        <a:buFont typeface="Arial" panose="020B0604020202020204" pitchFamily="34" charset="0"/>
                        <a:buNone/>
                      </a:pPr>
                      <a:r>
                        <a:rPr lang="en-GB" sz="1600" dirty="0">
                          <a:solidFill>
                            <a:schemeClr val="bg1"/>
                          </a:solidFill>
                          <a:latin typeface="Helvetica" panose="020B0604020202020204" pitchFamily="34" charset="0"/>
                          <a:cs typeface="Helvetica" panose="020B0604020202020204" pitchFamily="34" charset="0"/>
                        </a:rPr>
                        <a:t>bursaries, and </a:t>
                      </a:r>
                    </a:p>
                    <a:p>
                      <a:pPr marL="0" indent="0" algn="ctr">
                        <a:buFont typeface="Arial" panose="020B0604020202020204" pitchFamily="34" charset="0"/>
                        <a:buNone/>
                      </a:pPr>
                      <a:endParaRPr lang="en-GB" sz="1600" dirty="0">
                        <a:solidFill>
                          <a:schemeClr val="bg1"/>
                        </a:solidFill>
                        <a:latin typeface="Helvetica" panose="020B0604020202020204" pitchFamily="34" charset="0"/>
                        <a:cs typeface="Helvetica" panose="020B0604020202020204" pitchFamily="34" charset="0"/>
                      </a:endParaRPr>
                    </a:p>
                    <a:p>
                      <a:pPr marL="0" indent="0" algn="ctr">
                        <a:buFont typeface="Arial" panose="020B0604020202020204" pitchFamily="34" charset="0"/>
                        <a:buNone/>
                      </a:pPr>
                      <a:r>
                        <a:rPr lang="en-GB" sz="1600" dirty="0">
                          <a:solidFill>
                            <a:schemeClr val="bg1"/>
                          </a:solidFill>
                          <a:latin typeface="Helvetica" panose="020B0604020202020204" pitchFamily="34" charset="0"/>
                          <a:cs typeface="Helvetica" panose="020B0604020202020204" pitchFamily="34" charset="0"/>
                        </a:rPr>
                        <a:t>Some qualifying placements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98668231"/>
                  </a:ext>
                </a:extLst>
              </a:tr>
            </a:tbl>
          </a:graphicData>
        </a:graphic>
      </p:graphicFrame>
    </p:spTree>
    <p:extLst>
      <p:ext uri="{BB962C8B-B14F-4D97-AF65-F5344CB8AC3E}">
        <p14:creationId xmlns:p14="http://schemas.microsoft.com/office/powerpoint/2010/main" val="113025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60F2-E235-DF08-8156-61259FF6EEF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A331427-4D36-51FA-0040-34707183472D}"/>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Calculating Entitlement – Maintenance Loan Base Element</a:t>
            </a:r>
          </a:p>
        </p:txBody>
      </p:sp>
      <p:sp>
        <p:nvSpPr>
          <p:cNvPr id="4" name="TextBox 3">
            <a:extLst>
              <a:ext uri="{FF2B5EF4-FFF2-40B4-BE49-F238E27FC236}">
                <a16:creationId xmlns:a16="http://schemas.microsoft.com/office/drawing/2014/main" id="{E8943DA0-75F8-6166-30C6-54B22D5D8082}"/>
              </a:ext>
            </a:extLst>
          </p:cNvPr>
          <p:cNvSpPr txBox="1"/>
          <p:nvPr/>
        </p:nvSpPr>
        <p:spPr>
          <a:xfrm>
            <a:off x="282652" y="1375165"/>
            <a:ext cx="11262962" cy="50398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base Maintenance Loan Element (MLE) for eligible course years will be calculated using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relevant weekly rate, multiplied by 30,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subject to any household income or credit-linked deductions: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 Maintenance Loan: LLE students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aged under 60, not entitled to benefits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(2026/27 Rates)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2500"/>
              </a:spcBef>
              <a:spcAft>
                <a:spcPts val="18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2800"/>
              </a:spcBef>
              <a:spcAft>
                <a:spcPts val="1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Eligible students in their final year of study who undertake 110 or more credits in the course year, will qualify for the lower ‘final year’ rate of loan</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Eligible students aged 60 or over on the first day of their course will be entitled to receive the Special Support Loan Element only, up to a maximum entitlement of £4,582 </a:t>
            </a:r>
          </a:p>
        </p:txBody>
      </p:sp>
      <p:graphicFrame>
        <p:nvGraphicFramePr>
          <p:cNvPr id="2" name="Table 1">
            <a:extLst>
              <a:ext uri="{FF2B5EF4-FFF2-40B4-BE49-F238E27FC236}">
                <a16:creationId xmlns:a16="http://schemas.microsoft.com/office/drawing/2014/main" id="{261E4850-66E1-480B-C489-0D9DC1D8D9C6}"/>
              </a:ext>
            </a:extLst>
          </p:cNvPr>
          <p:cNvGraphicFramePr>
            <a:graphicFrameLocks noGrp="1"/>
          </p:cNvGraphicFramePr>
          <p:nvPr/>
        </p:nvGraphicFramePr>
        <p:xfrm>
          <a:off x="1414039" y="2671618"/>
          <a:ext cx="9363921" cy="218428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62511">
                  <a:extLst>
                    <a:ext uri="{9D8B030D-6E8A-4147-A177-3AD203B41FA5}">
                      <a16:colId xmlns:a16="http://schemas.microsoft.com/office/drawing/2014/main" val="3261326176"/>
                    </a:ext>
                  </a:extLst>
                </a:gridCol>
                <a:gridCol w="1972442">
                  <a:extLst>
                    <a:ext uri="{9D8B030D-6E8A-4147-A177-3AD203B41FA5}">
                      <a16:colId xmlns:a16="http://schemas.microsoft.com/office/drawing/2014/main" val="1826796428"/>
                    </a:ext>
                  </a:extLst>
                </a:gridCol>
                <a:gridCol w="1883400">
                  <a:extLst>
                    <a:ext uri="{9D8B030D-6E8A-4147-A177-3AD203B41FA5}">
                      <a16:colId xmlns:a16="http://schemas.microsoft.com/office/drawing/2014/main" val="727909788"/>
                    </a:ext>
                  </a:extLst>
                </a:gridCol>
                <a:gridCol w="1872784">
                  <a:extLst>
                    <a:ext uri="{9D8B030D-6E8A-4147-A177-3AD203B41FA5}">
                      <a16:colId xmlns:a16="http://schemas.microsoft.com/office/drawing/2014/main" val="3292140542"/>
                    </a:ext>
                  </a:extLst>
                </a:gridCol>
                <a:gridCol w="1872784">
                  <a:extLst>
                    <a:ext uri="{9D8B030D-6E8A-4147-A177-3AD203B41FA5}">
                      <a16:colId xmlns:a16="http://schemas.microsoft.com/office/drawing/2014/main" val="3912831809"/>
                    </a:ext>
                  </a:extLst>
                </a:gridCol>
              </a:tblGrid>
              <a:tr h="481009">
                <a:tc>
                  <a:txBody>
                    <a:bodyPr/>
                    <a:lstStyle/>
                    <a:p>
                      <a:pPr algn="ctr"/>
                      <a:r>
                        <a:rPr lang="en-GB" sz="1650" b="0" dirty="0">
                          <a:latin typeface="Arial" panose="020B0604020202020204" pitchFamily="34" charset="0"/>
                          <a:cs typeface="Arial" panose="020B0604020202020204" pitchFamily="34" charset="0"/>
                        </a:rPr>
                        <a:t>Location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tc>
                  <a:txBody>
                    <a:bodyPr/>
                    <a:lstStyle/>
                    <a:p>
                      <a:pPr algn="ctr"/>
                      <a:r>
                        <a:rPr lang="en-GB" sz="1650" b="0" dirty="0">
                          <a:latin typeface="Arial" panose="020B0604020202020204" pitchFamily="34" charset="0"/>
                          <a:cs typeface="Arial" panose="020B0604020202020204" pitchFamily="34" charset="0"/>
                        </a:rPr>
                        <a:t>Full Year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tc>
                  <a:txBody>
                    <a:bodyPr/>
                    <a:lstStyle/>
                    <a:p>
                      <a:pPr algn="ctr"/>
                      <a:r>
                        <a:rPr lang="en-GB" sz="1650" b="0" dirty="0">
                          <a:latin typeface="Arial" panose="020B0604020202020204" pitchFamily="34" charset="0"/>
                          <a:cs typeface="Arial" panose="020B0604020202020204" pitchFamily="34" charset="0"/>
                        </a:rPr>
                        <a:t>Full Weekly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tc>
                  <a:txBody>
                    <a:bodyPr/>
                    <a:lstStyle/>
                    <a:p>
                      <a:pPr algn="ctr"/>
                      <a:r>
                        <a:rPr lang="en-GB" sz="1650" b="0" dirty="0">
                          <a:latin typeface="Arial" panose="020B0604020202020204" pitchFamily="34" charset="0"/>
                          <a:cs typeface="Arial" panose="020B0604020202020204" pitchFamily="34" charset="0"/>
                        </a:rPr>
                        <a:t>Reduction Taper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tc>
                  <a:txBody>
                    <a:bodyPr/>
                    <a:lstStyle/>
                    <a:p>
                      <a:pPr algn="ctr"/>
                      <a:r>
                        <a:rPr lang="en-GB" sz="1650" b="0" dirty="0">
                          <a:latin typeface="Arial" panose="020B0604020202020204" pitchFamily="34" charset="0"/>
                          <a:cs typeface="Arial" panose="020B0604020202020204" pitchFamily="34" charset="0"/>
                        </a:rPr>
                        <a:t>Minimum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1196906156"/>
                  </a:ext>
                </a:extLst>
              </a:tr>
              <a:tr h="425818">
                <a:tc>
                  <a:txBody>
                    <a:bodyPr/>
                    <a:lstStyle/>
                    <a:p>
                      <a:pPr algn="ctr"/>
                      <a:r>
                        <a:rPr lang="en-GB" sz="1650" b="0" dirty="0">
                          <a:solidFill>
                            <a:schemeClr val="bg1"/>
                          </a:solidFill>
                          <a:latin typeface="Arial" panose="020B0604020202020204" pitchFamily="34" charset="0"/>
                          <a:cs typeface="Arial" panose="020B0604020202020204" pitchFamily="34" charset="0"/>
                        </a:rPr>
                        <a:t>Parental 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£9,118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£303.93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£4,013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450981474"/>
                  </a:ext>
                </a:extLst>
              </a:tr>
              <a:tr h="425818">
                <a:tc>
                  <a:txBody>
                    <a:bodyPr/>
                    <a:lstStyle/>
                    <a:p>
                      <a:pPr algn="ctr"/>
                      <a:r>
                        <a:rPr lang="en-GB" sz="1650" b="0" dirty="0">
                          <a:solidFill>
                            <a:schemeClr val="bg1"/>
                          </a:solidFill>
                          <a:latin typeface="Arial" panose="020B0604020202020204" pitchFamily="34" charset="0"/>
                          <a:cs typeface="Arial" panose="020B0604020202020204" pitchFamily="34" charset="0"/>
                        </a:rPr>
                        <a:t>Elsewhere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£10,830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£360.99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£5,048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3533670143"/>
                  </a:ext>
                </a:extLst>
              </a:tr>
              <a:tr h="425818">
                <a:tc>
                  <a:txBody>
                    <a:bodyPr/>
                    <a:lstStyle/>
                    <a:p>
                      <a:pPr algn="ctr"/>
                      <a:r>
                        <a:rPr lang="en-GB" sz="1650" b="0" dirty="0">
                          <a:solidFill>
                            <a:schemeClr val="bg1"/>
                          </a:solidFill>
                          <a:latin typeface="Arial" panose="020B0604020202020204" pitchFamily="34" charset="0"/>
                          <a:cs typeface="Arial" panose="020B0604020202020204" pitchFamily="34" charset="0"/>
                        </a:rPr>
                        <a:t>London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£14,135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£471.16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£6.36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£7,039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extLst>
                  <a:ext uri="{0D108BD9-81ED-4DB2-BD59-A6C34878D82A}">
                    <a16:rowId xmlns:a16="http://schemas.microsoft.com/office/drawing/2014/main" val="175437149"/>
                  </a:ext>
                </a:extLst>
              </a:tr>
              <a:tr h="425818">
                <a:tc>
                  <a:txBody>
                    <a:bodyPr/>
                    <a:lstStyle/>
                    <a:p>
                      <a:pPr algn="ctr"/>
                      <a:r>
                        <a:rPr lang="en-GB" sz="1650" b="0" dirty="0">
                          <a:solidFill>
                            <a:schemeClr val="bg1"/>
                          </a:solidFill>
                          <a:latin typeface="Arial" panose="020B0604020202020204" pitchFamily="34" charset="0"/>
                          <a:cs typeface="Arial" panose="020B0604020202020204" pitchFamily="34" charset="0"/>
                        </a:rPr>
                        <a:t>Overseas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£12,403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£413.43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tc>
                  <a:txBody>
                    <a:bodyPr/>
                    <a:lstStyle/>
                    <a:p>
                      <a:pPr algn="ctr"/>
                      <a:r>
                        <a:rPr lang="en-GB" sz="1650" b="0" dirty="0">
                          <a:solidFill>
                            <a:schemeClr val="bg1"/>
                          </a:solidFill>
                          <a:latin typeface="Arial" panose="020B0604020202020204" pitchFamily="34" charset="0"/>
                          <a:cs typeface="Arial" panose="020B0604020202020204" pitchFamily="34" charset="0"/>
                        </a:rPr>
                        <a:t>£5,996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extLst>
                  <a:ext uri="{0D108BD9-81ED-4DB2-BD59-A6C34878D82A}">
                    <a16:rowId xmlns:a16="http://schemas.microsoft.com/office/drawing/2014/main" val="2793705756"/>
                  </a:ext>
                </a:extLst>
              </a:tr>
            </a:tbl>
          </a:graphicData>
        </a:graphic>
      </p:graphicFrame>
    </p:spTree>
    <p:extLst>
      <p:ext uri="{BB962C8B-B14F-4D97-AF65-F5344CB8AC3E}">
        <p14:creationId xmlns:p14="http://schemas.microsoft.com/office/powerpoint/2010/main" val="260267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EB76-41B8-4C85-C938-52A9B236B06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15F4F4-20B9-313F-C704-977172645524}"/>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Calculating Entitlement – Maintenance Loan Example</a:t>
            </a:r>
          </a:p>
        </p:txBody>
      </p:sp>
      <p:sp>
        <p:nvSpPr>
          <p:cNvPr id="3" name="Rectangle 2">
            <a:extLst>
              <a:ext uri="{FF2B5EF4-FFF2-40B4-BE49-F238E27FC236}">
                <a16:creationId xmlns:a16="http://schemas.microsoft.com/office/drawing/2014/main" id="{F71842FA-D4DC-F8EB-227D-B05E3DF7A41C}"/>
              </a:ext>
            </a:extLst>
          </p:cNvPr>
          <p:cNvSpPr>
            <a:spLocks noChangeArrowheads="1"/>
          </p:cNvSpPr>
          <p:nvPr/>
        </p:nvSpPr>
        <p:spPr bwMode="auto">
          <a:xfrm>
            <a:off x="283957" y="1387640"/>
            <a:ext cx="11090686" cy="654050"/>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Student under 60 and not entitled to benefits, course year containing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weeks of study</a:t>
            </a:r>
          </a:p>
        </p:txBody>
      </p:sp>
      <p:graphicFrame>
        <p:nvGraphicFramePr>
          <p:cNvPr id="13" name="Table 12">
            <a:extLst>
              <a:ext uri="{FF2B5EF4-FFF2-40B4-BE49-F238E27FC236}">
                <a16:creationId xmlns:a16="http://schemas.microsoft.com/office/drawing/2014/main" id="{A103EE78-8555-25E7-A8E7-3B09C992DD58}"/>
              </a:ext>
            </a:extLst>
          </p:cNvPr>
          <p:cNvGraphicFramePr>
            <a:graphicFrameLocks noGrp="1"/>
          </p:cNvGraphicFramePr>
          <p:nvPr>
            <p:extLst>
              <p:ext uri="{D42A27DB-BD31-4B8C-83A1-F6EECF244321}">
                <p14:modId xmlns:p14="http://schemas.microsoft.com/office/powerpoint/2010/main" val="2778699072"/>
              </p:ext>
            </p:extLst>
          </p:nvPr>
        </p:nvGraphicFramePr>
        <p:xfrm>
          <a:off x="1664123" y="1954765"/>
          <a:ext cx="8863749" cy="189169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863749">
                  <a:extLst>
                    <a:ext uri="{9D8B030D-6E8A-4147-A177-3AD203B41FA5}">
                      <a16:colId xmlns:a16="http://schemas.microsoft.com/office/drawing/2014/main" val="3628048469"/>
                    </a:ext>
                  </a:extLst>
                </a:gridCol>
              </a:tblGrid>
              <a:tr h="749709">
                <a:tc>
                  <a:txBody>
                    <a:bodyPr/>
                    <a:lstStyle/>
                    <a:p>
                      <a:pPr marL="0" algn="ctr" defTabSz="914400" rtl="0" eaLnBrk="1" latinLnBrk="0" hangingPunct="1">
                        <a:spcAft>
                          <a:spcPts val="800"/>
                        </a:spcAft>
                      </a:pPr>
                      <a:r>
                        <a:rPr lang="en-GB" sz="1650" b="0" kern="1200" dirty="0">
                          <a:solidFill>
                            <a:schemeClr val="bg1"/>
                          </a:solidFill>
                          <a:latin typeface="Arial" panose="020B0604020202020204" pitchFamily="34" charset="0"/>
                          <a:ea typeface="+mn-ea"/>
                          <a:cs typeface="Arial" panose="020B0604020202020204" pitchFamily="34" charset="0"/>
                        </a:rPr>
                        <a:t>Esme is an eligible student who is not entitled to benefits</a:t>
                      </a:r>
                    </a:p>
                    <a:p>
                      <a:pPr marL="0" algn="ctr" defTabSz="914400" rtl="0" eaLnBrk="1" latinLnBrk="0" hangingPunct="1"/>
                      <a:r>
                        <a:rPr lang="en-GB" sz="1650" b="0" kern="1200" dirty="0">
                          <a:solidFill>
                            <a:schemeClr val="bg1"/>
                          </a:solidFill>
                          <a:latin typeface="Arial" panose="020B0604020202020204" pitchFamily="34" charset="0"/>
                          <a:ea typeface="+mn-ea"/>
                          <a:cs typeface="Arial" panose="020B0604020202020204" pitchFamily="34" charset="0"/>
                        </a:rPr>
                        <a:t>She is 24 and is studying the first year of a degree starting in 2027/28</a:t>
                      </a:r>
                      <a:endParaRPr lang="en-GB" sz="1650" b="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002060"/>
                    </a:solidFill>
                  </a:tcPr>
                </a:tc>
                <a:extLst>
                  <a:ext uri="{0D108BD9-81ED-4DB2-BD59-A6C34878D82A}">
                    <a16:rowId xmlns:a16="http://schemas.microsoft.com/office/drawing/2014/main" val="2317469043"/>
                  </a:ext>
                </a:extLst>
              </a:tr>
              <a:tr h="637221">
                <a:tc>
                  <a:txBody>
                    <a:bodyPr/>
                    <a:lstStyle/>
                    <a:p>
                      <a:pPr marL="0" algn="ctr" defTabSz="914400" rtl="0" eaLnBrk="1" latinLnBrk="0" hangingPunct="1"/>
                      <a:r>
                        <a:rPr lang="en-GB" sz="1650" b="0" dirty="0">
                          <a:solidFill>
                            <a:schemeClr val="bg1"/>
                          </a:solidFill>
                          <a:latin typeface="Arial" panose="020B0604020202020204" pitchFamily="34" charset="0"/>
                          <a:cs typeface="Arial" panose="020B0604020202020204" pitchFamily="34" charset="0"/>
                        </a:rPr>
                        <a:t>Esme’s course year is 30 weeks long, she will be studying in London and </a:t>
                      </a:r>
                    </a:p>
                    <a:p>
                      <a:pPr marL="0" algn="ctr" defTabSz="914400" rtl="0" eaLnBrk="1" latinLnBrk="0" hangingPunct="1"/>
                      <a:r>
                        <a:rPr lang="en-GB" sz="1650" b="0" dirty="0">
                          <a:solidFill>
                            <a:schemeClr val="bg1"/>
                          </a:solidFill>
                          <a:latin typeface="Arial" panose="020B0604020202020204" pitchFamily="34" charset="0"/>
                          <a:cs typeface="Arial" panose="020B0604020202020204" pitchFamily="34" charset="0"/>
                        </a:rPr>
                        <a:t>living away from home, her household income is £43,000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4173095555"/>
                  </a:ext>
                </a:extLst>
              </a:tr>
              <a:tr h="504765">
                <a:tc>
                  <a:txBody>
                    <a:bodyPr/>
                    <a:lstStyle/>
                    <a:p>
                      <a:pPr marL="0" algn="ctr" defTabSz="914400" rtl="0" eaLnBrk="1" latinLnBrk="0" hangingPunct="1"/>
                      <a:r>
                        <a:rPr lang="en-GB" sz="1650" b="0" dirty="0">
                          <a:solidFill>
                            <a:schemeClr val="bg1"/>
                          </a:solidFill>
                          <a:latin typeface="Arial" panose="020B0604020202020204" pitchFamily="34" charset="0"/>
                          <a:cs typeface="Arial" panose="020B0604020202020204" pitchFamily="34" charset="0"/>
                        </a:rPr>
                        <a:t>Esme qualifies for the non-final year London rate of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006666"/>
                    </a:solidFill>
                  </a:tcPr>
                </a:tc>
                <a:extLst>
                  <a:ext uri="{0D108BD9-81ED-4DB2-BD59-A6C34878D82A}">
                    <a16:rowId xmlns:a16="http://schemas.microsoft.com/office/drawing/2014/main" val="3066487971"/>
                  </a:ext>
                </a:extLst>
              </a:tr>
            </a:tbl>
          </a:graphicData>
        </a:graphic>
      </p:graphicFrame>
      <p:graphicFrame>
        <p:nvGraphicFramePr>
          <p:cNvPr id="6" name="Table 5">
            <a:extLst>
              <a:ext uri="{FF2B5EF4-FFF2-40B4-BE49-F238E27FC236}">
                <a16:creationId xmlns:a16="http://schemas.microsoft.com/office/drawing/2014/main" id="{9C7ECB83-1EA8-8256-5722-DD4EE48932C6}"/>
              </a:ext>
            </a:extLst>
          </p:cNvPr>
          <p:cNvGraphicFramePr>
            <a:graphicFrameLocks noGrp="1"/>
          </p:cNvGraphicFramePr>
          <p:nvPr>
            <p:extLst>
              <p:ext uri="{D42A27DB-BD31-4B8C-83A1-F6EECF244321}">
                <p14:modId xmlns:p14="http://schemas.microsoft.com/office/powerpoint/2010/main" val="3299974030"/>
              </p:ext>
            </p:extLst>
          </p:nvPr>
        </p:nvGraphicFramePr>
        <p:xfrm>
          <a:off x="1664123" y="3846460"/>
          <a:ext cx="8863749" cy="252634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863749">
                  <a:extLst>
                    <a:ext uri="{9D8B030D-6E8A-4147-A177-3AD203B41FA5}">
                      <a16:colId xmlns:a16="http://schemas.microsoft.com/office/drawing/2014/main" val="3628048469"/>
                    </a:ext>
                  </a:extLst>
                </a:gridCol>
              </a:tblGrid>
              <a:tr h="619641">
                <a:tc>
                  <a:txBody>
                    <a:bodyPr/>
                    <a:lstStyle/>
                    <a:p>
                      <a:pPr algn="ctr"/>
                      <a:r>
                        <a:rPr lang="en-GB" sz="1650" b="0" kern="1200" dirty="0">
                          <a:solidFill>
                            <a:schemeClr val="bg1"/>
                          </a:solidFill>
                          <a:latin typeface="Arial" panose="020B0604020202020204" pitchFamily="34" charset="0"/>
                          <a:ea typeface="+mn-ea"/>
                          <a:cs typeface="Arial" panose="020B0604020202020204" pitchFamily="34" charset="0"/>
                        </a:rPr>
                        <a:t>The calculation to determine Esme’s base entitlement is: 30 x £471.16 = £14,135</a:t>
                      </a:r>
                      <a:endParaRPr lang="en-GB" sz="165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h="50800" prst="divot"/>
                      <a:lightRig rig="flood" dir="t"/>
                    </a:cell3D>
                    <a:solidFill>
                      <a:schemeClr val="accent5">
                        <a:lumMod val="50000"/>
                      </a:schemeClr>
                    </a:solidFill>
                  </a:tcPr>
                </a:tc>
                <a:extLst>
                  <a:ext uri="{0D108BD9-81ED-4DB2-BD59-A6C34878D82A}">
                    <a16:rowId xmlns:a16="http://schemas.microsoft.com/office/drawing/2014/main" val="2317469043"/>
                  </a:ext>
                </a:extLst>
              </a:tr>
              <a:tr h="811811">
                <a:tc>
                  <a:txBody>
                    <a:bodyPr/>
                    <a:lstStyle/>
                    <a:p>
                      <a:pPr marL="0" algn="ctr" defTabSz="914400" rtl="0" eaLnBrk="1" latinLnBrk="0" hangingPunct="1">
                        <a:spcAft>
                          <a:spcPts val="800"/>
                        </a:spcAft>
                      </a:pPr>
                      <a:r>
                        <a:rPr lang="en-GB" sz="1650" b="0" kern="1200" dirty="0">
                          <a:solidFill>
                            <a:schemeClr val="bg1"/>
                          </a:solidFill>
                          <a:latin typeface="Arial" panose="020B0604020202020204" pitchFamily="34" charset="0"/>
                          <a:ea typeface="+mn-ea"/>
                          <a:cs typeface="Arial" panose="020B0604020202020204" pitchFamily="34" charset="0"/>
                        </a:rPr>
                        <a:t>As her household income is £43,000, Esme’s base entitlement is reduced</a:t>
                      </a:r>
                    </a:p>
                    <a:p>
                      <a:pPr marL="0" algn="ctr" defTabSz="914400" rtl="0" eaLnBrk="1" latinLnBrk="0" hangingPunct="1"/>
                      <a:r>
                        <a:rPr lang="en-GB" sz="1650" b="0" kern="1200" dirty="0">
                          <a:solidFill>
                            <a:schemeClr val="bg1"/>
                          </a:solidFill>
                          <a:latin typeface="Arial" panose="020B0604020202020204" pitchFamily="34" charset="0"/>
                          <a:ea typeface="+mn-ea"/>
                          <a:cs typeface="Arial" panose="020B0604020202020204" pitchFamily="34" charset="0"/>
                        </a:rPr>
                        <a:t>The Loan Reduction Value (LRV) is calculated: £43,000 - £25,000 / £6.36 = £2,830</a:t>
                      </a:r>
                      <a:endParaRPr lang="en-GB" sz="165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h="50800" prst="divot"/>
                      <a:lightRig rig="flood" dir="t"/>
                    </a:cell3D>
                    <a:solidFill>
                      <a:srgbClr val="0070C0"/>
                    </a:solidFill>
                  </a:tcPr>
                </a:tc>
                <a:extLst>
                  <a:ext uri="{0D108BD9-81ED-4DB2-BD59-A6C34878D82A}">
                    <a16:rowId xmlns:a16="http://schemas.microsoft.com/office/drawing/2014/main" val="2624396642"/>
                  </a:ext>
                </a:extLst>
              </a:tr>
              <a:tr h="549600">
                <a:tc>
                  <a:txBody>
                    <a:bodyPr/>
                    <a:lstStyle/>
                    <a:p>
                      <a:pPr algn="ctr">
                        <a:spcAft>
                          <a:spcPts val="800"/>
                        </a:spcAft>
                      </a:pPr>
                      <a:r>
                        <a:rPr lang="en-GB" sz="1650" b="0" kern="1200" dirty="0">
                          <a:solidFill>
                            <a:schemeClr val="bg1"/>
                          </a:solidFill>
                          <a:latin typeface="Arial" panose="020B0604020202020204" pitchFamily="34" charset="0"/>
                          <a:ea typeface="+mn-ea"/>
                          <a:cs typeface="Arial" panose="020B0604020202020204" pitchFamily="34" charset="0"/>
                        </a:rPr>
                        <a:t>The base entitlement is then reduced by the LRV: £14,135 - £2,830 = £11,305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3282916027"/>
                  </a:ext>
                </a:extLst>
              </a:tr>
              <a:tr h="5452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Esme’s income assessed loan entitlement for the course year is £11,305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h="50800" prst="divot"/>
                      <a:lightRig rig="flood" dir="t"/>
                    </a:cell3D>
                    <a:solidFill>
                      <a:srgbClr val="006666"/>
                    </a:solidFill>
                  </a:tcPr>
                </a:tc>
                <a:extLst>
                  <a:ext uri="{0D108BD9-81ED-4DB2-BD59-A6C34878D82A}">
                    <a16:rowId xmlns:a16="http://schemas.microsoft.com/office/drawing/2014/main" val="710181670"/>
                  </a:ext>
                </a:extLst>
              </a:tr>
            </a:tbl>
          </a:graphicData>
        </a:graphic>
      </p:graphicFrame>
    </p:spTree>
    <p:extLst>
      <p:ext uri="{BB962C8B-B14F-4D97-AF65-F5344CB8AC3E}">
        <p14:creationId xmlns:p14="http://schemas.microsoft.com/office/powerpoint/2010/main" val="1362508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14B9-7DFF-C70F-85DC-3198AC1E00E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788411F-5740-8ADD-6413-E4B6784E317C}"/>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Maintenance Support – Calculation and Payment</a:t>
            </a:r>
          </a:p>
        </p:txBody>
      </p:sp>
      <p:sp>
        <p:nvSpPr>
          <p:cNvPr id="3" name="TextBox 2">
            <a:extLst>
              <a:ext uri="{FF2B5EF4-FFF2-40B4-BE49-F238E27FC236}">
                <a16:creationId xmlns:a16="http://schemas.microsoft.com/office/drawing/2014/main" id="{05ACF61B-3C4E-A9C5-BAEC-FE2F5DDE62EA}"/>
              </a:ext>
            </a:extLst>
          </p:cNvPr>
          <p:cNvSpPr txBox="1"/>
          <p:nvPr/>
        </p:nvSpPr>
        <p:spPr>
          <a:xfrm>
            <a:off x="275774" y="1442838"/>
            <a:ext cx="11189389" cy="5642570"/>
          </a:xfrm>
          <a:prstGeom prst="rect">
            <a:avLst/>
          </a:prstGeom>
          <a:noFill/>
        </p:spPr>
        <p:txBody>
          <a:bodyPr wrap="square">
            <a:spAutoFit/>
          </a:bodyPr>
          <a:lstStyle/>
          <a:p>
            <a:pPr marL="360000" lvl="0" indent="-360000">
              <a:defRPr/>
            </a:pPr>
            <a:r>
              <a:rPr lang="en-GB" dirty="0">
                <a:solidFill>
                  <a:prstClr val="black"/>
                </a:solidFill>
                <a:latin typeface="Arial" panose="020B0604020202020204" pitchFamily="34" charset="0"/>
                <a:cs typeface="Arial" panose="020B0604020202020204" pitchFamily="34" charset="0"/>
              </a:rPr>
              <a:t>A </a:t>
            </a:r>
            <a:r>
              <a:rPr lang="en-GB" b="1" dirty="0">
                <a:solidFill>
                  <a:prstClr val="black"/>
                </a:solidFill>
                <a:latin typeface="Arial" panose="020B0604020202020204" pitchFamily="34" charset="0"/>
                <a:cs typeface="Arial" panose="020B0604020202020204" pitchFamily="34" charset="0"/>
              </a:rPr>
              <a:t>base annual entitlement amount (using a 30-week value) </a:t>
            </a:r>
            <a:r>
              <a:rPr lang="en-GB" dirty="0">
                <a:solidFill>
                  <a:prstClr val="black"/>
                </a:solidFill>
                <a:latin typeface="Arial" panose="020B0604020202020204" pitchFamily="34" charset="0"/>
                <a:cs typeface="Arial" panose="020B0604020202020204" pitchFamily="34" charset="0"/>
              </a:rPr>
              <a:t>will be used to provide living cost support</a:t>
            </a:r>
          </a:p>
          <a:p>
            <a:pPr marL="360000" lvl="0" indent="-360000">
              <a:defRPr/>
            </a:pPr>
            <a:r>
              <a:rPr lang="en-GB" dirty="0">
                <a:solidFill>
                  <a:prstClr val="black"/>
                </a:solidFill>
                <a:latin typeface="Arial" panose="020B0604020202020204" pitchFamily="34" charset="0"/>
                <a:cs typeface="Arial" panose="020B0604020202020204" pitchFamily="34" charset="0"/>
              </a:rPr>
              <a:t>comparable to the current HE Student Finance (HESF) system:</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2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eligible LLE student’s loan for living cost entitlement will be determined </a:t>
            </a: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combination of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60000" marR="0" lvl="1" indent="-36000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number of credits studied (intensity), and</a:t>
            </a:r>
            <a:r>
              <a:rPr lang="en-GB" dirty="0">
                <a:solidFill>
                  <a:prstClr val="black"/>
                </a:solidFill>
                <a:latin typeface="Arial" panose="020B0604020202020204" pitchFamily="34" charset="0"/>
                <a:cs typeface="Arial" panose="020B0604020202020204" pitchFamily="34" charset="0"/>
              </a:rPr>
              <a:t> 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heir course duration (Additional Weeks Entitlement)</a:t>
            </a:r>
          </a:p>
          <a:p>
            <a:pPr marL="0" marR="0" lvl="1" algn="l" defTabSz="914400" rtl="0" eaLnBrk="1" fontAlgn="auto" latinLnBrk="0" hangingPunct="1">
              <a:lnSpc>
                <a:spcPct val="100000"/>
              </a:lnSpc>
              <a:spcBef>
                <a:spcPts val="0"/>
              </a:spcBef>
              <a:buClrTx/>
              <a:buSzTx/>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calculate a student’s entitlement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loans for living costs, SLC will:</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lvl="0">
              <a:spcBef>
                <a:spcPts val="400"/>
              </a:spcBef>
              <a:defRPr/>
            </a:pPr>
            <a:r>
              <a:rPr lang="en-GB" dirty="0">
                <a:solidFill>
                  <a:prstClr val="black"/>
                </a:solidFill>
                <a:latin typeface="Arial" panose="020B0604020202020204" pitchFamily="34" charset="0"/>
                <a:cs typeface="Arial" panose="020B0604020202020204" pitchFamily="34" charset="0"/>
              </a:rPr>
              <a:t>For launch of the LLE, loans for living cost support will be paid to students </a:t>
            </a:r>
            <a:r>
              <a:rPr lang="en-GB" b="1" dirty="0">
                <a:solidFill>
                  <a:prstClr val="black"/>
                </a:solidFill>
                <a:latin typeface="Arial" panose="020B0604020202020204" pitchFamily="34" charset="0"/>
                <a:cs typeface="Arial" panose="020B0604020202020204" pitchFamily="34" charset="0"/>
              </a:rPr>
              <a:t>in up to three instalments</a:t>
            </a:r>
            <a:r>
              <a:rPr lang="en-GB" dirty="0">
                <a:solidFill>
                  <a:prstClr val="black"/>
                </a:solidFill>
                <a:latin typeface="Arial" panose="020B0604020202020204" pitchFamily="34" charset="0"/>
                <a:cs typeface="Arial" panose="020B0604020202020204" pitchFamily="34" charset="0"/>
              </a:rPr>
              <a:t>,</a:t>
            </a:r>
          </a:p>
          <a:p>
            <a:pPr lvl="0">
              <a:spcAft>
                <a:spcPts val="1800"/>
              </a:spcAft>
              <a:defRPr/>
            </a:pPr>
            <a:r>
              <a:rPr lang="en-GB" dirty="0">
                <a:solidFill>
                  <a:prstClr val="black"/>
                </a:solidFill>
                <a:latin typeface="Arial" panose="020B0604020202020204" pitchFamily="34" charset="0"/>
                <a:cs typeface="Arial" panose="020B0604020202020204" pitchFamily="34" charset="0"/>
              </a:rPr>
              <a:t>broadly in line with existing arrangements:</a:t>
            </a:r>
          </a:p>
          <a:p>
            <a:pPr marL="285750" lvl="0" indent="-28575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DfE will set out details for future years in due course</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Diagram 3" descr="Chevron graphic showing the 3 stages in assessing a base maintenance loan entitlement.&#10;&#10;Eastablishinvg the maximum value, reducing the income assessed entitlement then applying any relevant study intensity related deduction.">
            <a:extLst>
              <a:ext uri="{FF2B5EF4-FFF2-40B4-BE49-F238E27FC236}">
                <a16:creationId xmlns:a16="http://schemas.microsoft.com/office/drawing/2014/main" id="{39B43C52-0B61-F3D8-E3CF-8DA16349EAB8}"/>
              </a:ext>
            </a:extLst>
          </p:cNvPr>
          <p:cNvGraphicFramePr/>
          <p:nvPr>
            <p:extLst>
              <p:ext uri="{D42A27DB-BD31-4B8C-83A1-F6EECF244321}">
                <p14:modId xmlns:p14="http://schemas.microsoft.com/office/powerpoint/2010/main" val="2442785106"/>
              </p:ext>
            </p:extLst>
          </p:nvPr>
        </p:nvGraphicFramePr>
        <p:xfrm>
          <a:off x="1299106" y="3561086"/>
          <a:ext cx="9593787" cy="1861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415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79C1C-9B5A-7167-20CB-5FD0B2D1AE7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40E63037-2B01-9ACE-D0FD-32307515D849}"/>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Maintenance Support Linked to Tuition Fee Loan Balance</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3FD7F34-64F5-A56D-7AB7-B5CE7212BC95}"/>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grpSp>
        <p:nvGrpSpPr>
          <p:cNvPr id="6" name="Group 5" descr="Key Comonent title: What Funding Can I Get?">
            <a:extLst>
              <a:ext uri="{FF2B5EF4-FFF2-40B4-BE49-F238E27FC236}">
                <a16:creationId xmlns:a16="http://schemas.microsoft.com/office/drawing/2014/main" id="{E40B56F3-2FCB-801D-B145-ECE328C51724}"/>
              </a:ext>
            </a:extLst>
          </p:cNvPr>
          <p:cNvGrpSpPr/>
          <p:nvPr/>
        </p:nvGrpSpPr>
        <p:grpSpPr>
          <a:xfrm>
            <a:off x="9439158" y="230168"/>
            <a:ext cx="2328301" cy="1052072"/>
            <a:chOff x="2616" y="465804"/>
            <a:chExt cx="2328301" cy="1052072"/>
          </a:xfrm>
          <a:scene3d>
            <a:camera prst="orthographicFront"/>
            <a:lightRig rig="threePt" dir="t"/>
          </a:scene3d>
        </p:grpSpPr>
        <p:sp>
          <p:nvSpPr>
            <p:cNvPr id="7" name="Arrow: Chevron 6">
              <a:extLst>
                <a:ext uri="{FF2B5EF4-FFF2-40B4-BE49-F238E27FC236}">
                  <a16:creationId xmlns:a16="http://schemas.microsoft.com/office/drawing/2014/main" id="{2DA03BCA-CF6A-B212-3548-23A03381FC6D}"/>
                </a:ext>
              </a:extLst>
            </p:cNvPr>
            <p:cNvSpPr/>
            <p:nvPr/>
          </p:nvSpPr>
          <p:spPr>
            <a:xfrm>
              <a:off x="2616" y="477396"/>
              <a:ext cx="2328301" cy="1040480"/>
            </a:xfrm>
            <a:prstGeom prst="chevron">
              <a:avLst/>
            </a:prstGeom>
            <a:solidFill>
              <a:srgbClr val="005293"/>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Chevron 4">
              <a:extLst>
                <a:ext uri="{FF2B5EF4-FFF2-40B4-BE49-F238E27FC236}">
                  <a16:creationId xmlns:a16="http://schemas.microsoft.com/office/drawing/2014/main" id="{EB4DC1CE-4676-5136-DF5F-0969919209A1}"/>
                </a:ext>
              </a:extLst>
            </p:cNvPr>
            <p:cNvSpPr txBox="1"/>
            <p:nvPr/>
          </p:nvSpPr>
          <p:spPr>
            <a:xfrm>
              <a:off x="466976" y="465804"/>
              <a:ext cx="150108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Funding Entitlement</a:t>
              </a:r>
            </a:p>
          </p:txBody>
        </p:sp>
      </p:grpSp>
    </p:spTree>
    <p:extLst>
      <p:ext uri="{BB962C8B-B14F-4D97-AF65-F5344CB8AC3E}">
        <p14:creationId xmlns:p14="http://schemas.microsoft.com/office/powerpoint/2010/main" val="26030456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D6CF-CFDD-F581-4396-1EA8C20E237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6B8CB61-9ED8-F214-93DA-E7479E29626D}"/>
              </a:ext>
            </a:extLst>
          </p:cNvPr>
          <p:cNvSpPr txBox="1">
            <a:spLocks noGrp="1"/>
          </p:cNvSpPr>
          <p:nvPr>
            <p:ph type="title" idx="4294967295"/>
          </p:nvPr>
        </p:nvSpPr>
        <p:spPr>
          <a:xfrm>
            <a:off x="275950" y="435429"/>
            <a:ext cx="10887349"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Maintenance Support – Link to Tuition Fee Loan Balance</a:t>
            </a:r>
          </a:p>
        </p:txBody>
      </p:sp>
      <p:sp>
        <p:nvSpPr>
          <p:cNvPr id="21507" name="Rectangle 3">
            <a:extLst>
              <a:ext uri="{FF2B5EF4-FFF2-40B4-BE49-F238E27FC236}">
                <a16:creationId xmlns:a16="http://schemas.microsoft.com/office/drawing/2014/main" id="{39B83194-5708-B8D4-E024-8D0C9E1C0900}"/>
              </a:ext>
            </a:extLst>
          </p:cNvPr>
          <p:cNvSpPr>
            <a:spLocks noChangeArrowheads="1"/>
          </p:cNvSpPr>
          <p:nvPr/>
        </p:nvSpPr>
        <p:spPr bwMode="auto">
          <a:xfrm>
            <a:off x="283957" y="1697172"/>
            <a:ext cx="10701543" cy="4793544"/>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an LLE Tuition Fee Loan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 of £0 will not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entitled</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Maintenance Loan support:</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‘Limited Remaining Tuition Fee Loan Entitlement’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(less than 30 credits):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only be entitled to Maintenance Loans if they use part of their remaining LLE Tuition Fee Loan     (TFL) balance to pay for the course, they are seeking maintenance support for</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Service Year 1 of the LLE, 30 credits has a value of £1,587.50</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value is based on the lowest Tuition Fee Loan amount for 30 credits of study in</a:t>
            </a:r>
            <a:r>
              <a:rPr kumimoji="0" lang="en-GB"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2026/27 at     providers with no TEF rating or APP, and may change with fee amounts in subsequent years</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who are undertaking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than 30 credits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 course year:</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LLE student will not qualify for any maintenance support for any course or course year on which  they are studying less than 30 credits or 300 notional learning hours</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6301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F20B-9576-24E8-D061-6F8EDF34FBE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0415513-5737-CA1F-2C32-7E0B0CBB978F}"/>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Maintenance Support – Limited TFL Balance Example</a:t>
            </a:r>
          </a:p>
        </p:txBody>
      </p:sp>
      <p:sp>
        <p:nvSpPr>
          <p:cNvPr id="8" name="Rectangle 7">
            <a:extLst>
              <a:ext uri="{FF2B5EF4-FFF2-40B4-BE49-F238E27FC236}">
                <a16:creationId xmlns:a16="http://schemas.microsoft.com/office/drawing/2014/main" id="{2C9B1ACA-89A3-B5C0-56C9-A4D5DE4DCC28}"/>
              </a:ext>
            </a:extLst>
          </p:cNvPr>
          <p:cNvSpPr>
            <a:spLocks noChangeArrowheads="1"/>
          </p:cNvSpPr>
          <p:nvPr/>
        </p:nvSpPr>
        <p:spPr bwMode="auto">
          <a:xfrm>
            <a:off x="283957" y="1474728"/>
            <a:ext cx="11090686" cy="654050"/>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Student with a limited LLE Tuition Fee Loan (TFL)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 of less than £1,587.50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D32D6DE5-BE8B-852E-A868-BA411420D263}"/>
              </a:ext>
            </a:extLst>
          </p:cNvPr>
          <p:cNvGraphicFramePr>
            <a:graphicFrameLocks noGrp="1"/>
          </p:cNvGraphicFramePr>
          <p:nvPr>
            <p:extLst>
              <p:ext uri="{D42A27DB-BD31-4B8C-83A1-F6EECF244321}">
                <p14:modId xmlns:p14="http://schemas.microsoft.com/office/powerpoint/2010/main" val="2198945002"/>
              </p:ext>
            </p:extLst>
          </p:nvPr>
        </p:nvGraphicFramePr>
        <p:xfrm>
          <a:off x="1706278" y="2128776"/>
          <a:ext cx="8779443" cy="26004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79443">
                  <a:extLst>
                    <a:ext uri="{9D8B030D-6E8A-4147-A177-3AD203B41FA5}">
                      <a16:colId xmlns:a16="http://schemas.microsoft.com/office/drawing/2014/main" val="3628048469"/>
                    </a:ext>
                  </a:extLst>
                </a:gridCol>
              </a:tblGrid>
              <a:tr h="894529">
                <a:tc>
                  <a:txBody>
                    <a:bodyPr/>
                    <a:lstStyle/>
                    <a:p>
                      <a:pPr marL="0" algn="ctr" defTabSz="914400" rtl="0" eaLnBrk="1" latinLnBrk="0" hangingPunct="1">
                        <a:spcAft>
                          <a:spcPts val="600"/>
                        </a:spcAft>
                      </a:pPr>
                      <a:r>
                        <a:rPr lang="en-GB" sz="1650" b="0" kern="1200" dirty="0">
                          <a:solidFill>
                            <a:schemeClr val="bg1"/>
                          </a:solidFill>
                          <a:latin typeface="Arial" panose="020B0604020202020204" pitchFamily="34" charset="0"/>
                          <a:ea typeface="+mn-ea"/>
                          <a:cs typeface="Arial" panose="020B0604020202020204" pitchFamily="34" charset="0"/>
                        </a:rPr>
                        <a:t>Andreas is an eligible student studying a module starting in 2027/28</a:t>
                      </a:r>
                    </a:p>
                    <a:p>
                      <a:pPr marL="0" algn="ctr" defTabSz="914400" rtl="0" eaLnBrk="1" latinLnBrk="0" hangingPunct="1">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The module fee amount is £500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2317469043"/>
                  </a:ext>
                </a:extLst>
              </a:tr>
              <a:tr h="862760">
                <a:tc>
                  <a:txBody>
                    <a:bodyPr/>
                    <a:lstStyle/>
                    <a:p>
                      <a:pPr algn="ctr">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Andreas has previously studied and used some of his standard Tuition Fee Loan </a:t>
                      </a:r>
                    </a:p>
                    <a:p>
                      <a:pPr algn="ctr">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(TFL) entitlement before, leaving him with a balance of £1,000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3282916027"/>
                  </a:ext>
                </a:extLst>
              </a:tr>
              <a:tr h="843156">
                <a:tc>
                  <a:txBody>
                    <a:bodyPr/>
                    <a:lstStyle/>
                    <a:p>
                      <a:pPr algn="ctr">
                        <a:spcAft>
                          <a:spcPts val="600"/>
                        </a:spcAft>
                      </a:pPr>
                      <a:r>
                        <a:rPr lang="en-GB" sz="1650" b="0" kern="1200" dirty="0">
                          <a:solidFill>
                            <a:schemeClr val="bg1"/>
                          </a:solidFill>
                          <a:latin typeface="Arial" panose="020B0604020202020204" pitchFamily="34" charset="0"/>
                          <a:ea typeface="+mn-ea"/>
                          <a:cs typeface="Arial" panose="020B0604020202020204" pitchFamily="34" charset="0"/>
                        </a:rPr>
                        <a:t>Andreas uses his remaining TFL balance to cover the fee cost of his module</a:t>
                      </a:r>
                      <a:endParaRPr lang="en-GB" sz="165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710181670"/>
                  </a:ext>
                </a:extLst>
              </a:tr>
            </a:tbl>
          </a:graphicData>
        </a:graphic>
      </p:graphicFrame>
      <p:graphicFrame>
        <p:nvGraphicFramePr>
          <p:cNvPr id="3" name="Table 2">
            <a:extLst>
              <a:ext uri="{FF2B5EF4-FFF2-40B4-BE49-F238E27FC236}">
                <a16:creationId xmlns:a16="http://schemas.microsoft.com/office/drawing/2014/main" id="{B41F294B-C010-CF9C-D037-F2C65D274903}"/>
              </a:ext>
            </a:extLst>
          </p:cNvPr>
          <p:cNvGraphicFramePr>
            <a:graphicFrameLocks noGrp="1"/>
          </p:cNvGraphicFramePr>
          <p:nvPr>
            <p:extLst>
              <p:ext uri="{D42A27DB-BD31-4B8C-83A1-F6EECF244321}">
                <p14:modId xmlns:p14="http://schemas.microsoft.com/office/powerpoint/2010/main" val="4003746692"/>
              </p:ext>
            </p:extLst>
          </p:nvPr>
        </p:nvGraphicFramePr>
        <p:xfrm>
          <a:off x="1706277" y="4729221"/>
          <a:ext cx="8779443" cy="13515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79443">
                  <a:extLst>
                    <a:ext uri="{9D8B030D-6E8A-4147-A177-3AD203B41FA5}">
                      <a16:colId xmlns:a16="http://schemas.microsoft.com/office/drawing/2014/main" val="3628048469"/>
                    </a:ext>
                  </a:extLst>
                </a:gridCol>
              </a:tblGrid>
              <a:tr h="1351539">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As Andreas is using some of his remaining balance to fund his module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Even though his TFL balance is less than £1,587.50, he will qualify for loan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living cost (maintenance) support for the duration of the module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accent5">
                        <a:lumMod val="50000"/>
                      </a:schemeClr>
                    </a:solidFill>
                  </a:tcPr>
                </a:tc>
                <a:extLst>
                  <a:ext uri="{0D108BD9-81ED-4DB2-BD59-A6C34878D82A}">
                    <a16:rowId xmlns:a16="http://schemas.microsoft.com/office/drawing/2014/main" val="2229360216"/>
                  </a:ext>
                </a:extLst>
              </a:tr>
            </a:tbl>
          </a:graphicData>
        </a:graphic>
      </p:graphicFrame>
    </p:spTree>
    <p:extLst>
      <p:ext uri="{BB962C8B-B14F-4D97-AF65-F5344CB8AC3E}">
        <p14:creationId xmlns:p14="http://schemas.microsoft.com/office/powerpoint/2010/main" val="369981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829D-9F8F-1AA9-6718-95F608805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D12CC-EC66-F066-4880-EDCE32DAF23C}"/>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SFE HE Student Finance AY 2026/27 – Application Dates </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EC2AC73C-1F7B-B459-E806-24E68CF91103}"/>
              </a:ext>
            </a:extLst>
          </p:cNvPr>
          <p:cNvSpPr>
            <a:spLocks noChangeArrowheads="1"/>
          </p:cNvSpPr>
          <p:nvPr/>
        </p:nvSpPr>
        <p:spPr bwMode="auto">
          <a:xfrm>
            <a:off x="270192" y="1542582"/>
            <a:ext cx="11170442"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full-time SFE undergraduate application service for AY 2026/27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opened on March 23</a:t>
            </a:r>
            <a:r>
              <a:rPr kumimoji="0" lang="en-GB" sz="1800" b="1"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rd</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and students</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should apply as soon as possible, as the on-time deadline has now passed:</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Continuing SFE students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have a ‘deadline’ of June 19</a:t>
            </a:r>
            <a:r>
              <a:rPr kumimoji="0" lang="en-GB" sz="1800" b="1"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th</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and they will receive notifications, prompting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them to reapply for their funding for the new academic year</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pic>
        <p:nvPicPr>
          <p:cNvPr id="10" name="Picture 9" descr="The AY 2026/27 application service &#10;for full-time SFE students opened &#10;on March 23rd 2026 &#10;">
            <a:extLst>
              <a:ext uri="{FF2B5EF4-FFF2-40B4-BE49-F238E27FC236}">
                <a16:creationId xmlns:a16="http://schemas.microsoft.com/office/drawing/2014/main" id="{291A9CBD-338F-386C-0CE5-DD06A99B08AF}"/>
              </a:ext>
            </a:extLst>
          </p:cNvPr>
          <p:cNvPicPr>
            <a:picLocks noChangeAspect="1"/>
          </p:cNvPicPr>
          <p:nvPr/>
        </p:nvPicPr>
        <p:blipFill>
          <a:blip r:embed="rId3"/>
          <a:stretch>
            <a:fillRect/>
          </a:stretch>
        </p:blipFill>
        <p:spPr>
          <a:xfrm>
            <a:off x="1547332" y="2392836"/>
            <a:ext cx="3846909" cy="3023878"/>
          </a:xfrm>
          <a:prstGeom prst="rect">
            <a:avLst/>
          </a:prstGeom>
        </p:spPr>
      </p:pic>
      <p:pic>
        <p:nvPicPr>
          <p:cNvPr id="5" name="Picture 4" descr="The ‘on-time deadline’ for new*  full-time SFE application submission was May 15th 2026.&#10;">
            <a:extLst>
              <a:ext uri="{FF2B5EF4-FFF2-40B4-BE49-F238E27FC236}">
                <a16:creationId xmlns:a16="http://schemas.microsoft.com/office/drawing/2014/main" id="{FECDA210-3E2C-BF9F-F54B-39642D88028B}"/>
              </a:ext>
            </a:extLst>
          </p:cNvPr>
          <p:cNvPicPr>
            <a:picLocks noChangeAspect="1"/>
          </p:cNvPicPr>
          <p:nvPr/>
        </p:nvPicPr>
        <p:blipFill>
          <a:blip r:embed="rId4"/>
          <a:stretch>
            <a:fillRect/>
          </a:stretch>
        </p:blipFill>
        <p:spPr>
          <a:xfrm>
            <a:off x="6797759" y="2392836"/>
            <a:ext cx="3846909" cy="3017782"/>
          </a:xfrm>
          <a:prstGeom prst="rect">
            <a:avLst/>
          </a:prstGeom>
        </p:spPr>
      </p:pic>
    </p:spTree>
    <p:extLst>
      <p:ext uri="{BB962C8B-B14F-4D97-AF65-F5344CB8AC3E}">
        <p14:creationId xmlns:p14="http://schemas.microsoft.com/office/powerpoint/2010/main" val="1389551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DA62-75DF-043E-22A3-DCBADBC82D4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6E1F06F-335E-0816-7020-0042527BF8E7}"/>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Maintenance Support and Study Intensity </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2386373-9A61-245F-4C26-7DF819E3F52D}"/>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grpSp>
        <p:nvGrpSpPr>
          <p:cNvPr id="6" name="Group 5" descr="Key Comonent title: What Funding Can I Get?">
            <a:extLst>
              <a:ext uri="{FF2B5EF4-FFF2-40B4-BE49-F238E27FC236}">
                <a16:creationId xmlns:a16="http://schemas.microsoft.com/office/drawing/2014/main" id="{70C88F6F-DFC6-C98A-62ED-F34D43F74EC2}"/>
              </a:ext>
            </a:extLst>
          </p:cNvPr>
          <p:cNvGrpSpPr/>
          <p:nvPr/>
        </p:nvGrpSpPr>
        <p:grpSpPr>
          <a:xfrm>
            <a:off x="9439158" y="230168"/>
            <a:ext cx="2328301" cy="1052072"/>
            <a:chOff x="2616" y="465804"/>
            <a:chExt cx="2328301" cy="1052072"/>
          </a:xfrm>
          <a:scene3d>
            <a:camera prst="orthographicFront"/>
            <a:lightRig rig="threePt" dir="t"/>
          </a:scene3d>
        </p:grpSpPr>
        <p:sp>
          <p:nvSpPr>
            <p:cNvPr id="7" name="Arrow: Chevron 6">
              <a:extLst>
                <a:ext uri="{FF2B5EF4-FFF2-40B4-BE49-F238E27FC236}">
                  <a16:creationId xmlns:a16="http://schemas.microsoft.com/office/drawing/2014/main" id="{C67DFA55-19B4-44EE-C4EF-497B332892A2}"/>
                </a:ext>
              </a:extLst>
            </p:cNvPr>
            <p:cNvSpPr/>
            <p:nvPr/>
          </p:nvSpPr>
          <p:spPr>
            <a:xfrm>
              <a:off x="2616" y="477396"/>
              <a:ext cx="2328301" cy="1040480"/>
            </a:xfrm>
            <a:prstGeom prst="chevron">
              <a:avLst/>
            </a:prstGeom>
            <a:solidFill>
              <a:srgbClr val="005293"/>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Chevron 4">
              <a:extLst>
                <a:ext uri="{FF2B5EF4-FFF2-40B4-BE49-F238E27FC236}">
                  <a16:creationId xmlns:a16="http://schemas.microsoft.com/office/drawing/2014/main" id="{3E0EEF1B-37C0-948B-F725-86F3A84DDFA4}"/>
                </a:ext>
              </a:extLst>
            </p:cNvPr>
            <p:cNvSpPr txBox="1"/>
            <p:nvPr/>
          </p:nvSpPr>
          <p:spPr>
            <a:xfrm>
              <a:off x="466976" y="465804"/>
              <a:ext cx="150108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Funding Entitlement</a:t>
              </a:r>
            </a:p>
          </p:txBody>
        </p:sp>
      </p:grpSp>
    </p:spTree>
    <p:extLst>
      <p:ext uri="{BB962C8B-B14F-4D97-AF65-F5344CB8AC3E}">
        <p14:creationId xmlns:p14="http://schemas.microsoft.com/office/powerpoint/2010/main" val="235782725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0183B-D236-F368-9577-7C61C3CF7DD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5E22EFD-E7F6-56F1-8F1F-52486AE9DA59}"/>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Maintenance Support – Intensity of Study</a:t>
            </a:r>
          </a:p>
        </p:txBody>
      </p:sp>
      <p:sp>
        <p:nvSpPr>
          <p:cNvPr id="4" name="TextBox 3">
            <a:extLst>
              <a:ext uri="{FF2B5EF4-FFF2-40B4-BE49-F238E27FC236}">
                <a16:creationId xmlns:a16="http://schemas.microsoft.com/office/drawing/2014/main" id="{D50DE5AB-25BE-9CC9-1BCE-13223B062ED0}"/>
              </a:ext>
            </a:extLst>
          </p:cNvPr>
          <p:cNvSpPr txBox="1"/>
          <p:nvPr/>
        </p:nvSpPr>
        <p:spPr>
          <a:xfrm>
            <a:off x="265684" y="1413679"/>
            <a:ext cx="11411308" cy="4991110"/>
          </a:xfrm>
          <a:prstGeom prst="rect">
            <a:avLst/>
          </a:prstGeom>
          <a:noFill/>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provide support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proportionate to the number of credits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being undertaken in a course year, an eligible</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LLE student’s intensity of study is calculated as: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360000" marR="0" lvl="0" indent="-360000" algn="l" defTabSz="914400" rtl="0" eaLnBrk="1" fontAlgn="auto" latinLnBrk="0" hangingPunct="1">
              <a:lnSpc>
                <a:spcPct val="100000"/>
              </a:lnSpc>
              <a:spcBef>
                <a:spcPts val="400"/>
              </a:spcBef>
              <a:spcAft>
                <a:spcPts val="1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default value of 120 credits is used as standard intensity (HE Student Finance equivalence)</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Students undertaking course years with less credits than the standard value will see their entitlement         to loans for living costs (all elements) reduced by the intensity of study</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1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Eligible LLE students studying on course years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with more credits than the standard value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will:</a:t>
            </a: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Have their intensity capped at a maximum of 100%, and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 subject to the credit per week adjustment</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Students on higher-credit, longer duration courses may qualify for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Additional Weeks Entitlement</a:t>
            </a:r>
          </a:p>
        </p:txBody>
      </p:sp>
      <p:graphicFrame>
        <p:nvGraphicFramePr>
          <p:cNvPr id="5" name="Table 4">
            <a:extLst>
              <a:ext uri="{FF2B5EF4-FFF2-40B4-BE49-F238E27FC236}">
                <a16:creationId xmlns:a16="http://schemas.microsoft.com/office/drawing/2014/main" id="{0EAA6405-02CA-3ECD-F8D4-D5C4FF523141}"/>
              </a:ext>
            </a:extLst>
          </p:cNvPr>
          <p:cNvGraphicFramePr>
            <a:graphicFrameLocks noGrp="1"/>
          </p:cNvGraphicFramePr>
          <p:nvPr/>
        </p:nvGraphicFramePr>
        <p:xfrm>
          <a:off x="2281010" y="2187643"/>
          <a:ext cx="7629979" cy="6679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629979">
                  <a:extLst>
                    <a:ext uri="{9D8B030D-6E8A-4147-A177-3AD203B41FA5}">
                      <a16:colId xmlns:a16="http://schemas.microsoft.com/office/drawing/2014/main" val="3628048469"/>
                    </a:ext>
                  </a:extLst>
                </a:gridCol>
              </a:tblGrid>
              <a:tr h="667957">
                <a:tc>
                  <a:txBody>
                    <a:bodyPr/>
                    <a:lstStyle/>
                    <a:p>
                      <a:pPr algn="ctr"/>
                      <a:r>
                        <a:rPr lang="en-GB" sz="1700" b="0" dirty="0">
                          <a:solidFill>
                            <a:schemeClr val="bg1"/>
                          </a:solidFill>
                          <a:latin typeface="Arial" panose="020B0604020202020204" pitchFamily="34" charset="0"/>
                          <a:cs typeface="Arial" panose="020B0604020202020204" pitchFamily="34" charset="0"/>
                        </a:rPr>
                        <a:t>Intensity (%) = Course Year Credits / 120 x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rgbClr val="7030A0"/>
                    </a:solidFill>
                  </a:tcPr>
                </a:tc>
                <a:extLst>
                  <a:ext uri="{0D108BD9-81ED-4DB2-BD59-A6C34878D82A}">
                    <a16:rowId xmlns:a16="http://schemas.microsoft.com/office/drawing/2014/main" val="2317469043"/>
                  </a:ext>
                </a:extLst>
              </a:tr>
            </a:tbl>
          </a:graphicData>
        </a:graphic>
      </p:graphicFrame>
    </p:spTree>
    <p:extLst>
      <p:ext uri="{BB962C8B-B14F-4D97-AF65-F5344CB8AC3E}">
        <p14:creationId xmlns:p14="http://schemas.microsoft.com/office/powerpoint/2010/main" val="610805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8EB9D-0470-ADAF-6734-28049168C9E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FFC68A5-2F8B-1DF1-8480-B6A8B22AD7FB}"/>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Intensity of Study – Intensity of Study Example, Part 1</a:t>
            </a:r>
          </a:p>
        </p:txBody>
      </p:sp>
      <p:sp>
        <p:nvSpPr>
          <p:cNvPr id="4" name="Rectangle 3">
            <a:extLst>
              <a:ext uri="{FF2B5EF4-FFF2-40B4-BE49-F238E27FC236}">
                <a16:creationId xmlns:a16="http://schemas.microsoft.com/office/drawing/2014/main" id="{4BD60703-DAA5-9B2B-DCC2-B0399CB11260}"/>
              </a:ext>
            </a:extLst>
          </p:cNvPr>
          <p:cNvSpPr>
            <a:spLocks noChangeArrowheads="1"/>
          </p:cNvSpPr>
          <p:nvPr/>
        </p:nvSpPr>
        <p:spPr bwMode="auto">
          <a:xfrm>
            <a:off x="283957" y="1459177"/>
            <a:ext cx="11204552" cy="654050"/>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Part 1: Intensity calculation used to reduce loan entitlement,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 year under 30 weeks </a:t>
            </a:r>
          </a:p>
        </p:txBody>
      </p:sp>
      <p:graphicFrame>
        <p:nvGraphicFramePr>
          <p:cNvPr id="2" name="Table 1">
            <a:extLst>
              <a:ext uri="{FF2B5EF4-FFF2-40B4-BE49-F238E27FC236}">
                <a16:creationId xmlns:a16="http://schemas.microsoft.com/office/drawing/2014/main" id="{B7211B23-1869-AAF7-4330-A15944E279DA}"/>
              </a:ext>
            </a:extLst>
          </p:cNvPr>
          <p:cNvGraphicFramePr>
            <a:graphicFrameLocks noGrp="1"/>
          </p:cNvGraphicFramePr>
          <p:nvPr>
            <p:extLst>
              <p:ext uri="{D42A27DB-BD31-4B8C-83A1-F6EECF244321}">
                <p14:modId xmlns:p14="http://schemas.microsoft.com/office/powerpoint/2010/main" val="3839141328"/>
              </p:ext>
            </p:extLst>
          </p:nvPr>
        </p:nvGraphicFramePr>
        <p:xfrm>
          <a:off x="1664124" y="2063461"/>
          <a:ext cx="8863749" cy="240512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863749">
                  <a:extLst>
                    <a:ext uri="{9D8B030D-6E8A-4147-A177-3AD203B41FA5}">
                      <a16:colId xmlns:a16="http://schemas.microsoft.com/office/drawing/2014/main" val="3628048469"/>
                    </a:ext>
                  </a:extLst>
                </a:gridCol>
              </a:tblGrid>
              <a:tr h="7713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Donald is an eligible LLE student who is not entitled to benefits, he is 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and is studying a 30-credit module starting in 2027/28</a:t>
                      </a:r>
                      <a:endParaRPr lang="en-GB" sz="165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2317469043"/>
                  </a:ext>
                </a:extLst>
              </a:tr>
              <a:tr h="846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dirty="0">
                          <a:solidFill>
                            <a:schemeClr val="bg1"/>
                          </a:solidFill>
                          <a:latin typeface="Arial" panose="020B0604020202020204" pitchFamily="34" charset="0"/>
                          <a:cs typeface="Arial" panose="020B0604020202020204" pitchFamily="34" charset="0"/>
                        </a:rPr>
                        <a:t>Donald’s module is 20 weeks long, and he will be living with his parents during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dirty="0">
                          <a:solidFill>
                            <a:schemeClr val="bg1"/>
                          </a:solidFill>
                          <a:latin typeface="Arial" panose="020B0604020202020204" pitchFamily="34" charset="0"/>
                          <a:cs typeface="Arial" panose="020B0604020202020204" pitchFamily="34" charset="0"/>
                        </a:rPr>
                        <a:t>the course, his household income is £18,000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3087338715"/>
                  </a:ext>
                </a:extLst>
              </a:tr>
              <a:tr h="787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dirty="0">
                          <a:solidFill>
                            <a:schemeClr val="bg1"/>
                          </a:solidFill>
                          <a:latin typeface="Arial" panose="020B0604020202020204" pitchFamily="34" charset="0"/>
                          <a:cs typeface="Arial" panose="020B0604020202020204" pitchFamily="34" charset="0"/>
                        </a:rPr>
                        <a:t>Donald qualifies for the non-final year Parental Home rate of loan for living 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3345190457"/>
                  </a:ext>
                </a:extLst>
              </a:tr>
            </a:tbl>
          </a:graphicData>
        </a:graphic>
      </p:graphicFrame>
      <p:graphicFrame>
        <p:nvGraphicFramePr>
          <p:cNvPr id="3" name="Table 2">
            <a:extLst>
              <a:ext uri="{FF2B5EF4-FFF2-40B4-BE49-F238E27FC236}">
                <a16:creationId xmlns:a16="http://schemas.microsoft.com/office/drawing/2014/main" id="{ADB95D65-D8AD-700D-E873-EDE75ED4E862}"/>
              </a:ext>
            </a:extLst>
          </p:cNvPr>
          <p:cNvGraphicFramePr>
            <a:graphicFrameLocks noGrp="1"/>
          </p:cNvGraphicFramePr>
          <p:nvPr>
            <p:extLst>
              <p:ext uri="{D42A27DB-BD31-4B8C-83A1-F6EECF244321}">
                <p14:modId xmlns:p14="http://schemas.microsoft.com/office/powerpoint/2010/main" val="714828542"/>
              </p:ext>
            </p:extLst>
          </p:nvPr>
        </p:nvGraphicFramePr>
        <p:xfrm>
          <a:off x="1664124" y="4468586"/>
          <a:ext cx="8863749" cy="177402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863749">
                  <a:extLst>
                    <a:ext uri="{9D8B030D-6E8A-4147-A177-3AD203B41FA5}">
                      <a16:colId xmlns:a16="http://schemas.microsoft.com/office/drawing/2014/main" val="3628048469"/>
                    </a:ext>
                  </a:extLst>
                </a:gridCol>
              </a:tblGrid>
              <a:tr h="857303">
                <a:tc>
                  <a:txBody>
                    <a:bodyPr/>
                    <a:lstStyle/>
                    <a:p>
                      <a:pPr algn="ctr">
                        <a:spcBef>
                          <a:spcPts val="0"/>
                        </a:spcBef>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As his household income is under £25,000, Donald will not be subject to </a:t>
                      </a:r>
                    </a:p>
                    <a:p>
                      <a:pPr algn="ctr">
                        <a:spcBef>
                          <a:spcPts val="0"/>
                        </a:spcBef>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an income assessed reduction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accent5">
                        <a:lumMod val="50000"/>
                      </a:schemeClr>
                    </a:solidFill>
                  </a:tcPr>
                </a:tc>
                <a:extLst>
                  <a:ext uri="{0D108BD9-81ED-4DB2-BD59-A6C34878D82A}">
                    <a16:rowId xmlns:a16="http://schemas.microsoft.com/office/drawing/2014/main" val="3282916027"/>
                  </a:ext>
                </a:extLst>
              </a:tr>
              <a:tr h="916724">
                <a:tc>
                  <a:txBody>
                    <a:bodyPr/>
                    <a:lstStyle/>
                    <a:p>
                      <a:pPr algn="ctr">
                        <a:spcBef>
                          <a:spcPts val="0"/>
                        </a:spcBef>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However, as his credits for the course year are lower than 120 credits, </a:t>
                      </a:r>
                    </a:p>
                    <a:p>
                      <a:pPr algn="ctr">
                        <a:spcBef>
                          <a:spcPts val="0"/>
                        </a:spcBef>
                        <a:spcAft>
                          <a:spcPts val="0"/>
                        </a:spcAft>
                      </a:pPr>
                      <a:r>
                        <a:rPr lang="en-GB" sz="1650" b="0" kern="1200" dirty="0">
                          <a:solidFill>
                            <a:schemeClr val="bg1"/>
                          </a:solidFill>
                          <a:latin typeface="Arial" panose="020B0604020202020204" pitchFamily="34" charset="0"/>
                          <a:ea typeface="+mn-ea"/>
                          <a:cs typeface="Arial" panose="020B0604020202020204" pitchFamily="34" charset="0"/>
                        </a:rPr>
                        <a:t>Donald will be subject to an intensity reduction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accent1"/>
                    </a:solidFill>
                  </a:tcPr>
                </a:tc>
                <a:extLst>
                  <a:ext uri="{0D108BD9-81ED-4DB2-BD59-A6C34878D82A}">
                    <a16:rowId xmlns:a16="http://schemas.microsoft.com/office/drawing/2014/main" val="2119553235"/>
                  </a:ext>
                </a:extLst>
              </a:tr>
            </a:tbl>
          </a:graphicData>
        </a:graphic>
      </p:graphicFrame>
    </p:spTree>
    <p:extLst>
      <p:ext uri="{BB962C8B-B14F-4D97-AF65-F5344CB8AC3E}">
        <p14:creationId xmlns:p14="http://schemas.microsoft.com/office/powerpoint/2010/main" val="1359898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1A75-DF35-FE1E-110D-651014E893D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54EAF95-5D3C-851A-46CB-64C91F5C559A}"/>
              </a:ext>
            </a:extLst>
          </p:cNvPr>
          <p:cNvSpPr txBox="1">
            <a:spLocks noGrp="1"/>
          </p:cNvSpPr>
          <p:nvPr>
            <p:ph type="title" idx="4294967295"/>
          </p:nvPr>
        </p:nvSpPr>
        <p:spPr>
          <a:xfrm>
            <a:off x="275950" y="435429"/>
            <a:ext cx="1147155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Intensity of Study – Intensity of Study Example, Part 2</a:t>
            </a:r>
          </a:p>
        </p:txBody>
      </p:sp>
      <p:sp>
        <p:nvSpPr>
          <p:cNvPr id="4" name="Rectangle 3">
            <a:extLst>
              <a:ext uri="{FF2B5EF4-FFF2-40B4-BE49-F238E27FC236}">
                <a16:creationId xmlns:a16="http://schemas.microsoft.com/office/drawing/2014/main" id="{040B21A6-FD96-0213-361F-82714B9AD8E3}"/>
              </a:ext>
            </a:extLst>
          </p:cNvPr>
          <p:cNvSpPr>
            <a:spLocks noChangeArrowheads="1"/>
          </p:cNvSpPr>
          <p:nvPr/>
        </p:nvSpPr>
        <p:spPr bwMode="auto">
          <a:xfrm>
            <a:off x="283957" y="1459177"/>
            <a:ext cx="11204552" cy="654050"/>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Part 2: Intensity calculation used to reduce loan entitlement,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 year under 30 weeks </a:t>
            </a:r>
          </a:p>
        </p:txBody>
      </p:sp>
      <p:graphicFrame>
        <p:nvGraphicFramePr>
          <p:cNvPr id="2" name="Table 1">
            <a:extLst>
              <a:ext uri="{FF2B5EF4-FFF2-40B4-BE49-F238E27FC236}">
                <a16:creationId xmlns:a16="http://schemas.microsoft.com/office/drawing/2014/main" id="{4E0CE913-EA90-1381-3AAE-759E957AB189}"/>
              </a:ext>
            </a:extLst>
          </p:cNvPr>
          <p:cNvGraphicFramePr>
            <a:graphicFrameLocks noGrp="1"/>
          </p:cNvGraphicFramePr>
          <p:nvPr>
            <p:extLst>
              <p:ext uri="{D42A27DB-BD31-4B8C-83A1-F6EECF244321}">
                <p14:modId xmlns:p14="http://schemas.microsoft.com/office/powerpoint/2010/main" val="3534687223"/>
              </p:ext>
            </p:extLst>
          </p:nvPr>
        </p:nvGraphicFramePr>
        <p:xfrm>
          <a:off x="1664125" y="2063461"/>
          <a:ext cx="8863749" cy="16812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863749">
                  <a:extLst>
                    <a:ext uri="{9D8B030D-6E8A-4147-A177-3AD203B41FA5}">
                      <a16:colId xmlns:a16="http://schemas.microsoft.com/office/drawing/2014/main" val="3628048469"/>
                    </a:ext>
                  </a:extLst>
                </a:gridCol>
              </a:tblGrid>
              <a:tr h="821391">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Donald is studying a 30-credit module in 2027/28, with a 20-week duration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His household income is £18,000</a:t>
                      </a:r>
                      <a:endParaRPr lang="en-GB" sz="165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2317469043"/>
                  </a:ext>
                </a:extLst>
              </a:tr>
              <a:tr h="859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dirty="0">
                          <a:solidFill>
                            <a:schemeClr val="bg1"/>
                          </a:solidFill>
                          <a:latin typeface="Arial" panose="020B0604020202020204" pitchFamily="34" charset="0"/>
                          <a:cs typeface="Arial" panose="020B0604020202020204" pitchFamily="34" charset="0"/>
                        </a:rPr>
                        <a:t>As his household income is under £25,000, Donald will not be subject to 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dirty="0">
                          <a:solidFill>
                            <a:schemeClr val="bg1"/>
                          </a:solidFill>
                          <a:latin typeface="Arial" panose="020B0604020202020204" pitchFamily="34" charset="0"/>
                          <a:cs typeface="Arial" panose="020B0604020202020204" pitchFamily="34" charset="0"/>
                        </a:rPr>
                        <a:t>income assessed reduction, but he will be subject to an intensity reduction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3087338715"/>
                  </a:ext>
                </a:extLst>
              </a:tr>
            </a:tbl>
          </a:graphicData>
        </a:graphic>
      </p:graphicFrame>
      <p:graphicFrame>
        <p:nvGraphicFramePr>
          <p:cNvPr id="3" name="Table 2">
            <a:extLst>
              <a:ext uri="{FF2B5EF4-FFF2-40B4-BE49-F238E27FC236}">
                <a16:creationId xmlns:a16="http://schemas.microsoft.com/office/drawing/2014/main" id="{C898796A-7B3E-8D5F-1346-46260C7212FB}"/>
              </a:ext>
            </a:extLst>
          </p:cNvPr>
          <p:cNvGraphicFramePr>
            <a:graphicFrameLocks noGrp="1"/>
          </p:cNvGraphicFramePr>
          <p:nvPr>
            <p:extLst>
              <p:ext uri="{D42A27DB-BD31-4B8C-83A1-F6EECF244321}">
                <p14:modId xmlns:p14="http://schemas.microsoft.com/office/powerpoint/2010/main" val="1030069316"/>
              </p:ext>
            </p:extLst>
          </p:nvPr>
        </p:nvGraphicFramePr>
        <p:xfrm>
          <a:off x="1664125" y="3744685"/>
          <a:ext cx="8863749" cy="254327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863749">
                  <a:extLst>
                    <a:ext uri="{9D8B030D-6E8A-4147-A177-3AD203B41FA5}">
                      <a16:colId xmlns:a16="http://schemas.microsoft.com/office/drawing/2014/main" val="3628048469"/>
                    </a:ext>
                  </a:extLst>
                </a:gridCol>
              </a:tblGrid>
              <a:tr h="584869">
                <a:tc>
                  <a:txBody>
                    <a:bodyPr/>
                    <a:lstStyle/>
                    <a:p>
                      <a:pPr algn="ctr"/>
                      <a:r>
                        <a:rPr lang="en-GB" sz="1650" b="0" kern="1200" dirty="0">
                          <a:solidFill>
                            <a:schemeClr val="bg1"/>
                          </a:solidFill>
                          <a:latin typeface="Arial" panose="020B0604020202020204" pitchFamily="34" charset="0"/>
                          <a:ea typeface="+mn-ea"/>
                          <a:cs typeface="Arial" panose="020B0604020202020204" pitchFamily="34" charset="0"/>
                        </a:rPr>
                        <a:t>Donald’s base entitlement is £9,118 (30 x £303.93)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3282916027"/>
                  </a:ext>
                </a:extLst>
              </a:tr>
              <a:tr h="590611">
                <a:tc>
                  <a:txBody>
                    <a:bodyPr/>
                    <a:lstStyle/>
                    <a:p>
                      <a:pPr algn="ctr">
                        <a:spcBef>
                          <a:spcPts val="600"/>
                        </a:spcBef>
                        <a:spcAft>
                          <a:spcPts val="600"/>
                        </a:spcAft>
                      </a:pPr>
                      <a:r>
                        <a:rPr lang="en-GB" sz="1650" b="0" kern="1200" dirty="0">
                          <a:solidFill>
                            <a:schemeClr val="bg1"/>
                          </a:solidFill>
                          <a:latin typeface="Arial" panose="020B0604020202020204" pitchFamily="34" charset="0"/>
                          <a:ea typeface="+mn-ea"/>
                          <a:cs typeface="Arial" panose="020B0604020202020204" pitchFamily="34" charset="0"/>
                        </a:rPr>
                        <a:t>His intensity is calculated as: Intensity (%) = 30 / 120 x 100 =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accent5">
                        <a:lumMod val="50000"/>
                      </a:schemeClr>
                    </a:solidFill>
                  </a:tcPr>
                </a:tc>
                <a:extLst>
                  <a:ext uri="{0D108BD9-81ED-4DB2-BD59-A6C34878D82A}">
                    <a16:rowId xmlns:a16="http://schemas.microsoft.com/office/drawing/2014/main" val="2119553235"/>
                  </a:ext>
                </a:extLst>
              </a:tr>
              <a:tr h="825949">
                <a:tc>
                  <a:txBody>
                    <a:bodyPr/>
                    <a:lstStyle/>
                    <a:p>
                      <a:pPr marL="0" algn="ctr" defTabSz="914400" rtl="0" eaLnBrk="1" latinLnBrk="0" hangingPunct="1"/>
                      <a:r>
                        <a:rPr lang="en-GB" sz="1650" b="0" kern="1200" dirty="0">
                          <a:solidFill>
                            <a:schemeClr val="bg1"/>
                          </a:solidFill>
                          <a:latin typeface="Arial" panose="020B0604020202020204" pitchFamily="34" charset="0"/>
                          <a:ea typeface="+mn-ea"/>
                          <a:cs typeface="Arial" panose="020B0604020202020204" pitchFamily="34" charset="0"/>
                        </a:rPr>
                        <a:t>Donald’s base income assessed entitlement is reduced by his intensity of study: </a:t>
                      </a:r>
                    </a:p>
                    <a:p>
                      <a:pPr marL="0" algn="ctr" defTabSz="914400" rtl="0" eaLnBrk="1" latinLnBrk="0" hangingPunct="1">
                        <a:spcBef>
                          <a:spcPts val="600"/>
                        </a:spcBef>
                      </a:pPr>
                      <a:r>
                        <a:rPr lang="en-GB" sz="1650" b="0" kern="1200" dirty="0">
                          <a:solidFill>
                            <a:schemeClr val="bg1"/>
                          </a:solidFill>
                          <a:latin typeface="Arial" panose="020B0604020202020204" pitchFamily="34" charset="0"/>
                          <a:ea typeface="+mn-ea"/>
                          <a:cs typeface="Arial" panose="020B0604020202020204" pitchFamily="34" charset="0"/>
                        </a:rPr>
                        <a:t>£9,118 x 25% = £2,279.50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accent1"/>
                    </a:solidFill>
                  </a:tcPr>
                </a:tc>
                <a:extLst>
                  <a:ext uri="{0D108BD9-81ED-4DB2-BD59-A6C34878D82A}">
                    <a16:rowId xmlns:a16="http://schemas.microsoft.com/office/drawing/2014/main" val="710181670"/>
                  </a:ext>
                </a:extLst>
              </a:tr>
              <a:tr h="541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50" b="0" kern="1200" dirty="0">
                          <a:solidFill>
                            <a:schemeClr val="bg1"/>
                          </a:solidFill>
                          <a:latin typeface="Arial" panose="020B0604020202020204" pitchFamily="34" charset="0"/>
                          <a:ea typeface="+mn-ea"/>
                          <a:cs typeface="Arial" panose="020B0604020202020204" pitchFamily="34" charset="0"/>
                        </a:rPr>
                        <a:t>Donald’s income assessed, intensity adjusted entitlement for the module is £2,279.50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1967579570"/>
                  </a:ext>
                </a:extLst>
              </a:tr>
            </a:tbl>
          </a:graphicData>
        </a:graphic>
      </p:graphicFrame>
    </p:spTree>
    <p:extLst>
      <p:ext uri="{BB962C8B-B14F-4D97-AF65-F5344CB8AC3E}">
        <p14:creationId xmlns:p14="http://schemas.microsoft.com/office/powerpoint/2010/main" val="754522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ABD8-1C1E-C183-CA04-8FFD0511725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6BC51F5-A442-73F0-A3C8-57DB92A200F2}"/>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e Lifelong Learning Entitlement</a:t>
            </a:r>
            <a:endParaRPr kumimoji="0" lang="en-GB" sz="3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Living Cost Support</a:t>
            </a:r>
            <a:br>
              <a:rPr lang="en-GB" b="0" dirty="0">
                <a:latin typeface="Arial" panose="020B0604020202020204" pitchFamily="34" charset="0"/>
                <a:cs typeface="Arial" panose="020B0604020202020204" pitchFamily="34" charset="0"/>
              </a:rPr>
            </a:b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Supplementary Grants, Eligibility Summary</a:t>
            </a:r>
            <a:endPar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6461217-254A-CD8C-4CEE-903E919B8997}"/>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grpSp>
        <p:nvGrpSpPr>
          <p:cNvPr id="2" name="Group 1" descr="Key Comonent title: What Funding Can I Get?">
            <a:extLst>
              <a:ext uri="{FF2B5EF4-FFF2-40B4-BE49-F238E27FC236}">
                <a16:creationId xmlns:a16="http://schemas.microsoft.com/office/drawing/2014/main" id="{D6F75D5D-6984-2A67-246E-B992DD02D068}"/>
              </a:ext>
            </a:extLst>
          </p:cNvPr>
          <p:cNvGrpSpPr/>
          <p:nvPr/>
        </p:nvGrpSpPr>
        <p:grpSpPr>
          <a:xfrm>
            <a:off x="9439158" y="230168"/>
            <a:ext cx="2328301" cy="1052072"/>
            <a:chOff x="2616" y="465804"/>
            <a:chExt cx="2328301" cy="1052072"/>
          </a:xfrm>
          <a:scene3d>
            <a:camera prst="orthographicFront"/>
            <a:lightRig rig="threePt" dir="t"/>
          </a:scene3d>
        </p:grpSpPr>
        <p:sp>
          <p:nvSpPr>
            <p:cNvPr id="4" name="Arrow: Chevron 3">
              <a:extLst>
                <a:ext uri="{FF2B5EF4-FFF2-40B4-BE49-F238E27FC236}">
                  <a16:creationId xmlns:a16="http://schemas.microsoft.com/office/drawing/2014/main" id="{4783048E-D7A4-AD76-F1F3-B455F83AAC18}"/>
                </a:ext>
              </a:extLst>
            </p:cNvPr>
            <p:cNvSpPr/>
            <p:nvPr/>
          </p:nvSpPr>
          <p:spPr>
            <a:xfrm>
              <a:off x="2616" y="477396"/>
              <a:ext cx="2328301" cy="1040480"/>
            </a:xfrm>
            <a:prstGeom prst="chevron">
              <a:avLst/>
            </a:prstGeom>
            <a:solidFill>
              <a:srgbClr val="005293"/>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E2CABACA-E207-7900-2957-AD6CBBBB5F08}"/>
                </a:ext>
              </a:extLst>
            </p:cNvPr>
            <p:cNvSpPr txBox="1"/>
            <p:nvPr/>
          </p:nvSpPr>
          <p:spPr>
            <a:xfrm>
              <a:off x="466976" y="465804"/>
              <a:ext cx="150108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Funding Entitlement</a:t>
              </a:r>
            </a:p>
          </p:txBody>
        </p:sp>
      </p:grpSp>
    </p:spTree>
    <p:extLst>
      <p:ext uri="{BB962C8B-B14F-4D97-AF65-F5344CB8AC3E}">
        <p14:creationId xmlns:p14="http://schemas.microsoft.com/office/powerpoint/2010/main" val="46724943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57EA-4F2E-2019-E4F1-EDF5C98B6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8E0AD-931D-8F52-3B23-F5F94BD74001}"/>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Targeted Support Grants and DSA</a:t>
            </a:r>
          </a:p>
        </p:txBody>
      </p:sp>
      <p:sp>
        <p:nvSpPr>
          <p:cNvPr id="4" name="Text Placeholder 3">
            <a:extLst>
              <a:ext uri="{FF2B5EF4-FFF2-40B4-BE49-F238E27FC236}">
                <a16:creationId xmlns:a16="http://schemas.microsoft.com/office/drawing/2014/main" id="{A4637BE1-8658-C980-24B7-CD18C020B052}"/>
              </a:ext>
            </a:extLst>
          </p:cNvPr>
          <p:cNvSpPr>
            <a:spLocks noGrp="1"/>
          </p:cNvSpPr>
          <p:nvPr>
            <p:ph type="body" sz="half" idx="4294967295"/>
          </p:nvPr>
        </p:nvSpPr>
        <p:spPr>
          <a:xfrm>
            <a:off x="270192" y="1862547"/>
            <a:ext cx="11115563" cy="4403794"/>
          </a:xfrm>
        </p:spPr>
        <p:txBody>
          <a:bodyPr>
            <a:normAutofit/>
          </a:bodyPr>
          <a:lstStyle/>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Under the LLE, targeted grant</a:t>
            </a:r>
            <a:r>
              <a:rPr kumimoji="0" lang="en-GB" sz="1800" b="0" i="0" u="none" strike="noStrike" kern="1200" cap="none" spc="0" normalizeH="0" noProof="0" dirty="0">
                <a:ln>
                  <a:noFill/>
                </a:ln>
                <a:solidFill>
                  <a:prstClr val="black"/>
                </a:solidFill>
                <a:effectLst/>
                <a:uLnTx/>
                <a:uFillTx/>
                <a:latin typeface="Arial" panose="020B0604020202020204"/>
                <a:ea typeface="+mn-ea"/>
                <a:cs typeface="Arial" panose="020B0604020202020204" pitchFamily="34" charset="0"/>
              </a:rPr>
              <a:t> support</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will be available for eligible students undertaking study on a full-time</a:t>
            </a:r>
          </a:p>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basis (equivalent to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least 120 credits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per course year):</a:t>
            </a: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buClrTx/>
              <a:buSz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This applies to</a:t>
            </a:r>
            <a:r>
              <a:rPr lang="en-GB" sz="1800" dirty="0">
                <a:solidFill>
                  <a:prstClr val="black"/>
                </a:solidFill>
                <a:latin typeface="Arial" panose="020B0604020202020204"/>
                <a:cs typeface="Arial" panose="020B0604020202020204" pitchFamily="34" charset="0"/>
              </a:rPr>
              <a:t>:</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0" marR="0" lvl="0" indent="0" algn="l" defTabSz="914400" rtl="0" eaLnBrk="1" fontAlgn="auto" latinLnBrk="0" hangingPunct="1">
              <a:lnSpc>
                <a:spcPct val="100000"/>
              </a:lnSpc>
              <a:spcBef>
                <a:spcPts val="0"/>
              </a:spcBef>
              <a:buClrTx/>
              <a:buSzTx/>
              <a:buNone/>
              <a:tabLst/>
              <a:defRPr/>
            </a:pPr>
            <a:endParaRPr lang="en-GB" sz="1800" dirty="0">
              <a:solidFill>
                <a:prstClr val="black"/>
              </a:solidFill>
              <a:latin typeface="Arial" panose="020B0604020202020204"/>
              <a:cs typeface="Arial" panose="020B0604020202020204" pitchFamily="34" charset="0"/>
            </a:endParaRPr>
          </a:p>
          <a:p>
            <a:pPr>
              <a:lnSpc>
                <a:spcPct val="100000"/>
              </a:lnSpc>
              <a:spcBef>
                <a:spcPts val="0"/>
              </a:spcBef>
              <a:defRPr/>
            </a:pPr>
            <a:r>
              <a:rPr kumimoji="0" lang="en-GB" sz="1800" i="0" u="none" strike="noStrike" kern="1200" cap="none" spc="0" normalizeH="0" baseline="0" noProof="0" dirty="0">
                <a:ln>
                  <a:noFill/>
                </a:ln>
                <a:solidFill>
                  <a:prstClr val="black"/>
                </a:solidFill>
                <a:effectLst/>
                <a:uLnTx/>
                <a:uFillTx/>
                <a:latin typeface="Arial" panose="020B0604020202020204"/>
                <a:cs typeface="Arial" panose="020B0604020202020204" pitchFamily="34" charset="0"/>
              </a:rPr>
              <a:t>Grants for Dependants (GFDs), and </a:t>
            </a:r>
          </a:p>
          <a:p>
            <a:pPr>
              <a:lnSpc>
                <a:spcPct val="100000"/>
              </a:lnSpc>
              <a:spcBef>
                <a:spcPts val="0"/>
              </a:spcBef>
              <a:defRPr/>
            </a:pPr>
            <a:endParaRPr lang="en-GB" sz="1800" dirty="0">
              <a:solidFill>
                <a:prstClr val="black"/>
              </a:solidFill>
              <a:latin typeface="Arial" panose="020B0604020202020204"/>
              <a:cs typeface="Arial" panose="020B0604020202020204" pitchFamily="34" charset="0"/>
            </a:endParaRPr>
          </a:p>
          <a:p>
            <a:pPr>
              <a:lnSpc>
                <a:spcPct val="100000"/>
              </a:lnSpc>
              <a:spcBef>
                <a:spcPts val="0"/>
              </a:spcBef>
              <a:defRPr/>
            </a:pPr>
            <a:r>
              <a:rPr kumimoji="0" lang="en-GB" sz="1800" i="0" u="none" strike="noStrike" kern="1200" cap="none" spc="0" normalizeH="0" baseline="0" noProof="0" dirty="0">
                <a:ln>
                  <a:noFill/>
                </a:ln>
                <a:solidFill>
                  <a:prstClr val="black"/>
                </a:solidFill>
                <a:effectLst/>
                <a:uLnTx/>
                <a:uFillTx/>
                <a:latin typeface="Arial" panose="020B0604020202020204"/>
                <a:cs typeface="Arial" panose="020B0604020202020204" pitchFamily="34" charset="0"/>
              </a:rPr>
              <a:t>Travel Grants</a:t>
            </a:r>
          </a:p>
          <a:p>
            <a:pPr>
              <a:lnSpc>
                <a:spcPct val="100000"/>
              </a:lnSpc>
              <a:spcBef>
                <a:spcPts val="0"/>
              </a:spcBef>
              <a:defRPr/>
            </a:pPr>
            <a:endParaRPr lang="en-GB" sz="1800" dirty="0">
              <a:solidFill>
                <a:prstClr val="black"/>
              </a:solidFill>
              <a:latin typeface="Arial" panose="020B0604020202020204"/>
              <a:cs typeface="Arial" panose="020B0604020202020204" pitchFamily="34" charset="0"/>
            </a:endParaRPr>
          </a:p>
          <a:p>
            <a:pPr>
              <a:lnSpc>
                <a:spcPct val="100000"/>
              </a:lnSpc>
              <a:spcBef>
                <a:spcPts val="0"/>
              </a:spcBef>
              <a:defRPr/>
            </a:pPr>
            <a:r>
              <a:rPr kumimoji="0" lang="en-GB" sz="1800" i="0" u="none" strike="noStrike" kern="1200" cap="none" spc="0" normalizeH="0" baseline="0" noProof="0" dirty="0">
                <a:ln>
                  <a:noFill/>
                </a:ln>
                <a:solidFill>
                  <a:prstClr val="black"/>
                </a:solidFill>
                <a:effectLst/>
                <a:uLnTx/>
                <a:uFillTx/>
                <a:latin typeface="Arial" panose="020B0604020202020204"/>
                <a:cs typeface="Arial" panose="020B0604020202020204" pitchFamily="34" charset="0"/>
              </a:rPr>
              <a:t>The government intends to continue its evaluation of how these grants are used</a:t>
            </a: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600"/>
              </a:spcBef>
              <a:buClrTx/>
              <a:buSz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Disabled Students’ Allowance (DSA)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will also continue to be available for eligible LLE students: </a:t>
            </a:r>
          </a:p>
          <a:p>
            <a:pPr marL="0" marR="0" lvl="0" indent="0" algn="l" defTabSz="914400" rtl="0" eaLnBrk="1" fontAlgn="auto" latinLnBrk="0" hangingPunct="1">
              <a:lnSpc>
                <a:spcPct val="100000"/>
              </a:lnSpc>
              <a:spcBef>
                <a:spcPts val="0"/>
              </a:spcBef>
              <a:buClrTx/>
              <a:buSzTx/>
              <a:buNone/>
              <a:tabLst/>
              <a:defRPr/>
            </a:pPr>
            <a:endParaRPr lang="en-GB" sz="1800" dirty="0">
              <a:solidFill>
                <a:prstClr val="black"/>
              </a:solidFill>
              <a:latin typeface="Arial" panose="020B0604020202020204"/>
              <a:cs typeface="Arial" panose="020B0604020202020204" pitchFamily="34" charset="0"/>
            </a:endParaRPr>
          </a:p>
          <a:p>
            <a:pPr>
              <a:lnSpc>
                <a:spcPct val="100000"/>
              </a:lnSpc>
              <a:spcBef>
                <a:spcPts val="0"/>
              </a:spcBef>
              <a:defRPr/>
            </a:pPr>
            <a:r>
              <a:rPr kumimoji="0" lang="en-GB" sz="1800" i="0" u="none" strike="noStrike" kern="1200" cap="none" spc="0" normalizeH="0" baseline="0" noProof="0" dirty="0">
                <a:ln>
                  <a:noFill/>
                </a:ln>
                <a:solidFill>
                  <a:prstClr val="black"/>
                </a:solidFill>
                <a:effectLst/>
                <a:uLnTx/>
                <a:uFillTx/>
                <a:latin typeface="Arial" panose="020B0604020202020204"/>
                <a:cs typeface="Arial" panose="020B0604020202020204" pitchFamily="34" charset="0"/>
              </a:rPr>
              <a:t>This is providing they are undertaking 30 or more credits per course</a:t>
            </a:r>
            <a:endParaRPr kumimoji="0" lang="en-GB"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465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23A6-1093-526C-3133-481C6C1CA13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B4CE3DC-1B70-8E57-77C6-C4613F8BDFE8}"/>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The Lifelong Learning Entitlement</a:t>
            </a:r>
          </a:p>
          <a:p>
            <a:pPr marL="0" marR="0" lvl="0" indent="0" algn="l" defTabSz="914400" rtl="0" eaLnBrk="1" fontAlgn="auto" latinLnBrk="0" hangingPunct="1">
              <a:lnSpc>
                <a:spcPct val="100000"/>
              </a:lnSpc>
              <a:spcBef>
                <a:spcPct val="0"/>
              </a:spcBef>
              <a:spcAft>
                <a:spcPts val="1800"/>
              </a:spcAft>
              <a:buClrTx/>
              <a:buSzTx/>
              <a:buFontTx/>
              <a:buNone/>
              <a:tabLst/>
              <a:defRPr/>
            </a:pPr>
            <a:br>
              <a:rPr kumimoji="0" lang="en-GB" sz="2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lang="en-GB" b="0" dirty="0">
                <a:latin typeface="Arial" panose="020B0604020202020204" pitchFamily="34" charset="0"/>
                <a:cs typeface="Arial" panose="020B0604020202020204" pitchFamily="34" charset="0"/>
              </a:rPr>
              <a:t>Loan Repayment Overview </a:t>
            </a:r>
            <a:endParaRPr kumimoji="0" lang="en-GB" sz="2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nvGrpSpPr>
          <p:cNvPr id="2" name="Group 1" descr="Key Comonent title: How Can I Find Out More?">
            <a:extLst>
              <a:ext uri="{FF2B5EF4-FFF2-40B4-BE49-F238E27FC236}">
                <a16:creationId xmlns:a16="http://schemas.microsoft.com/office/drawing/2014/main" id="{F4B566E4-E465-2A7E-FE25-31158C20E820}"/>
              </a:ext>
            </a:extLst>
          </p:cNvPr>
          <p:cNvGrpSpPr/>
          <p:nvPr/>
        </p:nvGrpSpPr>
        <p:grpSpPr>
          <a:xfrm>
            <a:off x="9439158" y="222773"/>
            <a:ext cx="2328301" cy="1059467"/>
            <a:chOff x="2616" y="458409"/>
            <a:chExt cx="2328301" cy="1059467"/>
          </a:xfrm>
          <a:scene3d>
            <a:camera prst="orthographicFront"/>
            <a:lightRig rig="threePt" dir="t"/>
          </a:scene3d>
        </p:grpSpPr>
        <p:sp>
          <p:nvSpPr>
            <p:cNvPr id="3" name="Arrow: Chevron 2">
              <a:extLst>
                <a:ext uri="{FF2B5EF4-FFF2-40B4-BE49-F238E27FC236}">
                  <a16:creationId xmlns:a16="http://schemas.microsoft.com/office/drawing/2014/main" id="{5D7CD2FB-3C9F-C41A-0299-AD935EE37DA5}"/>
                </a:ext>
              </a:extLst>
            </p:cNvPr>
            <p:cNvSpPr/>
            <p:nvPr/>
          </p:nvSpPr>
          <p:spPr>
            <a:xfrm>
              <a:off x="2616" y="477396"/>
              <a:ext cx="2328301" cy="1040480"/>
            </a:xfrm>
            <a:prstGeom prst="chevron">
              <a:avLst/>
            </a:prstGeom>
            <a:solidFill>
              <a:srgbClr val="660066"/>
            </a:solidFill>
            <a:ln>
              <a:noFill/>
            </a:ln>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Chevron 4">
              <a:extLst>
                <a:ext uri="{FF2B5EF4-FFF2-40B4-BE49-F238E27FC236}">
                  <a16:creationId xmlns:a16="http://schemas.microsoft.com/office/drawing/2014/main" id="{68806429-1B39-0046-B0FB-2E59A4416609}"/>
                </a:ext>
              </a:extLst>
            </p:cNvPr>
            <p:cNvSpPr txBox="1"/>
            <p:nvPr/>
          </p:nvSpPr>
          <p:spPr>
            <a:xfrm>
              <a:off x="538096" y="458409"/>
              <a:ext cx="1356302"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Loan Repayment</a:t>
              </a:r>
            </a:p>
          </p:txBody>
        </p:sp>
      </p:grpSp>
      <p:sp>
        <p:nvSpPr>
          <p:cNvPr id="5" name="TextBox 4">
            <a:extLst>
              <a:ext uri="{FF2B5EF4-FFF2-40B4-BE49-F238E27FC236}">
                <a16:creationId xmlns:a16="http://schemas.microsoft.com/office/drawing/2014/main" id="{F884B8CF-3D55-DBC8-5989-4BAA1134D4FE}"/>
              </a:ext>
            </a:extLst>
          </p:cNvPr>
          <p:cNvSpPr txBox="1"/>
          <p:nvPr/>
        </p:nvSpPr>
        <p:spPr>
          <a:xfrm>
            <a:off x="313509" y="6191793"/>
            <a:ext cx="6901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Policy information and illustrative figures are subject to final LLE Regulations! </a:t>
            </a:r>
          </a:p>
        </p:txBody>
      </p:sp>
    </p:spTree>
    <p:extLst>
      <p:ext uri="{BB962C8B-B14F-4D97-AF65-F5344CB8AC3E}">
        <p14:creationId xmlns:p14="http://schemas.microsoft.com/office/powerpoint/2010/main" val="403975492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842BD-5379-BF2F-4500-A2BAEFBFF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54521-36A6-3E12-5427-0EA010F488DC}"/>
              </a:ext>
            </a:extLst>
          </p:cNvPr>
          <p:cNvSpPr txBox="1">
            <a:spLocks noGrp="1"/>
          </p:cNvSpPr>
          <p:nvPr>
            <p:ph type="title" idx="4294967295"/>
          </p:nvPr>
        </p:nvSpPr>
        <p:spPr>
          <a:xfrm>
            <a:off x="275951" y="435429"/>
            <a:ext cx="115881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Loan Repayment Under the LLE – Plan 5 Terms </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8F09E82-513C-9F46-FE1A-EFC772090099}"/>
              </a:ext>
            </a:extLst>
          </p:cNvPr>
          <p:cNvSpPr>
            <a:spLocks noGrp="1"/>
          </p:cNvSpPr>
          <p:nvPr>
            <p:ph type="body" sz="half" idx="4294967295"/>
          </p:nvPr>
        </p:nvSpPr>
        <p:spPr>
          <a:xfrm>
            <a:off x="270192" y="1433362"/>
            <a:ext cx="11041275" cy="4990119"/>
          </a:xfrm>
        </p:spPr>
        <p:txBody>
          <a:bodyPr>
            <a:noAutofit/>
          </a:bodyPr>
          <a:lstStyle/>
          <a:p>
            <a:pPr marL="360000" lvl="0" indent="-360000">
              <a:lnSpc>
                <a:spcPct val="100000"/>
              </a:lnSpc>
              <a:spcBef>
                <a:spcPts val="0"/>
              </a:spcBef>
              <a:spcAft>
                <a:spcPts val="2100"/>
              </a:spcAft>
              <a:buNone/>
              <a:defRPr/>
            </a:pPr>
            <a:r>
              <a:rPr lang="en-GB" sz="1800" dirty="0">
                <a:solidFill>
                  <a:prstClr val="black"/>
                </a:solidFill>
                <a:latin typeface="Arial" panose="020B0604020202020204"/>
                <a:cs typeface="Arial" panose="020B0604020202020204" pitchFamily="34" charset="0"/>
              </a:rPr>
              <a:t>Loans taken out under the LLE will be </a:t>
            </a:r>
            <a:r>
              <a:rPr lang="en-GB" sz="1800" b="1" dirty="0">
                <a:solidFill>
                  <a:prstClr val="black"/>
                </a:solidFill>
                <a:latin typeface="Arial" panose="020B0604020202020204"/>
                <a:cs typeface="Arial" panose="020B0604020202020204" pitchFamily="34" charset="0"/>
              </a:rPr>
              <a:t>subject to Plan 5 repayment terms and conditions:</a:t>
            </a:r>
            <a:endParaRPr lang="en-GB" sz="1800" dirty="0">
              <a:solidFill>
                <a:prstClr val="black"/>
              </a:solidFill>
              <a:latin typeface="Arial" panose="020B0604020202020204"/>
              <a:cs typeface="Arial" panose="020B0604020202020204" pitchFamily="34" charset="0"/>
            </a:endParaRPr>
          </a:p>
          <a:p>
            <a:pPr>
              <a:lnSpc>
                <a:spcPct val="100000"/>
              </a:lnSpc>
              <a:spcBef>
                <a:spcPts val="0"/>
              </a:spcBef>
              <a:defRPr/>
            </a:pPr>
            <a:r>
              <a:rPr lang="en-GB" sz="1800" dirty="0">
                <a:solidFill>
                  <a:prstClr val="black"/>
                </a:solidFill>
                <a:latin typeface="Arial" panose="020B0604020202020204"/>
                <a:cs typeface="Arial" panose="020B0604020202020204" pitchFamily="34" charset="0"/>
              </a:rPr>
              <a:t>Where a student takes out a loan under the LLE, they will be liable to make statutory repayments   toward their loan balance from the Statutory Repayment Due Date (SRDD)</a:t>
            </a:r>
          </a:p>
          <a:p>
            <a:pPr>
              <a:lnSpc>
                <a:spcPct val="100000"/>
              </a:lnSpc>
              <a:spcBef>
                <a:spcPts val="0"/>
              </a:spcBef>
              <a:defRPr/>
            </a:pPr>
            <a:endParaRPr lang="en-GB" sz="1800" dirty="0">
              <a:solidFill>
                <a:prstClr val="black"/>
              </a:solidFill>
              <a:latin typeface="Arial" panose="020B0604020202020204"/>
              <a:cs typeface="Arial" panose="020B0604020202020204" pitchFamily="34" charset="0"/>
            </a:endParaRPr>
          </a:p>
          <a:p>
            <a:pPr>
              <a:lnSpc>
                <a:spcPct val="100000"/>
              </a:lnSpc>
              <a:spcBef>
                <a:spcPts val="0"/>
              </a:spcBef>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0"/>
              </a:spcBef>
              <a:buNone/>
              <a:defRPr/>
            </a:pPr>
            <a:endParaRPr lang="en-GB" sz="1800" dirty="0">
              <a:solidFill>
                <a:prstClr val="black"/>
              </a:solidFill>
              <a:latin typeface="Arial" panose="020B0604020202020204"/>
              <a:cs typeface="Arial" panose="020B0604020202020204" pitchFamily="34" charset="0"/>
            </a:endParaRPr>
          </a:p>
          <a:p>
            <a:pPr marL="0" indent="0">
              <a:lnSpc>
                <a:spcPct val="100000"/>
              </a:lnSpc>
              <a:spcBef>
                <a:spcPts val="500"/>
              </a:spcBef>
              <a:buNone/>
              <a:defRPr/>
            </a:pPr>
            <a:r>
              <a:rPr lang="en-GB" sz="1800" b="1" dirty="0">
                <a:solidFill>
                  <a:srgbClr val="660066"/>
                </a:solidFill>
                <a:latin typeface="Arial" panose="020B0604020202020204" pitchFamily="34" charset="0"/>
                <a:cs typeface="Arial" panose="020B0604020202020204" pitchFamily="34" charset="0"/>
              </a:rPr>
              <a:t>IAG Note: </a:t>
            </a:r>
            <a:r>
              <a:rPr lang="en-GB" sz="1800" dirty="0">
                <a:solidFill>
                  <a:prstClr val="black"/>
                </a:solidFill>
                <a:latin typeface="Arial" panose="020B0604020202020204"/>
                <a:cs typeface="Arial" panose="020B0604020202020204" pitchFamily="34" charset="0"/>
              </a:rPr>
              <a:t>Where a student takes out loans under the LLE for multiple courses or modules that are      being studied concurrently, a separate SRDD will be set for each individual course or module</a:t>
            </a:r>
          </a:p>
          <a:p>
            <a:pPr>
              <a:lnSpc>
                <a:spcPct val="100000"/>
              </a:lnSpc>
              <a:spcBef>
                <a:spcPts val="0"/>
              </a:spcBef>
              <a:defRPr/>
            </a:pPr>
            <a:endParaRPr lang="en-GB" sz="1800" dirty="0">
              <a:solidFill>
                <a:prstClr val="black"/>
              </a:solidFill>
              <a:latin typeface="Arial" panose="020B0604020202020204"/>
              <a:cs typeface="Arial" panose="020B0604020202020204" pitchFamily="34" charset="0"/>
            </a:endParaRPr>
          </a:p>
          <a:p>
            <a:pPr marL="360000" lvl="0" indent="-360000">
              <a:lnSpc>
                <a:spcPct val="100000"/>
              </a:lnSpc>
              <a:spcBef>
                <a:spcPts val="0"/>
              </a:spcBef>
              <a:buNone/>
              <a:defRPr/>
            </a:pPr>
            <a:r>
              <a:rPr lang="en-GB" sz="1800" dirty="0">
                <a:solidFill>
                  <a:prstClr val="black"/>
                </a:solidFill>
                <a:latin typeface="Arial" panose="020B0604020202020204"/>
                <a:cs typeface="Arial" panose="020B0604020202020204" pitchFamily="34" charset="0"/>
              </a:rPr>
              <a:t>  </a:t>
            </a:r>
          </a:p>
          <a:p>
            <a:pPr marL="360000" lvl="0" indent="-360000">
              <a:lnSpc>
                <a:spcPct val="100000"/>
              </a:lnSpc>
              <a:spcBef>
                <a:spcPts val="0"/>
              </a:spcBef>
              <a:buNone/>
              <a:defRPr/>
            </a:pPr>
            <a:r>
              <a:rPr lang="en-GB" sz="1800" dirty="0">
                <a:solidFill>
                  <a:prstClr val="black"/>
                </a:solidFill>
                <a:latin typeface="Arial" panose="020B0604020202020204"/>
                <a:cs typeface="Arial" panose="020B0604020202020204" pitchFamily="34" charset="0"/>
              </a:rPr>
              <a:t> </a:t>
            </a:r>
          </a:p>
          <a:p>
            <a:pPr marL="360000" lvl="0" indent="-360000">
              <a:lnSpc>
                <a:spcPct val="100000"/>
              </a:lnSpc>
              <a:spcBef>
                <a:spcPts val="0"/>
              </a:spcBef>
              <a:buNone/>
              <a:defRPr/>
            </a:pPr>
            <a:endParaRPr lang="en-GB" sz="18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5DAD09D-331F-B9DB-9412-26216ADC7384}"/>
              </a:ext>
            </a:extLst>
          </p:cNvPr>
          <p:cNvGraphicFramePr>
            <a:graphicFrameLocks noGrp="1"/>
          </p:cNvGraphicFramePr>
          <p:nvPr>
            <p:extLst>
              <p:ext uri="{D42A27DB-BD31-4B8C-83A1-F6EECF244321}">
                <p14:modId xmlns:p14="http://schemas.microsoft.com/office/powerpoint/2010/main" val="1619290187"/>
              </p:ext>
            </p:extLst>
          </p:nvPr>
        </p:nvGraphicFramePr>
        <p:xfrm>
          <a:off x="1706278" y="2717529"/>
          <a:ext cx="8779443" cy="303850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79443">
                  <a:extLst>
                    <a:ext uri="{9D8B030D-6E8A-4147-A177-3AD203B41FA5}">
                      <a16:colId xmlns:a16="http://schemas.microsoft.com/office/drawing/2014/main" val="2594673812"/>
                    </a:ext>
                  </a:extLst>
                </a:gridCol>
              </a:tblGrid>
              <a:tr h="51643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Key Repayment Terms and Conditions for Plan 5 Student Loans: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2060"/>
                    </a:solidFill>
                  </a:tcPr>
                </a:tc>
                <a:extLst>
                  <a:ext uri="{0D108BD9-81ED-4DB2-BD59-A6C34878D82A}">
                    <a16:rowId xmlns:a16="http://schemas.microsoft.com/office/drawing/2014/main" val="3362754581"/>
                  </a:ext>
                </a:extLst>
              </a:tr>
              <a:tr h="734615">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annual repayment threshold is currently set at £25,000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Increasing by Retail Price Index (RPI) each tax year from 2027-28 (TBC)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7030A0"/>
                    </a:solidFill>
                  </a:tcPr>
                </a:tc>
                <a:extLst>
                  <a:ext uri="{0D108BD9-81ED-4DB2-BD59-A6C34878D82A}">
                    <a16:rowId xmlns:a16="http://schemas.microsoft.com/office/drawing/2014/main" val="1632070243"/>
                  </a:ext>
                </a:extLst>
              </a:tr>
              <a:tr h="724821">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Interest rates are linked to RPI only (no variable interest rate applies)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interest rate applied is subject to Prevailing Market Rate capping rules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6666"/>
                    </a:solidFill>
                  </a:tcPr>
                </a:tc>
                <a:extLst>
                  <a:ext uri="{0D108BD9-81ED-4DB2-BD59-A6C34878D82A}">
                    <a16:rowId xmlns:a16="http://schemas.microsoft.com/office/drawing/2014/main" val="2664450429"/>
                  </a:ext>
                </a:extLst>
              </a:tr>
              <a:tr h="54270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SRDD set as the start of the tax year following course completion or withdrawal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5293"/>
                    </a:solidFill>
                  </a:tcPr>
                </a:tc>
                <a:extLst>
                  <a:ext uri="{0D108BD9-81ED-4DB2-BD59-A6C34878D82A}">
                    <a16:rowId xmlns:a16="http://schemas.microsoft.com/office/drawing/2014/main" val="913783031"/>
                  </a:ext>
                </a:extLst>
              </a:tr>
              <a:tr h="519924">
                <a:tc>
                  <a:txBody>
                    <a:bodyPr/>
                    <a:lstStyle/>
                    <a:p>
                      <a:pPr marL="0" marR="0" lvl="0" indent="0" algn="ctr"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GB" sz="16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loan term cancellation of 40 years from the SRDD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70C0"/>
                    </a:solidFill>
                  </a:tcPr>
                </a:tc>
                <a:extLst>
                  <a:ext uri="{0D108BD9-81ED-4DB2-BD59-A6C34878D82A}">
                    <a16:rowId xmlns:a16="http://schemas.microsoft.com/office/drawing/2014/main" val="3092865938"/>
                  </a:ext>
                </a:extLst>
              </a:tr>
            </a:tbl>
          </a:graphicData>
        </a:graphic>
      </p:graphicFrame>
    </p:spTree>
    <p:extLst>
      <p:ext uri="{BB962C8B-B14F-4D97-AF65-F5344CB8AC3E}">
        <p14:creationId xmlns:p14="http://schemas.microsoft.com/office/powerpoint/2010/main" val="1192083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1" presetClass="entr" presetSubtype="0" fill="hold" nodeType="withEffect">
                                  <p:stCondLst>
                                    <p:cond delay="0"/>
                                  </p:stCondLst>
                                  <p:childTnLst>
                                    <p:set>
                                      <p:cBhvr>
                                        <p:cTn id="13"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59974-09F1-47D1-D3D7-A6953B25DFA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BD035F5-DF47-C7E7-BE63-1EB265BA72A9}"/>
              </a:ext>
            </a:extLst>
          </p:cNvPr>
          <p:cNvSpPr txBox="1">
            <a:spLocks noGrp="1"/>
          </p:cNvSpPr>
          <p:nvPr>
            <p:ph type="title" idx="4294967295"/>
          </p:nvPr>
        </p:nvSpPr>
        <p:spPr>
          <a:xfrm>
            <a:off x="1220149" y="2644996"/>
            <a:ext cx="9751701" cy="232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The Lifelong Learning Entitlement</a:t>
            </a:r>
          </a:p>
          <a:p>
            <a:pPr marL="0" marR="0" lvl="0" indent="0" algn="l" defTabSz="914400" rtl="0" eaLnBrk="1" fontAlgn="auto" latinLnBrk="0" hangingPunct="1">
              <a:lnSpc>
                <a:spcPct val="100000"/>
              </a:lnSpc>
              <a:spcBef>
                <a:spcPct val="0"/>
              </a:spcBef>
              <a:spcAft>
                <a:spcPts val="1800"/>
              </a:spcAft>
              <a:buClrTx/>
              <a:buSzTx/>
              <a:buFontTx/>
              <a:buNone/>
              <a:tabLst/>
              <a:defRPr/>
            </a:pPr>
            <a:br>
              <a:rPr kumimoji="0" lang="en-GB" sz="2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GB" sz="2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Guidance Material and Resources</a:t>
            </a:r>
          </a:p>
        </p:txBody>
      </p:sp>
      <p:grpSp>
        <p:nvGrpSpPr>
          <p:cNvPr id="2" name="Group 1" descr="Key Comonent title: How Can I Find Out More?">
            <a:extLst>
              <a:ext uri="{FF2B5EF4-FFF2-40B4-BE49-F238E27FC236}">
                <a16:creationId xmlns:a16="http://schemas.microsoft.com/office/drawing/2014/main" id="{438A0F6C-C685-0767-B8DB-59C5CA8C33A8}"/>
              </a:ext>
            </a:extLst>
          </p:cNvPr>
          <p:cNvGrpSpPr/>
          <p:nvPr/>
        </p:nvGrpSpPr>
        <p:grpSpPr>
          <a:xfrm>
            <a:off x="9439158" y="220015"/>
            <a:ext cx="2328301" cy="1062225"/>
            <a:chOff x="2616" y="455651"/>
            <a:chExt cx="2328301" cy="1062225"/>
          </a:xfrm>
          <a:scene3d>
            <a:camera prst="orthographicFront"/>
            <a:lightRig rig="threePt" dir="t"/>
          </a:scene3d>
        </p:grpSpPr>
        <p:sp>
          <p:nvSpPr>
            <p:cNvPr id="3" name="Arrow: Chevron 2">
              <a:extLst>
                <a:ext uri="{FF2B5EF4-FFF2-40B4-BE49-F238E27FC236}">
                  <a16:creationId xmlns:a16="http://schemas.microsoft.com/office/drawing/2014/main" id="{366EB6E2-D7F8-FA1F-9E74-300BC1B8EB05}"/>
                </a:ext>
              </a:extLst>
            </p:cNvPr>
            <p:cNvSpPr/>
            <p:nvPr/>
          </p:nvSpPr>
          <p:spPr>
            <a:xfrm>
              <a:off x="2616" y="477396"/>
              <a:ext cx="2328301" cy="1040480"/>
            </a:xfrm>
            <a:prstGeom prst="chevron">
              <a:avLst/>
            </a:prstGeom>
            <a:solidFill>
              <a:srgbClr val="C00000"/>
            </a:solidFill>
            <a:effectLst>
              <a:outerShdw blurRad="50800" dist="38100" dir="2700000" algn="tl" rotWithShape="0">
                <a:prstClr val="black">
                  <a:alpha val="40000"/>
                </a:prstClr>
              </a:outerShdw>
            </a:effectLst>
            <a:sp3d>
              <a:bevelT prst="angle"/>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Chevron 4">
              <a:extLst>
                <a:ext uri="{FF2B5EF4-FFF2-40B4-BE49-F238E27FC236}">
                  <a16:creationId xmlns:a16="http://schemas.microsoft.com/office/drawing/2014/main" id="{6020D1E3-09AA-1023-D6D9-1BFA740B8992}"/>
                </a:ext>
              </a:extLst>
            </p:cNvPr>
            <p:cNvSpPr txBox="1"/>
            <p:nvPr/>
          </p:nvSpPr>
          <p:spPr>
            <a:xfrm>
              <a:off x="424941" y="455651"/>
              <a:ext cx="1599505" cy="10404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 Guidance </a:t>
              </a:r>
            </a:p>
            <a:p>
              <a:pPr marL="0" marR="0" lvl="0" indent="0" algn="ctr" defTabSz="777875"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Resources</a:t>
              </a:r>
            </a:p>
          </p:txBody>
        </p:sp>
      </p:grpSp>
    </p:spTree>
    <p:extLst>
      <p:ext uri="{BB962C8B-B14F-4D97-AF65-F5344CB8AC3E}">
        <p14:creationId xmlns:p14="http://schemas.microsoft.com/office/powerpoint/2010/main" val="2231180735"/>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AA214-1A64-C9EE-D7AE-0EA995116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43F7D-3AEC-9685-9D41-DBB748339CBA}"/>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Policy Information – DfE Guidance Summary</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C792BE2D-381D-68B9-A8BA-6DF868DAA405}"/>
              </a:ext>
            </a:extLst>
          </p:cNvPr>
          <p:cNvSpPr>
            <a:spLocks noGrp="1"/>
          </p:cNvSpPr>
          <p:nvPr>
            <p:ph type="body" sz="half" idx="4294967295"/>
          </p:nvPr>
        </p:nvSpPr>
        <p:spPr>
          <a:xfrm>
            <a:off x="270191" y="1524098"/>
            <a:ext cx="11344866" cy="4956791"/>
          </a:xfrm>
        </p:spPr>
        <p:txBody>
          <a:bodyPr>
            <a:norm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DfE have published an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overview page and supporting guidance</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material covering essential LLE policy,</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1800" dirty="0">
                <a:solidFill>
                  <a:prstClr val="black"/>
                </a:solidFill>
                <a:latin typeface="Arial" panose="020B0604020202020204"/>
                <a:cs typeface="Arial" panose="020B0604020202020204" pitchFamily="34" charset="0"/>
              </a:rPr>
              <a:t>funding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entitlement and implementation information:</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www.gov.uk/government/publications/lifelong-learning-entitlement-lle-overview/lifelong-learning-entitlement-overview</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14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hlinkClick r:id="rId4"/>
              </a:rPr>
              <a:t>www.gov.uk/government/publications/lifelong-learning-entitlement-tuition-fee-limits</a:t>
            </a: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hlinkClick r:id="rId5"/>
              </a:rPr>
              <a:t>www.gov.uk/government/publications/lifelong-learning-entitlement-maintenance-loans-for-living-costs</a:t>
            </a:r>
            <a:r>
              <a:rPr kumimoji="0" lang="en-GB" sz="1400" b="0" i="0" u="none" strike="noStrike" kern="1200" cap="none" spc="0" normalizeH="0" baseline="0" noProof="0" dirty="0">
                <a:ln>
                  <a:noFill/>
                </a:ln>
                <a:solidFill>
                  <a:prstClr val="black"/>
                </a:solidFill>
                <a:effectLst/>
                <a:uLnTx/>
                <a:uFillTx/>
                <a:latin typeface="Arial" panose="020B0604020202020204"/>
                <a:ea typeface="ＭＳ Ｐゴシック" charset="-128"/>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Picture 8" descr="QR Code link to GOV.UK LLE Overview Page">
            <a:extLst>
              <a:ext uri="{FF2B5EF4-FFF2-40B4-BE49-F238E27FC236}">
                <a16:creationId xmlns:a16="http://schemas.microsoft.com/office/drawing/2014/main" id="{82994BEA-16E7-7FC4-2EE7-0CFCE5A58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2538" y="3039344"/>
            <a:ext cx="1026629" cy="1026629"/>
          </a:xfrm>
          <a:prstGeom prst="rect">
            <a:avLst/>
          </a:prstGeom>
          <a:ln>
            <a:solidFill>
              <a:schemeClr val="bg1">
                <a:lumMod val="50000"/>
              </a:schemeClr>
            </a:solidFill>
          </a:ln>
          <a:effectLst>
            <a:outerShdw blurRad="63500" sx="102000" sy="102000" algn="ctr" rotWithShape="0">
              <a:prstClr val="black">
                <a:alpha val="40000"/>
              </a:prstClr>
            </a:outerShdw>
          </a:effectLst>
        </p:spPr>
      </p:pic>
      <p:grpSp>
        <p:nvGrpSpPr>
          <p:cNvPr id="8" name="Group 7" descr="Images showing LLE Overview, Fee Limit and Maintenance guidance pages on GOV.UK. ">
            <a:extLst>
              <a:ext uri="{FF2B5EF4-FFF2-40B4-BE49-F238E27FC236}">
                <a16:creationId xmlns:a16="http://schemas.microsoft.com/office/drawing/2014/main" id="{72F4025E-BEFC-AB51-1D63-CB9C0C0274AC}"/>
              </a:ext>
            </a:extLst>
          </p:cNvPr>
          <p:cNvGrpSpPr/>
          <p:nvPr/>
        </p:nvGrpSpPr>
        <p:grpSpPr>
          <a:xfrm>
            <a:off x="1608769" y="3733800"/>
            <a:ext cx="8974461" cy="2571409"/>
            <a:chOff x="1189666" y="3709184"/>
            <a:chExt cx="8756433" cy="2508939"/>
          </a:xfrm>
        </p:grpSpPr>
        <p:pic>
          <p:nvPicPr>
            <p:cNvPr id="10" name="Picture 9">
              <a:extLst>
                <a:ext uri="{FF2B5EF4-FFF2-40B4-BE49-F238E27FC236}">
                  <a16:creationId xmlns:a16="http://schemas.microsoft.com/office/drawing/2014/main" id="{A4A11A95-4A5F-0EC5-03C0-C908029D97C1}"/>
                </a:ext>
              </a:extLst>
            </p:cNvPr>
            <p:cNvPicPr>
              <a:picLocks noChangeAspect="1"/>
            </p:cNvPicPr>
            <p:nvPr/>
          </p:nvPicPr>
          <p:blipFill>
            <a:blip r:embed="rId7"/>
            <a:stretch>
              <a:fillRect/>
            </a:stretch>
          </p:blipFill>
          <p:spPr>
            <a:xfrm>
              <a:off x="1189666" y="3709184"/>
              <a:ext cx="2755964" cy="2508939"/>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B5A00E3-7EAC-2313-576C-05FD4D0D3081}"/>
                </a:ext>
              </a:extLst>
            </p:cNvPr>
            <p:cNvPicPr>
              <a:picLocks noChangeAspect="1"/>
            </p:cNvPicPr>
            <p:nvPr/>
          </p:nvPicPr>
          <p:blipFill>
            <a:blip r:embed="rId8"/>
            <a:srcRect t="2463" r="1173" b="-1"/>
            <a:stretch>
              <a:fillRect/>
            </a:stretch>
          </p:blipFill>
          <p:spPr>
            <a:xfrm>
              <a:off x="4654854" y="3709184"/>
              <a:ext cx="3038755" cy="2038474"/>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DB28900-248E-61D7-D906-9BC02E4F2A66}"/>
                </a:ext>
              </a:extLst>
            </p:cNvPr>
            <p:cNvPicPr>
              <a:picLocks noChangeAspect="1"/>
            </p:cNvPicPr>
            <p:nvPr/>
          </p:nvPicPr>
          <p:blipFill>
            <a:blip r:embed="rId9"/>
            <a:stretch>
              <a:fillRect/>
            </a:stretch>
          </p:blipFill>
          <p:spPr>
            <a:xfrm>
              <a:off x="6808995" y="4420308"/>
              <a:ext cx="3137104" cy="1797815"/>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38369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BE2E-B467-A2A2-2106-28D75836A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6B6D6-FC61-4DE2-D662-5A03DF067D10}"/>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SFE HE Student Finance AY 2026/27 – Tuition Fee Levels</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3" name="Rectangle 3">
            <a:extLst>
              <a:ext uri="{FF2B5EF4-FFF2-40B4-BE49-F238E27FC236}">
                <a16:creationId xmlns:a16="http://schemas.microsoft.com/office/drawing/2014/main" id="{E9ACE192-57CA-F89E-BFA4-D5C8F82826A5}"/>
              </a:ext>
            </a:extLst>
          </p:cNvPr>
          <p:cNvSpPr>
            <a:spLocks noChangeArrowheads="1"/>
          </p:cNvSpPr>
          <p:nvPr/>
        </p:nvSpPr>
        <p:spPr bwMode="auto">
          <a:xfrm>
            <a:off x="270192" y="1334550"/>
            <a:ext cx="11170442"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maximum tuition fees for undergraduate students starting or continuing full-time and part-time courses</a:t>
            </a:r>
          </a:p>
          <a:p>
            <a:pPr marL="360000" marR="0" lvl="0" indent="-360000" algn="l" defTabSz="914400" rtl="0" eaLnBrk="1" fontAlgn="auto" latinLnBrk="0" hangingPunct="1">
              <a:lnSpc>
                <a:spcPct val="100000"/>
              </a:lnSpc>
              <a:spcBef>
                <a:spcPts val="0"/>
              </a:spcBef>
              <a:spcAft>
                <a:spcPts val="2000"/>
              </a:spcAft>
              <a:buClrTx/>
              <a:buSzTx/>
              <a:buFontTx/>
              <a:buNone/>
              <a:tabLst/>
              <a:defRPr/>
            </a:pPr>
            <a:r>
              <a:rPr lang="en-GB" dirty="0">
                <a:solidFill>
                  <a:prstClr val="black"/>
                </a:solidFill>
                <a:latin typeface="Arial" panose="020B0604020202020204"/>
                <a:cs typeface="Arial" panose="020B0604020202020204" pitchFamily="34" charset="0"/>
              </a:rPr>
              <a:t>a</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a:t>
            </a:r>
            <a:r>
              <a:rPr lang="en-GB" dirty="0">
                <a:solidFill>
                  <a:prstClr val="black"/>
                </a:solidFill>
                <a:latin typeface="Arial" panose="020B0604020202020204"/>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Approved (fee cap) Providers in academic year (AY) 2026/27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will be increased by 2.71%</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360000" marR="0" lvl="0" indent="-360000" algn="l" defTabSz="914400" rtl="0" eaLnBrk="1" fontAlgn="auto" latinLnBrk="0" hangingPunct="1">
              <a:lnSpc>
                <a:spcPct val="100000"/>
              </a:lnSpc>
              <a:spcBef>
                <a:spcPts val="0"/>
              </a:spcBef>
              <a:spcAft>
                <a:spcPts val="2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Tuition fees and loans for foundation years in classroom-based subjects will remain at academic         year 2025/26 levels (£5,760)</a:t>
            </a:r>
          </a:p>
          <a:p>
            <a:pPr marL="360000" marR="0" lvl="0" indent="-360000" algn="l" defTabSz="914400" rtl="0" eaLnBrk="1" fontAlgn="auto" latinLnBrk="0" hangingPunct="1">
              <a:lnSpc>
                <a:spcPct val="100000"/>
              </a:lnSpc>
              <a:spcBef>
                <a:spcPts val="0"/>
              </a:spcBef>
              <a:spcAft>
                <a:spcPts val="2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 academic year 2027/28, the maximum tuition fee level will be increased by a further 2.68%</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Eligible students undertaking courses at Approved (fee cap) Providers will qualify for Tuition Fee        Loan support to meet the full cost of their tuition</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F5E4DEF8-DAB2-32C1-65AD-64400BAC071D}"/>
              </a:ext>
            </a:extLst>
          </p:cNvPr>
          <p:cNvGraphicFramePr>
            <a:graphicFrameLocks noGrp="1"/>
          </p:cNvGraphicFramePr>
          <p:nvPr>
            <p:extLst>
              <p:ext uri="{D42A27DB-BD31-4B8C-83A1-F6EECF244321}">
                <p14:modId xmlns:p14="http://schemas.microsoft.com/office/powerpoint/2010/main" val="2070047093"/>
              </p:ext>
            </p:extLst>
          </p:nvPr>
        </p:nvGraphicFramePr>
        <p:xfrm>
          <a:off x="1684722" y="4182092"/>
          <a:ext cx="8822556" cy="2164322"/>
        </p:xfrm>
        <a:graphic>
          <a:graphicData uri="http://schemas.openxmlformats.org/drawingml/2006/table">
            <a:tbl>
              <a:tblPr firstRow="1" bandRow="1"/>
              <a:tblGrid>
                <a:gridCol w="1498843">
                  <a:extLst>
                    <a:ext uri="{9D8B030D-6E8A-4147-A177-3AD203B41FA5}">
                      <a16:colId xmlns:a16="http://schemas.microsoft.com/office/drawing/2014/main" val="1792080413"/>
                    </a:ext>
                  </a:extLst>
                </a:gridCol>
                <a:gridCol w="1427105">
                  <a:extLst>
                    <a:ext uri="{9D8B030D-6E8A-4147-A177-3AD203B41FA5}">
                      <a16:colId xmlns:a16="http://schemas.microsoft.com/office/drawing/2014/main" val="253762239"/>
                    </a:ext>
                  </a:extLst>
                </a:gridCol>
                <a:gridCol w="956897">
                  <a:extLst>
                    <a:ext uri="{9D8B030D-6E8A-4147-A177-3AD203B41FA5}">
                      <a16:colId xmlns:a16="http://schemas.microsoft.com/office/drawing/2014/main" val="989377162"/>
                    </a:ext>
                  </a:extLst>
                </a:gridCol>
                <a:gridCol w="1495848">
                  <a:extLst>
                    <a:ext uri="{9D8B030D-6E8A-4147-A177-3AD203B41FA5}">
                      <a16:colId xmlns:a16="http://schemas.microsoft.com/office/drawing/2014/main" val="3791682338"/>
                    </a:ext>
                  </a:extLst>
                </a:gridCol>
                <a:gridCol w="919964">
                  <a:extLst>
                    <a:ext uri="{9D8B030D-6E8A-4147-A177-3AD203B41FA5}">
                      <a16:colId xmlns:a16="http://schemas.microsoft.com/office/drawing/2014/main" val="4260439164"/>
                    </a:ext>
                  </a:extLst>
                </a:gridCol>
                <a:gridCol w="1486621">
                  <a:extLst>
                    <a:ext uri="{9D8B030D-6E8A-4147-A177-3AD203B41FA5}">
                      <a16:colId xmlns:a16="http://schemas.microsoft.com/office/drawing/2014/main" val="3419642077"/>
                    </a:ext>
                  </a:extLst>
                </a:gridCol>
                <a:gridCol w="1037278">
                  <a:extLst>
                    <a:ext uri="{9D8B030D-6E8A-4147-A177-3AD203B41FA5}">
                      <a16:colId xmlns:a16="http://schemas.microsoft.com/office/drawing/2014/main" val="1091148224"/>
                    </a:ext>
                  </a:extLst>
                </a:gridCol>
              </a:tblGrid>
              <a:tr h="7235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Course </a:t>
                      </a:r>
                    </a:p>
                    <a:p>
                      <a:pPr algn="ctr"/>
                      <a:r>
                        <a:rPr lang="en-GB" sz="1600" b="0" dirty="0">
                          <a:solidFill>
                            <a:schemeClr val="bg1"/>
                          </a:solidFill>
                          <a:latin typeface="Arial" panose="020B0604020202020204" pitchFamily="34" charset="0"/>
                          <a:cs typeface="Arial" panose="020B0604020202020204" pitchFamily="34" charset="0"/>
                        </a:rPr>
                        <a:t>Type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anose="020B0604020202020204" pitchFamily="34" charset="0"/>
                          <a:cs typeface="Arial" panose="020B0604020202020204" pitchFamily="34" charset="0"/>
                        </a:rPr>
                        <a:t>Tuition Fees</a:t>
                      </a:r>
                    </a:p>
                    <a:p>
                      <a:pPr algn="ctr"/>
                      <a:r>
                        <a:rPr lang="en-GB" sz="1600" b="0" dirty="0">
                          <a:latin typeface="Arial" panose="020B0604020202020204" pitchFamily="34" charset="0"/>
                          <a:cs typeface="Arial" panose="020B0604020202020204" pitchFamily="34" charset="0"/>
                        </a:rPr>
                        <a:t> AY 2025/26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anose="020B0604020202020204" pitchFamily="34" charset="0"/>
                          <a:cs typeface="Arial" panose="020B0604020202020204" pitchFamily="34" charset="0"/>
                        </a:rPr>
                        <a:t>Uplift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Tuition Fees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AY 2026/27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anose="020B0604020202020204" pitchFamily="34" charset="0"/>
                          <a:cs typeface="Arial" panose="020B0604020202020204" pitchFamily="34" charset="0"/>
                        </a:rPr>
                        <a:t>Uplift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Tuition Fees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AY 2027/28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4E9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anose="020B0604020202020204" pitchFamily="34" charset="0"/>
                          <a:cs typeface="Arial" panose="020B0604020202020204" pitchFamily="34" charset="0"/>
                        </a:rPr>
                        <a:t>Uplift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07546580"/>
                  </a:ext>
                </a:extLst>
              </a:tr>
              <a:tr h="480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Full-Time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£9,535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3.1%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£9,790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2.71%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£10,050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2.68%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63836512"/>
                  </a:ext>
                </a:extLst>
              </a:tr>
              <a:tr h="480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Part-Time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£7,145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3.1%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£7,335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2.71%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£7,530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2.68%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7231066"/>
                  </a:ext>
                </a:extLst>
              </a:tr>
              <a:tr h="4802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Accelerated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£11,440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3.1%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£11,750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2.71%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£12,060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2.68%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002801981"/>
                  </a:ext>
                </a:extLst>
              </a:tr>
            </a:tbl>
          </a:graphicData>
        </a:graphic>
      </p:graphicFrame>
    </p:spTree>
    <p:extLst>
      <p:ext uri="{BB962C8B-B14F-4D97-AF65-F5344CB8AC3E}">
        <p14:creationId xmlns:p14="http://schemas.microsoft.com/office/powerpoint/2010/main" val="3615980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2314-04B3-65C1-6537-6A72A37BB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316AF-57F6-7392-D6A5-0895B0078F5B}"/>
              </a:ext>
            </a:extLst>
          </p:cNvPr>
          <p:cNvSpPr txBox="1">
            <a:spLocks noGrp="1"/>
          </p:cNvSpPr>
          <p:nvPr>
            <p:ph type="title" idx="4294967295"/>
          </p:nvPr>
        </p:nvSpPr>
        <p:spPr>
          <a:xfrm>
            <a:off x="275951" y="435429"/>
            <a:ext cx="11447476"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Student Information – SFE Campaign Page and GOV.UK </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A582D338-FB74-A560-B50A-C40B9804344C}"/>
              </a:ext>
            </a:extLst>
          </p:cNvPr>
          <p:cNvSpPr>
            <a:spLocks noGrp="1"/>
          </p:cNvSpPr>
          <p:nvPr>
            <p:ph type="body" sz="half" idx="4294967295"/>
          </p:nvPr>
        </p:nvSpPr>
        <p:spPr>
          <a:xfrm>
            <a:off x="270192" y="1476397"/>
            <a:ext cx="11174818" cy="4956791"/>
          </a:xfrm>
        </p:spPr>
        <p:txBody>
          <a:bodyPr>
            <a:norm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Dedicated student guidance</a:t>
            </a:r>
            <a:r>
              <a:rPr lang="en-GB" sz="1800" dirty="0">
                <a:solidFill>
                  <a:prstClr val="black"/>
                </a:solidFill>
                <a:latin typeface="Arial" panose="020B0604020202020204"/>
                <a:cs typeface="Arial" pitchFamily="34" charset="0"/>
              </a:rPr>
              <a:t> covering </a:t>
            </a:r>
            <a:r>
              <a:rPr lang="en-GB" sz="1800" b="1" dirty="0">
                <a:solidFill>
                  <a:prstClr val="black"/>
                </a:solidFill>
                <a:latin typeface="Arial" panose="020B0604020202020204"/>
                <a:cs typeface="Arial" pitchFamily="34" charset="0"/>
              </a:rPr>
              <a:t>essential elements of the LLE </a:t>
            </a:r>
            <a:r>
              <a:rPr lang="en-GB" sz="1800" dirty="0">
                <a:solidFill>
                  <a:prstClr val="black"/>
                </a:solidFill>
                <a:latin typeface="Arial" panose="020B0604020202020204"/>
                <a:cs typeface="Arial" pitchFamily="34" charset="0"/>
              </a:rPr>
              <a:t>including eligibility, funding entitlement</a:t>
            </a:r>
          </a:p>
          <a:p>
            <a:pPr marL="360000" marR="0" lvl="0" indent="-360000" algn="l" defTabSz="914400" rtl="0" eaLnBrk="1" fontAlgn="auto" latinLnBrk="0" hangingPunct="1">
              <a:lnSpc>
                <a:spcPct val="100000"/>
              </a:lnSpc>
              <a:spcBef>
                <a:spcPts val="0"/>
              </a:spcBef>
              <a:spcAft>
                <a:spcPts val="2000"/>
              </a:spcAft>
              <a:buClrTx/>
              <a:buSzTx/>
              <a:buFontTx/>
              <a:buNone/>
              <a:tabLst/>
              <a:defRPr/>
            </a:pPr>
            <a:r>
              <a:rPr lang="en-GB" sz="1800" dirty="0">
                <a:solidFill>
                  <a:prstClr val="black"/>
                </a:solidFill>
                <a:latin typeface="Arial" panose="020B0604020202020204"/>
                <a:cs typeface="Arial" pitchFamily="34" charset="0"/>
              </a:rPr>
              <a:t>and study options has</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 </a:t>
            </a:r>
            <a:r>
              <a:rPr lang="en-GB" sz="1800" dirty="0">
                <a:solidFill>
                  <a:prstClr val="black"/>
                </a:solidFill>
                <a:latin typeface="Arial" panose="020B0604020202020204"/>
                <a:cs typeface="Arial" pitchFamily="34" charset="0"/>
              </a:rPr>
              <a:t>been published</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 </a:t>
            </a:r>
            <a:r>
              <a:rPr lang="en-GB" sz="1800" dirty="0">
                <a:solidFill>
                  <a:prstClr val="black"/>
                </a:solidFill>
                <a:latin typeface="Arial" panose="020B0604020202020204"/>
                <a:cs typeface="Arial" pitchFamily="34" charset="0"/>
              </a:rPr>
              <a:t>on</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 GOV.UK,</a:t>
            </a:r>
            <a:r>
              <a:rPr lang="en-GB" sz="1800" dirty="0">
                <a:solidFill>
                  <a:prstClr val="black"/>
                </a:solidFill>
                <a:latin typeface="Arial" panose="020B0604020202020204"/>
                <a:cs typeface="Arial" pitchFamily="34" charset="0"/>
              </a:rPr>
              <a:t> </a:t>
            </a: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the SFE campaign page and the DfE Education Hub</a:t>
            </a:r>
            <a:r>
              <a:rPr lang="en-GB" sz="1800" dirty="0">
                <a:solidFill>
                  <a:prstClr val="black"/>
                </a:solidFill>
                <a:latin typeface="Arial" panose="020B0604020202020204"/>
                <a:cs typeface="Arial"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hlinkClick r:id="rId3"/>
            </a:endParaRPr>
          </a:p>
          <a:p>
            <a:pPr marL="360000" marR="0" lvl="0" indent="-360000" algn="l" defTabSz="914400" rtl="0" eaLnBrk="1" fontAlgn="auto" latinLnBrk="0" hangingPunct="1">
              <a:lnSpc>
                <a:spcPct val="100000"/>
              </a:lnSpc>
              <a:spcBef>
                <a:spcPts val="0"/>
              </a:spcBef>
              <a:spcAft>
                <a:spcPts val="1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hlinkClick r:id="rId3"/>
              </a:rPr>
              <a:t>https://studentfinance.campaign.gov.uk/lifelong-learning-entitlement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 </a:t>
            </a:r>
          </a:p>
          <a:p>
            <a:pPr marL="360000" marR="0" lvl="0" indent="-360000" algn="l" defTabSz="914400" rtl="0" eaLnBrk="1" fontAlgn="auto" latinLnBrk="0" hangingPunct="1">
              <a:lnSpc>
                <a:spcPct val="100000"/>
              </a:lnSpc>
              <a:spcBef>
                <a:spcPts val="0"/>
              </a:spcBef>
              <a:spcAft>
                <a:spcPts val="1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www.gov.uk/student-finance-on-or-after-1-january-2027</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lang="en-GB" sz="14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1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www.gov.uk/government/publications/how-much-lifelong-learning-entitlement-lle-you-could-get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GB" sz="1400"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https://educationhub.blog.gov.uk/2026/05/what-the-lifelong-learning-entitlement-means-for-you</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2" name="Picture 11" descr="QR Code link to SFE Campaign Page LLE section">
            <a:extLst>
              <a:ext uri="{FF2B5EF4-FFF2-40B4-BE49-F238E27FC236}">
                <a16:creationId xmlns:a16="http://schemas.microsoft.com/office/drawing/2014/main" id="{A87B4611-1F72-7824-006F-3C4A76C1F7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3398" y="2609232"/>
            <a:ext cx="1025768" cy="1025768"/>
          </a:xfrm>
          <a:prstGeom prst="rect">
            <a:avLst/>
          </a:prstGeom>
          <a:ln>
            <a:solidFill>
              <a:schemeClr val="bg1">
                <a:lumMod val="50000"/>
              </a:schemeClr>
            </a:solidFill>
          </a:ln>
          <a:effectLst>
            <a:outerShdw blurRad="63500" sx="102000" sy="102000" algn="ctr" rotWithShape="0">
              <a:prstClr val="black">
                <a:alpha val="40000"/>
              </a:prstClr>
            </a:outerShdw>
          </a:effectLst>
        </p:spPr>
      </p:pic>
      <p:grpSp>
        <p:nvGrpSpPr>
          <p:cNvPr id="17" name="Group 16" descr="Content of the LLE student-facing delivers essential LLE funding messages and illustrative examples covering eligibility, loan entitlement, maintenance support, course and modular study options, extra financial help and repayment:&#10;">
            <a:extLst>
              <a:ext uri="{FF2B5EF4-FFF2-40B4-BE49-F238E27FC236}">
                <a16:creationId xmlns:a16="http://schemas.microsoft.com/office/drawing/2014/main" id="{607DDB70-7B15-CA8C-1F60-AE2351C66F35}"/>
              </a:ext>
            </a:extLst>
          </p:cNvPr>
          <p:cNvGrpSpPr/>
          <p:nvPr/>
        </p:nvGrpSpPr>
        <p:grpSpPr>
          <a:xfrm>
            <a:off x="481319" y="3942092"/>
            <a:ext cx="11229361" cy="2163633"/>
            <a:chOff x="438782" y="3942092"/>
            <a:chExt cx="11229361" cy="2163633"/>
          </a:xfrm>
        </p:grpSpPr>
        <p:pic>
          <p:nvPicPr>
            <p:cNvPr id="18" name="Picture 17">
              <a:extLst>
                <a:ext uri="{FF2B5EF4-FFF2-40B4-BE49-F238E27FC236}">
                  <a16:creationId xmlns:a16="http://schemas.microsoft.com/office/drawing/2014/main" id="{C2C5C2BD-99C8-0930-2A91-773EA7455AFB}"/>
                </a:ext>
              </a:extLst>
            </p:cNvPr>
            <p:cNvPicPr>
              <a:picLocks noChangeAspect="1"/>
            </p:cNvPicPr>
            <p:nvPr/>
          </p:nvPicPr>
          <p:blipFill>
            <a:blip r:embed="rId8"/>
            <a:stretch>
              <a:fillRect/>
            </a:stretch>
          </p:blipFill>
          <p:spPr>
            <a:xfrm>
              <a:off x="438782" y="3942092"/>
              <a:ext cx="2217008" cy="2163633"/>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8F054469-94AB-4DCF-AD1F-54781ADBA1DC}"/>
                </a:ext>
              </a:extLst>
            </p:cNvPr>
            <p:cNvGrpSpPr/>
            <p:nvPr/>
          </p:nvGrpSpPr>
          <p:grpSpPr>
            <a:xfrm>
              <a:off x="2067836" y="4079435"/>
              <a:ext cx="2777677" cy="2026290"/>
              <a:chOff x="2756059" y="4219980"/>
              <a:chExt cx="2777677" cy="2026290"/>
            </a:xfrm>
          </p:grpSpPr>
          <p:pic>
            <p:nvPicPr>
              <p:cNvPr id="15" name="Picture 14">
                <a:extLst>
                  <a:ext uri="{FF2B5EF4-FFF2-40B4-BE49-F238E27FC236}">
                    <a16:creationId xmlns:a16="http://schemas.microsoft.com/office/drawing/2014/main" id="{97DDAE1F-4191-9F37-5C2F-0F9F9CB5DCC5}"/>
                  </a:ext>
                </a:extLst>
              </p:cNvPr>
              <p:cNvPicPr>
                <a:picLocks noChangeAspect="1"/>
              </p:cNvPicPr>
              <p:nvPr/>
            </p:nvPicPr>
            <p:blipFill>
              <a:blip r:embed="rId9"/>
              <a:stretch>
                <a:fillRect/>
              </a:stretch>
            </p:blipFill>
            <p:spPr>
              <a:xfrm>
                <a:off x="2756059" y="4219980"/>
                <a:ext cx="1806065" cy="1565896"/>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16" name="Picture 15">
                <a:hlinkClick r:id="rId10"/>
                <a:extLst>
                  <a:ext uri="{FF2B5EF4-FFF2-40B4-BE49-F238E27FC236}">
                    <a16:creationId xmlns:a16="http://schemas.microsoft.com/office/drawing/2014/main" id="{A2F2E192-3970-F352-F5BF-7CB320C38DC1}"/>
                  </a:ext>
                </a:extLst>
              </p:cNvPr>
              <p:cNvPicPr>
                <a:picLocks noChangeAspect="1"/>
              </p:cNvPicPr>
              <p:nvPr/>
            </p:nvPicPr>
            <p:blipFill>
              <a:blip r:embed="rId11"/>
              <a:stretch>
                <a:fillRect/>
              </a:stretch>
            </p:blipFill>
            <p:spPr>
              <a:xfrm>
                <a:off x="3727671" y="4573523"/>
                <a:ext cx="1806065" cy="1672747"/>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grpSp>
        <p:grpSp>
          <p:nvGrpSpPr>
            <p:cNvPr id="9" name="Group 8">
              <a:extLst>
                <a:ext uri="{FF2B5EF4-FFF2-40B4-BE49-F238E27FC236}">
                  <a16:creationId xmlns:a16="http://schemas.microsoft.com/office/drawing/2014/main" id="{A6FACE4A-E168-93B4-7597-82E505EDD18C}"/>
                </a:ext>
              </a:extLst>
            </p:cNvPr>
            <p:cNvGrpSpPr/>
            <p:nvPr/>
          </p:nvGrpSpPr>
          <p:grpSpPr>
            <a:xfrm>
              <a:off x="5013792" y="3942092"/>
              <a:ext cx="3034679" cy="2163633"/>
              <a:chOff x="5357578" y="3975410"/>
              <a:chExt cx="3034679" cy="2163633"/>
            </a:xfrm>
          </p:grpSpPr>
          <p:pic>
            <p:nvPicPr>
              <p:cNvPr id="11" name="Picture 10">
                <a:extLst>
                  <a:ext uri="{FF2B5EF4-FFF2-40B4-BE49-F238E27FC236}">
                    <a16:creationId xmlns:a16="http://schemas.microsoft.com/office/drawing/2014/main" id="{3A3DE216-E462-C0D1-C99C-889488E33FD3}"/>
                  </a:ext>
                </a:extLst>
              </p:cNvPr>
              <p:cNvPicPr>
                <a:picLocks noChangeAspect="1"/>
              </p:cNvPicPr>
              <p:nvPr/>
            </p:nvPicPr>
            <p:blipFill>
              <a:blip r:embed="rId12"/>
              <a:stretch>
                <a:fillRect/>
              </a:stretch>
            </p:blipFill>
            <p:spPr>
              <a:xfrm>
                <a:off x="5357578" y="3975410"/>
                <a:ext cx="2529122" cy="1700205"/>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22" name="Picture 21">
                <a:hlinkClick r:id="rId13"/>
                <a:extLst>
                  <a:ext uri="{FF2B5EF4-FFF2-40B4-BE49-F238E27FC236}">
                    <a16:creationId xmlns:a16="http://schemas.microsoft.com/office/drawing/2014/main" id="{3C89DD1F-225D-8E04-2829-BDD5CF465881}"/>
                  </a:ext>
                </a:extLst>
              </p:cNvPr>
              <p:cNvPicPr>
                <a:picLocks noChangeAspect="1"/>
              </p:cNvPicPr>
              <p:nvPr/>
            </p:nvPicPr>
            <p:blipFill>
              <a:blip r:embed="rId14"/>
              <a:stretch>
                <a:fillRect/>
              </a:stretch>
            </p:blipFill>
            <p:spPr>
              <a:xfrm>
                <a:off x="5926238" y="5007743"/>
                <a:ext cx="2466019" cy="113130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7" name="Picture 6">
              <a:hlinkClick r:id="rId15"/>
              <a:extLst>
                <a:ext uri="{FF2B5EF4-FFF2-40B4-BE49-F238E27FC236}">
                  <a16:creationId xmlns:a16="http://schemas.microsoft.com/office/drawing/2014/main" id="{DD07000C-2660-7F2C-D792-689B89E4D4A5}"/>
                </a:ext>
              </a:extLst>
            </p:cNvPr>
            <p:cNvPicPr>
              <a:picLocks noChangeAspect="1"/>
            </p:cNvPicPr>
            <p:nvPr/>
          </p:nvPicPr>
          <p:blipFill>
            <a:blip r:embed="rId16"/>
            <a:stretch>
              <a:fillRect/>
            </a:stretch>
          </p:blipFill>
          <p:spPr>
            <a:xfrm>
              <a:off x="8216751" y="4067742"/>
              <a:ext cx="3451392" cy="1813365"/>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674774912"/>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8AF9-905C-3EF7-A2AF-A968B91C9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D1F14-1A5B-213F-576B-BF5071F50C3F}"/>
              </a:ext>
            </a:extLst>
          </p:cNvPr>
          <p:cNvSpPr txBox="1">
            <a:spLocks noGrp="1"/>
          </p:cNvSpPr>
          <p:nvPr>
            <p:ph type="title" idx="4294967295"/>
          </p:nvPr>
        </p:nvSpPr>
        <p:spPr>
          <a:xfrm>
            <a:off x="275951" y="454479"/>
            <a:ext cx="11447476"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LLE Student Information – DfE Campaign and Resources</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sp>
        <p:nvSpPr>
          <p:cNvPr id="4" name="Text Placeholder 3">
            <a:extLst>
              <a:ext uri="{FF2B5EF4-FFF2-40B4-BE49-F238E27FC236}">
                <a16:creationId xmlns:a16="http://schemas.microsoft.com/office/drawing/2014/main" id="{7829DCEE-4FF8-0F5F-7C1B-D8A04C4B043B}"/>
              </a:ext>
            </a:extLst>
          </p:cNvPr>
          <p:cNvSpPr>
            <a:spLocks noGrp="1"/>
          </p:cNvSpPr>
          <p:nvPr>
            <p:ph type="body" sz="half" idx="4294967295"/>
          </p:nvPr>
        </p:nvSpPr>
        <p:spPr>
          <a:xfrm>
            <a:off x="270192" y="1333279"/>
            <a:ext cx="10943908" cy="4956791"/>
          </a:xfrm>
        </p:spPr>
        <p:txBody>
          <a:bodyPr>
            <a:normAutofit/>
          </a:bodyPr>
          <a:lstStyle/>
          <a:p>
            <a:pPr marL="360000" marR="0" lvl="0" indent="-360000" algn="l" defTabSz="914400" rtl="0" eaLnBrk="1" fontAlgn="auto" latinLnBrk="0" hangingPunct="1">
              <a:lnSpc>
                <a:spcPct val="100000"/>
              </a:lnSpc>
              <a:spcBef>
                <a:spcPts val="0"/>
              </a:spcBef>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From summer 2026, the LLE will be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integrated into the ‘Skills for Life’ campaign </a:t>
            </a: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as national messaging</a:t>
            </a:r>
          </a:p>
          <a:p>
            <a:pPr marL="360000" marR="0" lvl="0" indent="-360000" algn="l" defTabSz="914400" rtl="0" eaLnBrk="1" fontAlgn="auto" latinLnBrk="0" hangingPunct="1">
              <a:lnSpc>
                <a:spcPct val="100000"/>
              </a:lnSpc>
              <a:spcBef>
                <a:spcPts val="0"/>
              </a:spcBef>
              <a:spcAft>
                <a:spcPts val="180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and</a:t>
            </a:r>
            <a:r>
              <a:rPr lang="en-GB" sz="1800" dirty="0">
                <a:solidFill>
                  <a:prstClr val="black"/>
                </a:solidFill>
                <a:latin typeface="Arial" panose="020B0604020202020204"/>
                <a:cs typeface="Arial" pitchFamily="34" charset="0"/>
              </a:rPr>
              <a:t> </a:t>
            </a: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activity begins to appear across multiple online and offline channels:</a:t>
            </a:r>
            <a:endParaRPr lang="en-GB" sz="1800" dirty="0">
              <a:solidFill>
                <a:prstClr val="black"/>
              </a:solidFill>
              <a:latin typeface="Arial" panose="020B0604020202020204"/>
              <a:cs typeface="Arial" pitchFamily="34" charset="0"/>
            </a:endParaRPr>
          </a:p>
          <a:p>
            <a:pPr marL="360000" indent="-360000">
              <a:lnSpc>
                <a:spcPct val="100000"/>
              </a:lnSpc>
              <a:spcBef>
                <a:spcPts val="0"/>
              </a:spcBef>
              <a:spcAft>
                <a:spcPts val="1800"/>
              </a:spcAft>
              <a:defRPr/>
            </a:pP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To support this activity, DFE will introduce promotional content and supporting resources, including      a Communication Asset Pack to help providers, advisors and influencers engage with students</a:t>
            </a:r>
          </a:p>
          <a:p>
            <a:pPr marL="360000" marR="0" lvl="0" indent="-3600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hlinkClick r:id="rId3"/>
              </a:rPr>
              <a:t>www.skillsforcareers.education.gov.uk/pages/skills-for-life</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hlinkClick r:id="rId4"/>
              </a:rPr>
              <a:t>www.skillsforcareers.education.gov.uk/pages/lifelong-learning-entitlement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p>
            <a:pPr marL="360000" indent="-360000">
              <a:lnSpc>
                <a:spcPct val="100000"/>
              </a:lnSpc>
              <a:spcBef>
                <a:spcPts val="0"/>
              </a:spcBef>
              <a:buNone/>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6" name="Picture 25" descr="QR Code linking to LLE page on Skills for Careers website.">
            <a:extLst>
              <a:ext uri="{FF2B5EF4-FFF2-40B4-BE49-F238E27FC236}">
                <a16:creationId xmlns:a16="http://schemas.microsoft.com/office/drawing/2014/main" id="{58F1D2B0-D1D6-8840-0BEB-B4C846237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7722" y="2567891"/>
            <a:ext cx="1025768" cy="1025768"/>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22" name="Group 21" descr="mages showing examples of the DFE campaigns and resources to support LLE IAG provision.&#10;&#10;These include aspirational images and slogans such as Your New Direction and Student Finance is Changing.&#10;&#10;These are featured on a range of online campaign images, factsheets covering key elements of the LLE. posters and other supporting resources.">
            <a:extLst>
              <a:ext uri="{FF2B5EF4-FFF2-40B4-BE49-F238E27FC236}">
                <a16:creationId xmlns:a16="http://schemas.microsoft.com/office/drawing/2014/main" id="{08E0CB70-BAE6-E5A0-4783-ADBE5874FD17}"/>
              </a:ext>
            </a:extLst>
          </p:cNvPr>
          <p:cNvGrpSpPr/>
          <p:nvPr/>
        </p:nvGrpSpPr>
        <p:grpSpPr>
          <a:xfrm>
            <a:off x="738535" y="3704328"/>
            <a:ext cx="10723712" cy="2471277"/>
            <a:chOff x="649422" y="3564580"/>
            <a:chExt cx="10999469" cy="2534825"/>
          </a:xfrm>
        </p:grpSpPr>
        <p:pic>
          <p:nvPicPr>
            <p:cNvPr id="19" name="Picture 18">
              <a:extLst>
                <a:ext uri="{FF2B5EF4-FFF2-40B4-BE49-F238E27FC236}">
                  <a16:creationId xmlns:a16="http://schemas.microsoft.com/office/drawing/2014/main" id="{EAD609D7-86ED-0FD6-D15B-8B5399B6F8D7}"/>
                </a:ext>
              </a:extLst>
            </p:cNvPr>
            <p:cNvPicPr>
              <a:picLocks noChangeAspect="1"/>
            </p:cNvPicPr>
            <p:nvPr/>
          </p:nvPicPr>
          <p:blipFill>
            <a:blip r:embed="rId6"/>
            <a:stretch>
              <a:fillRect/>
            </a:stretch>
          </p:blipFill>
          <p:spPr>
            <a:xfrm>
              <a:off x="649422" y="3564581"/>
              <a:ext cx="2046375" cy="253482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FD008221-AF80-E4B8-93C6-BE9BC0E751C7}"/>
                </a:ext>
              </a:extLst>
            </p:cNvPr>
            <p:cNvPicPr>
              <a:picLocks noChangeAspect="1"/>
            </p:cNvPicPr>
            <p:nvPr/>
          </p:nvPicPr>
          <p:blipFill>
            <a:blip r:embed="rId7"/>
            <a:stretch>
              <a:fillRect/>
            </a:stretch>
          </p:blipFill>
          <p:spPr>
            <a:xfrm>
              <a:off x="2982864" y="3564581"/>
              <a:ext cx="1791768" cy="2534824"/>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31" name="Group 30">
              <a:extLst>
                <a:ext uri="{FF2B5EF4-FFF2-40B4-BE49-F238E27FC236}">
                  <a16:creationId xmlns:a16="http://schemas.microsoft.com/office/drawing/2014/main" id="{64D58699-EF2C-6308-DDD9-96A9A0EAAB55}"/>
                </a:ext>
              </a:extLst>
            </p:cNvPr>
            <p:cNvGrpSpPr/>
            <p:nvPr/>
          </p:nvGrpSpPr>
          <p:grpSpPr>
            <a:xfrm>
              <a:off x="5061699" y="3564580"/>
              <a:ext cx="3325457" cy="2534825"/>
              <a:chOff x="5147722" y="3711777"/>
              <a:chExt cx="3460759" cy="2637959"/>
            </a:xfrm>
          </p:grpSpPr>
          <p:pic>
            <p:nvPicPr>
              <p:cNvPr id="5" name="Picture 4">
                <a:extLst>
                  <a:ext uri="{FF2B5EF4-FFF2-40B4-BE49-F238E27FC236}">
                    <a16:creationId xmlns:a16="http://schemas.microsoft.com/office/drawing/2014/main" id="{FFD44118-2518-94C3-7128-B4A14535D5AB}"/>
                  </a:ext>
                </a:extLst>
              </p:cNvPr>
              <p:cNvPicPr>
                <a:picLocks noChangeAspect="1"/>
              </p:cNvPicPr>
              <p:nvPr/>
            </p:nvPicPr>
            <p:blipFill>
              <a:blip r:embed="rId8"/>
              <a:stretch>
                <a:fillRect/>
              </a:stretch>
            </p:blipFill>
            <p:spPr>
              <a:xfrm>
                <a:off x="5147722" y="3711779"/>
                <a:ext cx="1453319" cy="214424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6442C1B-51E8-09CD-453F-6923A388ACCE}"/>
                  </a:ext>
                </a:extLst>
              </p:cNvPr>
              <p:cNvPicPr>
                <a:picLocks noChangeAspect="1"/>
              </p:cNvPicPr>
              <p:nvPr/>
            </p:nvPicPr>
            <p:blipFill>
              <a:blip r:embed="rId9"/>
              <a:stretch>
                <a:fillRect/>
              </a:stretch>
            </p:blipFill>
            <p:spPr>
              <a:xfrm>
                <a:off x="7130808" y="3711777"/>
                <a:ext cx="1477673" cy="2144243"/>
              </a:xfrm>
              <a:prstGeom prst="roundRect">
                <a:avLst>
                  <a:gd name="adj" fmla="val 8594"/>
                </a:avLst>
              </a:prstGeom>
              <a:solidFill>
                <a:srgbClr val="FFFFFF">
                  <a:shade val="85000"/>
                </a:srgbClr>
              </a:solidFill>
              <a:ln>
                <a:solidFill>
                  <a:schemeClr val="bg1">
                    <a:lumMod val="50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912DA89-056F-DEE7-4691-04BE286B3F54}"/>
                  </a:ext>
                </a:extLst>
              </p:cNvPr>
              <p:cNvPicPr>
                <a:picLocks noChangeAspect="1"/>
              </p:cNvPicPr>
              <p:nvPr/>
            </p:nvPicPr>
            <p:blipFill>
              <a:blip r:embed="rId10"/>
              <a:stretch>
                <a:fillRect/>
              </a:stretch>
            </p:blipFill>
            <p:spPr>
              <a:xfrm>
                <a:off x="6153119" y="4310461"/>
                <a:ext cx="1425613" cy="2039275"/>
              </a:xfrm>
              <a:prstGeom prst="roundRect">
                <a:avLst>
                  <a:gd name="adj" fmla="val 8594"/>
                </a:avLst>
              </a:prstGeom>
              <a:solidFill>
                <a:srgbClr val="FFFFFF">
                  <a:shade val="85000"/>
                </a:srgbClr>
              </a:solidFill>
              <a:ln>
                <a:solidFill>
                  <a:schemeClr val="bg1">
                    <a:lumMod val="50000"/>
                  </a:schemeClr>
                </a:solidFill>
              </a:ln>
              <a:effectLst>
                <a:outerShdw blurRad="50800" dist="38100" dir="2700000" algn="tl" rotWithShape="0">
                  <a:prstClr val="black">
                    <a:alpha val="40000"/>
                  </a:prstClr>
                </a:outerShdw>
              </a:effectLst>
            </p:spPr>
          </p:pic>
        </p:grpSp>
        <p:pic>
          <p:nvPicPr>
            <p:cNvPr id="17" name="Picture 16">
              <a:extLst>
                <a:ext uri="{FF2B5EF4-FFF2-40B4-BE49-F238E27FC236}">
                  <a16:creationId xmlns:a16="http://schemas.microsoft.com/office/drawing/2014/main" id="{97B0145C-33C3-720C-DC8F-B890C5B1FB70}"/>
                </a:ext>
              </a:extLst>
            </p:cNvPr>
            <p:cNvPicPr>
              <a:picLocks noChangeAspect="1"/>
            </p:cNvPicPr>
            <p:nvPr/>
          </p:nvPicPr>
          <p:blipFill>
            <a:blip r:embed="rId11"/>
            <a:stretch>
              <a:fillRect/>
            </a:stretch>
          </p:blipFill>
          <p:spPr>
            <a:xfrm>
              <a:off x="8676708" y="3732087"/>
              <a:ext cx="2972183" cy="206041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
        <p:nvSpPr>
          <p:cNvPr id="33" name="TextBox 32">
            <a:extLst>
              <a:ext uri="{FF2B5EF4-FFF2-40B4-BE49-F238E27FC236}">
                <a16:creationId xmlns:a16="http://schemas.microsoft.com/office/drawing/2014/main" id="{D84CCD02-CD98-0257-4472-CEA98DBFF94C}"/>
              </a:ext>
            </a:extLst>
          </p:cNvPr>
          <p:cNvSpPr txBox="1"/>
          <p:nvPr/>
        </p:nvSpPr>
        <p:spPr>
          <a:xfrm>
            <a:off x="270192" y="6393860"/>
            <a:ext cx="32383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Illustrative examples – subject to final design</a:t>
            </a:r>
          </a:p>
        </p:txBody>
      </p:sp>
    </p:spTree>
    <p:extLst>
      <p:ext uri="{BB962C8B-B14F-4D97-AF65-F5344CB8AC3E}">
        <p14:creationId xmlns:p14="http://schemas.microsoft.com/office/powerpoint/2010/main" val="48599698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9CA3D-8DEB-676A-6030-1466A8F149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CFCCB56-39C0-7DE4-75EA-330C5DA6AFEA}"/>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LLE Policy Information – </a:t>
            </a:r>
            <a:r>
              <a:rPr lang="en-GB" dirty="0">
                <a:solidFill>
                  <a:sysClr val="windowText" lastClr="000000"/>
                </a:solidFill>
                <a:latin typeface="Arial" panose="020B0604020202020204" pitchFamily="34" charset="0"/>
                <a:cs typeface="Arial" panose="020B0604020202020204" pitchFamily="34" charset="0"/>
              </a:rPr>
              <a:t>Legislation and Regulations</a:t>
            </a: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 </a:t>
            </a:r>
          </a:p>
        </p:txBody>
      </p:sp>
      <p:sp>
        <p:nvSpPr>
          <p:cNvPr id="4" name="Text Placeholder 3">
            <a:extLst>
              <a:ext uri="{FF2B5EF4-FFF2-40B4-BE49-F238E27FC236}">
                <a16:creationId xmlns:a16="http://schemas.microsoft.com/office/drawing/2014/main" id="{2B01943E-4304-A640-0FF7-A11AC824E6B7}"/>
              </a:ext>
            </a:extLst>
          </p:cNvPr>
          <p:cNvSpPr>
            <a:spLocks noGrp="1"/>
          </p:cNvSpPr>
          <p:nvPr>
            <p:ph type="body" sz="half" idx="4294967295"/>
          </p:nvPr>
        </p:nvSpPr>
        <p:spPr>
          <a:xfrm>
            <a:off x="277811" y="1390295"/>
            <a:ext cx="10847389" cy="4956791"/>
          </a:xfrm>
        </p:spPr>
        <p:txBody>
          <a:bodyPr>
            <a:norm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Lifelong Learning (Fee Limits) Regulations 2026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have been laid in draft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and can be tracked through</a:t>
            </a:r>
          </a:p>
          <a:p>
            <a:pPr marL="360000" marR="0" lvl="0" indent="-360000" algn="l" defTabSz="914400" rtl="0" eaLnBrk="1" fontAlgn="auto" latinLnBrk="0" hangingPunct="1">
              <a:lnSpc>
                <a:spcPct val="100000"/>
              </a:lnSpc>
              <a:spcBef>
                <a:spcPts val="0"/>
              </a:spcBef>
              <a:spcAft>
                <a:spcPts val="1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Parliament:</a:t>
            </a:r>
          </a:p>
          <a:p>
            <a:pPr>
              <a:lnSpc>
                <a:spcPct val="100000"/>
              </a:lnSpc>
              <a:spcBef>
                <a:spcPts val="0"/>
              </a:spcBef>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Drafts of the 2 additional statutory instruments (Student Support and Repayment) have also been made available to provide a full picture of how the entire LLE policy is intended to operate</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www.legislation.gov.uk/ukdsi/2026/9780348283327/contents</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4"/>
              </a:rPr>
              <a:t>www.gov.uk/government/publications/lifelong-learning-entitlement-lle-secondary-legislation</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 name="Group 1" descr="The Lifelong Learning (Fee Limits) Regulations 2026 have been laid in draft and can be tracked through Parliament through the Legislation website:&#10;&#10;Drafts of the 2 additional statutory instruments have also been made available on GOV.UK.&#10;&#10;These documents will provide a full picture of how the entire LLE policy is intended to operate.&#10;">
            <a:extLst>
              <a:ext uri="{FF2B5EF4-FFF2-40B4-BE49-F238E27FC236}">
                <a16:creationId xmlns:a16="http://schemas.microsoft.com/office/drawing/2014/main" id="{2748A7AB-5510-8B45-587A-8068E2D468F5}"/>
              </a:ext>
            </a:extLst>
          </p:cNvPr>
          <p:cNvGrpSpPr/>
          <p:nvPr/>
        </p:nvGrpSpPr>
        <p:grpSpPr>
          <a:xfrm>
            <a:off x="976683" y="3746487"/>
            <a:ext cx="10238633" cy="2239022"/>
            <a:chOff x="771681" y="4040891"/>
            <a:chExt cx="10238633" cy="2239022"/>
          </a:xfrm>
        </p:grpSpPr>
        <p:pic>
          <p:nvPicPr>
            <p:cNvPr id="6" name="Picture 5">
              <a:hlinkClick r:id="rId5"/>
              <a:extLst>
                <a:ext uri="{FF2B5EF4-FFF2-40B4-BE49-F238E27FC236}">
                  <a16:creationId xmlns:a16="http://schemas.microsoft.com/office/drawing/2014/main" id="{39CF0FF4-4DF1-7106-0765-359DB1CC7A4C}"/>
                </a:ext>
              </a:extLst>
            </p:cNvPr>
            <p:cNvPicPr>
              <a:picLocks noChangeAspect="1"/>
            </p:cNvPicPr>
            <p:nvPr/>
          </p:nvPicPr>
          <p:blipFill>
            <a:blip r:embed="rId6"/>
            <a:stretch>
              <a:fillRect/>
            </a:stretch>
          </p:blipFill>
          <p:spPr>
            <a:xfrm>
              <a:off x="771681" y="4057124"/>
              <a:ext cx="3454097" cy="2218439"/>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AB403AD-2F40-46BF-85A6-FEC9320768D5}"/>
                </a:ext>
              </a:extLst>
            </p:cNvPr>
            <p:cNvPicPr>
              <a:picLocks noChangeAspect="1"/>
            </p:cNvPicPr>
            <p:nvPr/>
          </p:nvPicPr>
          <p:blipFill>
            <a:blip r:embed="rId7"/>
            <a:stretch>
              <a:fillRect/>
            </a:stretch>
          </p:blipFill>
          <p:spPr>
            <a:xfrm>
              <a:off x="8071012" y="4052776"/>
              <a:ext cx="1427508" cy="2227137"/>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D62E90F-B70B-F618-4747-574D6B22D831}"/>
                </a:ext>
              </a:extLst>
            </p:cNvPr>
            <p:cNvPicPr>
              <a:picLocks noChangeAspect="1"/>
            </p:cNvPicPr>
            <p:nvPr/>
          </p:nvPicPr>
          <p:blipFill>
            <a:blip r:embed="rId8"/>
            <a:stretch>
              <a:fillRect/>
            </a:stretch>
          </p:blipFill>
          <p:spPr>
            <a:xfrm>
              <a:off x="9582806" y="4040891"/>
              <a:ext cx="1427508" cy="2227137"/>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6A50348E-3E88-190E-AFEE-79A03CAF2BE3}"/>
                </a:ext>
              </a:extLst>
            </p:cNvPr>
            <p:cNvGrpSpPr/>
            <p:nvPr/>
          </p:nvGrpSpPr>
          <p:grpSpPr>
            <a:xfrm>
              <a:off x="4773661" y="4040891"/>
              <a:ext cx="3051444" cy="2227137"/>
              <a:chOff x="4720377" y="4040891"/>
              <a:chExt cx="3051444" cy="2227137"/>
            </a:xfrm>
          </p:grpSpPr>
          <p:pic>
            <p:nvPicPr>
              <p:cNvPr id="11" name="Picture 10">
                <a:extLst>
                  <a:ext uri="{FF2B5EF4-FFF2-40B4-BE49-F238E27FC236}">
                    <a16:creationId xmlns:a16="http://schemas.microsoft.com/office/drawing/2014/main" id="{4BE96CAA-9583-9CE5-CFEA-E3053E18131D}"/>
                  </a:ext>
                </a:extLst>
              </p:cNvPr>
              <p:cNvPicPr>
                <a:picLocks noChangeAspect="1"/>
              </p:cNvPicPr>
              <p:nvPr/>
            </p:nvPicPr>
            <p:blipFill>
              <a:blip r:embed="rId9"/>
              <a:stretch>
                <a:fillRect/>
              </a:stretch>
            </p:blipFill>
            <p:spPr>
              <a:xfrm>
                <a:off x="4720377" y="4040891"/>
                <a:ext cx="1481776" cy="2227137"/>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67E1E9F8-DA8F-363A-B83A-EF8412AD4764}"/>
                  </a:ext>
                </a:extLst>
              </p:cNvPr>
              <p:cNvPicPr>
                <a:picLocks noChangeAspect="1"/>
              </p:cNvPicPr>
              <p:nvPr/>
            </p:nvPicPr>
            <p:blipFill>
              <a:blip r:embed="rId10"/>
              <a:stretch>
                <a:fillRect/>
              </a:stretch>
            </p:blipFill>
            <p:spPr>
              <a:xfrm>
                <a:off x="6290045" y="4052776"/>
                <a:ext cx="1481776" cy="2215252"/>
              </a:xfrm>
              <a:prstGeom prst="rect">
                <a:avLst/>
              </a:prstGeom>
              <a:ln>
                <a:solidFill>
                  <a:sysClr val="window" lastClr="FFFFFF">
                    <a:lumMod val="50000"/>
                  </a:sysClr>
                </a:solidFill>
              </a:ln>
              <a:effectLst>
                <a:outerShdw blurRad="50800" dist="38100" dir="2700000" algn="tl" rotWithShape="0">
                  <a:prstClr val="black">
                    <a:alpha val="40000"/>
                  </a:prstClr>
                </a:outerShdw>
              </a:effectLst>
            </p:spPr>
          </p:pic>
        </p:grpSp>
      </p:grpSp>
      <p:pic>
        <p:nvPicPr>
          <p:cNvPr id="18" name="Picture 17" descr="QR Code link to LLE Legislation and Regulation page on GOV.UK.">
            <a:extLst>
              <a:ext uri="{FF2B5EF4-FFF2-40B4-BE49-F238E27FC236}">
                <a16:creationId xmlns:a16="http://schemas.microsoft.com/office/drawing/2014/main" id="{8F5A2860-AE9B-135B-FB93-035BD3E6F4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63398" y="2294731"/>
            <a:ext cx="1025768" cy="102576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045689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C350-C2DD-A3CB-E707-16826A031B9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74A9663-151E-B99E-685F-D9D3ABA66479}"/>
              </a:ext>
            </a:extLst>
          </p:cNvPr>
          <p:cNvSpPr txBox="1">
            <a:spLocks noGrp="1"/>
          </p:cNvSpPr>
          <p:nvPr>
            <p:ph type="title" idx="4294967295"/>
          </p:nvPr>
        </p:nvSpPr>
        <p:spPr>
          <a:xfrm>
            <a:off x="265869" y="435429"/>
            <a:ext cx="10515600" cy="654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Helvetica" panose="020B0604020202020204" pitchFamily="34" charset="0"/>
                <a:ea typeface="+mj-ea"/>
                <a:cs typeface="Helvetica" panose="020B0604020202020204" pitchFamily="34" charset="0"/>
              </a:rPr>
              <a:t>Questions or Comments</a:t>
            </a:r>
          </a:p>
        </p:txBody>
      </p:sp>
      <p:pic>
        <p:nvPicPr>
          <p:cNvPr id="17" name="Picture 16">
            <a:extLst>
              <a:ext uri="{FF2B5EF4-FFF2-40B4-BE49-F238E27FC236}">
                <a16:creationId xmlns:a16="http://schemas.microsoft.com/office/drawing/2014/main" id="{8B9BFE6E-A722-A12C-04E1-BEBE000251DB}"/>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6452" y="1389617"/>
            <a:ext cx="6439096" cy="4389317"/>
          </a:xfrm>
          <a:prstGeom prst="rect">
            <a:avLst/>
          </a:prstGeom>
        </p:spPr>
      </p:pic>
    </p:spTree>
    <p:extLst>
      <p:ext uri="{BB962C8B-B14F-4D97-AF65-F5344CB8AC3E}">
        <p14:creationId xmlns:p14="http://schemas.microsoft.com/office/powerpoint/2010/main" val="3355733559"/>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7DBD-BF46-5782-4BE8-912D0C80455D}"/>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BA3D2D3-E57E-30EB-D876-8E20D8CFBF75}"/>
              </a:ext>
            </a:extLst>
          </p:cNvPr>
          <p:cNvSpPr txBox="1">
            <a:spLocks noGrp="1"/>
          </p:cNvSpPr>
          <p:nvPr>
            <p:ph type="title" idx="4294967295"/>
          </p:nvPr>
        </p:nvSpPr>
        <p:spPr>
          <a:xfrm>
            <a:off x="301177" y="2631561"/>
            <a:ext cx="9549405" cy="29283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000" dirty="0">
                <a:solidFill>
                  <a:srgbClr val="000000"/>
                </a:solidFill>
                <a:latin typeface="Arial" panose="020B0604020202020204" pitchFamily="34" charset="0"/>
                <a:ea typeface="+mn-ea"/>
                <a:cs typeface="Arial" panose="020B0604020202020204" pitchFamily="34" charset="0"/>
              </a:rPr>
              <a:t>Stacey-May Fox:</a:t>
            </a:r>
            <a:br>
              <a:rPr lang="en-GB" sz="2000" dirty="0">
                <a:solidFill>
                  <a:srgbClr val="000000"/>
                </a:solidFill>
                <a:latin typeface="Arial" panose="020B0604020202020204" pitchFamily="34" charset="0"/>
                <a:ea typeface="+mn-ea"/>
                <a:cs typeface="Arial" panose="020B0604020202020204" pitchFamily="34" charset="0"/>
              </a:rPr>
            </a:br>
            <a:r>
              <a:rPr lang="en-GB" sz="2000" dirty="0">
                <a:solidFill>
                  <a:srgbClr val="000000"/>
                </a:solidFill>
                <a:latin typeface="Arial" panose="020B0604020202020204" pitchFamily="34" charset="0"/>
                <a:ea typeface="+mn-ea"/>
                <a:cs typeface="Arial" panose="020B0604020202020204" pitchFamily="34" charset="0"/>
              </a:rPr>
              <a:t>Funding Information Services Account Manager</a:t>
            </a:r>
            <a:br>
              <a:rPr lang="en-GB" sz="2000" dirty="0">
                <a:solidFill>
                  <a:srgbClr val="000000"/>
                </a:solidFill>
                <a:latin typeface="Arial" panose="020B0604020202020204" pitchFamily="34" charset="0"/>
                <a:ea typeface="+mn-ea"/>
                <a:cs typeface="Arial" panose="020B0604020202020204" pitchFamily="34" charset="0"/>
              </a:rPr>
            </a:br>
            <a:r>
              <a:rPr lang="en-GB" sz="2000" dirty="0">
                <a:solidFill>
                  <a:srgbClr val="000000"/>
                </a:solidFill>
                <a:latin typeface="Arial" panose="020B0604020202020204" pitchFamily="34" charset="0"/>
                <a:ea typeface="+mn-ea"/>
                <a:cs typeface="Arial" panose="020B0604020202020204" pitchFamily="34" charset="0"/>
              </a:rPr>
              <a:t>South-West England and South Wales</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buFont typeface="Wingdings"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rPr>
              <a:t>  </a:t>
            </a:r>
            <a:r>
              <a:rPr lang="en-GB" sz="2000" dirty="0">
                <a:solidFill>
                  <a:srgbClr val="000000"/>
                </a:solidFill>
                <a:latin typeface="Arial" panose="020B0604020202020204" pitchFamily="34" charset="0"/>
                <a:ea typeface="+mn-ea"/>
                <a:cs typeface="Arial" panose="020B0604020202020204" pitchFamily="34" charset="0"/>
                <a:sym typeface="Wingdings" charset="0"/>
              </a:rPr>
              <a:t>Stacey-May_Fox@slc.co.uk</a:t>
            </a: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rPr>
            </a:br>
            <a:r>
              <a:rPr lang="en-GB" sz="2000" dirty="0">
                <a:solidFill>
                  <a:srgbClr val="000000"/>
                </a:solidFill>
                <a:latin typeface="Arial" panose="020B0604020202020204" pitchFamily="34" charset="0"/>
                <a:ea typeface="+mn-ea"/>
                <a:cs typeface="Arial" panose="020B0604020202020204" pitchFamily="34" charset="0"/>
                <a:sym typeface="Wingdings" charset="0"/>
              </a:rPr>
              <a:t>For</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rPr>
              <a:t> detailed LLE policy related questions</a:t>
            </a:r>
            <a:r>
              <a:rPr lang="en-GB" sz="2000" dirty="0">
                <a:solidFill>
                  <a:srgbClr val="000000"/>
                </a:solidFill>
                <a:latin typeface="Arial" panose="020B0604020202020204" pitchFamily="34" charset="0"/>
                <a:ea typeface="+mn-ea"/>
                <a:cs typeface="Arial" panose="020B0604020202020204" pitchFamily="34" charset="0"/>
                <a:sym typeface="Wingdings" charset="0"/>
              </a:rPr>
              <a:t>:</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endParaRPr>
          </a:p>
          <a:p>
            <a:pPr marL="228600" marR="0" lvl="0" indent="-228600" algn="l" defTabSz="914400" rtl="0" eaLnBrk="1" fontAlgn="auto" latinLnBrk="0" hangingPunct="1">
              <a:lnSpc>
                <a:spcPct val="90000"/>
              </a:lnSpc>
              <a:spcBef>
                <a:spcPts val="0"/>
              </a:spcBef>
              <a:buClrTx/>
              <a:buSzTx/>
              <a:buFont typeface="Wingdings"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rPr>
              <a:t>  lle_enquiries</a:t>
            </a:r>
            <a:r>
              <a:rPr lang="en-GB" sz="2000" dirty="0">
                <a:solidFill>
                  <a:srgbClr val="000000"/>
                </a:solidFill>
                <a:latin typeface="Arial" panose="020B0604020202020204" pitchFamily="34" charset="0"/>
                <a:ea typeface="+mn-ea"/>
                <a:cs typeface="Arial" panose="020B0604020202020204" pitchFamily="34" charset="0"/>
                <a:sym typeface="Wingdings" charset="0"/>
              </a:rPr>
              <a:t>@slc.co.uk</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charset="0"/>
            </a:endParaRPr>
          </a:p>
        </p:txBody>
      </p:sp>
      <p:pic>
        <p:nvPicPr>
          <p:cNvPr id="15" name="Picture 14">
            <a:extLst>
              <a:ext uri="{FF2B5EF4-FFF2-40B4-BE49-F238E27FC236}">
                <a16:creationId xmlns:a16="http://schemas.microsoft.com/office/drawing/2014/main" id="{958EB7E9-004A-E2B5-304B-EF0DCC4C5AE9}"/>
              </a:ext>
              <a:ext uri="{C183D7F6-B498-43B3-948B-1728B52AA6E4}">
                <adec:decorative xmlns:adec="http://schemas.microsoft.com/office/drawing/2017/decorative" val="1"/>
              </a:ext>
            </a:extLst>
          </p:cNvPr>
          <p:cNvPicPr>
            <a:picLocks noChangeAspect="1"/>
          </p:cNvPicPr>
          <p:nvPr/>
        </p:nvPicPr>
        <p:blipFill>
          <a:blip r:embed="rId3"/>
          <a:srcRect t="4064" r="15475" b="6443"/>
          <a:stretch>
            <a:fillRect/>
          </a:stretch>
        </p:blipFill>
        <p:spPr>
          <a:xfrm>
            <a:off x="6649985" y="-10886"/>
            <a:ext cx="5552901" cy="1554480"/>
          </a:xfrm>
          <a:prstGeom prst="rect">
            <a:avLst/>
          </a:prstGeom>
        </p:spPr>
      </p:pic>
      <p:sp>
        <p:nvSpPr>
          <p:cNvPr id="6" name="TextBox 5">
            <a:extLst>
              <a:ext uri="{FF2B5EF4-FFF2-40B4-BE49-F238E27FC236}">
                <a16:creationId xmlns:a16="http://schemas.microsoft.com/office/drawing/2014/main" id="{2CCC1C0C-B80F-6B7B-144D-8ACD63833FBE}"/>
              </a:ext>
            </a:extLst>
          </p:cNvPr>
          <p:cNvSpPr txBox="1"/>
          <p:nvPr/>
        </p:nvSpPr>
        <p:spPr>
          <a:xfrm>
            <a:off x="7764743" y="85655"/>
            <a:ext cx="4123861"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Opinion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provide feedback on this session, please scan the QR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complete our short survey</a:t>
            </a:r>
          </a:p>
        </p:txBody>
      </p:sp>
      <p:pic>
        <p:nvPicPr>
          <p:cNvPr id="1026" name="x_x_image_0" descr="QR Code link to FIS Team session feedback survey.">
            <a:extLst>
              <a:ext uri="{FF2B5EF4-FFF2-40B4-BE49-F238E27FC236}">
                <a16:creationId xmlns:a16="http://schemas.microsoft.com/office/drawing/2014/main" id="{EE98B021-828B-FDD2-FDA0-46F149B5A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4549" y="4058029"/>
            <a:ext cx="1933576" cy="1949873"/>
          </a:xfrm>
          <a:prstGeom prst="rect">
            <a:avLst/>
          </a:prstGeom>
          <a:noFill/>
          <a:ln w="28575">
            <a:solidFill>
              <a:srgbClr val="61A9A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159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5E8D-4BA9-1FCE-1775-9A567FD80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C9BED-5F17-6F18-FC0B-B9CB2B044969}"/>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SFE HE Student Finance AY 2026/27 – Living Cost Loans</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DC670B4B-70D5-2EE9-C340-CC0FF31460FF}"/>
              </a:ext>
            </a:extLst>
          </p:cNvPr>
          <p:cNvSpPr>
            <a:spLocks noChangeArrowheads="1"/>
          </p:cNvSpPr>
          <p:nvPr/>
        </p:nvSpPr>
        <p:spPr bwMode="auto">
          <a:xfrm>
            <a:off x="270192" y="1485825"/>
            <a:ext cx="11170442"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For AY 2026/27, eligible new and continuing undergraduate students will qualify for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 2.71% increase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to</a:t>
            </a:r>
          </a:p>
          <a:p>
            <a:pPr marL="360000" marR="0" lvl="0" indent="-360000" algn="l" defTabSz="914400" rtl="0" eaLnBrk="1" fontAlgn="auto" latinLnBrk="0" hangingPunct="1">
              <a:lnSpc>
                <a:spcPct val="100000"/>
              </a:lnSpc>
              <a:spcBef>
                <a:spcPts val="0"/>
              </a:spcBef>
              <a:spcAft>
                <a:spcPts val="2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maximum rates of loans for living costs (Maintenance Support):</a:t>
            </a:r>
          </a:p>
          <a:p>
            <a:pPr marL="360000" marR="0" lvl="0" indent="-360000" algn="l" defTabSz="914400" rtl="0" eaLnBrk="1" fontAlgn="auto" latinLnBrk="0" hangingPunct="1">
              <a:lnSpc>
                <a:spcPct val="100000"/>
              </a:lnSpc>
              <a:spcBef>
                <a:spcPts val="0"/>
              </a:spcBef>
              <a:spcAft>
                <a:spcPts val="2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maximum loans for living costs for undergraduate courses will continue to increase in line with forecast inflation in future academic years</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Maximum (Maintenance) loan for living costs for new full-time students and eligible continuing full-time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2016 cohort students in AY 2026/27</a:t>
            </a:r>
            <a:r>
              <a:rPr kumimoji="0" lang="en-GB" sz="1800" b="0" i="0" u="none" strike="noStrike" kern="1200" cap="none" spc="0" normalizeH="0" noProof="0" dirty="0">
                <a:ln>
                  <a:noFill/>
                </a:ln>
                <a:solidFill>
                  <a:prstClr val="black"/>
                </a:solidFill>
                <a:effectLst/>
                <a:uLnTx/>
                <a:uFillTx/>
                <a:latin typeface="Arial" panose="020B0604020202020204"/>
                <a:ea typeface="+mn-ea"/>
                <a:cs typeface="Arial" panose="020B0604020202020204" pitchFamily="34" charset="0"/>
              </a:rPr>
              <a:t> (courses started before 1</a:t>
            </a:r>
            <a:r>
              <a:rPr kumimoji="0" lang="en-GB" sz="18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st</a:t>
            </a:r>
            <a:r>
              <a:rPr kumimoji="0" lang="en-GB" sz="1800" b="0" i="0" u="none" strike="noStrike" kern="1200" cap="none" spc="0" normalizeH="0" noProof="0" dirty="0">
                <a:ln>
                  <a:noFill/>
                </a:ln>
                <a:solidFill>
                  <a:prstClr val="black"/>
                </a:solidFill>
                <a:effectLst/>
                <a:uLnTx/>
                <a:uFillTx/>
                <a:latin typeface="Arial" panose="020B0604020202020204"/>
                <a:ea typeface="+mn-ea"/>
                <a:cs typeface="Arial" panose="020B0604020202020204" pitchFamily="34" charset="0"/>
              </a:rPr>
              <a:t> January 2027)</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7" name="TextBox 6">
            <a:extLst>
              <a:ext uri="{FF2B5EF4-FFF2-40B4-BE49-F238E27FC236}">
                <a16:creationId xmlns:a16="http://schemas.microsoft.com/office/drawing/2014/main" id="{0169CA91-D06D-41F4-BEF8-E950025A8D6D}"/>
              </a:ext>
            </a:extLst>
          </p:cNvPr>
          <p:cNvSpPr txBox="1"/>
          <p:nvPr/>
        </p:nvSpPr>
        <p:spPr>
          <a:xfrm>
            <a:off x="380610" y="6246775"/>
            <a:ext cx="9570214" cy="323165"/>
          </a:xfrm>
          <a:prstGeom prst="rect">
            <a:avLst/>
          </a:prstGeom>
          <a:noFill/>
        </p:spPr>
        <p:txBody>
          <a:bodyPr wrap="square" rtlCol="0">
            <a:spAutoFit/>
          </a:bodyPr>
          <a:lstStyle/>
          <a:p>
            <a:r>
              <a:rPr lang="en-GB" sz="1500" dirty="0">
                <a:solidFill>
                  <a:prstClr val="black"/>
                </a:solidFill>
                <a:latin typeface="Arial" panose="020B0604020202020204" pitchFamily="34" charset="0"/>
                <a:cs typeface="Arial" panose="020B0604020202020204" pitchFamily="34" charset="0"/>
              </a:rPr>
              <a:t>Special Support Loan of up to £4,583 for </a:t>
            </a:r>
            <a:r>
              <a:rPr lang="en-GB" sz="1500" b="1" dirty="0">
                <a:solidFill>
                  <a:prstClr val="black"/>
                </a:solidFill>
                <a:latin typeface="Arial" panose="020B0604020202020204" pitchFamily="34" charset="0"/>
                <a:cs typeface="Arial" panose="020B0604020202020204" pitchFamily="34" charset="0"/>
              </a:rPr>
              <a:t>eligible full-time students aged over 60 </a:t>
            </a:r>
            <a:endParaRPr lang="en-GB" sz="1500" b="1"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3100B5F-772F-1D02-03EB-842708AD4888}"/>
              </a:ext>
            </a:extLst>
          </p:cNvPr>
          <p:cNvGraphicFramePr>
            <a:graphicFrameLocks noGrp="1"/>
          </p:cNvGraphicFramePr>
          <p:nvPr>
            <p:extLst>
              <p:ext uri="{D42A27DB-BD31-4B8C-83A1-F6EECF244321}">
                <p14:modId xmlns:p14="http://schemas.microsoft.com/office/powerpoint/2010/main" val="3095588486"/>
              </p:ext>
            </p:extLst>
          </p:nvPr>
        </p:nvGraphicFramePr>
        <p:xfrm>
          <a:off x="1684722" y="3807942"/>
          <a:ext cx="8822556" cy="2344528"/>
        </p:xfrm>
        <a:graphic>
          <a:graphicData uri="http://schemas.openxmlformats.org/drawingml/2006/table">
            <a:tbl>
              <a:tblPr firstRow="1" bandRow="1"/>
              <a:tblGrid>
                <a:gridCol w="2740844">
                  <a:extLst>
                    <a:ext uri="{9D8B030D-6E8A-4147-A177-3AD203B41FA5}">
                      <a16:colId xmlns:a16="http://schemas.microsoft.com/office/drawing/2014/main" val="20000"/>
                    </a:ext>
                  </a:extLst>
                </a:gridCol>
                <a:gridCol w="3140860">
                  <a:extLst>
                    <a:ext uri="{9D8B030D-6E8A-4147-A177-3AD203B41FA5}">
                      <a16:colId xmlns:a16="http://schemas.microsoft.com/office/drawing/2014/main" val="20001"/>
                    </a:ext>
                  </a:extLst>
                </a:gridCol>
                <a:gridCol w="2940852">
                  <a:extLst>
                    <a:ext uri="{9D8B030D-6E8A-4147-A177-3AD203B41FA5}">
                      <a16:colId xmlns:a16="http://schemas.microsoft.com/office/drawing/2014/main" val="20002"/>
                    </a:ext>
                  </a:extLst>
                </a:gridCol>
              </a:tblGrid>
              <a:tr h="56264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itchFamily="34" charset="0"/>
                          <a:cs typeface="Arial" pitchFamily="34" charset="0"/>
                        </a:rPr>
                        <a:t>Loan Rate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itchFamily="34" charset="0"/>
                          <a:cs typeface="Arial" pitchFamily="34" charset="0"/>
                        </a:rPr>
                        <a:t>2016 Cohort </a:t>
                      </a:r>
                    </a:p>
                    <a:p>
                      <a:pPr algn="ctr"/>
                      <a:r>
                        <a:rPr lang="en-GB" sz="1600" b="0" dirty="0">
                          <a:latin typeface="Arial" pitchFamily="34" charset="0"/>
                          <a:cs typeface="Arial" pitchFamily="34" charset="0"/>
                        </a:rPr>
                        <a:t>Full-Time Students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baseline="0" dirty="0">
                          <a:latin typeface="Arial" pitchFamily="34" charset="0"/>
                          <a:cs typeface="Arial" pitchFamily="34" charset="0"/>
                        </a:rPr>
                        <a:t>Entitled </a:t>
                      </a:r>
                    </a:p>
                    <a:p>
                      <a:pPr algn="ctr"/>
                      <a:r>
                        <a:rPr lang="en-GB" sz="1600" b="0" baseline="0" dirty="0">
                          <a:latin typeface="Arial" pitchFamily="34" charset="0"/>
                          <a:cs typeface="Arial" pitchFamily="34" charset="0"/>
                        </a:rPr>
                        <a:t>to Benefits</a:t>
                      </a:r>
                      <a:endParaRPr lang="en-GB" sz="1600" b="0" dirty="0">
                        <a:latin typeface="Arial" pitchFamily="34" charset="0"/>
                        <a:cs typeface="Arial"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A4652"/>
                    </a:solidFill>
                  </a:tcPr>
                </a:tc>
                <a:extLst>
                  <a:ext uri="{0D108BD9-81ED-4DB2-BD59-A6C34878D82A}">
                    <a16:rowId xmlns:a16="http://schemas.microsoft.com/office/drawing/2014/main" val="10000"/>
                  </a:ext>
                </a:extLst>
              </a:tr>
              <a:tr h="441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latin typeface="Arial" pitchFamily="34" charset="0"/>
                          <a:cs typeface="Arial" pitchFamily="34" charset="0"/>
                        </a:rPr>
                        <a:t>Parental</a:t>
                      </a:r>
                      <a:r>
                        <a:rPr lang="en-GB" sz="1600" b="0" baseline="0" dirty="0">
                          <a:latin typeface="Arial" pitchFamily="34" charset="0"/>
                          <a:cs typeface="Arial" pitchFamily="34" charset="0"/>
                        </a:rPr>
                        <a:t> Home</a:t>
                      </a:r>
                      <a:endParaRPr lang="en-GB" sz="1600" b="0" dirty="0">
                        <a:latin typeface="Arial" pitchFamily="34" charset="0"/>
                        <a:cs typeface="Arial"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£9,118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£10,757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441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latin typeface="Arial" pitchFamily="34" charset="0"/>
                          <a:cs typeface="Arial" pitchFamily="34" charset="0"/>
                        </a:rPr>
                        <a:t>Elsewhere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£10,830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£12,345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41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latin typeface="Arial" pitchFamily="34" charset="0"/>
                          <a:cs typeface="Arial" pitchFamily="34" charset="0"/>
                        </a:rPr>
                        <a:t>London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£14,135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£15,415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r h="441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latin typeface="Arial" pitchFamily="34" charset="0"/>
                          <a:cs typeface="Arial" pitchFamily="34" charset="0"/>
                        </a:rPr>
                        <a:t>Overseas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£12,403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itchFamily="34" charset="0"/>
                          <a:cs typeface="Arial" pitchFamily="34" charset="0"/>
                        </a:rPr>
                        <a:t>£13,806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5875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B3D1-6E66-8170-55F2-EF7C835B8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E36D6-713B-35CD-7D0F-B35B662D54A6}"/>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SFE HE Student Finance AY 2026/27 – Household Income</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10D689BB-E357-964F-770B-693FC811859F}"/>
              </a:ext>
            </a:extLst>
          </p:cNvPr>
          <p:cNvSpPr>
            <a:spLocks noChangeArrowheads="1"/>
          </p:cNvSpPr>
          <p:nvPr/>
        </p:nvSpPr>
        <p:spPr bwMode="auto">
          <a:xfrm>
            <a:off x="270192" y="1401230"/>
            <a:ext cx="11170442"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For AY 2026/27, eligible new and continuing undergraduate students with household incomes of £25,000 or</a:t>
            </a:r>
          </a:p>
          <a:p>
            <a:pPr marL="360000" marR="0" lvl="0" indent="-360000" algn="l" defTabSz="914400" rtl="0" eaLnBrk="1" fontAlgn="auto" latinLnBrk="0" hangingPunct="1">
              <a:lnSpc>
                <a:spcPct val="100000"/>
              </a:lnSpc>
              <a:spcBef>
                <a:spcPts val="0"/>
              </a:spcBef>
              <a:spcAft>
                <a:spcPts val="1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less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qualify for the maximum loan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for living costs at the respective Home, Elsewhere or London rate:</a:t>
            </a: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can get an entitlement estimate using the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calculator</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www.gov.uk/studentfinance</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R="0" lvl="0" algn="l" defTabSz="914400" rtl="0" eaLnBrk="1" fontAlgn="auto" latinLnBrk="0" hangingPunct="1">
              <a:lnSpc>
                <a:spcPct val="100000"/>
              </a:lnSpc>
              <a:spcBef>
                <a:spcPts val="0"/>
              </a:spcBef>
              <a:buClrTx/>
              <a:buSzTx/>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tabLst/>
              <a:defRPr/>
            </a:pPr>
            <a:r>
              <a:rPr lang="en-GB" dirty="0">
                <a:solidFill>
                  <a:prstClr val="black"/>
                </a:solidFill>
                <a:latin typeface="Arial" pitchFamily="34" charset="0"/>
                <a:cs typeface="Arial" pitchFamily="34" charset="0"/>
              </a:rPr>
              <a:t>2016 cohort full-time SFE students, </a:t>
            </a:r>
            <a:r>
              <a:rPr lang="en-GB" b="1" dirty="0">
                <a:solidFill>
                  <a:prstClr val="black"/>
                </a:solidFill>
                <a:latin typeface="Arial" pitchFamily="34" charset="0"/>
                <a:cs typeface="Arial" pitchFamily="34" charset="0"/>
              </a:rPr>
              <a:t>not eligible for benefits or aged over 60</a:t>
            </a:r>
            <a:r>
              <a:rPr lang="en-GB" dirty="0">
                <a:solidFill>
                  <a:prstClr val="black"/>
                </a:solidFill>
                <a:latin typeface="Arial" pitchFamily="34" charset="0"/>
                <a:cs typeface="Arial" pitchFamily="34" charset="0"/>
              </a:rPr>
              <a:t>:</a:t>
            </a: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buFont typeface="Arial" panose="020B0604020202020204"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48CEA251-0AB0-0F39-D276-5E362AEFC988}"/>
              </a:ext>
            </a:extLst>
          </p:cNvPr>
          <p:cNvGraphicFramePr>
            <a:graphicFrameLocks noGrp="1"/>
          </p:cNvGraphicFramePr>
          <p:nvPr>
            <p:extLst>
              <p:ext uri="{D42A27DB-BD31-4B8C-83A1-F6EECF244321}">
                <p14:modId xmlns:p14="http://schemas.microsoft.com/office/powerpoint/2010/main" val="196163984"/>
              </p:ext>
            </p:extLst>
          </p:nvPr>
        </p:nvGraphicFramePr>
        <p:xfrm>
          <a:off x="1595996" y="3175734"/>
          <a:ext cx="9000008" cy="3136576"/>
        </p:xfrm>
        <a:graphic>
          <a:graphicData uri="http://schemas.openxmlformats.org/drawingml/2006/table">
            <a:tbl>
              <a:tblPr firstRow="1" bandRow="1"/>
              <a:tblGrid>
                <a:gridCol w="2250002">
                  <a:extLst>
                    <a:ext uri="{9D8B030D-6E8A-4147-A177-3AD203B41FA5}">
                      <a16:colId xmlns:a16="http://schemas.microsoft.com/office/drawing/2014/main" val="20000"/>
                    </a:ext>
                  </a:extLst>
                </a:gridCol>
                <a:gridCol w="2250002">
                  <a:extLst>
                    <a:ext uri="{9D8B030D-6E8A-4147-A177-3AD203B41FA5}">
                      <a16:colId xmlns:a16="http://schemas.microsoft.com/office/drawing/2014/main" val="20001"/>
                    </a:ext>
                  </a:extLst>
                </a:gridCol>
                <a:gridCol w="2250002">
                  <a:extLst>
                    <a:ext uri="{9D8B030D-6E8A-4147-A177-3AD203B41FA5}">
                      <a16:colId xmlns:a16="http://schemas.microsoft.com/office/drawing/2014/main" val="20002"/>
                    </a:ext>
                  </a:extLst>
                </a:gridCol>
                <a:gridCol w="2250002">
                  <a:extLst>
                    <a:ext uri="{9D8B030D-6E8A-4147-A177-3AD203B41FA5}">
                      <a16:colId xmlns:a16="http://schemas.microsoft.com/office/drawing/2014/main" val="20003"/>
                    </a:ext>
                  </a:extLst>
                </a:gridCol>
              </a:tblGrid>
              <a:tr h="63276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solidFill>
                            <a:schemeClr val="bg1"/>
                          </a:solidFill>
                          <a:latin typeface="Arial" pitchFamily="34" charset="0"/>
                          <a:cs typeface="Arial" pitchFamily="34" charset="0"/>
                        </a:rPr>
                        <a:t>Household </a:t>
                      </a:r>
                    </a:p>
                    <a:p>
                      <a:pPr algn="ctr"/>
                      <a:r>
                        <a:rPr lang="en-GB" sz="1600" b="0" dirty="0">
                          <a:solidFill>
                            <a:schemeClr val="bg1"/>
                          </a:solidFill>
                          <a:latin typeface="Arial" pitchFamily="34" charset="0"/>
                          <a:cs typeface="Arial" pitchFamily="34" charset="0"/>
                        </a:rPr>
                        <a:t>Income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baseline="0" dirty="0">
                          <a:solidFill>
                            <a:schemeClr val="bg1"/>
                          </a:solidFill>
                          <a:latin typeface="Arial" pitchFamily="34" charset="0"/>
                          <a:cs typeface="Arial" pitchFamily="34" charset="0"/>
                        </a:rPr>
                        <a:t>Home </a:t>
                      </a:r>
                    </a:p>
                    <a:p>
                      <a:pPr algn="ctr"/>
                      <a:r>
                        <a:rPr lang="en-GB" sz="1600" b="0" baseline="0" dirty="0">
                          <a:solidFill>
                            <a:schemeClr val="bg1"/>
                          </a:solidFill>
                          <a:latin typeface="Arial" pitchFamily="34" charset="0"/>
                          <a:cs typeface="Arial" pitchFamily="34" charset="0"/>
                        </a:rPr>
                        <a:t>(£58,387)</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baseline="0" dirty="0">
                          <a:solidFill>
                            <a:schemeClr val="bg1"/>
                          </a:solidFill>
                          <a:latin typeface="Arial" pitchFamily="34" charset="0"/>
                          <a:cs typeface="Arial" pitchFamily="34" charset="0"/>
                        </a:rPr>
                        <a:t>Elsewhere </a:t>
                      </a:r>
                    </a:p>
                    <a:p>
                      <a:pPr algn="ctr"/>
                      <a:r>
                        <a:rPr lang="en-GB" sz="1600" b="0" baseline="0" dirty="0">
                          <a:solidFill>
                            <a:schemeClr val="bg1"/>
                          </a:solidFill>
                          <a:latin typeface="Arial" pitchFamily="34" charset="0"/>
                          <a:cs typeface="Arial" pitchFamily="34" charset="0"/>
                        </a:rPr>
                        <a:t>(£62,410)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A465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solidFill>
                            <a:schemeClr val="bg1"/>
                          </a:solidFill>
                          <a:latin typeface="Arial" pitchFamily="34" charset="0"/>
                          <a:cs typeface="Arial" pitchFamily="34" charset="0"/>
                        </a:rPr>
                        <a:t>London </a:t>
                      </a:r>
                    </a:p>
                    <a:p>
                      <a:pPr algn="ctr"/>
                      <a:r>
                        <a:rPr lang="en-GB" sz="1600" b="0" dirty="0">
                          <a:solidFill>
                            <a:schemeClr val="bg1"/>
                          </a:solidFill>
                          <a:latin typeface="Arial" pitchFamily="34" charset="0"/>
                          <a:cs typeface="Arial" pitchFamily="34" charset="0"/>
                        </a:rPr>
                        <a:t>(£70,131)</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£25,000 &amp; under</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£9,118</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£10,830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£14,135</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£35,000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£7,589</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£9,285</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£12,563</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£45,000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£6,060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£7,739</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£10,991</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£55,000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£4,531</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£6,194</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£9,419</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£60,000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dirty="0">
                          <a:solidFill>
                            <a:schemeClr val="tx1"/>
                          </a:solidFill>
                          <a:latin typeface="Arial" pitchFamily="34" charset="0"/>
                          <a:cs typeface="Arial" pitchFamily="34" charset="0"/>
                        </a:rPr>
                        <a:t>£4,013</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£5,421</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£8,632</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£65,000</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£4,013</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dirty="0">
                          <a:solidFill>
                            <a:schemeClr val="tx1"/>
                          </a:solidFill>
                          <a:latin typeface="Arial" pitchFamily="34" charset="0"/>
                          <a:cs typeface="Arial" pitchFamily="34" charset="0"/>
                        </a:rPr>
                        <a:t>£5,048</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£7,846</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6"/>
                  </a:ext>
                </a:extLst>
              </a:tr>
              <a:tr h="3576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b="0" dirty="0">
                          <a:solidFill>
                            <a:schemeClr val="tx1"/>
                          </a:solidFill>
                          <a:latin typeface="Arial" pitchFamily="34" charset="0"/>
                          <a:cs typeface="Arial" pitchFamily="34" charset="0"/>
                        </a:rPr>
                        <a:t>£70,131 &amp; over</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£4,013</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tx1"/>
                          </a:solidFill>
                          <a:latin typeface="Arial" pitchFamily="34" charset="0"/>
                          <a:cs typeface="Arial" pitchFamily="34" charset="0"/>
                        </a:rPr>
                        <a:t>£5,048</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dirty="0">
                          <a:solidFill>
                            <a:schemeClr val="tx1"/>
                          </a:solidFill>
                          <a:latin typeface="Arial" pitchFamily="34" charset="0"/>
                          <a:cs typeface="Arial" pitchFamily="34" charset="0"/>
                        </a:rPr>
                        <a:t>£7,039</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38125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F87F-B414-CE07-9C6A-7AA141291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6D364-9FC7-B1C9-2EFC-51240A889E1B}"/>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panose="020B0604020202020204" pitchFamily="34" charset="0"/>
                <a:cs typeface="Arial" panose="020B0604020202020204" pitchFamily="34" charset="0"/>
              </a:rPr>
              <a:t>SFE HE Student Finance AY 2026/27 – Targeted Support </a:t>
            </a:r>
            <a:endPar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8B6BBBD4-CF54-E610-9B81-0632BCFEC1FA}"/>
              </a:ext>
            </a:extLst>
          </p:cNvPr>
          <p:cNvSpPr>
            <a:spLocks noChangeArrowheads="1"/>
          </p:cNvSpPr>
          <p:nvPr/>
        </p:nvSpPr>
        <p:spPr bwMode="auto">
          <a:xfrm>
            <a:off x="270192" y="1603252"/>
            <a:ext cx="11170442" cy="4486275"/>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For AY 2026/27, Maximum Dependants’ Grant support rates for eligible full-time students in AY 2026/27</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will remain at the levels that applied in AY 2025/26</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Disabled Students’ Allowance (DSA)</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Maximum Disabled Students’ Allowance for eligible full-time and part-time undergraduate students       will be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maintained at £27,783 in AY 2026/27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B948FB4C-1BDB-902C-7343-03CA65C1CA1F}"/>
              </a:ext>
            </a:extLst>
          </p:cNvPr>
          <p:cNvGraphicFramePr>
            <a:graphicFrameLocks noGrp="1"/>
          </p:cNvGraphicFramePr>
          <p:nvPr>
            <p:extLst>
              <p:ext uri="{D42A27DB-BD31-4B8C-83A1-F6EECF244321}">
                <p14:modId xmlns:p14="http://schemas.microsoft.com/office/powerpoint/2010/main" val="3395089352"/>
              </p:ext>
            </p:extLst>
          </p:nvPr>
        </p:nvGraphicFramePr>
        <p:xfrm>
          <a:off x="1450258" y="2353708"/>
          <a:ext cx="9291483" cy="2633930"/>
        </p:xfrm>
        <a:graphic>
          <a:graphicData uri="http://schemas.openxmlformats.org/drawingml/2006/table">
            <a:tbl>
              <a:tblPr firstRow="1" bandRow="1"/>
              <a:tblGrid>
                <a:gridCol w="5907340">
                  <a:extLst>
                    <a:ext uri="{9D8B030D-6E8A-4147-A177-3AD203B41FA5}">
                      <a16:colId xmlns:a16="http://schemas.microsoft.com/office/drawing/2014/main" val="1630903533"/>
                    </a:ext>
                  </a:extLst>
                </a:gridCol>
                <a:gridCol w="3384143">
                  <a:extLst>
                    <a:ext uri="{9D8B030D-6E8A-4147-A177-3AD203B41FA5}">
                      <a16:colId xmlns:a16="http://schemas.microsoft.com/office/drawing/2014/main" val="802758556"/>
                    </a:ext>
                  </a:extLst>
                </a:gridCol>
              </a:tblGrid>
              <a:tr h="52678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anose="020B0604020202020204" pitchFamily="34" charset="0"/>
                          <a:cs typeface="Arial" panose="020B0604020202020204" pitchFamily="34" charset="0"/>
                        </a:rPr>
                        <a:t>Dependants’ Grant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b="0" dirty="0">
                          <a:latin typeface="Arial" panose="020B0604020202020204" pitchFamily="34" charset="0"/>
                          <a:cs typeface="Arial" panose="020B0604020202020204" pitchFamily="34" charset="0"/>
                        </a:rPr>
                        <a:t>AY 2026/27 Maximum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12173567"/>
                  </a:ext>
                </a:extLst>
              </a:tr>
              <a:tr h="5267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Adult Dependants’ Grant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£3,545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06440141"/>
                  </a:ext>
                </a:extLst>
              </a:tr>
              <a:tr h="5267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Childcare Grant for one child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£199.62 per week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85324205"/>
                  </a:ext>
                </a:extLst>
              </a:tr>
              <a:tr h="5267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Childcare Grant for two or more children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5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£342.24 per week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22621979"/>
                  </a:ext>
                </a:extLst>
              </a:tr>
              <a:tr h="5267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solidFill>
                            <a:schemeClr val="bg1"/>
                          </a:solidFill>
                          <a:latin typeface="Arial" panose="020B0604020202020204" pitchFamily="34" charset="0"/>
                          <a:cs typeface="Arial" panose="020B0604020202020204" pitchFamily="34" charset="0"/>
                        </a:rPr>
                        <a:t>Parents’ Learning Allowance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0" dirty="0">
                          <a:latin typeface="Arial" panose="020B0604020202020204" pitchFamily="34" charset="0"/>
                          <a:cs typeface="Arial" panose="020B0604020202020204" pitchFamily="34" charset="0"/>
                        </a:rPr>
                        <a:t>£2,024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60433953"/>
                  </a:ext>
                </a:extLst>
              </a:tr>
            </a:tbl>
          </a:graphicData>
        </a:graphic>
      </p:graphicFrame>
    </p:spTree>
    <p:extLst>
      <p:ext uri="{BB962C8B-B14F-4D97-AF65-F5344CB8AC3E}">
        <p14:creationId xmlns:p14="http://schemas.microsoft.com/office/powerpoint/2010/main" val="430426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9C24-3F5B-A295-30E0-E14018F27CFD}"/>
              </a:ext>
            </a:extLst>
          </p:cNvPr>
          <p:cNvSpPr txBox="1">
            <a:spLocks noGrp="1"/>
          </p:cNvSpPr>
          <p:nvPr>
            <p:ph type="title" idx="4294967295"/>
          </p:nvPr>
        </p:nvSpPr>
        <p:spPr>
          <a:xfrm>
            <a:off x="275951" y="435429"/>
            <a:ext cx="10515600" cy="653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Disabled Students’ Allowance – Supporting Resources</a:t>
            </a:r>
          </a:p>
        </p:txBody>
      </p:sp>
      <p:sp>
        <p:nvSpPr>
          <p:cNvPr id="4" name="TextBox 3">
            <a:extLst>
              <a:ext uri="{FF2B5EF4-FFF2-40B4-BE49-F238E27FC236}">
                <a16:creationId xmlns:a16="http://schemas.microsoft.com/office/drawing/2014/main" id="{1F1934C4-BA01-68CC-88FB-CE2E7A39C7E7}"/>
              </a:ext>
            </a:extLst>
          </p:cNvPr>
          <p:cNvSpPr txBox="1"/>
          <p:nvPr/>
        </p:nvSpPr>
        <p:spPr>
          <a:xfrm>
            <a:off x="270426" y="1474456"/>
            <a:ext cx="11551959" cy="5047536"/>
          </a:xfrm>
          <a:prstGeom prst="rect">
            <a:avLst/>
          </a:prstGeom>
          <a:noFill/>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GB"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raise awareness of DSA </a:t>
            </a: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 and the application process, dedicated guidance, resources and focused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content have been </a:t>
            </a:r>
            <a:r>
              <a:rPr kumimoji="0" lang="en-GB"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introduced across GOV.UK and the SFE social media channels</a:t>
            </a: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60000" marR="0" lvl="0" indent="-360000" algn="l" defTabSz="914400" rtl="0" eaLnBrk="1" fontAlgn="base" latinLnBrk="0" hangingPunct="1">
              <a:lnSpc>
                <a:spcPct val="100000"/>
              </a:lnSpc>
              <a:spcBef>
                <a:spcPts val="0"/>
              </a:spcBef>
              <a:spcAft>
                <a:spcPts val="1200"/>
              </a:spcAft>
              <a:buClrTx/>
              <a:buSzTx/>
              <a:tabLst/>
              <a:defRPr/>
            </a:pP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800"/>
              </a:spcBef>
              <a:spcAft>
                <a:spcPts val="120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www.gov.uk/guidance/what-to-expect-from-your-disabled-students-allowance-dsa-needs-assessment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www.youtube.com/@SFEFILM/videos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nvGrpSpPr>
          <p:cNvPr id="15" name="Group 14" descr="Images showing the DSA Guidance page on GOV.UK which contains all the essential information students will need and examples of the DSA focused film available from the SFE YouTube Channel and a targeted post on X.">
            <a:extLst>
              <a:ext uri="{FF2B5EF4-FFF2-40B4-BE49-F238E27FC236}">
                <a16:creationId xmlns:a16="http://schemas.microsoft.com/office/drawing/2014/main" id="{44058143-5246-94EE-11DB-356961817FCC}"/>
              </a:ext>
            </a:extLst>
          </p:cNvPr>
          <p:cNvGrpSpPr/>
          <p:nvPr/>
        </p:nvGrpSpPr>
        <p:grpSpPr>
          <a:xfrm>
            <a:off x="824559" y="2379844"/>
            <a:ext cx="10542881" cy="3104256"/>
            <a:chOff x="635799" y="2355931"/>
            <a:chExt cx="10542881" cy="3104256"/>
          </a:xfrm>
        </p:grpSpPr>
        <p:grpSp>
          <p:nvGrpSpPr>
            <p:cNvPr id="17" name="Group 16">
              <a:extLst>
                <a:ext uri="{FF2B5EF4-FFF2-40B4-BE49-F238E27FC236}">
                  <a16:creationId xmlns:a16="http://schemas.microsoft.com/office/drawing/2014/main" id="{5B4C1233-D62A-9C5E-ED60-F3BBA4886EB0}"/>
                </a:ext>
              </a:extLst>
            </p:cNvPr>
            <p:cNvGrpSpPr/>
            <p:nvPr/>
          </p:nvGrpSpPr>
          <p:grpSpPr>
            <a:xfrm>
              <a:off x="3598498" y="2355931"/>
              <a:ext cx="3855919" cy="3104256"/>
              <a:chOff x="3303638" y="2277180"/>
              <a:chExt cx="4251251" cy="3422523"/>
            </a:xfrm>
          </p:grpSpPr>
          <p:pic>
            <p:nvPicPr>
              <p:cNvPr id="8" name="Picture 7">
                <a:extLst>
                  <a:ext uri="{FF2B5EF4-FFF2-40B4-BE49-F238E27FC236}">
                    <a16:creationId xmlns:a16="http://schemas.microsoft.com/office/drawing/2014/main" id="{12C84818-7513-2408-A874-E072DF9A26A8}"/>
                  </a:ext>
                </a:extLst>
              </p:cNvPr>
              <p:cNvPicPr>
                <a:picLocks noChangeAspect="1"/>
              </p:cNvPicPr>
              <p:nvPr/>
            </p:nvPicPr>
            <p:blipFill>
              <a:blip r:embed="rId5"/>
              <a:srcRect l="985" t="2378" r="658"/>
              <a:stretch>
                <a:fillRect/>
              </a:stretch>
            </p:blipFill>
            <p:spPr>
              <a:xfrm>
                <a:off x="3303638" y="2277180"/>
                <a:ext cx="3837843" cy="240126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8515F1F-4BE3-2E13-63CC-1CC4253F221E}"/>
                  </a:ext>
                </a:extLst>
              </p:cNvPr>
              <p:cNvPicPr>
                <a:picLocks noChangeAspect="1"/>
              </p:cNvPicPr>
              <p:nvPr/>
            </p:nvPicPr>
            <p:blipFill>
              <a:blip r:embed="rId6"/>
              <a:srcRect b="9054"/>
              <a:stretch>
                <a:fillRect/>
              </a:stretch>
            </p:blipFill>
            <p:spPr>
              <a:xfrm>
                <a:off x="3717046" y="4182614"/>
                <a:ext cx="3837843" cy="1517089"/>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4" name="Picture 13">
              <a:extLst>
                <a:ext uri="{FF2B5EF4-FFF2-40B4-BE49-F238E27FC236}">
                  <a16:creationId xmlns:a16="http://schemas.microsoft.com/office/drawing/2014/main" id="{76AA2B85-7D32-80B6-9FB5-B1C0303FB85C}"/>
                </a:ext>
              </a:extLst>
            </p:cNvPr>
            <p:cNvPicPr>
              <a:picLocks noChangeAspect="1"/>
            </p:cNvPicPr>
            <p:nvPr/>
          </p:nvPicPr>
          <p:blipFill>
            <a:blip r:embed="rId7"/>
            <a:stretch>
              <a:fillRect/>
            </a:stretch>
          </p:blipFill>
          <p:spPr>
            <a:xfrm>
              <a:off x="7829381" y="2355931"/>
              <a:ext cx="1858637" cy="249314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FD6EE49-3391-C399-EDF5-27320B4DA895}"/>
                </a:ext>
              </a:extLst>
            </p:cNvPr>
            <p:cNvPicPr>
              <a:picLocks noChangeAspect="1"/>
            </p:cNvPicPr>
            <p:nvPr/>
          </p:nvPicPr>
          <p:blipFill>
            <a:blip r:embed="rId8"/>
            <a:stretch>
              <a:fillRect/>
            </a:stretch>
          </p:blipFill>
          <p:spPr>
            <a:xfrm>
              <a:off x="9455308" y="3290112"/>
              <a:ext cx="1723372" cy="217007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5DE3B99-7474-98C3-1F28-4516D7BED5C6}"/>
                </a:ext>
              </a:extLst>
            </p:cNvPr>
            <p:cNvPicPr>
              <a:picLocks noChangeAspect="1"/>
            </p:cNvPicPr>
            <p:nvPr/>
          </p:nvPicPr>
          <p:blipFill>
            <a:blip r:embed="rId9"/>
            <a:stretch>
              <a:fillRect/>
            </a:stretch>
          </p:blipFill>
          <p:spPr>
            <a:xfrm>
              <a:off x="635799" y="2604730"/>
              <a:ext cx="2597326" cy="2606657"/>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8" name="Picture 17" descr="QR Code linking to DSA Needs Assessment guidance page.">
            <a:extLst>
              <a:ext uri="{FF2B5EF4-FFF2-40B4-BE49-F238E27FC236}">
                <a16:creationId xmlns:a16="http://schemas.microsoft.com/office/drawing/2014/main" id="{47C0CA8D-0614-8EE1-3021-0292469BA1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63399" y="2040942"/>
            <a:ext cx="1025768" cy="102576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694852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41B23A6A-6548-48B7-AAB0-01AEE05B17FA}" vid="{48BF9236-6CA5-408E-8204-EDF24264E611}"/>
    </a:ext>
  </a:extLst>
</a:theme>
</file>

<file path=ppt/theme/theme5.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5" id="{42F5907A-DB5E-1449-8BA8-02EE90EB9691}" vid="{DB1541BF-47CA-864E-A4FC-EC777E8FDBA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D579319E0FC043A020CF81BBFA262F" ma:contentTypeVersion="18" ma:contentTypeDescription="Create a new document." ma:contentTypeScope="" ma:versionID="8fad9f48e773a53f1bc04304957e6b2f">
  <xsd:schema xmlns:xsd="http://www.w3.org/2001/XMLSchema" xmlns:xs="http://www.w3.org/2001/XMLSchema" xmlns:p="http://schemas.microsoft.com/office/2006/metadata/properties" xmlns:ns2="6e1f99cb-a366-49e9-bd4c-bed800eba288" xmlns:ns3="0163554b-848e-4ac3-9d50-24f8beb289d2" xmlns:ns4="7baf63a6-8159-4531-922f-8d695af1915f" targetNamespace="http://schemas.microsoft.com/office/2006/metadata/properties" ma:root="true" ma:fieldsID="a87d2a834525d511989aed8bec3477dc" ns2:_="" ns3:_="" ns4:_="">
    <xsd:import namespace="6e1f99cb-a366-49e9-bd4c-bed800eba288"/>
    <xsd:import namespace="0163554b-848e-4ac3-9d50-24f8beb289d2"/>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f99cb-a366-49e9-bd4c-bed800eba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63554b-848e-4ac3-9d50-24f8beb289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f0c7d96-3755-4d1f-b330-c3286254817a}" ma:internalName="TaxCatchAll" ma:showField="CatchAllData" ma:web="0163554b-848e-4ac3-9d50-24f8beb28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6e1f99cb-a366-49e9-bd4c-bed800eba2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668C91-5959-4C95-8CCA-452EA3D441B0}">
  <ds:schemaRefs>
    <ds:schemaRef ds:uri="http://schemas.microsoft.com/sharepoint/v3/contenttype/forms"/>
  </ds:schemaRefs>
</ds:datastoreItem>
</file>

<file path=customXml/itemProps2.xml><?xml version="1.0" encoding="utf-8"?>
<ds:datastoreItem xmlns:ds="http://schemas.openxmlformats.org/officeDocument/2006/customXml" ds:itemID="{51058ECC-1AB4-46F6-8A61-17099DDAF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1f99cb-a366-49e9-bd4c-bed800eba288"/>
    <ds:schemaRef ds:uri="0163554b-848e-4ac3-9d50-24f8beb289d2"/>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D1B72-4CEC-415F-A339-C303D5680921}">
  <ds:schemaRefs>
    <ds:schemaRef ds:uri="http://purl.org/dc/dcmitype/"/>
    <ds:schemaRef ds:uri="0163554b-848e-4ac3-9d50-24f8beb289d2"/>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7baf63a6-8159-4531-922f-8d695af1915f"/>
    <ds:schemaRef ds:uri="6e1f99cb-a366-49e9-bd4c-bed800eba28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13779</TotalTime>
  <Words>16067</Words>
  <Application>Microsoft Office PowerPoint</Application>
  <PresentationFormat>Widescreen</PresentationFormat>
  <Paragraphs>1868</Paragraphs>
  <Slides>54</Slides>
  <Notes>43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54</vt:i4>
      </vt:variant>
    </vt:vector>
  </HeadingPairs>
  <TitlesOfParts>
    <vt:vector size="69" baseType="lpstr">
      <vt:lpstr>Aptos</vt:lpstr>
      <vt:lpstr>Arial</vt:lpstr>
      <vt:lpstr>Calibri</vt:lpstr>
      <vt:lpstr>Calibri Light</vt:lpstr>
      <vt:lpstr>Corbel</vt:lpstr>
      <vt:lpstr>GDS Transport</vt:lpstr>
      <vt:lpstr>Helvetica</vt:lpstr>
      <vt:lpstr>Helvetica LT Std</vt:lpstr>
      <vt:lpstr>Times New Roman</vt:lpstr>
      <vt:lpstr>Wingdings</vt:lpstr>
      <vt:lpstr>Office Theme</vt:lpstr>
      <vt:lpstr>1_Office Theme</vt:lpstr>
      <vt:lpstr>Custom Design</vt:lpstr>
      <vt:lpstr>4_Office Theme</vt:lpstr>
      <vt:lpstr>Basis</vt:lpstr>
      <vt:lpstr>SFE Student Finance AY 2026/27</vt:lpstr>
      <vt:lpstr>Session Content and Focus </vt:lpstr>
      <vt:lpstr>HE Student Finance Arrangements</vt:lpstr>
      <vt:lpstr>SFE HE Student Finance AY 2026/27 – Application Dates </vt:lpstr>
      <vt:lpstr>SFE HE Student Finance AY 2026/27 – Tuition Fee Levels </vt:lpstr>
      <vt:lpstr>SFE HE Student Finance AY 2026/27 – Living Cost Loans</vt:lpstr>
      <vt:lpstr>SFE HE Student Finance AY 2026/27 – Household Income</vt:lpstr>
      <vt:lpstr>SFE HE Student Finance AY 2026/27 – Targeted Support </vt:lpstr>
      <vt:lpstr>Disabled Students’ Allowance – Supporting Resources</vt:lpstr>
      <vt:lpstr>Student Loan Repayments</vt:lpstr>
      <vt:lpstr>Student Loan Repayment – Plan 5 Loan Key Messages </vt:lpstr>
      <vt:lpstr>Student Loan Repayment – Plan 5 Example Figures </vt:lpstr>
      <vt:lpstr>The Lifelong Learning Entitlement</vt:lpstr>
      <vt:lpstr>The Lifelong Learning Entitlement </vt:lpstr>
      <vt:lpstr>Introducing the LLE – IAG Content Considerations  </vt:lpstr>
      <vt:lpstr>The Lifelong Learning Entitlement  An Introduction to the LLE  Essential Course and Funding Messages</vt:lpstr>
      <vt:lpstr>Introduction to the LLE – A Single Student Funding System </vt:lpstr>
      <vt:lpstr>The Lifelong Learning Entitlement  Establishing Student Eligibility </vt:lpstr>
      <vt:lpstr>LLE Student Eligibility – General Requirements </vt:lpstr>
      <vt:lpstr>LLE Student Eligibility – Course Year and Service Year </vt:lpstr>
      <vt:lpstr>LLE Student Eligibility – Concurrent Study </vt:lpstr>
      <vt:lpstr>The Lifelong Learning Entitlement  LLE-Funded Study Options  Designated Courses and Modules</vt:lpstr>
      <vt:lpstr>Study Options – LLE-Funded Courses 1 </vt:lpstr>
      <vt:lpstr>Study Options – LLE-Funded Courses 2 </vt:lpstr>
      <vt:lpstr>LLE Modular Study – Specified Subject Areas </vt:lpstr>
      <vt:lpstr>LLE Modular Study – Approved Provider Information Page</vt:lpstr>
      <vt:lpstr>The Lifelong Learning Entitlement  Tuition Fee Loan Support  Standard, Residual and Additional Entitlement</vt:lpstr>
      <vt:lpstr>LLE Tuition Fee Loan – Standard Support Entitlement </vt:lpstr>
      <vt:lpstr>LLE Tuition Fee Loan – Residual Entitlement </vt:lpstr>
      <vt:lpstr>LLE Tuition Fee Loan – Additional Entitlement Summary </vt:lpstr>
      <vt:lpstr>The Lifelong Learning Entitlement  Living Cost Support  Maintenance Support and Supplementary Grants</vt:lpstr>
      <vt:lpstr>Maintenance Support Under the LLE</vt:lpstr>
      <vt:lpstr>LLE Maintenance Support – Elements and Categories</vt:lpstr>
      <vt:lpstr>Calculating Entitlement – Maintenance Loan Base Element</vt:lpstr>
      <vt:lpstr>Calculating Entitlement – Maintenance Loan Example</vt:lpstr>
      <vt:lpstr>LLE Maintenance Support – Calculation and Payment</vt:lpstr>
      <vt:lpstr>The Lifelong Learning Entitlement  Maintenance Support Linked to Tuition Fee Loan Balance</vt:lpstr>
      <vt:lpstr>LLE Maintenance Support – Link to Tuition Fee Loan Balance</vt:lpstr>
      <vt:lpstr>LLE Maintenance Support – Limited TFL Balance Example</vt:lpstr>
      <vt:lpstr>The Lifelong Learning Entitlement  Maintenance Support and Study Intensity </vt:lpstr>
      <vt:lpstr>LLE Maintenance Support – Intensity of Study</vt:lpstr>
      <vt:lpstr>Intensity of Study – Intensity of Study Example, Part 1</vt:lpstr>
      <vt:lpstr>Intensity of Study – Intensity of Study Example, Part 2</vt:lpstr>
      <vt:lpstr>The Lifelong Learning Entitlement  Living Cost Support  Supplementary Grants, Eligibility Summary</vt:lpstr>
      <vt:lpstr>LLE Targeted Support Grants and DSA</vt:lpstr>
      <vt:lpstr>The Lifelong Learning Entitlement  Loan Repayment Overview </vt:lpstr>
      <vt:lpstr>Loan Repayment Under the LLE – Plan 5 Terms </vt:lpstr>
      <vt:lpstr>The Lifelong Learning Entitlement  Guidance Material and Resources</vt:lpstr>
      <vt:lpstr>LLE Policy Information – DfE Guidance Summary </vt:lpstr>
      <vt:lpstr>LLE Student Information – SFE Campaign Page and GOV.UK  </vt:lpstr>
      <vt:lpstr>LLE Student Information – DfE Campaign and Resources </vt:lpstr>
      <vt:lpstr>LLE Policy Information – Legislation and Regulations </vt:lpstr>
      <vt:lpstr>Questions or Comments</vt:lpstr>
      <vt:lpstr>Stacey-May Fox: Funding Information Services Account Manager South-West England and South Wales   Stacey-May_Fox@slc.co.uk  For detailed LLE policy related questions:   lle_enquiries@slc.co.uk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LLE Eligibility and Entitlement</dc:title>
  <dc:subject>LLE IAG Provision</dc:subject>
  <dc:creator>Ben Rutter</dc:creator>
  <cp:lastModifiedBy>Samantha Jones</cp:lastModifiedBy>
  <cp:revision>243</cp:revision>
  <dcterms:created xsi:type="dcterms:W3CDTF">2021-05-20T13:42:13Z</dcterms:created>
  <dcterms:modified xsi:type="dcterms:W3CDTF">2026-07-07T09:05:58Z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2021-06-11T13:18:39Z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3cdabb61-f90f-47d0-9151-0000d260ff63</vt:lpwstr>
  </property>
  <property fmtid="{D5CDD505-2E9C-101B-9397-08002B2CF9AE}" pid="8" name="MSIP_Label_7bbd37d9-d9ac-4b79-83be-bb7da6ab464c_ContentBits">
    <vt:lpwstr>3</vt:lpwstr>
  </property>
  <property fmtid="{D5CDD505-2E9C-101B-9397-08002B2CF9AE}" pid="9" name="ContentTypeId">
    <vt:lpwstr>0x01010068D579319E0FC043A020CF81BBFA262F</vt:lpwstr>
  </property>
  <property fmtid="{D5CDD505-2E9C-101B-9397-08002B2CF9AE}" pid="10" name="MediaServiceImageTags">
    <vt:lpwstr/>
  </property>
</Properties>
</file>