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5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78" autoAdjust="0"/>
  </p:normalViewPr>
  <p:slideViewPr>
    <p:cSldViewPr>
      <p:cViewPr varScale="1">
        <p:scale>
          <a:sx n="108" d="100"/>
          <a:sy n="108" d="100"/>
        </p:scale>
        <p:origin x="1032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8FCCDA-000E-4702-AD63-7CE18EAF87FF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0F28DD2-294A-48B5-B41B-4936DEAAFB54}">
      <dgm:prSet phldrT="[Text]"/>
      <dgm:spPr/>
      <dgm:t>
        <a:bodyPr/>
        <a:lstStyle/>
        <a:p>
          <a:r>
            <a:rPr lang="en-GB" dirty="0" smtClean="0"/>
            <a:t>Oxygen Displacement</a:t>
          </a:r>
          <a:endParaRPr lang="en-GB" dirty="0"/>
        </a:p>
      </dgm:t>
    </dgm:pt>
    <dgm:pt modelId="{696915DC-95EA-469C-8D1F-7FBAD43AC2D3}" type="parTrans" cxnId="{3E4C9E27-00F8-40C2-996D-6CB7D39237C9}">
      <dgm:prSet/>
      <dgm:spPr/>
      <dgm:t>
        <a:bodyPr/>
        <a:lstStyle/>
        <a:p>
          <a:endParaRPr lang="en-GB"/>
        </a:p>
      </dgm:t>
    </dgm:pt>
    <dgm:pt modelId="{C8A11F1E-457E-44A1-8234-624113513D6C}" type="sibTrans" cxnId="{3E4C9E27-00F8-40C2-996D-6CB7D39237C9}">
      <dgm:prSet/>
      <dgm:spPr/>
      <dgm:t>
        <a:bodyPr/>
        <a:lstStyle/>
        <a:p>
          <a:endParaRPr lang="en-GB"/>
        </a:p>
      </dgm:t>
    </dgm:pt>
    <dgm:pt modelId="{E4D4FEEE-AD6D-4362-BD51-123D148769CD}">
      <dgm:prSet phldrT="[Text]"/>
      <dgm:spPr/>
      <dgm:t>
        <a:bodyPr/>
        <a:lstStyle/>
        <a:p>
          <a:r>
            <a:rPr lang="en-GB" dirty="0" smtClean="0"/>
            <a:t>Asphyxiation</a:t>
          </a:r>
          <a:endParaRPr lang="en-GB" dirty="0"/>
        </a:p>
      </dgm:t>
    </dgm:pt>
    <dgm:pt modelId="{75F369EA-1FBC-40CD-9B2C-9CD2BC2F5DBB}" type="parTrans" cxnId="{CA6C8CAD-9980-4CFE-8804-8999CA7601CD}">
      <dgm:prSet/>
      <dgm:spPr/>
      <dgm:t>
        <a:bodyPr/>
        <a:lstStyle/>
        <a:p>
          <a:endParaRPr lang="en-GB"/>
        </a:p>
      </dgm:t>
    </dgm:pt>
    <dgm:pt modelId="{EF9F11E9-4B4D-4E73-B1C5-CE06C272F047}" type="sibTrans" cxnId="{CA6C8CAD-9980-4CFE-8804-8999CA7601CD}">
      <dgm:prSet/>
      <dgm:spPr/>
      <dgm:t>
        <a:bodyPr/>
        <a:lstStyle/>
        <a:p>
          <a:endParaRPr lang="en-GB"/>
        </a:p>
      </dgm:t>
    </dgm:pt>
    <dgm:pt modelId="{48986B1C-2B30-4DED-8647-1B99E728DD40}">
      <dgm:prSet phldrT="[Text]"/>
      <dgm:spPr/>
      <dgm:t>
        <a:bodyPr/>
        <a:lstStyle/>
        <a:p>
          <a:r>
            <a:rPr lang="en-GB" dirty="0" smtClean="0"/>
            <a:t>Leak</a:t>
          </a:r>
          <a:endParaRPr lang="en-GB" dirty="0"/>
        </a:p>
      </dgm:t>
    </dgm:pt>
    <dgm:pt modelId="{DC4D517D-C904-43AA-B830-D70D1578BB9C}" type="sibTrans" cxnId="{02C4C3EC-63F5-4F7E-82A6-B8E82B2924FA}">
      <dgm:prSet/>
      <dgm:spPr/>
      <dgm:t>
        <a:bodyPr/>
        <a:lstStyle/>
        <a:p>
          <a:endParaRPr lang="en-GB"/>
        </a:p>
      </dgm:t>
    </dgm:pt>
    <dgm:pt modelId="{1CACD62D-AB56-4F39-977B-59F09E3F74AB}" type="parTrans" cxnId="{02C4C3EC-63F5-4F7E-82A6-B8E82B2924FA}">
      <dgm:prSet/>
      <dgm:spPr/>
      <dgm:t>
        <a:bodyPr/>
        <a:lstStyle/>
        <a:p>
          <a:endParaRPr lang="en-GB"/>
        </a:p>
      </dgm:t>
    </dgm:pt>
    <dgm:pt modelId="{57C4CAB6-38EA-4CD1-9507-9AD3D4F6FAAC}" type="pres">
      <dgm:prSet presAssocID="{688FCCDA-000E-4702-AD63-7CE18EAF87FF}" presName="Name0" presStyleCnt="0">
        <dgm:presLayoutVars>
          <dgm:dir/>
          <dgm:resizeHandles val="exact"/>
        </dgm:presLayoutVars>
      </dgm:prSet>
      <dgm:spPr/>
    </dgm:pt>
    <dgm:pt modelId="{4C0A1142-FFBF-41AE-9DC8-F0A466E5F7EC}" type="pres">
      <dgm:prSet presAssocID="{48986B1C-2B30-4DED-8647-1B99E728DD40}" presName="node" presStyleLbl="node1" presStyleIdx="0" presStyleCnt="3" custLinFactNeighborX="-836" custLinFactNeighborY="-171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D1B5B4-0DFE-4611-B798-51479489B4BE}" type="pres">
      <dgm:prSet presAssocID="{DC4D517D-C904-43AA-B830-D70D1578BB9C}" presName="sibTrans" presStyleLbl="sibTrans2D1" presStyleIdx="0" presStyleCnt="2"/>
      <dgm:spPr/>
      <dgm:t>
        <a:bodyPr/>
        <a:lstStyle/>
        <a:p>
          <a:endParaRPr lang="en-GB"/>
        </a:p>
      </dgm:t>
    </dgm:pt>
    <dgm:pt modelId="{F658AE3F-31AE-4E06-82EF-133F05911AAA}" type="pres">
      <dgm:prSet presAssocID="{DC4D517D-C904-43AA-B830-D70D1578BB9C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A2790BEC-B0FB-4529-A27B-B8F82B1D7439}" type="pres">
      <dgm:prSet presAssocID="{80F28DD2-294A-48B5-B41B-4936DEAAFB5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AF6FED-94B4-4F80-A4E8-4B358C704AA0}" type="pres">
      <dgm:prSet presAssocID="{C8A11F1E-457E-44A1-8234-624113513D6C}" presName="sibTrans" presStyleLbl="sibTrans2D1" presStyleIdx="1" presStyleCnt="2"/>
      <dgm:spPr/>
      <dgm:t>
        <a:bodyPr/>
        <a:lstStyle/>
        <a:p>
          <a:endParaRPr lang="en-GB"/>
        </a:p>
      </dgm:t>
    </dgm:pt>
    <dgm:pt modelId="{06D0D739-CDF9-4524-9304-5A7EAAD4147C}" type="pres">
      <dgm:prSet presAssocID="{C8A11F1E-457E-44A1-8234-624113513D6C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62BAAAD5-DF31-4233-8336-04637B164921}" type="pres">
      <dgm:prSet presAssocID="{E4D4FEEE-AD6D-4362-BD51-123D148769C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99DEE7C-BB98-4EE1-86BF-F3879915FD51}" type="presOf" srcId="{DC4D517D-C904-43AA-B830-D70D1578BB9C}" destId="{10D1B5B4-0DFE-4611-B798-51479489B4BE}" srcOrd="0" destOrd="0" presId="urn:microsoft.com/office/officeart/2005/8/layout/process1"/>
    <dgm:cxn modelId="{3E4C9E27-00F8-40C2-996D-6CB7D39237C9}" srcId="{688FCCDA-000E-4702-AD63-7CE18EAF87FF}" destId="{80F28DD2-294A-48B5-B41B-4936DEAAFB54}" srcOrd="1" destOrd="0" parTransId="{696915DC-95EA-469C-8D1F-7FBAD43AC2D3}" sibTransId="{C8A11F1E-457E-44A1-8234-624113513D6C}"/>
    <dgm:cxn modelId="{0C32857B-FBDB-4353-88D0-0124B6B04B1E}" type="presOf" srcId="{E4D4FEEE-AD6D-4362-BD51-123D148769CD}" destId="{62BAAAD5-DF31-4233-8336-04637B164921}" srcOrd="0" destOrd="0" presId="urn:microsoft.com/office/officeart/2005/8/layout/process1"/>
    <dgm:cxn modelId="{02C4C3EC-63F5-4F7E-82A6-B8E82B2924FA}" srcId="{688FCCDA-000E-4702-AD63-7CE18EAF87FF}" destId="{48986B1C-2B30-4DED-8647-1B99E728DD40}" srcOrd="0" destOrd="0" parTransId="{1CACD62D-AB56-4F39-977B-59F09E3F74AB}" sibTransId="{DC4D517D-C904-43AA-B830-D70D1578BB9C}"/>
    <dgm:cxn modelId="{81033DFE-F88D-460B-B858-1936B6200855}" type="presOf" srcId="{C8A11F1E-457E-44A1-8234-624113513D6C}" destId="{75AF6FED-94B4-4F80-A4E8-4B358C704AA0}" srcOrd="0" destOrd="0" presId="urn:microsoft.com/office/officeart/2005/8/layout/process1"/>
    <dgm:cxn modelId="{9D90D07C-1A09-4FC9-8DA2-AFC754D05DD1}" type="presOf" srcId="{DC4D517D-C904-43AA-B830-D70D1578BB9C}" destId="{F658AE3F-31AE-4E06-82EF-133F05911AAA}" srcOrd="1" destOrd="0" presId="urn:microsoft.com/office/officeart/2005/8/layout/process1"/>
    <dgm:cxn modelId="{27F8CFB8-54DB-402D-BBE1-0C29B2D99C28}" type="presOf" srcId="{C8A11F1E-457E-44A1-8234-624113513D6C}" destId="{06D0D739-CDF9-4524-9304-5A7EAAD4147C}" srcOrd="1" destOrd="0" presId="urn:microsoft.com/office/officeart/2005/8/layout/process1"/>
    <dgm:cxn modelId="{796E0DBE-DF32-4A29-A072-E5E31BC76DEA}" type="presOf" srcId="{688FCCDA-000E-4702-AD63-7CE18EAF87FF}" destId="{57C4CAB6-38EA-4CD1-9507-9AD3D4F6FAAC}" srcOrd="0" destOrd="0" presId="urn:microsoft.com/office/officeart/2005/8/layout/process1"/>
    <dgm:cxn modelId="{C891D4DE-3D75-42FF-A1DC-83B8C473EC3C}" type="presOf" srcId="{80F28DD2-294A-48B5-B41B-4936DEAAFB54}" destId="{A2790BEC-B0FB-4529-A27B-B8F82B1D7439}" srcOrd="0" destOrd="0" presId="urn:microsoft.com/office/officeart/2005/8/layout/process1"/>
    <dgm:cxn modelId="{62FE2734-64BB-40F6-B4F0-734940F8380B}" type="presOf" srcId="{48986B1C-2B30-4DED-8647-1B99E728DD40}" destId="{4C0A1142-FFBF-41AE-9DC8-F0A466E5F7EC}" srcOrd="0" destOrd="0" presId="urn:microsoft.com/office/officeart/2005/8/layout/process1"/>
    <dgm:cxn modelId="{CA6C8CAD-9980-4CFE-8804-8999CA7601CD}" srcId="{688FCCDA-000E-4702-AD63-7CE18EAF87FF}" destId="{E4D4FEEE-AD6D-4362-BD51-123D148769CD}" srcOrd="2" destOrd="0" parTransId="{75F369EA-1FBC-40CD-9B2C-9CD2BC2F5DBB}" sibTransId="{EF9F11E9-4B4D-4E73-B1C5-CE06C272F047}"/>
    <dgm:cxn modelId="{D4BCA392-CE94-4445-BD7D-F9793CB81CB5}" type="presParOf" srcId="{57C4CAB6-38EA-4CD1-9507-9AD3D4F6FAAC}" destId="{4C0A1142-FFBF-41AE-9DC8-F0A466E5F7EC}" srcOrd="0" destOrd="0" presId="urn:microsoft.com/office/officeart/2005/8/layout/process1"/>
    <dgm:cxn modelId="{E6DB3113-E2EC-478C-A9E5-E204B832DB62}" type="presParOf" srcId="{57C4CAB6-38EA-4CD1-9507-9AD3D4F6FAAC}" destId="{10D1B5B4-0DFE-4611-B798-51479489B4BE}" srcOrd="1" destOrd="0" presId="urn:microsoft.com/office/officeart/2005/8/layout/process1"/>
    <dgm:cxn modelId="{2A0972F8-A706-41D6-8D39-5084829F2671}" type="presParOf" srcId="{10D1B5B4-0DFE-4611-B798-51479489B4BE}" destId="{F658AE3F-31AE-4E06-82EF-133F05911AAA}" srcOrd="0" destOrd="0" presId="urn:microsoft.com/office/officeart/2005/8/layout/process1"/>
    <dgm:cxn modelId="{2E11A4BF-64CB-4634-A54C-4B334D9B0094}" type="presParOf" srcId="{57C4CAB6-38EA-4CD1-9507-9AD3D4F6FAAC}" destId="{A2790BEC-B0FB-4529-A27B-B8F82B1D7439}" srcOrd="2" destOrd="0" presId="urn:microsoft.com/office/officeart/2005/8/layout/process1"/>
    <dgm:cxn modelId="{FF255EC6-58BD-4609-B7F6-381E996EF3E0}" type="presParOf" srcId="{57C4CAB6-38EA-4CD1-9507-9AD3D4F6FAAC}" destId="{75AF6FED-94B4-4F80-A4E8-4B358C704AA0}" srcOrd="3" destOrd="0" presId="urn:microsoft.com/office/officeart/2005/8/layout/process1"/>
    <dgm:cxn modelId="{B95BAEE6-D265-4DBD-901D-EFBA98930306}" type="presParOf" srcId="{75AF6FED-94B4-4F80-A4E8-4B358C704AA0}" destId="{06D0D739-CDF9-4524-9304-5A7EAAD4147C}" srcOrd="0" destOrd="0" presId="urn:microsoft.com/office/officeart/2005/8/layout/process1"/>
    <dgm:cxn modelId="{54574425-488C-41F3-A077-B06A230C5E15}" type="presParOf" srcId="{57C4CAB6-38EA-4CD1-9507-9AD3D4F6FAAC}" destId="{62BAAAD5-DF31-4233-8336-04637B16492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A1142-FFBF-41AE-9DC8-F0A466E5F7EC}">
      <dsp:nvSpPr>
        <dsp:cNvPr id="0" name=""/>
        <dsp:cNvSpPr/>
      </dsp:nvSpPr>
      <dsp:spPr>
        <a:xfrm>
          <a:off x="1" y="0"/>
          <a:ext cx="832311" cy="499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/>
            <a:t>Leak</a:t>
          </a:r>
          <a:endParaRPr lang="en-GB" sz="900" kern="1200" dirty="0"/>
        </a:p>
      </dsp:txBody>
      <dsp:txXfrm>
        <a:off x="14628" y="14627"/>
        <a:ext cx="803057" cy="470132"/>
      </dsp:txXfrm>
    </dsp:sp>
    <dsp:sp modelId="{10D1B5B4-0DFE-4611-B798-51479489B4BE}">
      <dsp:nvSpPr>
        <dsp:cNvPr id="0" name=""/>
        <dsp:cNvSpPr/>
      </dsp:nvSpPr>
      <dsp:spPr>
        <a:xfrm rot="89798">
          <a:off x="916209" y="161876"/>
          <a:ext cx="177985" cy="206413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916218" y="202462"/>
        <a:ext cx="124590" cy="123847"/>
      </dsp:txXfrm>
    </dsp:sp>
    <dsp:sp modelId="{A2790BEC-B0FB-4529-A27B-B8F82B1D7439}">
      <dsp:nvSpPr>
        <dsp:cNvPr id="0" name=""/>
        <dsp:cNvSpPr/>
      </dsp:nvSpPr>
      <dsp:spPr>
        <a:xfrm>
          <a:off x="1168020" y="30517"/>
          <a:ext cx="832311" cy="499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/>
            <a:t>Oxygen Displacement</a:t>
          </a:r>
          <a:endParaRPr lang="en-GB" sz="900" kern="1200" dirty="0"/>
        </a:p>
      </dsp:txBody>
      <dsp:txXfrm>
        <a:off x="1182647" y="45144"/>
        <a:ext cx="803057" cy="470132"/>
      </dsp:txXfrm>
    </dsp:sp>
    <dsp:sp modelId="{75AF6FED-94B4-4F80-A4E8-4B358C704AA0}">
      <dsp:nvSpPr>
        <dsp:cNvPr id="0" name=""/>
        <dsp:cNvSpPr/>
      </dsp:nvSpPr>
      <dsp:spPr>
        <a:xfrm>
          <a:off x="2083562" y="177003"/>
          <a:ext cx="176449" cy="206413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2083562" y="218286"/>
        <a:ext cx="123514" cy="123847"/>
      </dsp:txXfrm>
    </dsp:sp>
    <dsp:sp modelId="{62BAAAD5-DF31-4233-8336-04637B164921}">
      <dsp:nvSpPr>
        <dsp:cNvPr id="0" name=""/>
        <dsp:cNvSpPr/>
      </dsp:nvSpPr>
      <dsp:spPr>
        <a:xfrm>
          <a:off x="2333256" y="30517"/>
          <a:ext cx="832311" cy="499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 smtClean="0"/>
            <a:t>Asphyxiation</a:t>
          </a:r>
          <a:endParaRPr lang="en-GB" sz="900" kern="1200" dirty="0"/>
        </a:p>
      </dsp:txBody>
      <dsp:txXfrm>
        <a:off x="2347883" y="45144"/>
        <a:ext cx="803057" cy="470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E64B32-84EE-43E0-A729-1012DE2A05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5194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CEAF61-D7FB-4831-BD28-BC067BCAE4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7518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7274-02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8538" y="0"/>
            <a:ext cx="11845926" cy="789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Logo wh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49250"/>
            <a:ext cx="180975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8640763" y="0"/>
            <a:ext cx="503237" cy="6858000"/>
          </a:xfrm>
          <a:prstGeom prst="rect">
            <a:avLst/>
          </a:prstGeom>
          <a:solidFill>
            <a:srgbClr val="9AB82D">
              <a:alpha val="79999"/>
            </a:srgbClr>
          </a:solidFill>
          <a:ln w="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" name="Picture 10" descr="Top Sc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775"/>
            <a:ext cx="648176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 Single Corner Rectangle 7"/>
          <p:cNvSpPr/>
          <p:nvPr/>
        </p:nvSpPr>
        <p:spPr>
          <a:xfrm>
            <a:off x="360363" y="1260475"/>
            <a:ext cx="7740650" cy="1089025"/>
          </a:xfrm>
          <a:prstGeom prst="round1Rect">
            <a:avLst/>
          </a:prstGeom>
          <a:solidFill>
            <a:srgbClr val="484542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60363" y="1260475"/>
            <a:ext cx="7402512" cy="5715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60363" y="1890713"/>
            <a:ext cx="7405687" cy="4889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825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0975" y="1258888"/>
            <a:ext cx="2057400" cy="549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1258888"/>
            <a:ext cx="6019800" cy="549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40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258888"/>
            <a:ext cx="8101657" cy="576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0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176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2230438"/>
            <a:ext cx="3992563" cy="452596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3738" y="2230438"/>
            <a:ext cx="3992562" cy="4525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79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24743"/>
            <a:ext cx="8229600" cy="64807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98884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2628602"/>
            <a:ext cx="4040188" cy="40407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1353" y="198884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1353" y="2628602"/>
            <a:ext cx="4041775" cy="40407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18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33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3008313" cy="7920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378" y="1052736"/>
            <a:ext cx="5111750" cy="56886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1844824"/>
            <a:ext cx="3008313" cy="489654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5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513784"/>
            <a:ext cx="54864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6"/>
            <a:ext cx="5486400" cy="43880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6080522"/>
            <a:ext cx="5486400" cy="58883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28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49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Logo redrawn 43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47663"/>
            <a:ext cx="18097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"/>
          <p:cNvSpPr>
            <a:spLocks noChangeArrowheads="1"/>
          </p:cNvSpPr>
          <p:nvPr/>
        </p:nvSpPr>
        <p:spPr bwMode="auto">
          <a:xfrm>
            <a:off x="8640763" y="0"/>
            <a:ext cx="503237" cy="6858000"/>
          </a:xfrm>
          <a:prstGeom prst="rect">
            <a:avLst/>
          </a:prstGeom>
          <a:solidFill>
            <a:srgbClr val="9AB82D"/>
          </a:solidFill>
          <a:ln w="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8" name="Picture 11" descr="Top Sci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775"/>
            <a:ext cx="648176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25888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3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230438"/>
            <a:ext cx="8137525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664"/>
            <a:ext cx="6300192" cy="576262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Calibri Light" panose="020F0302020204030204" pitchFamily="34" charset="0"/>
              </a:rPr>
              <a:t>Safety Fact Sheet – Liquid Nitrogen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97026" y="1990811"/>
            <a:ext cx="3941433" cy="4761884"/>
          </a:xfrm>
        </p:spPr>
        <p:txBody>
          <a:bodyPr/>
          <a:lstStyle/>
          <a:p>
            <a:pPr algn="ctr"/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Potential Harm</a:t>
            </a:r>
          </a:p>
          <a:p>
            <a:pPr marL="0" indent="0"/>
            <a:endParaRPr lang="en-GB" sz="1600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1600" dirty="0" smtClean="0">
                <a:latin typeface="Calibri Light" panose="020F0302020204030204" pitchFamily="34" charset="0"/>
              </a:rPr>
              <a:t>Severe Cold Burns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1600" dirty="0">
                <a:latin typeface="Calibri Light" panose="020F0302020204030204" pitchFamily="34" charset="0"/>
              </a:rPr>
              <a:t>F</a:t>
            </a:r>
            <a:r>
              <a:rPr lang="en-GB" sz="1600" dirty="0" smtClean="0">
                <a:latin typeface="Calibri Light" panose="020F0302020204030204" pitchFamily="34" charset="0"/>
              </a:rPr>
              <a:t>rostbite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1600" dirty="0" smtClean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r>
              <a:rPr lang="en-GB" sz="1600" dirty="0" smtClean="0">
                <a:latin typeface="Calibri Light" panose="020F0302020204030204" pitchFamily="34" charset="0"/>
              </a:rPr>
              <a:t>Eye </a:t>
            </a:r>
            <a:r>
              <a:rPr lang="en-GB" sz="1600" dirty="0" smtClean="0">
                <a:latin typeface="Calibri Light" panose="020F0302020204030204" pitchFamily="34" charset="0"/>
              </a:rPr>
              <a:t>Damage – retinal displacement</a:t>
            </a:r>
          </a:p>
          <a:p>
            <a:pPr indent="-285750">
              <a:buFont typeface="Wingdings" panose="05000000000000000000" pitchFamily="2" charset="2"/>
              <a:buChar char="v"/>
            </a:pPr>
            <a:endParaRPr lang="en-GB" sz="1600" dirty="0" smtClean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r>
              <a:rPr lang="en-GB" sz="1600" dirty="0" smtClean="0">
                <a:latin typeface="Calibri Light" panose="020F0302020204030204" pitchFamily="34" charset="0"/>
              </a:rPr>
              <a:t> </a:t>
            </a:r>
          </a:p>
          <a:p>
            <a:pPr indent="-285750">
              <a:buFont typeface="Wingdings" panose="05000000000000000000" pitchFamily="2" charset="2"/>
              <a:buChar char="v"/>
            </a:pPr>
            <a:endParaRPr lang="en-GB" sz="1600" dirty="0" smtClean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endParaRPr lang="en-GB" sz="1600" dirty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r>
              <a:rPr lang="en-GB" sz="1600" dirty="0" smtClean="0">
                <a:latin typeface="Calibri Light" panose="020F0302020204030204" pitchFamily="34" charset="0"/>
              </a:rPr>
              <a:t>Pressure </a:t>
            </a:r>
            <a:r>
              <a:rPr lang="en-GB" sz="1600" dirty="0" smtClean="0">
                <a:latin typeface="Calibri Light" panose="020F0302020204030204" pitchFamily="34" charset="0"/>
              </a:rPr>
              <a:t>Build-up      </a:t>
            </a:r>
          </a:p>
          <a:p>
            <a:pPr marL="57150" indent="0"/>
            <a:r>
              <a:rPr lang="en-GB" sz="1600" dirty="0">
                <a:latin typeface="Calibri Light" panose="020F0302020204030204" pitchFamily="34" charset="0"/>
              </a:rPr>
              <a:t> </a:t>
            </a:r>
            <a:r>
              <a:rPr lang="en-GB" sz="1600" dirty="0" smtClean="0">
                <a:latin typeface="Calibri Light" panose="020F0302020204030204" pitchFamily="34" charset="0"/>
              </a:rPr>
              <a:t>                              </a:t>
            </a:r>
          </a:p>
          <a:p>
            <a:pPr lvl="0"/>
            <a:r>
              <a:rPr lang="en-GB" sz="1600" dirty="0" smtClean="0">
                <a:latin typeface="Calibri Light" panose="020F0302020204030204" pitchFamily="34" charset="0"/>
              </a:rPr>
              <a:t> </a:t>
            </a:r>
            <a:endParaRPr lang="en-GB" dirty="0"/>
          </a:p>
          <a:p>
            <a:pPr marL="57150" indent="0"/>
            <a:endParaRPr lang="en-GB" sz="1600" dirty="0" smtClean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endParaRPr lang="en-GB" sz="1600" dirty="0">
              <a:latin typeface="Calibri Light" panose="020F0302020204030204" pitchFamily="34" charset="0"/>
            </a:endParaRPr>
          </a:p>
          <a:p>
            <a:pPr indent="-285750">
              <a:buFont typeface="Wingdings" panose="05000000000000000000" pitchFamily="2" charset="2"/>
              <a:buChar char="v"/>
            </a:pPr>
            <a:endParaRPr lang="en-GB" sz="1600" dirty="0" smtClean="0">
              <a:latin typeface="Calibri Light" panose="020F0302020204030204" pitchFamily="34" charset="0"/>
            </a:endParaRPr>
          </a:p>
          <a:p>
            <a:pPr marL="457200" lvl="1" indent="0"/>
            <a:endParaRPr lang="en-GB" sz="1800" dirty="0">
              <a:latin typeface="Calibri Light" panose="020F03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775" y="1283285"/>
            <a:ext cx="8137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alibri Light" panose="020F0302020204030204" pitchFamily="34" charset="0"/>
              </a:rPr>
              <a:t>Liquid Nitrogen is a cryogen used where very low temperatures or rapid temperature reduction is required. It is colourless, odourless and non-toxic with a boiling point of -196°C. </a:t>
            </a:r>
            <a:endParaRPr lang="en-GB" sz="1600" dirty="0">
              <a:latin typeface="Calibri Light" panose="020F030202020403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993" y="4808899"/>
            <a:ext cx="1448633" cy="1953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TextBox 19"/>
          <p:cNvSpPr txBox="1"/>
          <p:nvPr/>
        </p:nvSpPr>
        <p:spPr>
          <a:xfrm>
            <a:off x="4238459" y="1990811"/>
            <a:ext cx="41400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Protect Yourself </a:t>
            </a:r>
          </a:p>
          <a:p>
            <a:endParaRPr lang="en-GB" b="1" dirty="0" smtClean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Always wear dry thermally insulated gloves – </a:t>
            </a:r>
            <a:r>
              <a:rPr lang="en-GB" sz="1600" b="1" dirty="0" smtClean="0">
                <a:latin typeface="Calibri Light" panose="020F0302020204030204" pitchFamily="34" charset="0"/>
              </a:rPr>
              <a:t>NEVER</a:t>
            </a:r>
            <a:r>
              <a:rPr lang="en-GB" sz="1600" dirty="0" smtClean="0">
                <a:latin typeface="Calibri Light" panose="020F0302020204030204" pitchFamily="34" charset="0"/>
              </a:rPr>
              <a:t> handle with bare hands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Wear appropriate Eye </a:t>
            </a:r>
            <a:r>
              <a:rPr lang="en-GB" sz="1600" dirty="0">
                <a:latin typeface="Calibri Light" panose="020F0302020204030204" pitchFamily="34" charset="0"/>
              </a:rPr>
              <a:t>P</a:t>
            </a:r>
            <a:r>
              <a:rPr lang="en-GB" sz="1600" dirty="0" smtClean="0">
                <a:latin typeface="Calibri Light" panose="020F0302020204030204" pitchFamily="34" charset="0"/>
              </a:rPr>
              <a:t>rotection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Use tongs to retrieve objects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Dispense slowly – minimise boiling/ splashes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Use and store in well ventilated areas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Check equipment for frost damage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Only use containers designed for cryogenic use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 smtClean="0">
                <a:latin typeface="Calibri Light" panose="020F0302020204030204" pitchFamily="34" charset="0"/>
              </a:rPr>
              <a:t>Only use loose fitting lids – </a:t>
            </a:r>
            <a:r>
              <a:rPr lang="en-GB" sz="1600" dirty="0" smtClean="0">
                <a:latin typeface="Calibri Light" panose="020F0302020204030204" pitchFamily="34" charset="0"/>
              </a:rPr>
              <a:t> </a:t>
            </a:r>
            <a:r>
              <a:rPr lang="en-GB" sz="1600" b="1" dirty="0" smtClean="0">
                <a:latin typeface="Calibri Light" panose="020F0302020204030204" pitchFamily="34" charset="0"/>
              </a:rPr>
              <a:t>NEVER</a:t>
            </a:r>
            <a:r>
              <a:rPr lang="en-GB" sz="1600" dirty="0" smtClean="0">
                <a:latin typeface="Calibri Light" panose="020F0302020204030204" pitchFamily="34" charset="0"/>
              </a:rPr>
              <a:t>  seal</a:t>
            </a:r>
            <a:endParaRPr lang="en-GB" sz="1600" dirty="0" smtClean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b="1" dirty="0" smtClean="0">
                <a:latin typeface="Calibri Light" panose="020F0302020204030204" pitchFamily="34" charset="0"/>
              </a:rPr>
              <a:t>KNOW</a:t>
            </a:r>
            <a:r>
              <a:rPr lang="en-GB" sz="1600" dirty="0" smtClean="0">
                <a:latin typeface="Calibri Light" panose="020F0302020204030204" pitchFamily="34" charset="0"/>
              </a:rPr>
              <a:t> what to do in an Emergency</a:t>
            </a:r>
            <a:endParaRPr lang="en-GB" sz="16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b="1" dirty="0">
              <a:latin typeface="Calibri Light" panose="020F03020202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992" y="2410991"/>
            <a:ext cx="1612713" cy="10477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19665911"/>
              </p:ext>
            </p:extLst>
          </p:nvPr>
        </p:nvGraphicFramePr>
        <p:xfrm>
          <a:off x="683567" y="4086600"/>
          <a:ext cx="3168352" cy="560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2EA05B0-0377-4385-AE0E-114A818289AC}" vid="{F33014B3-767F-4258-929B-69D34D251BC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 3 Ratio Science Template</Template>
  <TotalTime>90</TotalTime>
  <Words>122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 Light</vt:lpstr>
      <vt:lpstr>Wingdings</vt:lpstr>
      <vt:lpstr>Custom Design</vt:lpstr>
      <vt:lpstr>Safety Fact Sheet – Liquid Nitrogen </vt:lpstr>
    </vt:vector>
  </TitlesOfParts>
  <Company>University of Bath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Fact Sheet -</dc:title>
  <dc:creator>Deborah Robarts</dc:creator>
  <cp:lastModifiedBy>Deborah Robarts</cp:lastModifiedBy>
  <cp:revision>18</cp:revision>
  <dcterms:created xsi:type="dcterms:W3CDTF">2015-10-27T10:49:45Z</dcterms:created>
  <dcterms:modified xsi:type="dcterms:W3CDTF">2016-04-01T12:41:45Z</dcterms:modified>
</cp:coreProperties>
</file>