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6" r:id="rId2"/>
    <p:sldId id="257" r:id="rId3"/>
    <p:sldId id="258" r:id="rId4"/>
    <p:sldId id="259" r:id="rId5"/>
    <p:sldId id="260" r:id="rId6"/>
    <p:sldId id="261" r:id="rId7"/>
    <p:sldId id="272" r:id="rId8"/>
    <p:sldId id="265" r:id="rId9"/>
    <p:sldId id="262" r:id="rId10"/>
    <p:sldId id="266" r:id="rId11"/>
    <p:sldId id="270" r:id="rId12"/>
    <p:sldId id="271" r:id="rId13"/>
    <p:sldId id="269" r:id="rId14"/>
    <p:sldId id="268" r:id="rId15"/>
    <p:sldId id="310" r:id="rId16"/>
    <p:sldId id="274" r:id="rId17"/>
    <p:sldId id="275" r:id="rId18"/>
    <p:sldId id="304" r:id="rId19"/>
    <p:sldId id="263" r:id="rId20"/>
    <p:sldId id="276" r:id="rId21"/>
    <p:sldId id="291" r:id="rId22"/>
    <p:sldId id="278" r:id="rId23"/>
    <p:sldId id="311" r:id="rId24"/>
    <p:sldId id="284" r:id="rId25"/>
    <p:sldId id="285" r:id="rId26"/>
    <p:sldId id="286" r:id="rId27"/>
    <p:sldId id="288" r:id="rId28"/>
    <p:sldId id="287" r:id="rId29"/>
    <p:sldId id="290" r:id="rId30"/>
    <p:sldId id="280" r:id="rId31"/>
    <p:sldId id="312" r:id="rId32"/>
    <p:sldId id="295" r:id="rId33"/>
    <p:sldId id="297" r:id="rId34"/>
    <p:sldId id="296" r:id="rId35"/>
    <p:sldId id="293" r:id="rId36"/>
    <p:sldId id="294" r:id="rId37"/>
    <p:sldId id="313" r:id="rId38"/>
    <p:sldId id="308" r:id="rId39"/>
    <p:sldId id="309" r:id="rId40"/>
    <p:sldId id="307" r:id="rId41"/>
    <p:sldId id="314" r:id="rId42"/>
    <p:sldId id="302" r:id="rId43"/>
    <p:sldId id="303" r:id="rId44"/>
    <p:sldId id="283" r:id="rId45"/>
    <p:sldId id="305" r:id="rId46"/>
    <p:sldId id="306" r:id="rId47"/>
    <p:sldId id="264" r:id="rId48"/>
    <p:sldId id="279" r:id="rId49"/>
  </p:sldIdLst>
  <p:sldSz cx="12192000" cy="6858000"/>
  <p:notesSz cx="9872663"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70322" autoAdjust="0"/>
  </p:normalViewPr>
  <p:slideViewPr>
    <p:cSldViewPr snapToGrid="0">
      <p:cViewPr varScale="1">
        <p:scale>
          <a:sx n="51" d="100"/>
          <a:sy n="51" d="100"/>
        </p:scale>
        <p:origin x="984"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278154"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592224" y="1"/>
            <a:ext cx="4278154" cy="341064"/>
          </a:xfrm>
          <a:prstGeom prst="rect">
            <a:avLst/>
          </a:prstGeom>
        </p:spPr>
        <p:txBody>
          <a:bodyPr vert="horz" lIns="91440" tIns="45720" rIns="91440" bIns="45720" rtlCol="0"/>
          <a:lstStyle>
            <a:lvl1pPr algn="r">
              <a:defRPr sz="1200"/>
            </a:lvl1pPr>
          </a:lstStyle>
          <a:p>
            <a:fld id="{E275E2C1-461E-42D2-AD28-340CA9E6C6F3}" type="datetimeFigureOut">
              <a:rPr lang="en-GB" smtClean="0"/>
              <a:t>21/04/2020</a:t>
            </a:fld>
            <a:endParaRPr lang="en-GB"/>
          </a:p>
        </p:txBody>
      </p:sp>
      <p:sp>
        <p:nvSpPr>
          <p:cNvPr id="4" name="Footer Placeholder 3"/>
          <p:cNvSpPr>
            <a:spLocks noGrp="1"/>
          </p:cNvSpPr>
          <p:nvPr>
            <p:ph type="ftr" sz="quarter" idx="2"/>
          </p:nvPr>
        </p:nvSpPr>
        <p:spPr>
          <a:xfrm>
            <a:off x="0" y="6456612"/>
            <a:ext cx="4278154" cy="34106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592224" y="6456612"/>
            <a:ext cx="4278154" cy="341063"/>
          </a:xfrm>
          <a:prstGeom prst="rect">
            <a:avLst/>
          </a:prstGeom>
        </p:spPr>
        <p:txBody>
          <a:bodyPr vert="horz" lIns="91440" tIns="45720" rIns="91440" bIns="45720" rtlCol="0" anchor="b"/>
          <a:lstStyle>
            <a:lvl1pPr algn="r">
              <a:defRPr sz="1200"/>
            </a:lvl1pPr>
          </a:lstStyle>
          <a:p>
            <a:fld id="{015BFBAE-D3C0-4E22-9E9B-5CB0DF7BCD1E}" type="slidenum">
              <a:rPr lang="en-GB" smtClean="0"/>
              <a:t>‹#›</a:t>
            </a:fld>
            <a:endParaRPr lang="en-GB"/>
          </a:p>
        </p:txBody>
      </p:sp>
    </p:spTree>
    <p:extLst>
      <p:ext uri="{BB962C8B-B14F-4D97-AF65-F5344CB8AC3E}">
        <p14:creationId xmlns:p14="http://schemas.microsoft.com/office/powerpoint/2010/main" val="32419180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278154"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592224" y="1"/>
            <a:ext cx="4278154" cy="341064"/>
          </a:xfrm>
          <a:prstGeom prst="rect">
            <a:avLst/>
          </a:prstGeom>
        </p:spPr>
        <p:txBody>
          <a:bodyPr vert="horz" lIns="91440" tIns="45720" rIns="91440" bIns="45720" rtlCol="0"/>
          <a:lstStyle>
            <a:lvl1pPr algn="r">
              <a:defRPr sz="1200"/>
            </a:lvl1pPr>
          </a:lstStyle>
          <a:p>
            <a:fld id="{38E85925-BC85-4F3E-920C-140709D913F8}" type="datetimeFigureOut">
              <a:rPr lang="en-GB" smtClean="0"/>
              <a:t>21/04/2020</a:t>
            </a:fld>
            <a:endParaRPr lang="en-GB"/>
          </a:p>
        </p:txBody>
      </p:sp>
      <p:sp>
        <p:nvSpPr>
          <p:cNvPr id="4" name="Slide Image Placeholder 3"/>
          <p:cNvSpPr>
            <a:spLocks noGrp="1" noRot="1" noChangeAspect="1"/>
          </p:cNvSpPr>
          <p:nvPr>
            <p:ph type="sldImg" idx="2"/>
          </p:nvPr>
        </p:nvSpPr>
        <p:spPr>
          <a:xfrm>
            <a:off x="2897188" y="849313"/>
            <a:ext cx="4078287" cy="2293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87267" y="3271381"/>
            <a:ext cx="7898130" cy="2676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456612"/>
            <a:ext cx="4278154" cy="34106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592224" y="6456612"/>
            <a:ext cx="4278154" cy="341063"/>
          </a:xfrm>
          <a:prstGeom prst="rect">
            <a:avLst/>
          </a:prstGeom>
        </p:spPr>
        <p:txBody>
          <a:bodyPr vert="horz" lIns="91440" tIns="45720" rIns="91440" bIns="45720" rtlCol="0" anchor="b"/>
          <a:lstStyle>
            <a:lvl1pPr algn="r">
              <a:defRPr sz="1200"/>
            </a:lvl1pPr>
          </a:lstStyle>
          <a:p>
            <a:fld id="{33E8DB9D-197C-4974-8917-B755CA9F018F}" type="slidenum">
              <a:rPr lang="en-GB" smtClean="0"/>
              <a:t>‹#›</a:t>
            </a:fld>
            <a:endParaRPr lang="en-GB"/>
          </a:p>
        </p:txBody>
      </p:sp>
    </p:spTree>
    <p:extLst>
      <p:ext uri="{BB962C8B-B14F-4D97-AF65-F5344CB8AC3E}">
        <p14:creationId xmlns:p14="http://schemas.microsoft.com/office/powerpoint/2010/main" val="674849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everyone my name is </a:t>
            </a:r>
            <a:r>
              <a:rPr lang="en-GB" dirty="0" err="1"/>
              <a:t>xxxxxx</a:t>
            </a:r>
            <a:r>
              <a:rPr lang="en-GB" dirty="0"/>
              <a:t> and I have come from the University of Bath today </a:t>
            </a:r>
          </a:p>
          <a:p>
            <a:endParaRPr lang="en-GB" dirty="0"/>
          </a:p>
          <a:p>
            <a:r>
              <a:rPr lang="en-GB" dirty="0"/>
              <a:t>Introduce</a:t>
            </a:r>
            <a:r>
              <a:rPr lang="en-GB" baseline="0" dirty="0"/>
              <a:t> ambassadors/colleagues</a:t>
            </a:r>
          </a:p>
          <a:p>
            <a:endParaRPr lang="en-GB" dirty="0"/>
          </a:p>
          <a:p>
            <a:r>
              <a:rPr lang="en-GB" dirty="0"/>
              <a:t>Over</a:t>
            </a:r>
            <a:r>
              <a:rPr lang="en-GB" baseline="0" dirty="0"/>
              <a:t> the next 6 weeks we will be helping you to carry out your own scientific research project (in groups) that you will present at a science fair.</a:t>
            </a:r>
          </a:p>
          <a:p>
            <a:endParaRPr lang="en-GB" baseline="0" dirty="0"/>
          </a:p>
          <a:p>
            <a:r>
              <a:rPr lang="en-GB" baseline="0" dirty="0"/>
              <a:t>At this festival you will explain your research to younger students in year 5 &amp; 6 (aged 9 -11).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Who’s been to a science fair?</a:t>
            </a:r>
          </a:p>
          <a:p>
            <a:endParaRPr lang="en-GB" baseline="0" dirty="0"/>
          </a:p>
        </p:txBody>
      </p:sp>
      <p:sp>
        <p:nvSpPr>
          <p:cNvPr id="4" name="Slide Number Placeholder 3"/>
          <p:cNvSpPr>
            <a:spLocks noGrp="1"/>
          </p:cNvSpPr>
          <p:nvPr>
            <p:ph type="sldNum" sz="quarter" idx="10"/>
          </p:nvPr>
        </p:nvSpPr>
        <p:spPr/>
        <p:txBody>
          <a:bodyPr/>
          <a:lstStyle/>
          <a:p>
            <a:fld id="{33E8DB9D-197C-4974-8917-B755CA9F018F}" type="slidenum">
              <a:rPr lang="en-GB" smtClean="0"/>
              <a:t>1</a:t>
            </a:fld>
            <a:endParaRPr lang="en-GB"/>
          </a:p>
        </p:txBody>
      </p:sp>
    </p:spTree>
    <p:extLst>
      <p:ext uri="{BB962C8B-B14F-4D97-AF65-F5344CB8AC3E}">
        <p14:creationId xmlns:p14="http://schemas.microsoft.com/office/powerpoint/2010/main" val="3651382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Plenary:</a:t>
            </a:r>
          </a:p>
          <a:p>
            <a:endParaRPr lang="en-GB" dirty="0"/>
          </a:p>
          <a:p>
            <a:r>
              <a:rPr lang="en-GB" dirty="0"/>
              <a:t>Cog activity again if time</a:t>
            </a:r>
          </a:p>
          <a:p>
            <a:r>
              <a:rPr lang="en-GB" dirty="0"/>
              <a:t>What have we covered today?</a:t>
            </a:r>
          </a:p>
          <a:p>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14</a:t>
            </a:fld>
            <a:endParaRPr lang="en-GB"/>
          </a:p>
        </p:txBody>
      </p:sp>
    </p:spTree>
    <p:extLst>
      <p:ext uri="{BB962C8B-B14F-4D97-AF65-F5344CB8AC3E}">
        <p14:creationId xmlns:p14="http://schemas.microsoft.com/office/powerpoint/2010/main" val="3839300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33E8DB9D-197C-4974-8917-B755CA9F018F}" type="slidenum">
              <a:rPr lang="en-GB" smtClean="0"/>
              <a:t>15</a:t>
            </a:fld>
            <a:endParaRPr lang="en-GB"/>
          </a:p>
        </p:txBody>
      </p:sp>
    </p:spTree>
    <p:extLst>
      <p:ext uri="{BB962C8B-B14F-4D97-AF65-F5344CB8AC3E}">
        <p14:creationId xmlns:p14="http://schemas.microsoft.com/office/powerpoint/2010/main" val="2611559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16</a:t>
            </a:fld>
            <a:endParaRPr lang="en-GB"/>
          </a:p>
        </p:txBody>
      </p:sp>
    </p:spTree>
    <p:extLst>
      <p:ext uri="{BB962C8B-B14F-4D97-AF65-F5344CB8AC3E}">
        <p14:creationId xmlns:p14="http://schemas.microsoft.com/office/powerpoint/2010/main" val="208733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17</a:t>
            </a:fld>
            <a:endParaRPr lang="en-GB"/>
          </a:p>
        </p:txBody>
      </p:sp>
    </p:spTree>
    <p:extLst>
      <p:ext uri="{BB962C8B-B14F-4D97-AF65-F5344CB8AC3E}">
        <p14:creationId xmlns:p14="http://schemas.microsoft.com/office/powerpoint/2010/main" val="1913323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18</a:t>
            </a:fld>
            <a:endParaRPr lang="en-GB"/>
          </a:p>
        </p:txBody>
      </p:sp>
    </p:spTree>
    <p:extLst>
      <p:ext uri="{BB962C8B-B14F-4D97-AF65-F5344CB8AC3E}">
        <p14:creationId xmlns:p14="http://schemas.microsoft.com/office/powerpoint/2010/main" val="462673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200" dirty="0"/>
              <a:t>4, 6, 1, 7, 5, 2, 3 </a:t>
            </a:r>
          </a:p>
        </p:txBody>
      </p:sp>
      <p:sp>
        <p:nvSpPr>
          <p:cNvPr id="4" name="Slide Number Placeholder 3"/>
          <p:cNvSpPr>
            <a:spLocks noGrp="1"/>
          </p:cNvSpPr>
          <p:nvPr>
            <p:ph type="sldNum" sz="quarter" idx="10"/>
          </p:nvPr>
        </p:nvSpPr>
        <p:spPr/>
        <p:txBody>
          <a:bodyPr/>
          <a:lstStyle/>
          <a:p>
            <a:fld id="{33E8DB9D-197C-4974-8917-B755CA9F018F}" type="slidenum">
              <a:rPr lang="en-GB" smtClean="0"/>
              <a:t>20</a:t>
            </a:fld>
            <a:endParaRPr lang="en-GB"/>
          </a:p>
        </p:txBody>
      </p:sp>
    </p:spTree>
    <p:extLst>
      <p:ext uri="{BB962C8B-B14F-4D97-AF65-F5344CB8AC3E}">
        <p14:creationId xmlns:p14="http://schemas.microsoft.com/office/powerpoint/2010/main" val="1390044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Plenary:</a:t>
            </a:r>
          </a:p>
          <a:p>
            <a:endParaRPr lang="en-GB" dirty="0"/>
          </a:p>
          <a:p>
            <a:r>
              <a:rPr lang="en-GB" dirty="0"/>
              <a:t>Cog activity again if time</a:t>
            </a:r>
          </a:p>
          <a:p>
            <a:r>
              <a:rPr lang="en-GB" dirty="0"/>
              <a:t>What have we covered today?</a:t>
            </a:r>
          </a:p>
          <a:p>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22</a:t>
            </a:fld>
            <a:endParaRPr lang="en-GB"/>
          </a:p>
        </p:txBody>
      </p:sp>
    </p:spTree>
    <p:extLst>
      <p:ext uri="{BB962C8B-B14F-4D97-AF65-F5344CB8AC3E}">
        <p14:creationId xmlns:p14="http://schemas.microsoft.com/office/powerpoint/2010/main" val="3171416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33E8DB9D-197C-4974-8917-B755CA9F018F}" type="slidenum">
              <a:rPr lang="en-GB" smtClean="0"/>
              <a:t>23</a:t>
            </a:fld>
            <a:endParaRPr lang="en-GB"/>
          </a:p>
        </p:txBody>
      </p:sp>
    </p:spTree>
    <p:extLst>
      <p:ext uri="{BB962C8B-B14F-4D97-AF65-F5344CB8AC3E}">
        <p14:creationId xmlns:p14="http://schemas.microsoft.com/office/powerpoint/2010/main" val="1487863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Name of this graph? Bar</a:t>
            </a:r>
            <a:r>
              <a:rPr lang="en-GB" baseline="0" dirty="0"/>
              <a:t> graph</a:t>
            </a:r>
          </a:p>
          <a:p>
            <a:endParaRPr lang="en-GB" baseline="0" dirty="0"/>
          </a:p>
          <a:p>
            <a:r>
              <a:rPr lang="en-GB" dirty="0"/>
              <a:t>Who can describe the bar chart? What does the bar chart show? It</a:t>
            </a:r>
            <a:r>
              <a:rPr lang="en-GB" baseline="0" dirty="0"/>
              <a:t> shows that different types of sweets effects the height of the tower.</a:t>
            </a:r>
          </a:p>
          <a:p>
            <a:endParaRPr lang="en-GB" baseline="0" dirty="0"/>
          </a:p>
          <a:p>
            <a:r>
              <a:rPr lang="en-GB" baseline="0" dirty="0"/>
              <a:t>Point to x axis. What is the name of this axis? X axis</a:t>
            </a:r>
          </a:p>
          <a:p>
            <a:endParaRPr lang="en-GB" baseline="0" dirty="0"/>
          </a:p>
          <a:p>
            <a:r>
              <a:rPr lang="en-GB" baseline="0" dirty="0"/>
              <a:t>Point to y axis. What is the name of this axis? Y axis.</a:t>
            </a:r>
          </a:p>
          <a:p>
            <a:endParaRPr lang="en-GB" baseline="0" dirty="0"/>
          </a:p>
          <a:p>
            <a:r>
              <a:rPr lang="en-GB" baseline="0" dirty="0"/>
              <a:t>Which axis is your independent variable on? The x axis, your independent variable is always on your x axis. The one you change is always on the x axis.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Which axis is your dependent variable on? The y axis, your dependent variable is always on your x axis. The one you measure is always on the y axis. </a:t>
            </a:r>
          </a:p>
          <a:p>
            <a:endParaRPr lang="en-GB" baseline="0" dirty="0"/>
          </a:p>
          <a:p>
            <a:r>
              <a:rPr lang="en-GB" baseline="0" dirty="0"/>
              <a:t> </a:t>
            </a:r>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24</a:t>
            </a:fld>
            <a:endParaRPr lang="en-GB"/>
          </a:p>
        </p:txBody>
      </p:sp>
    </p:spTree>
    <p:extLst>
      <p:ext uri="{BB962C8B-B14F-4D97-AF65-F5344CB8AC3E}">
        <p14:creationId xmlns:p14="http://schemas.microsoft.com/office/powerpoint/2010/main" val="2428670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over to you</a:t>
            </a:r>
          </a:p>
          <a:p>
            <a:endParaRPr lang="en-GB" dirty="0"/>
          </a:p>
          <a:p>
            <a:r>
              <a:rPr lang="en-GB" dirty="0"/>
              <a:t>Name of this graph? Bar</a:t>
            </a:r>
            <a:r>
              <a:rPr lang="en-GB" baseline="0" dirty="0"/>
              <a:t> graph</a:t>
            </a:r>
          </a:p>
          <a:p>
            <a:endParaRPr lang="en-GB" baseline="0" dirty="0"/>
          </a:p>
          <a:p>
            <a:r>
              <a:rPr lang="en-GB" dirty="0"/>
              <a:t>Who can describe the bar chart? What does the bar chart show? It</a:t>
            </a:r>
            <a:r>
              <a:rPr lang="en-GB" baseline="0" dirty="0"/>
              <a:t> shows that different types of paper effects the distance the airplane flies.</a:t>
            </a:r>
          </a:p>
          <a:p>
            <a:endParaRPr lang="en-GB" baseline="0" dirty="0"/>
          </a:p>
          <a:p>
            <a:r>
              <a:rPr lang="en-GB" baseline="0" dirty="0"/>
              <a:t>Point to x axis. What is the name of this axis? X axis</a:t>
            </a:r>
          </a:p>
          <a:p>
            <a:endParaRPr lang="en-GB" baseline="0" dirty="0"/>
          </a:p>
          <a:p>
            <a:r>
              <a:rPr lang="en-GB" baseline="0" dirty="0"/>
              <a:t>Point to y axis. What is the name of this axis? Y axis.</a:t>
            </a:r>
          </a:p>
          <a:p>
            <a:endParaRPr lang="en-GB" baseline="0" dirty="0"/>
          </a:p>
          <a:p>
            <a:r>
              <a:rPr lang="en-GB" baseline="0" dirty="0"/>
              <a:t>Which axis is your independent variable on? The x axis, your independent variable is always on your x axis. The one you change is always on the x axis.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Which axis is your dependent variable on? The y axis, your dependent variable is always on your x axis. The one you measure is always on the y axis</a:t>
            </a:r>
          </a:p>
          <a:p>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25</a:t>
            </a:fld>
            <a:endParaRPr lang="en-GB"/>
          </a:p>
        </p:txBody>
      </p:sp>
    </p:spTree>
    <p:extLst>
      <p:ext uri="{BB962C8B-B14F-4D97-AF65-F5344CB8AC3E}">
        <p14:creationId xmlns:p14="http://schemas.microsoft.com/office/powerpoint/2010/main" val="1463345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This video provides a taster of what the School</a:t>
            </a:r>
            <a:r>
              <a:rPr lang="en-GB" baseline="0" dirty="0"/>
              <a:t>s Fair is like</a:t>
            </a:r>
            <a:endParaRPr lang="en-GB" dirty="0"/>
          </a:p>
          <a:p>
            <a:pPr marL="171450" indent="-171450">
              <a:buFont typeface="Arial" panose="020B0604020202020204" pitchFamily="34" charset="0"/>
              <a:buChar char="•"/>
            </a:pPr>
            <a:r>
              <a:rPr lang="en-GB" dirty="0"/>
              <a:t>[VIDEO]</a:t>
            </a:r>
          </a:p>
          <a:p>
            <a:pPr marL="171450" indent="-171450">
              <a:buFont typeface="Arial" panose="020B0604020202020204" pitchFamily="34" charset="0"/>
              <a:buChar char="•"/>
            </a:pPr>
            <a:r>
              <a:rPr lang="en-GB" dirty="0"/>
              <a:t>As you can see there are lots of people there presenting their research, not only school students like you but also researchers at the University of Bath and</a:t>
            </a:r>
            <a:r>
              <a:rPr lang="en-GB" baseline="0" dirty="0"/>
              <a:t> local companies. So it is also a great opportunity for you to show your work</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2</a:t>
            </a:fld>
            <a:endParaRPr lang="en-GB"/>
          </a:p>
        </p:txBody>
      </p:sp>
    </p:spTree>
    <p:extLst>
      <p:ext uri="{BB962C8B-B14F-4D97-AF65-F5344CB8AC3E}">
        <p14:creationId xmlns:p14="http://schemas.microsoft.com/office/powerpoint/2010/main" val="4035403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it gets a bit more tricky…</a:t>
            </a:r>
          </a:p>
          <a:p>
            <a:endParaRPr lang="en-GB" dirty="0"/>
          </a:p>
          <a:p>
            <a:r>
              <a:rPr lang="en-GB" dirty="0"/>
              <a:t>Name of this graph? Line graph</a:t>
            </a:r>
            <a:endParaRPr lang="en-GB" baseline="0" dirty="0"/>
          </a:p>
          <a:p>
            <a:endParaRPr lang="en-GB" baseline="0" dirty="0"/>
          </a:p>
          <a:p>
            <a:r>
              <a:rPr lang="en-GB" dirty="0"/>
              <a:t>Who can describe the bar chart? What does the bar chart show? It</a:t>
            </a:r>
            <a:r>
              <a:rPr lang="en-GB" baseline="0" dirty="0"/>
              <a:t> shows that since 2005 carbon dioxide levels are slowly rising (from 2005 to 2017 CO2 has increased by 25 ppm).</a:t>
            </a:r>
          </a:p>
          <a:p>
            <a:endParaRPr lang="en-GB" baseline="0" dirty="0"/>
          </a:p>
          <a:p>
            <a:r>
              <a:rPr lang="en-GB" baseline="0" dirty="0"/>
              <a:t>Point to x axis. What is the name of this axis? X axis</a:t>
            </a:r>
          </a:p>
          <a:p>
            <a:endParaRPr lang="en-GB" baseline="0" dirty="0"/>
          </a:p>
          <a:p>
            <a:r>
              <a:rPr lang="en-GB" baseline="0" dirty="0"/>
              <a:t>Point to y axis. What is the name of this axis? Y axis.</a:t>
            </a:r>
          </a:p>
          <a:p>
            <a:endParaRPr lang="en-GB" baseline="0" dirty="0"/>
          </a:p>
          <a:p>
            <a:r>
              <a:rPr lang="en-GB" baseline="0" dirty="0"/>
              <a:t>Which axis is your independent variable on? The x axis, your independent variable is always on your x axis. The one you change is always on the x axis.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Which axis is your dependent variable on? The y axis, your dependent variable is always on your x axis. The one you measure is always on the y axis</a:t>
            </a:r>
          </a:p>
          <a:p>
            <a:endParaRPr lang="en-GB" baseline="0" dirty="0"/>
          </a:p>
          <a:p>
            <a:endParaRPr lang="en-GB" baseline="0" dirty="0"/>
          </a:p>
          <a:p>
            <a:r>
              <a:rPr lang="en-GB" baseline="0" dirty="0"/>
              <a:t>When would we use a line graph ? A line graph can be used to show the relationship between your independent and dependent variable. Both variables have to be numerical for this graph. </a:t>
            </a:r>
          </a:p>
          <a:p>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26</a:t>
            </a:fld>
            <a:endParaRPr lang="en-GB"/>
          </a:p>
        </p:txBody>
      </p:sp>
    </p:spTree>
    <p:extLst>
      <p:ext uri="{BB962C8B-B14F-4D97-AF65-F5344CB8AC3E}">
        <p14:creationId xmlns:p14="http://schemas.microsoft.com/office/powerpoint/2010/main" val="3426389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a:t>
            </a:r>
            <a:r>
              <a:rPr lang="en-GB" sz="1200" b="1" kern="1200" dirty="0">
                <a:solidFill>
                  <a:schemeClr val="tx1"/>
                </a:solidFill>
                <a:effectLst/>
                <a:latin typeface="+mn-lt"/>
                <a:ea typeface="+mn-ea"/>
                <a:cs typeface="+mn-cs"/>
              </a:rPr>
              <a:t>pie chart </a:t>
            </a:r>
            <a:r>
              <a:rPr lang="en-GB" sz="1200" kern="1200" dirty="0">
                <a:solidFill>
                  <a:schemeClr val="tx1"/>
                </a:solidFill>
                <a:effectLst/>
                <a:latin typeface="+mn-lt"/>
                <a:ea typeface="+mn-ea"/>
                <a:cs typeface="+mn-cs"/>
              </a:rPr>
              <a:t>is a good way to display percentages of groups or proportions of a whole group. All of the pieces of the pie need to add up to 100 %. </a:t>
            </a:r>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28</a:t>
            </a:fld>
            <a:endParaRPr lang="en-GB"/>
          </a:p>
        </p:txBody>
      </p:sp>
    </p:spTree>
    <p:extLst>
      <p:ext uri="{BB962C8B-B14F-4D97-AF65-F5344CB8AC3E}">
        <p14:creationId xmlns:p14="http://schemas.microsoft.com/office/powerpoint/2010/main" val="1650897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Plenary:</a:t>
            </a:r>
          </a:p>
          <a:p>
            <a:endParaRPr lang="en-GB" dirty="0"/>
          </a:p>
          <a:p>
            <a:r>
              <a:rPr lang="en-GB" dirty="0"/>
              <a:t>Cog activity again if time</a:t>
            </a:r>
          </a:p>
          <a:p>
            <a:r>
              <a:rPr lang="en-GB" dirty="0"/>
              <a:t>What have we covered today?</a:t>
            </a:r>
          </a:p>
          <a:p>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30</a:t>
            </a:fld>
            <a:endParaRPr lang="en-GB"/>
          </a:p>
        </p:txBody>
      </p:sp>
    </p:spTree>
    <p:extLst>
      <p:ext uri="{BB962C8B-B14F-4D97-AF65-F5344CB8AC3E}">
        <p14:creationId xmlns:p14="http://schemas.microsoft.com/office/powerpoint/2010/main" val="2657568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33E8DB9D-197C-4974-8917-B755CA9F018F}" type="slidenum">
              <a:rPr lang="en-GB" smtClean="0"/>
              <a:t>31</a:t>
            </a:fld>
            <a:endParaRPr lang="en-GB"/>
          </a:p>
        </p:txBody>
      </p:sp>
    </p:spTree>
    <p:extLst>
      <p:ext uri="{BB962C8B-B14F-4D97-AF65-F5344CB8AC3E}">
        <p14:creationId xmlns:p14="http://schemas.microsoft.com/office/powerpoint/2010/main" val="1405127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To help you explain your research, when you have finished your project you will design a science stand demonstrating your project that you can use to help explain each stage of the project.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If possible you will also have the equipment required to run your experiment at your stand so the younger students can do the experiment. </a:t>
            </a:r>
            <a:endParaRPr lang="en-GB" dirty="0"/>
          </a:p>
          <a:p>
            <a:pPr marL="171450" indent="-171450">
              <a:buFont typeface="Arial" panose="020B0604020202020204" pitchFamily="34" charset="0"/>
              <a:buChar char="•"/>
            </a:pPr>
            <a:r>
              <a:rPr lang="en-GB" dirty="0"/>
              <a:t>Over the next few weeks we will be working on projects</a:t>
            </a:r>
            <a:r>
              <a:rPr lang="en-GB" baseline="0" dirty="0"/>
              <a:t> and at the end producing </a:t>
            </a:r>
            <a:r>
              <a:rPr lang="en-GB" dirty="0" err="1"/>
              <a:t>posterboards</a:t>
            </a:r>
            <a:r>
              <a:rPr lang="en-GB" dirty="0"/>
              <a:t> similar to these to present at the Schools Fair. </a:t>
            </a:r>
          </a:p>
          <a:p>
            <a:pPr marL="171450" indent="-171450">
              <a:buFont typeface="Arial" panose="020B0604020202020204" pitchFamily="34" charset="0"/>
              <a:buChar char="•"/>
            </a:pPr>
            <a:r>
              <a:rPr lang="en-GB" dirty="0"/>
              <a:t>Examples of experiment</a:t>
            </a:r>
            <a:r>
              <a:rPr lang="en-GB" baseline="0" dirty="0"/>
              <a:t> to be included on stand</a:t>
            </a:r>
          </a:p>
          <a:p>
            <a:pPr marL="171450" indent="-171450">
              <a:buFont typeface="Arial" panose="020B0604020202020204" pitchFamily="34" charset="0"/>
              <a:buChar char="•"/>
            </a:pPr>
            <a:r>
              <a:rPr lang="en-GB" baseline="0" dirty="0"/>
              <a:t>School use to put in classroom </a:t>
            </a:r>
            <a:r>
              <a:rPr lang="en-GB" baseline="0" dirty="0" err="1"/>
              <a:t>etc</a:t>
            </a:r>
            <a:r>
              <a:rPr lang="en-GB" baseline="0" dirty="0"/>
              <a:t>/ photos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32</a:t>
            </a:fld>
            <a:endParaRPr lang="en-GB"/>
          </a:p>
        </p:txBody>
      </p:sp>
    </p:spTree>
    <p:extLst>
      <p:ext uri="{BB962C8B-B14F-4D97-AF65-F5344CB8AC3E}">
        <p14:creationId xmlns:p14="http://schemas.microsoft.com/office/powerpoint/2010/main" val="4158751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Plenary:</a:t>
            </a:r>
          </a:p>
          <a:p>
            <a:endParaRPr lang="en-GB" dirty="0"/>
          </a:p>
          <a:p>
            <a:r>
              <a:rPr lang="en-GB" dirty="0"/>
              <a:t>Cog activity again if time</a:t>
            </a:r>
          </a:p>
          <a:p>
            <a:r>
              <a:rPr lang="en-GB" dirty="0"/>
              <a:t>What have we covered today?</a:t>
            </a:r>
          </a:p>
          <a:p>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36</a:t>
            </a:fld>
            <a:endParaRPr lang="en-GB"/>
          </a:p>
        </p:txBody>
      </p:sp>
    </p:spTree>
    <p:extLst>
      <p:ext uri="{BB962C8B-B14F-4D97-AF65-F5344CB8AC3E}">
        <p14:creationId xmlns:p14="http://schemas.microsoft.com/office/powerpoint/2010/main" val="107451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33E8DB9D-197C-4974-8917-B755CA9F018F}" type="slidenum">
              <a:rPr lang="en-GB" smtClean="0"/>
              <a:t>37</a:t>
            </a:fld>
            <a:endParaRPr lang="en-GB"/>
          </a:p>
        </p:txBody>
      </p:sp>
    </p:spTree>
    <p:extLst>
      <p:ext uri="{BB962C8B-B14F-4D97-AF65-F5344CB8AC3E}">
        <p14:creationId xmlns:p14="http://schemas.microsoft.com/office/powerpoint/2010/main" val="3903371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To help you explain your research, when you have finished your project you will design a science stand demonstrating your project that you can use to help explain each stage of the project.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If possible you will also have the equipment required to run your experiment at your stand so the younger students can do the experiment. </a:t>
            </a:r>
            <a:endParaRPr lang="en-GB" dirty="0"/>
          </a:p>
          <a:p>
            <a:pPr marL="171450" indent="-171450">
              <a:buFont typeface="Arial" panose="020B0604020202020204" pitchFamily="34" charset="0"/>
              <a:buChar char="•"/>
            </a:pPr>
            <a:r>
              <a:rPr lang="en-GB" dirty="0"/>
              <a:t>Over the next few weeks we will be working on projects</a:t>
            </a:r>
            <a:r>
              <a:rPr lang="en-GB" baseline="0" dirty="0"/>
              <a:t> and at the end producing </a:t>
            </a:r>
            <a:r>
              <a:rPr lang="en-GB" dirty="0" err="1"/>
              <a:t>posterboards</a:t>
            </a:r>
            <a:r>
              <a:rPr lang="en-GB" dirty="0"/>
              <a:t> similar to these to present at the Schools Fair. </a:t>
            </a:r>
          </a:p>
          <a:p>
            <a:pPr marL="171450" indent="-171450">
              <a:buFont typeface="Arial" panose="020B0604020202020204" pitchFamily="34" charset="0"/>
              <a:buChar char="•"/>
            </a:pPr>
            <a:r>
              <a:rPr lang="en-GB" dirty="0"/>
              <a:t>Examples of experiment</a:t>
            </a:r>
            <a:r>
              <a:rPr lang="en-GB" baseline="0" dirty="0"/>
              <a:t> to be included on stand</a:t>
            </a:r>
          </a:p>
          <a:p>
            <a:pPr marL="171450" indent="-171450">
              <a:buFont typeface="Arial" panose="020B0604020202020204" pitchFamily="34" charset="0"/>
              <a:buChar char="•"/>
            </a:pPr>
            <a:r>
              <a:rPr lang="en-GB" baseline="0" dirty="0"/>
              <a:t>School use to put in classroom </a:t>
            </a:r>
            <a:r>
              <a:rPr lang="en-GB" baseline="0" dirty="0" err="1"/>
              <a:t>etc</a:t>
            </a:r>
            <a:r>
              <a:rPr lang="en-GB" baseline="0" dirty="0"/>
              <a:t>/ photos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38</a:t>
            </a:fld>
            <a:endParaRPr lang="en-GB"/>
          </a:p>
        </p:txBody>
      </p:sp>
    </p:spTree>
    <p:extLst>
      <p:ext uri="{BB962C8B-B14F-4D97-AF65-F5344CB8AC3E}">
        <p14:creationId xmlns:p14="http://schemas.microsoft.com/office/powerpoint/2010/main" val="633541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33E8DB9D-197C-4974-8917-B755CA9F018F}" type="slidenum">
              <a:rPr lang="en-GB" smtClean="0"/>
              <a:t>41</a:t>
            </a:fld>
            <a:endParaRPr lang="en-GB"/>
          </a:p>
        </p:txBody>
      </p:sp>
    </p:spTree>
    <p:extLst>
      <p:ext uri="{BB962C8B-B14F-4D97-AF65-F5344CB8AC3E}">
        <p14:creationId xmlns:p14="http://schemas.microsoft.com/office/powerpoint/2010/main" val="583565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INSTRUCTIONS</a:t>
            </a:r>
          </a:p>
          <a:p>
            <a:r>
              <a:rPr lang="en-GB" sz="1200" kern="1200" dirty="0">
                <a:solidFill>
                  <a:schemeClr val="tx1"/>
                </a:solidFill>
                <a:effectLst/>
                <a:latin typeface="+mn-lt"/>
                <a:ea typeface="+mn-ea"/>
                <a:cs typeface="+mn-cs"/>
              </a:rPr>
              <a:t>Find your pulse: put your first two fingers over just below your jaw; pressing GENTLY and feeling for the spot where you can feel your pulse. Or place your first 2 fingers on the thumb side of your wrist and press gently until you feel a pulse</a:t>
            </a:r>
          </a:p>
          <a:p>
            <a:r>
              <a:rPr lang="en-GB" sz="1200" kern="1200" dirty="0">
                <a:solidFill>
                  <a:schemeClr val="tx1"/>
                </a:solidFill>
                <a:effectLst/>
                <a:latin typeface="+mn-lt"/>
                <a:ea typeface="+mn-ea"/>
                <a:cs typeface="+mn-cs"/>
              </a:rPr>
              <a:t>Sit still and count number of beats in a minute (minute timed by lead); write value of post-it and ambassador collect and fills out table on </a:t>
            </a:r>
            <a:r>
              <a:rPr lang="en-GB" sz="1200" kern="1200" dirty="0" err="1">
                <a:solidFill>
                  <a:schemeClr val="tx1"/>
                </a:solidFill>
                <a:effectLst/>
                <a:latin typeface="+mn-lt"/>
                <a:ea typeface="+mn-ea"/>
                <a:cs typeface="+mn-cs"/>
              </a:rPr>
              <a:t>powerpoint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Lay down for 1 minute, then sit still and measure heart rate for 1 minute; write value of post-it and ambassador collect and fills out table on </a:t>
            </a:r>
            <a:r>
              <a:rPr lang="en-GB" sz="1200" kern="1200" dirty="0" err="1">
                <a:solidFill>
                  <a:schemeClr val="tx1"/>
                </a:solidFill>
                <a:effectLst/>
                <a:latin typeface="+mn-lt"/>
                <a:ea typeface="+mn-ea"/>
                <a:cs typeface="+mn-cs"/>
              </a:rPr>
              <a:t>powerpoint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Star jumps for one minute; then sit still and measure heart rate for 1 minute; write value of post-it and ambassador collect and fills out table on </a:t>
            </a:r>
            <a:r>
              <a:rPr lang="en-GB" sz="1200" kern="1200" dirty="0" err="1">
                <a:solidFill>
                  <a:schemeClr val="tx1"/>
                </a:solidFill>
                <a:effectLst/>
                <a:latin typeface="+mn-lt"/>
                <a:ea typeface="+mn-ea"/>
                <a:cs typeface="+mn-cs"/>
              </a:rPr>
              <a:t>powerpoint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Calculate average: HR faster after jumping (hopefully!) The faster your body moves the more oxygen it requires for function so your heart has to work faster for the body to get all the oxygen it needs so it pumps faster.</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QUESTIONS FOR CLASS</a:t>
            </a:r>
          </a:p>
          <a:p>
            <a:r>
              <a:rPr lang="en-GB" sz="1200" kern="1200" dirty="0">
                <a:solidFill>
                  <a:schemeClr val="tx1"/>
                </a:solidFill>
                <a:effectLst/>
                <a:latin typeface="+mn-lt"/>
                <a:ea typeface="+mn-ea"/>
                <a:cs typeface="+mn-cs"/>
              </a:rPr>
              <a:t>Identify the independent variable (variable you change) – activity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standing still, lying down, jumping</a:t>
            </a:r>
          </a:p>
          <a:p>
            <a:r>
              <a:rPr lang="en-GB" sz="1200" kern="1200" dirty="0">
                <a:solidFill>
                  <a:schemeClr val="tx1"/>
                </a:solidFill>
                <a:effectLst/>
                <a:latin typeface="+mn-lt"/>
                <a:ea typeface="+mn-ea"/>
                <a:cs typeface="+mn-cs"/>
              </a:rPr>
              <a:t>Identify the dependent variable (variable you measured) – heart rate</a:t>
            </a:r>
          </a:p>
          <a:p>
            <a:r>
              <a:rPr lang="en-GB" sz="1200" kern="1200" dirty="0">
                <a:solidFill>
                  <a:schemeClr val="tx1"/>
                </a:solidFill>
                <a:effectLst/>
                <a:latin typeface="+mn-lt"/>
                <a:ea typeface="+mn-ea"/>
                <a:cs typeface="+mn-cs"/>
              </a:rPr>
              <a:t>Was it a fair test? Was everything else controlled?</a:t>
            </a:r>
          </a:p>
          <a:p>
            <a:r>
              <a:rPr lang="en-GB" sz="1200" kern="1200" dirty="0">
                <a:solidFill>
                  <a:schemeClr val="tx1"/>
                </a:solidFill>
                <a:effectLst/>
                <a:latin typeface="+mn-lt"/>
                <a:ea typeface="+mn-ea"/>
                <a:cs typeface="+mn-cs"/>
              </a:rPr>
              <a:t>Controlled: length of time students were laying down/star jumping for</a:t>
            </a:r>
          </a:p>
          <a:p>
            <a:r>
              <a:rPr lang="en-GB" sz="1200" kern="1200" dirty="0">
                <a:solidFill>
                  <a:schemeClr val="tx1"/>
                </a:solidFill>
                <a:effectLst/>
                <a:latin typeface="+mn-lt"/>
                <a:ea typeface="+mn-ea"/>
                <a:cs typeface="+mn-cs"/>
              </a:rPr>
              <a:t>Could have been improved by: measuring difference in heart rate</a:t>
            </a:r>
          </a:p>
          <a:p>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44</a:t>
            </a:fld>
            <a:endParaRPr lang="en-GB"/>
          </a:p>
        </p:txBody>
      </p:sp>
    </p:spTree>
    <p:extLst>
      <p:ext uri="{BB962C8B-B14F-4D97-AF65-F5344CB8AC3E}">
        <p14:creationId xmlns:p14="http://schemas.microsoft.com/office/powerpoint/2010/main" val="4150107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To help you explain your research, when you have finished your project you will design a science stand demonstrating your project that you can use to help explain each stage of the project.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If possible you will also have the equipment required to run your experiment at your stand so the younger students can do the experiment. </a:t>
            </a:r>
            <a:endParaRPr lang="en-GB" dirty="0"/>
          </a:p>
          <a:p>
            <a:pPr marL="171450" indent="-171450">
              <a:buFont typeface="Arial" panose="020B0604020202020204" pitchFamily="34" charset="0"/>
              <a:buChar char="•"/>
            </a:pPr>
            <a:r>
              <a:rPr lang="en-GB" dirty="0"/>
              <a:t>Over the next few weeks we will be working on projects</a:t>
            </a:r>
            <a:r>
              <a:rPr lang="en-GB" baseline="0" dirty="0"/>
              <a:t> and at the end producing </a:t>
            </a:r>
            <a:r>
              <a:rPr lang="en-GB" dirty="0" err="1"/>
              <a:t>posterboards</a:t>
            </a:r>
            <a:r>
              <a:rPr lang="en-GB" dirty="0"/>
              <a:t> similar to these to present at the Schools Fair. </a:t>
            </a:r>
          </a:p>
          <a:p>
            <a:pPr marL="171450" indent="-171450">
              <a:buFont typeface="Arial" panose="020B0604020202020204" pitchFamily="34" charset="0"/>
              <a:buChar char="•"/>
            </a:pPr>
            <a:r>
              <a:rPr lang="en-GB" dirty="0"/>
              <a:t>Examples of experiment</a:t>
            </a:r>
            <a:r>
              <a:rPr lang="en-GB" baseline="0" dirty="0"/>
              <a:t> to be included on stand</a:t>
            </a:r>
          </a:p>
          <a:p>
            <a:pPr marL="171450" indent="-171450">
              <a:buFont typeface="Arial" panose="020B0604020202020204" pitchFamily="34" charset="0"/>
              <a:buChar char="•"/>
            </a:pPr>
            <a:r>
              <a:rPr lang="en-GB" baseline="0" dirty="0"/>
              <a:t>School use to put in classroom </a:t>
            </a:r>
            <a:r>
              <a:rPr lang="en-GB" baseline="0" dirty="0" err="1"/>
              <a:t>etc</a:t>
            </a:r>
            <a:r>
              <a:rPr lang="en-GB" baseline="0" dirty="0"/>
              <a:t>/ photos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3</a:t>
            </a:fld>
            <a:endParaRPr lang="en-GB"/>
          </a:p>
        </p:txBody>
      </p:sp>
    </p:spTree>
    <p:extLst>
      <p:ext uri="{BB962C8B-B14F-4D97-AF65-F5344CB8AC3E}">
        <p14:creationId xmlns:p14="http://schemas.microsoft.com/office/powerpoint/2010/main" val="1906416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Work</a:t>
            </a:r>
            <a:r>
              <a:rPr lang="en-GB" sz="1200" kern="1200" baseline="0" dirty="0">
                <a:solidFill>
                  <a:schemeClr val="tx1"/>
                </a:solidFill>
                <a:effectLst/>
                <a:latin typeface="+mn-lt"/>
                <a:ea typeface="+mn-ea"/>
                <a:cs typeface="+mn-cs"/>
              </a:rPr>
              <a:t> in pairs</a:t>
            </a:r>
          </a:p>
          <a:p>
            <a:r>
              <a:rPr lang="en-GB" sz="1200" kern="1200" baseline="0" dirty="0">
                <a:solidFill>
                  <a:schemeClr val="tx1"/>
                </a:solidFill>
                <a:effectLst/>
                <a:latin typeface="+mn-lt"/>
                <a:ea typeface="+mn-ea"/>
                <a:cs typeface="+mn-cs"/>
              </a:rPr>
              <a:t>Recorder and experimenter</a:t>
            </a:r>
          </a:p>
          <a:p>
            <a:r>
              <a:rPr lang="en-GB" sz="1200" kern="1200" baseline="0" dirty="0">
                <a:solidFill>
                  <a:schemeClr val="tx1"/>
                </a:solidFill>
                <a:effectLst/>
                <a:latin typeface="+mn-lt"/>
                <a:ea typeface="+mn-ea"/>
                <a:cs typeface="+mn-cs"/>
              </a:rPr>
              <a:t>Recorder help your experiment to find pulse</a:t>
            </a:r>
          </a:p>
          <a:p>
            <a:r>
              <a:rPr lang="en-GB" sz="1200" kern="1200" baseline="0" dirty="0">
                <a:solidFill>
                  <a:schemeClr val="tx1"/>
                </a:solidFill>
                <a:effectLst/>
                <a:latin typeface="+mn-lt"/>
                <a:ea typeface="+mn-ea"/>
                <a:cs typeface="+mn-cs"/>
              </a:rPr>
              <a:t>Experimenter stand still for 1 min, recorder write pulse down on </a:t>
            </a:r>
            <a:r>
              <a:rPr lang="en-GB" sz="1200" kern="1200" baseline="0" dirty="0" err="1">
                <a:solidFill>
                  <a:schemeClr val="tx1"/>
                </a:solidFill>
                <a:effectLst/>
                <a:latin typeface="+mn-lt"/>
                <a:ea typeface="+mn-ea"/>
                <a:cs typeface="+mn-cs"/>
              </a:rPr>
              <a:t>postit</a:t>
            </a:r>
            <a:r>
              <a:rPr lang="en-GB" sz="1200" kern="1200" baseline="0" dirty="0">
                <a:solidFill>
                  <a:schemeClr val="tx1"/>
                </a:solidFill>
                <a:effectLst/>
                <a:latin typeface="+mn-lt"/>
                <a:ea typeface="+mn-ea"/>
                <a:cs typeface="+mn-cs"/>
              </a:rPr>
              <a:t> and stick on bboard</a:t>
            </a:r>
          </a:p>
          <a:p>
            <a:r>
              <a:rPr lang="en-GB" sz="1200" kern="1200" baseline="0" dirty="0">
                <a:solidFill>
                  <a:schemeClr val="tx1"/>
                </a:solidFill>
                <a:effectLst/>
                <a:latin typeface="+mn-lt"/>
                <a:ea typeface="+mn-ea"/>
                <a:cs typeface="+mn-cs"/>
              </a:rPr>
              <a:t>Repeat with next 2 ones</a:t>
            </a:r>
          </a:p>
          <a:p>
            <a:r>
              <a:rPr lang="en-GB" sz="1200" kern="1200" baseline="0" dirty="0">
                <a:solidFill>
                  <a:schemeClr val="tx1"/>
                </a:solidFill>
                <a:effectLst/>
                <a:latin typeface="+mn-lt"/>
                <a:ea typeface="+mn-ea"/>
                <a:cs typeface="+mn-cs"/>
              </a:rPr>
              <a:t>How will we record this data? What is your independent </a:t>
            </a:r>
            <a:r>
              <a:rPr lang="en-GB" sz="1200" kern="1200" baseline="0" dirty="0" err="1">
                <a:solidFill>
                  <a:schemeClr val="tx1"/>
                </a:solidFill>
                <a:effectLst/>
                <a:latin typeface="+mn-lt"/>
                <a:ea typeface="+mn-ea"/>
                <a:cs typeface="+mn-cs"/>
              </a:rPr>
              <a:t>var</a:t>
            </a:r>
            <a:r>
              <a:rPr lang="en-GB" sz="1200" kern="1200" baseline="0" dirty="0">
                <a:solidFill>
                  <a:schemeClr val="tx1"/>
                </a:solidFill>
                <a:effectLst/>
                <a:latin typeface="+mn-lt"/>
                <a:ea typeface="+mn-ea"/>
                <a:cs typeface="+mn-cs"/>
              </a:rPr>
              <a:t>? and dependant variable? How do you contrast a table?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INSTRUCTIONS</a:t>
            </a:r>
          </a:p>
          <a:p>
            <a:r>
              <a:rPr lang="en-GB" sz="1200" kern="1200" dirty="0">
                <a:solidFill>
                  <a:schemeClr val="tx1"/>
                </a:solidFill>
                <a:effectLst/>
                <a:latin typeface="+mn-lt"/>
                <a:ea typeface="+mn-ea"/>
                <a:cs typeface="+mn-cs"/>
              </a:rPr>
              <a:t>Find your pulse: put your first two fingers over just below your jaw; pressing GENTLY and feeling for the spot where you can feel your pulse. Or place your first 2 fingers on the thumb side of your wrist and press gently until you feel a pulse</a:t>
            </a:r>
          </a:p>
          <a:p>
            <a:r>
              <a:rPr lang="en-GB" sz="1200" kern="1200" dirty="0">
                <a:solidFill>
                  <a:schemeClr val="tx1"/>
                </a:solidFill>
                <a:effectLst/>
                <a:latin typeface="+mn-lt"/>
                <a:ea typeface="+mn-ea"/>
                <a:cs typeface="+mn-cs"/>
              </a:rPr>
              <a:t>Sit still and count number of beats in a minute (minute timed by lead); write value of post-it and ambassador collect and fills out table on </a:t>
            </a:r>
            <a:r>
              <a:rPr lang="en-GB" sz="1200" kern="1200" dirty="0" err="1">
                <a:solidFill>
                  <a:schemeClr val="tx1"/>
                </a:solidFill>
                <a:effectLst/>
                <a:latin typeface="+mn-lt"/>
                <a:ea typeface="+mn-ea"/>
                <a:cs typeface="+mn-cs"/>
              </a:rPr>
              <a:t>powerpoint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Lay down for 1 minute, then sit still and measure heart rate for 1 minute; write value of post-it and ambassador collect and fills out table on </a:t>
            </a:r>
            <a:r>
              <a:rPr lang="en-GB" sz="1200" kern="1200" dirty="0" err="1">
                <a:solidFill>
                  <a:schemeClr val="tx1"/>
                </a:solidFill>
                <a:effectLst/>
                <a:latin typeface="+mn-lt"/>
                <a:ea typeface="+mn-ea"/>
                <a:cs typeface="+mn-cs"/>
              </a:rPr>
              <a:t>powerpoint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Star jumps for one minute; then sit still and measure heart rate for 1 minute; write value of post-it and ambassador collect and fills out table on </a:t>
            </a:r>
            <a:r>
              <a:rPr lang="en-GB" sz="1200" kern="1200" dirty="0" err="1">
                <a:solidFill>
                  <a:schemeClr val="tx1"/>
                </a:solidFill>
                <a:effectLst/>
                <a:latin typeface="+mn-lt"/>
                <a:ea typeface="+mn-ea"/>
                <a:cs typeface="+mn-cs"/>
              </a:rPr>
              <a:t>powerpoint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Calculate average: HR faster after jumping (hopefully!) The faster your body moves the more oxygen it requires for function so your heart has to work faster for the body to get all the oxygen it needs so it pumps faster.</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QUESTIONS FOR CLASS</a:t>
            </a:r>
          </a:p>
          <a:p>
            <a:r>
              <a:rPr lang="en-GB" sz="1200" kern="1200" dirty="0">
                <a:solidFill>
                  <a:schemeClr val="tx1"/>
                </a:solidFill>
                <a:effectLst/>
                <a:latin typeface="+mn-lt"/>
                <a:ea typeface="+mn-ea"/>
                <a:cs typeface="+mn-cs"/>
              </a:rPr>
              <a:t>Identify the independent variable (variable you change) – activity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standing still, lying down, jumping</a:t>
            </a:r>
          </a:p>
          <a:p>
            <a:r>
              <a:rPr lang="en-GB" sz="1200" kern="1200" dirty="0">
                <a:solidFill>
                  <a:schemeClr val="tx1"/>
                </a:solidFill>
                <a:effectLst/>
                <a:latin typeface="+mn-lt"/>
                <a:ea typeface="+mn-ea"/>
                <a:cs typeface="+mn-cs"/>
              </a:rPr>
              <a:t>Identify the dependent variable (variable you measured) – heart rate</a:t>
            </a:r>
          </a:p>
          <a:p>
            <a:r>
              <a:rPr lang="en-GB" sz="1200" kern="1200" dirty="0">
                <a:solidFill>
                  <a:schemeClr val="tx1"/>
                </a:solidFill>
                <a:effectLst/>
                <a:latin typeface="+mn-lt"/>
                <a:ea typeface="+mn-ea"/>
                <a:cs typeface="+mn-cs"/>
              </a:rPr>
              <a:t>Was it a fair test? Was everything else controlled?</a:t>
            </a:r>
          </a:p>
          <a:p>
            <a:r>
              <a:rPr lang="en-GB" sz="1200" kern="1200" dirty="0">
                <a:solidFill>
                  <a:schemeClr val="tx1"/>
                </a:solidFill>
                <a:effectLst/>
                <a:latin typeface="+mn-lt"/>
                <a:ea typeface="+mn-ea"/>
                <a:cs typeface="+mn-cs"/>
              </a:rPr>
              <a:t>Controlled: length of time students were laying down/star jumping for</a:t>
            </a:r>
          </a:p>
          <a:p>
            <a:r>
              <a:rPr lang="en-GB" sz="1200" kern="1200" dirty="0">
                <a:solidFill>
                  <a:schemeClr val="tx1"/>
                </a:solidFill>
                <a:effectLst/>
                <a:latin typeface="+mn-lt"/>
                <a:ea typeface="+mn-ea"/>
                <a:cs typeface="+mn-cs"/>
              </a:rPr>
              <a:t>Could have been improved by: measuring difference in heart rate</a:t>
            </a:r>
          </a:p>
          <a:p>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45</a:t>
            </a:fld>
            <a:endParaRPr lang="en-GB"/>
          </a:p>
        </p:txBody>
      </p:sp>
    </p:spTree>
    <p:extLst>
      <p:ext uri="{BB962C8B-B14F-4D97-AF65-F5344CB8AC3E}">
        <p14:creationId xmlns:p14="http://schemas.microsoft.com/office/powerpoint/2010/main" val="75020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Work</a:t>
            </a:r>
            <a:r>
              <a:rPr lang="en-GB" sz="1200" kern="1200" baseline="0" dirty="0">
                <a:solidFill>
                  <a:schemeClr val="tx1"/>
                </a:solidFill>
                <a:effectLst/>
                <a:latin typeface="+mn-lt"/>
                <a:ea typeface="+mn-ea"/>
                <a:cs typeface="+mn-cs"/>
              </a:rPr>
              <a:t> in pairs</a:t>
            </a:r>
          </a:p>
          <a:p>
            <a:r>
              <a:rPr lang="en-GB" sz="1200" kern="1200" baseline="0" dirty="0">
                <a:solidFill>
                  <a:schemeClr val="tx1"/>
                </a:solidFill>
                <a:effectLst/>
                <a:latin typeface="+mn-lt"/>
                <a:ea typeface="+mn-ea"/>
                <a:cs typeface="+mn-cs"/>
              </a:rPr>
              <a:t>Recorder and experimenter</a:t>
            </a:r>
          </a:p>
          <a:p>
            <a:r>
              <a:rPr lang="en-GB" sz="1200" kern="1200" baseline="0" dirty="0">
                <a:solidFill>
                  <a:schemeClr val="tx1"/>
                </a:solidFill>
                <a:effectLst/>
                <a:latin typeface="+mn-lt"/>
                <a:ea typeface="+mn-ea"/>
                <a:cs typeface="+mn-cs"/>
              </a:rPr>
              <a:t>Recorder help your experiment to find pulse</a:t>
            </a:r>
          </a:p>
          <a:p>
            <a:r>
              <a:rPr lang="en-GB" sz="1200" kern="1200" baseline="0" dirty="0">
                <a:solidFill>
                  <a:schemeClr val="tx1"/>
                </a:solidFill>
                <a:effectLst/>
                <a:latin typeface="+mn-lt"/>
                <a:ea typeface="+mn-ea"/>
                <a:cs typeface="+mn-cs"/>
              </a:rPr>
              <a:t>Experimenter stand still for 1 min, recorder write pulse down on </a:t>
            </a:r>
            <a:r>
              <a:rPr lang="en-GB" sz="1200" kern="1200" baseline="0" dirty="0" err="1">
                <a:solidFill>
                  <a:schemeClr val="tx1"/>
                </a:solidFill>
                <a:effectLst/>
                <a:latin typeface="+mn-lt"/>
                <a:ea typeface="+mn-ea"/>
                <a:cs typeface="+mn-cs"/>
              </a:rPr>
              <a:t>postit</a:t>
            </a:r>
            <a:r>
              <a:rPr lang="en-GB" sz="1200" kern="1200" baseline="0" dirty="0">
                <a:solidFill>
                  <a:schemeClr val="tx1"/>
                </a:solidFill>
                <a:effectLst/>
                <a:latin typeface="+mn-lt"/>
                <a:ea typeface="+mn-ea"/>
                <a:cs typeface="+mn-cs"/>
              </a:rPr>
              <a:t> and stick on bboard</a:t>
            </a:r>
          </a:p>
          <a:p>
            <a:r>
              <a:rPr lang="en-GB" sz="1200" kern="1200" baseline="0" dirty="0">
                <a:solidFill>
                  <a:schemeClr val="tx1"/>
                </a:solidFill>
                <a:effectLst/>
                <a:latin typeface="+mn-lt"/>
                <a:ea typeface="+mn-ea"/>
                <a:cs typeface="+mn-cs"/>
              </a:rPr>
              <a:t>Repeat with next 2 ones</a:t>
            </a:r>
          </a:p>
          <a:p>
            <a:r>
              <a:rPr lang="en-GB" sz="1200" kern="1200" baseline="0" dirty="0">
                <a:solidFill>
                  <a:schemeClr val="tx1"/>
                </a:solidFill>
                <a:effectLst/>
                <a:latin typeface="+mn-lt"/>
                <a:ea typeface="+mn-ea"/>
                <a:cs typeface="+mn-cs"/>
              </a:rPr>
              <a:t>How will we record this data? What is your independent </a:t>
            </a:r>
            <a:r>
              <a:rPr lang="en-GB" sz="1200" kern="1200" baseline="0" dirty="0" err="1">
                <a:solidFill>
                  <a:schemeClr val="tx1"/>
                </a:solidFill>
                <a:effectLst/>
                <a:latin typeface="+mn-lt"/>
                <a:ea typeface="+mn-ea"/>
                <a:cs typeface="+mn-cs"/>
              </a:rPr>
              <a:t>var</a:t>
            </a:r>
            <a:r>
              <a:rPr lang="en-GB" sz="1200" kern="1200" baseline="0" dirty="0">
                <a:solidFill>
                  <a:schemeClr val="tx1"/>
                </a:solidFill>
                <a:effectLst/>
                <a:latin typeface="+mn-lt"/>
                <a:ea typeface="+mn-ea"/>
                <a:cs typeface="+mn-cs"/>
              </a:rPr>
              <a:t>? and dependant variable? How do you construct a table? Whilst doing this get ambassadors to calculate averages Draw table on board</a:t>
            </a:r>
          </a:p>
          <a:p>
            <a:r>
              <a:rPr lang="en-GB" sz="1200" kern="1200" baseline="0" dirty="0">
                <a:solidFill>
                  <a:schemeClr val="tx1"/>
                </a:solidFill>
                <a:effectLst/>
                <a:latin typeface="+mn-lt"/>
                <a:ea typeface="+mn-ea"/>
                <a:cs typeface="+mn-cs"/>
              </a:rPr>
              <a:t>Then go to slide insert averages</a:t>
            </a:r>
          </a:p>
          <a:p>
            <a:endParaRPr lang="en-GB" sz="1200" kern="1200" baseline="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INSTRUCTIONS</a:t>
            </a:r>
          </a:p>
          <a:p>
            <a:r>
              <a:rPr lang="en-GB" sz="1200" kern="1200" dirty="0">
                <a:solidFill>
                  <a:schemeClr val="tx1"/>
                </a:solidFill>
                <a:effectLst/>
                <a:latin typeface="+mn-lt"/>
                <a:ea typeface="+mn-ea"/>
                <a:cs typeface="+mn-cs"/>
              </a:rPr>
              <a:t>Find your pulse: put your first two fingers over just below your jaw; pressing GENTLY and feeling for the spot where you can feel your pulse. Or place your first 2 fingers on the thumb side of your wrist and press gently until you feel a pulse</a:t>
            </a:r>
          </a:p>
          <a:p>
            <a:r>
              <a:rPr lang="en-GB" sz="1200" kern="1200" dirty="0">
                <a:solidFill>
                  <a:schemeClr val="tx1"/>
                </a:solidFill>
                <a:effectLst/>
                <a:latin typeface="+mn-lt"/>
                <a:ea typeface="+mn-ea"/>
                <a:cs typeface="+mn-cs"/>
              </a:rPr>
              <a:t>Sit still and count number of beats in a minute (minute timed by lead); write value of post-it and ambassador collect and fills out table on </a:t>
            </a:r>
            <a:r>
              <a:rPr lang="en-GB" sz="1200" kern="1200" dirty="0" err="1">
                <a:solidFill>
                  <a:schemeClr val="tx1"/>
                </a:solidFill>
                <a:effectLst/>
                <a:latin typeface="+mn-lt"/>
                <a:ea typeface="+mn-ea"/>
                <a:cs typeface="+mn-cs"/>
              </a:rPr>
              <a:t>powerpoint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Lay down for 1 minute, then sit still and measure heart rate for 1 minute; write value of post-it and ambassador collect and fills out table on </a:t>
            </a:r>
            <a:r>
              <a:rPr lang="en-GB" sz="1200" kern="1200" dirty="0" err="1">
                <a:solidFill>
                  <a:schemeClr val="tx1"/>
                </a:solidFill>
                <a:effectLst/>
                <a:latin typeface="+mn-lt"/>
                <a:ea typeface="+mn-ea"/>
                <a:cs typeface="+mn-cs"/>
              </a:rPr>
              <a:t>powerpoint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Star jumps for one minute; then sit still and measure heart rate for 1 minute; write value of post-it and ambassador collect and fills out table on </a:t>
            </a:r>
            <a:r>
              <a:rPr lang="en-GB" sz="1200" kern="1200" dirty="0" err="1">
                <a:solidFill>
                  <a:schemeClr val="tx1"/>
                </a:solidFill>
                <a:effectLst/>
                <a:latin typeface="+mn-lt"/>
                <a:ea typeface="+mn-ea"/>
                <a:cs typeface="+mn-cs"/>
              </a:rPr>
              <a:t>powerpoint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Calculate average: HR faster after jumping (hopefully!) The faster your body moves the more oxygen it requires for function so your heart has to work faster for the body to get all the oxygen it needs so it pumps faster.</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QUESTIONS FOR CLASS</a:t>
            </a:r>
          </a:p>
          <a:p>
            <a:r>
              <a:rPr lang="en-GB" sz="1200" kern="1200" dirty="0">
                <a:solidFill>
                  <a:schemeClr val="tx1"/>
                </a:solidFill>
                <a:effectLst/>
                <a:latin typeface="+mn-lt"/>
                <a:ea typeface="+mn-ea"/>
                <a:cs typeface="+mn-cs"/>
              </a:rPr>
              <a:t>Identify the independent variable (variable you change) – activity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standing still, lying down, jumping</a:t>
            </a:r>
          </a:p>
          <a:p>
            <a:r>
              <a:rPr lang="en-GB" sz="1200" kern="1200" dirty="0">
                <a:solidFill>
                  <a:schemeClr val="tx1"/>
                </a:solidFill>
                <a:effectLst/>
                <a:latin typeface="+mn-lt"/>
                <a:ea typeface="+mn-ea"/>
                <a:cs typeface="+mn-cs"/>
              </a:rPr>
              <a:t>Identify the dependent variable (variable you measured) – heart rate</a:t>
            </a:r>
          </a:p>
          <a:p>
            <a:r>
              <a:rPr lang="en-GB" sz="1200" kern="1200" dirty="0">
                <a:solidFill>
                  <a:schemeClr val="tx1"/>
                </a:solidFill>
                <a:effectLst/>
                <a:latin typeface="+mn-lt"/>
                <a:ea typeface="+mn-ea"/>
                <a:cs typeface="+mn-cs"/>
              </a:rPr>
              <a:t>Was it a fair test? Was everything else controlled?</a:t>
            </a:r>
          </a:p>
          <a:p>
            <a:r>
              <a:rPr lang="en-GB" sz="1200" kern="1200" dirty="0">
                <a:solidFill>
                  <a:schemeClr val="tx1"/>
                </a:solidFill>
                <a:effectLst/>
                <a:latin typeface="+mn-lt"/>
                <a:ea typeface="+mn-ea"/>
                <a:cs typeface="+mn-cs"/>
              </a:rPr>
              <a:t>Controlled: length of time students were laying down/star jumping for</a:t>
            </a:r>
          </a:p>
          <a:p>
            <a:r>
              <a:rPr lang="en-GB" sz="1200" kern="1200" dirty="0">
                <a:solidFill>
                  <a:schemeClr val="tx1"/>
                </a:solidFill>
                <a:effectLst/>
                <a:latin typeface="+mn-lt"/>
                <a:ea typeface="+mn-ea"/>
                <a:cs typeface="+mn-cs"/>
              </a:rPr>
              <a:t>Could have been improved by: measuring difference in heart rate</a:t>
            </a:r>
          </a:p>
          <a:p>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46</a:t>
            </a:fld>
            <a:endParaRPr lang="en-GB"/>
          </a:p>
        </p:txBody>
      </p:sp>
    </p:spTree>
    <p:extLst>
      <p:ext uri="{BB962C8B-B14F-4D97-AF65-F5344CB8AC3E}">
        <p14:creationId xmlns:p14="http://schemas.microsoft.com/office/powerpoint/2010/main" val="17371355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INSTRUCTIONS</a:t>
            </a:r>
          </a:p>
          <a:p>
            <a:r>
              <a:rPr lang="en-GB" dirty="0"/>
              <a:t>Split into groups of 2</a:t>
            </a:r>
          </a:p>
          <a:p>
            <a:r>
              <a:rPr lang="en-GB" dirty="0"/>
              <a:t>Each group receives different building equipment </a:t>
            </a:r>
          </a:p>
          <a:p>
            <a:r>
              <a:rPr lang="en-GB" dirty="0"/>
              <a:t>Ask each group to build the tallest tower – given 2 minutes</a:t>
            </a:r>
          </a:p>
          <a:p>
            <a:r>
              <a:rPr lang="en-GB" dirty="0"/>
              <a:t>Measure the height at the end and record in the table on the </a:t>
            </a:r>
            <a:r>
              <a:rPr lang="en-GB" dirty="0" err="1"/>
              <a:t>powerpoint</a:t>
            </a:r>
            <a:r>
              <a:rPr lang="en-GB" dirty="0"/>
              <a:t> slide – shout out answers and ambassador types into </a:t>
            </a:r>
            <a:r>
              <a:rPr lang="en-GB" dirty="0" err="1"/>
              <a:t>powerpoint</a:t>
            </a:r>
            <a:r>
              <a:rPr lang="en-GB" dirty="0"/>
              <a:t> slide</a:t>
            </a:r>
          </a:p>
          <a:p>
            <a:r>
              <a:rPr lang="en-GB" dirty="0"/>
              <a:t>At the end calculate average – can ask students to do this</a:t>
            </a:r>
          </a:p>
          <a:p>
            <a:r>
              <a:rPr lang="en-GB" dirty="0"/>
              <a:t>Identify the tallest tower and therefore the best sweet</a:t>
            </a:r>
          </a:p>
          <a:p>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47</a:t>
            </a:fld>
            <a:endParaRPr lang="en-GB"/>
          </a:p>
        </p:txBody>
      </p:sp>
    </p:spTree>
    <p:extLst>
      <p:ext uri="{BB962C8B-B14F-4D97-AF65-F5344CB8AC3E}">
        <p14:creationId xmlns:p14="http://schemas.microsoft.com/office/powerpoint/2010/main" val="751498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completing table</a:t>
            </a:r>
            <a:r>
              <a:rPr lang="en-GB" baseline="0" dirty="0"/>
              <a:t> on previous slide, add the averages to this table.</a:t>
            </a:r>
          </a:p>
          <a:p>
            <a:endParaRPr lang="en-GB" baseline="0" dirty="0"/>
          </a:p>
          <a:p>
            <a:r>
              <a:rPr lang="en-GB" baseline="0" dirty="0"/>
              <a:t>Although the last table looked very complicated we can reduce it down to these 2 columns. </a:t>
            </a:r>
            <a:endParaRPr lang="en-GB" dirty="0"/>
          </a:p>
          <a:p>
            <a:endParaRPr lang="en-GB" dirty="0"/>
          </a:p>
          <a:p>
            <a:r>
              <a:rPr lang="en-GB" dirty="0"/>
              <a:t>QUESTIONS FOR CLASS</a:t>
            </a:r>
          </a:p>
          <a:p>
            <a:r>
              <a:rPr lang="en-GB" dirty="0"/>
              <a:t>1.	Identify the independent variable (variable you change) – building equipment (sweets)</a:t>
            </a:r>
          </a:p>
          <a:p>
            <a:r>
              <a:rPr lang="en-GB" dirty="0"/>
              <a:t>2.	Identify the dependent variable (variable you measured) – height</a:t>
            </a:r>
          </a:p>
          <a:p>
            <a:r>
              <a:rPr lang="en-GB" dirty="0"/>
              <a:t>3.	Was it a fair test? Was everything else controlled? Controlled: number of sweets, number of cocktail sticks, time given, number of people in a group</a:t>
            </a:r>
          </a:p>
          <a:p>
            <a:r>
              <a:rPr lang="en-GB" dirty="0"/>
              <a:t>4.	Could it have been improved? Yes by: using the same people to make each tower, each group given the same tower to make</a:t>
            </a:r>
          </a:p>
          <a:p>
            <a:r>
              <a:rPr lang="en-GB" dirty="0"/>
              <a:t>5.	Each different sweet was repeated 3 times. Why do you think it is important to repeat an experiment? </a:t>
            </a:r>
          </a:p>
          <a:p>
            <a:r>
              <a:rPr lang="en-GB" dirty="0"/>
              <a:t>Repeats - It is important to carry out your experiment more than once to confirm the results are consistent. Each time you repeat the experiment, under the same conditions, you should obtain similar values for your dependent variable. This tells you that the answer to your question was not down to chance. Each time you perform the experiment is called a repeat. The minimum number of repeats you should do is 3. If you have the time and resources to repeat your experiment more than 3 times then even better!</a:t>
            </a:r>
          </a:p>
          <a:p>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48</a:t>
            </a:fld>
            <a:endParaRPr lang="en-GB"/>
          </a:p>
        </p:txBody>
      </p:sp>
    </p:spTree>
    <p:extLst>
      <p:ext uri="{BB962C8B-B14F-4D97-AF65-F5344CB8AC3E}">
        <p14:creationId xmlns:p14="http://schemas.microsoft.com/office/powerpoint/2010/main" val="4096934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At</a:t>
            </a:r>
            <a:r>
              <a:rPr lang="en-GB" baseline="0" dirty="0"/>
              <a:t> the end of the project you will also have to opportunity to submit your project for a prize.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CHECK You will only be awarded the prize if you complete the worksheets in the booklet that contain the trophies (?) </a:t>
            </a: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CREST bronze award</a:t>
            </a:r>
            <a:r>
              <a:rPr lang="en-GB" baseline="0" dirty="0"/>
              <a:t> 11-14 year olds, around 10 hours of work on one project</a:t>
            </a:r>
          </a:p>
          <a:p>
            <a:pPr marL="171450" indent="-171450">
              <a:buFont typeface="Arial" panose="020B0604020202020204" pitchFamily="34" charset="0"/>
              <a:buChar char="•"/>
            </a:pPr>
            <a:r>
              <a:rPr lang="en-GB" baseline="0" dirty="0"/>
              <a:t>Recognition of the skills you will have learnt over the next  6 weeks (enquiry, problem solving and communication skills)</a:t>
            </a:r>
          </a:p>
          <a:p>
            <a:pPr marL="171450" indent="-171450">
              <a:buFont typeface="Arial" panose="020B0604020202020204" pitchFamily="34" charset="0"/>
              <a:buChar char="•"/>
            </a:pPr>
            <a:r>
              <a:rPr lang="en-GB" baseline="0" dirty="0"/>
              <a:t>Costs £5 per student to enter</a:t>
            </a:r>
          </a:p>
          <a:p>
            <a:pPr marL="171450" indent="-171450">
              <a:buFont typeface="Arial" panose="020B0604020202020204" pitchFamily="34" charset="0"/>
              <a:buChar char="•"/>
            </a:pPr>
            <a:r>
              <a:rPr lang="en-GB" baseline="0" dirty="0"/>
              <a:t>Students: work on a project for minimum of 10 hours, write about findings in profile form or workbook</a:t>
            </a:r>
          </a:p>
          <a:p>
            <a:pPr marL="171450" indent="-171450">
              <a:buFont typeface="Arial" panose="020B0604020202020204" pitchFamily="34" charset="0"/>
              <a:buChar char="•"/>
            </a:pPr>
            <a:r>
              <a:rPr lang="en-GB" baseline="0" dirty="0"/>
              <a:t>Assessor: fill out </a:t>
            </a:r>
            <a:r>
              <a:rPr lang="en-GB" baseline="0" dirty="0" err="1"/>
              <a:t>reg</a:t>
            </a:r>
            <a:r>
              <a:rPr lang="en-GB" baseline="0" dirty="0"/>
              <a:t> form, send to local coordinator for assessment, support students, assess work</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http://www.crestawards.org/run-crest-awards/crest-bronze/ </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4</a:t>
            </a:fld>
            <a:endParaRPr lang="en-GB"/>
          </a:p>
        </p:txBody>
      </p:sp>
    </p:spTree>
    <p:extLst>
      <p:ext uri="{BB962C8B-B14F-4D97-AF65-F5344CB8AC3E}">
        <p14:creationId xmlns:p14="http://schemas.microsoft.com/office/powerpoint/2010/main" val="3095573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To help scientists answer questions, they use a process called the scientific method. </a:t>
            </a:r>
          </a:p>
          <a:p>
            <a:pPr marL="171450" indent="-171450">
              <a:buFont typeface="Arial" panose="020B0604020202020204" pitchFamily="34" charset="0"/>
              <a:buChar char="•"/>
            </a:pPr>
            <a:r>
              <a:rPr lang="en-GB" dirty="0"/>
              <a:t>Scientists have been using this for centuries to help organise ideas and design appropriate experiments to answer scientific questions. </a:t>
            </a:r>
          </a:p>
          <a:p>
            <a:pPr marL="171450" indent="-171450">
              <a:buFont typeface="Arial" panose="020B0604020202020204" pitchFamily="34" charset="0"/>
              <a:buChar char="•"/>
            </a:pPr>
            <a:r>
              <a:rPr lang="en-GB" dirty="0"/>
              <a:t>In this project you will go through each stage of the scientific method to answer your question. </a:t>
            </a:r>
          </a:p>
          <a:p>
            <a:pPr marL="171450" indent="-171450">
              <a:buFont typeface="Arial" panose="020B0604020202020204" pitchFamily="34" charset="0"/>
              <a:buChar char="•"/>
            </a:pPr>
            <a:r>
              <a:rPr lang="en-GB" dirty="0"/>
              <a:t>But first</a:t>
            </a:r>
            <a:r>
              <a:rPr lang="en-GB" baseline="0" dirty="0"/>
              <a:t> you have to put the steps in order!</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Activity 1: </a:t>
            </a:r>
            <a:r>
              <a:rPr lang="en-GB" dirty="0"/>
              <a:t>Groups of 5 – hand out cog activity; give 30 seconds to put the cogs in correct order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Explain correct order and explain this is what we’ll be doing over the next few weeks</a:t>
            </a:r>
          </a:p>
          <a:p>
            <a:pPr marL="171450" indent="-171450">
              <a:buFont typeface="Arial" panose="020B0604020202020204" pitchFamily="34" charset="0"/>
              <a:buChar char="•"/>
            </a:pPr>
            <a:r>
              <a:rPr lang="en-GB" dirty="0"/>
              <a:t>Show correct order on </a:t>
            </a:r>
            <a:r>
              <a:rPr lang="en-GB" dirty="0" err="1"/>
              <a:t>powerpoint</a:t>
            </a:r>
            <a:r>
              <a:rPr lang="en-GB" dirty="0"/>
              <a:t> and hand out worksheet so they can fill out the correct order</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5</a:t>
            </a:fld>
            <a:endParaRPr lang="en-GB"/>
          </a:p>
        </p:txBody>
      </p:sp>
    </p:spTree>
    <p:extLst>
      <p:ext uri="{BB962C8B-B14F-4D97-AF65-F5344CB8AC3E}">
        <p14:creationId xmlns:p14="http://schemas.microsoft.com/office/powerpoint/2010/main" val="2687527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9</a:t>
            </a:fld>
            <a:endParaRPr lang="en-GB"/>
          </a:p>
        </p:txBody>
      </p:sp>
    </p:spTree>
    <p:extLst>
      <p:ext uri="{BB962C8B-B14F-4D97-AF65-F5344CB8AC3E}">
        <p14:creationId xmlns:p14="http://schemas.microsoft.com/office/powerpoint/2010/main" val="2817102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Run through bullet points and then hand out research question worksheet</a:t>
            </a:r>
          </a:p>
          <a:p>
            <a:endParaRPr lang="en-GB" dirty="0"/>
          </a:p>
          <a:p>
            <a:r>
              <a:rPr lang="en-GB" dirty="0"/>
              <a:t>Complete trophy questions at home if you want to apply for the award</a:t>
            </a:r>
          </a:p>
          <a:p>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10</a:t>
            </a:fld>
            <a:endParaRPr lang="en-GB"/>
          </a:p>
        </p:txBody>
      </p:sp>
    </p:spTree>
    <p:extLst>
      <p:ext uri="{BB962C8B-B14F-4D97-AF65-F5344CB8AC3E}">
        <p14:creationId xmlns:p14="http://schemas.microsoft.com/office/powerpoint/2010/main" val="3958974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asking a question, what is the next step?</a:t>
            </a:r>
          </a:p>
          <a:p>
            <a:r>
              <a:rPr lang="en-GB" dirty="0"/>
              <a:t>The step is to research your</a:t>
            </a:r>
            <a:r>
              <a:rPr lang="en-GB" baseline="0" dirty="0"/>
              <a:t> question. This you can do at home or school. Ask your parents, teachers, friends, family, research on the internet. </a:t>
            </a:r>
          </a:p>
          <a:p>
            <a:r>
              <a:rPr lang="en-GB" baseline="0" dirty="0"/>
              <a:t>Why is it important?</a:t>
            </a:r>
          </a:p>
          <a:p>
            <a:r>
              <a:rPr lang="en-GB" baseline="0" dirty="0"/>
              <a:t>To help you design your experiment. The better you understand your question, the easier it will be to come up with a good way of testing it </a:t>
            </a:r>
          </a:p>
          <a:p>
            <a:r>
              <a:rPr lang="en-GB" b="1" baseline="0" dirty="0"/>
              <a:t>WORKSHEET</a:t>
            </a:r>
          </a:p>
          <a:p>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11</a:t>
            </a:fld>
            <a:endParaRPr lang="en-GB"/>
          </a:p>
        </p:txBody>
      </p:sp>
    </p:spTree>
    <p:extLst>
      <p:ext uri="{BB962C8B-B14F-4D97-AF65-F5344CB8AC3E}">
        <p14:creationId xmlns:p14="http://schemas.microsoft.com/office/powerpoint/2010/main" val="3641566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Who knows what a hypothesis is? (</a:t>
            </a:r>
            <a:r>
              <a:rPr lang="en-GB" sz="1200" kern="1200" dirty="0">
                <a:solidFill>
                  <a:schemeClr val="tx1"/>
                </a:solidFill>
                <a:effectLst/>
                <a:latin typeface="+mn-lt"/>
                <a:ea typeface="+mn-ea"/>
                <a:cs typeface="+mn-cs"/>
              </a:rPr>
              <a:t>Fact: Hypothesis is derived from the Greek word ‘</a:t>
            </a:r>
            <a:r>
              <a:rPr lang="en-GB" sz="1200" kern="1200" dirty="0" err="1">
                <a:solidFill>
                  <a:schemeClr val="tx1"/>
                </a:solidFill>
                <a:effectLst/>
                <a:latin typeface="+mn-lt"/>
                <a:ea typeface="+mn-ea"/>
                <a:cs typeface="+mn-cs"/>
              </a:rPr>
              <a:t>hupothesis</a:t>
            </a:r>
            <a:r>
              <a:rPr lang="en-GB" sz="1200" kern="1200" dirty="0">
                <a:solidFill>
                  <a:schemeClr val="tx1"/>
                </a:solidFill>
                <a:effectLst/>
                <a:latin typeface="+mn-lt"/>
                <a:ea typeface="+mn-ea"/>
                <a:cs typeface="+mn-cs"/>
              </a:rPr>
              <a:t>’ meaning ‘foundation’ )</a:t>
            </a:r>
          </a:p>
          <a:p>
            <a:endParaRPr lang="en-GB" dirty="0"/>
          </a:p>
          <a:p>
            <a:endParaRPr lang="en-GB" dirty="0"/>
          </a:p>
          <a:p>
            <a:r>
              <a:rPr lang="en-GB" dirty="0"/>
              <a:t>Run through bullet points </a:t>
            </a:r>
          </a:p>
          <a:p>
            <a:r>
              <a:rPr lang="en-GB" dirty="0"/>
              <a:t> and example</a:t>
            </a:r>
          </a:p>
          <a:p>
            <a:r>
              <a:rPr lang="en-GB" dirty="0"/>
              <a:t>So I really like chocolate, especially melting it</a:t>
            </a:r>
            <a:r>
              <a:rPr lang="en-GB" baseline="0" dirty="0"/>
              <a:t> to put in cakes</a:t>
            </a:r>
            <a:endParaRPr lang="en-GB" dirty="0"/>
          </a:p>
          <a:p>
            <a:endParaRPr lang="en-GB" dirty="0"/>
          </a:p>
          <a:p>
            <a:r>
              <a:rPr lang="en-GB" dirty="0"/>
              <a:t> so my question my be ‘ How does the type of chocolate affect melting time?’ </a:t>
            </a:r>
          </a:p>
          <a:p>
            <a:endParaRPr lang="en-GB" dirty="0"/>
          </a:p>
          <a:p>
            <a:endParaRPr lang="en-GB" dirty="0"/>
          </a:p>
          <a:p>
            <a:endParaRPr lang="en-GB" dirty="0"/>
          </a:p>
          <a:p>
            <a:endParaRPr lang="en-GB" dirty="0"/>
          </a:p>
          <a:p>
            <a:r>
              <a:rPr lang="en-GB" dirty="0"/>
              <a:t>and then hand out research question worksheet</a:t>
            </a:r>
          </a:p>
          <a:p>
            <a:endParaRPr lang="en-GB" dirty="0"/>
          </a:p>
          <a:p>
            <a:r>
              <a:rPr lang="en-GB" dirty="0"/>
              <a:t>Complete trophy questions at home if you want to apply for the award</a:t>
            </a:r>
          </a:p>
          <a:p>
            <a:endParaRPr lang="en-GB" dirty="0"/>
          </a:p>
        </p:txBody>
      </p:sp>
      <p:sp>
        <p:nvSpPr>
          <p:cNvPr id="4" name="Slide Number Placeholder 3"/>
          <p:cNvSpPr>
            <a:spLocks noGrp="1"/>
          </p:cNvSpPr>
          <p:nvPr>
            <p:ph type="sldNum" sz="quarter" idx="10"/>
          </p:nvPr>
        </p:nvSpPr>
        <p:spPr/>
        <p:txBody>
          <a:bodyPr/>
          <a:lstStyle/>
          <a:p>
            <a:fld id="{33E8DB9D-197C-4974-8917-B755CA9F018F}" type="slidenum">
              <a:rPr lang="en-GB" smtClean="0"/>
              <a:t>13</a:t>
            </a:fld>
            <a:endParaRPr lang="en-GB"/>
          </a:p>
        </p:txBody>
      </p:sp>
    </p:spTree>
    <p:extLst>
      <p:ext uri="{BB962C8B-B14F-4D97-AF65-F5344CB8AC3E}">
        <p14:creationId xmlns:p14="http://schemas.microsoft.com/office/powerpoint/2010/main" val="2915462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354AFC-F268-4CA7-B7A2-3F777E8D2A3E}" type="datetimeFigureOut">
              <a:rPr lang="en-GB" smtClean="0"/>
              <a:t>21/04/2020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E79574-59C4-4102-8A4F-E32AED9355A4}" type="slidenum">
              <a:rPr lang="en-GB" smtClean="0"/>
              <a:t>‹#›</a:t>
            </a:fld>
            <a:endParaRPr lang="en-GB"/>
          </a:p>
        </p:txBody>
      </p:sp>
    </p:spTree>
    <p:extLst>
      <p:ext uri="{BB962C8B-B14F-4D97-AF65-F5344CB8AC3E}">
        <p14:creationId xmlns:p14="http://schemas.microsoft.com/office/powerpoint/2010/main" val="104325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354AFC-F268-4CA7-B7A2-3F777E8D2A3E}" type="datetimeFigureOut">
              <a:rPr lang="en-GB" smtClean="0"/>
              <a:t>21/04/2020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E79574-59C4-4102-8A4F-E32AED9355A4}" type="slidenum">
              <a:rPr lang="en-GB" smtClean="0"/>
              <a:t>‹#›</a:t>
            </a:fld>
            <a:endParaRPr lang="en-GB"/>
          </a:p>
        </p:txBody>
      </p:sp>
    </p:spTree>
    <p:extLst>
      <p:ext uri="{BB962C8B-B14F-4D97-AF65-F5344CB8AC3E}">
        <p14:creationId xmlns:p14="http://schemas.microsoft.com/office/powerpoint/2010/main" val="2495123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354AFC-F268-4CA7-B7A2-3F777E8D2A3E}" type="datetimeFigureOut">
              <a:rPr lang="en-GB" smtClean="0"/>
              <a:t>21/04/2020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E79574-59C4-4102-8A4F-E32AED9355A4}" type="slidenum">
              <a:rPr lang="en-GB" smtClean="0"/>
              <a:t>‹#›</a:t>
            </a:fld>
            <a:endParaRPr lang="en-GB"/>
          </a:p>
        </p:txBody>
      </p:sp>
    </p:spTree>
    <p:extLst>
      <p:ext uri="{BB962C8B-B14F-4D97-AF65-F5344CB8AC3E}">
        <p14:creationId xmlns:p14="http://schemas.microsoft.com/office/powerpoint/2010/main" val="3124660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354AFC-F268-4CA7-B7A2-3F777E8D2A3E}" type="datetimeFigureOut">
              <a:rPr lang="en-GB" smtClean="0"/>
              <a:t>21/04/2020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E79574-59C4-4102-8A4F-E32AED9355A4}" type="slidenum">
              <a:rPr lang="en-GB" smtClean="0"/>
              <a:t>‹#›</a:t>
            </a:fld>
            <a:endParaRPr lang="en-GB"/>
          </a:p>
        </p:txBody>
      </p:sp>
    </p:spTree>
    <p:extLst>
      <p:ext uri="{BB962C8B-B14F-4D97-AF65-F5344CB8AC3E}">
        <p14:creationId xmlns:p14="http://schemas.microsoft.com/office/powerpoint/2010/main" val="3672084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354AFC-F268-4CA7-B7A2-3F777E8D2A3E}" type="datetimeFigureOut">
              <a:rPr lang="en-GB" smtClean="0"/>
              <a:t>21/04/2020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E79574-59C4-4102-8A4F-E32AED9355A4}" type="slidenum">
              <a:rPr lang="en-GB" smtClean="0"/>
              <a:t>‹#›</a:t>
            </a:fld>
            <a:endParaRPr lang="en-GB"/>
          </a:p>
        </p:txBody>
      </p:sp>
    </p:spTree>
    <p:extLst>
      <p:ext uri="{BB962C8B-B14F-4D97-AF65-F5344CB8AC3E}">
        <p14:creationId xmlns:p14="http://schemas.microsoft.com/office/powerpoint/2010/main" val="838534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B354AFC-F268-4CA7-B7A2-3F777E8D2A3E}" type="datetimeFigureOut">
              <a:rPr lang="en-GB" smtClean="0"/>
              <a:t>21/04/2020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E79574-59C4-4102-8A4F-E32AED9355A4}" type="slidenum">
              <a:rPr lang="en-GB" smtClean="0"/>
              <a:t>‹#›</a:t>
            </a:fld>
            <a:endParaRPr lang="en-GB"/>
          </a:p>
        </p:txBody>
      </p:sp>
    </p:spTree>
    <p:extLst>
      <p:ext uri="{BB962C8B-B14F-4D97-AF65-F5344CB8AC3E}">
        <p14:creationId xmlns:p14="http://schemas.microsoft.com/office/powerpoint/2010/main" val="2955211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B354AFC-F268-4CA7-B7A2-3F777E8D2A3E}" type="datetimeFigureOut">
              <a:rPr lang="en-GB" smtClean="0"/>
              <a:t>21/04/2020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9E79574-59C4-4102-8A4F-E32AED9355A4}" type="slidenum">
              <a:rPr lang="en-GB" smtClean="0"/>
              <a:t>‹#›</a:t>
            </a:fld>
            <a:endParaRPr lang="en-GB"/>
          </a:p>
        </p:txBody>
      </p:sp>
    </p:spTree>
    <p:extLst>
      <p:ext uri="{BB962C8B-B14F-4D97-AF65-F5344CB8AC3E}">
        <p14:creationId xmlns:p14="http://schemas.microsoft.com/office/powerpoint/2010/main" val="163370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B354AFC-F268-4CA7-B7A2-3F777E8D2A3E}" type="datetimeFigureOut">
              <a:rPr lang="en-GB" smtClean="0"/>
              <a:t>21/04/2020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9E79574-59C4-4102-8A4F-E32AED9355A4}" type="slidenum">
              <a:rPr lang="en-GB" smtClean="0"/>
              <a:t>‹#›</a:t>
            </a:fld>
            <a:endParaRPr lang="en-GB"/>
          </a:p>
        </p:txBody>
      </p:sp>
    </p:spTree>
    <p:extLst>
      <p:ext uri="{BB962C8B-B14F-4D97-AF65-F5344CB8AC3E}">
        <p14:creationId xmlns:p14="http://schemas.microsoft.com/office/powerpoint/2010/main" val="1625740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354AFC-F268-4CA7-B7A2-3F777E8D2A3E}" type="datetimeFigureOut">
              <a:rPr lang="en-GB" smtClean="0"/>
              <a:t>21/04/2020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9E79574-59C4-4102-8A4F-E32AED9355A4}" type="slidenum">
              <a:rPr lang="en-GB" smtClean="0"/>
              <a:t>‹#›</a:t>
            </a:fld>
            <a:endParaRPr lang="en-GB"/>
          </a:p>
        </p:txBody>
      </p:sp>
    </p:spTree>
    <p:extLst>
      <p:ext uri="{BB962C8B-B14F-4D97-AF65-F5344CB8AC3E}">
        <p14:creationId xmlns:p14="http://schemas.microsoft.com/office/powerpoint/2010/main" val="3035679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354AFC-F268-4CA7-B7A2-3F777E8D2A3E}" type="datetimeFigureOut">
              <a:rPr lang="en-GB" smtClean="0"/>
              <a:t>21/04/2020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E79574-59C4-4102-8A4F-E32AED9355A4}" type="slidenum">
              <a:rPr lang="en-GB" smtClean="0"/>
              <a:t>‹#›</a:t>
            </a:fld>
            <a:endParaRPr lang="en-GB"/>
          </a:p>
        </p:txBody>
      </p:sp>
    </p:spTree>
    <p:extLst>
      <p:ext uri="{BB962C8B-B14F-4D97-AF65-F5344CB8AC3E}">
        <p14:creationId xmlns:p14="http://schemas.microsoft.com/office/powerpoint/2010/main" val="1201837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354AFC-F268-4CA7-B7A2-3F777E8D2A3E}" type="datetimeFigureOut">
              <a:rPr lang="en-GB" smtClean="0"/>
              <a:t>21/04/2020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E79574-59C4-4102-8A4F-E32AED9355A4}" type="slidenum">
              <a:rPr lang="en-GB" smtClean="0"/>
              <a:t>‹#›</a:t>
            </a:fld>
            <a:endParaRPr lang="en-GB"/>
          </a:p>
        </p:txBody>
      </p:sp>
    </p:spTree>
    <p:extLst>
      <p:ext uri="{BB962C8B-B14F-4D97-AF65-F5344CB8AC3E}">
        <p14:creationId xmlns:p14="http://schemas.microsoft.com/office/powerpoint/2010/main" val="736026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354AFC-F268-4CA7-B7A2-3F777E8D2A3E}" type="datetimeFigureOut">
              <a:rPr lang="en-GB" smtClean="0"/>
              <a:t>21/04/2020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79574-59C4-4102-8A4F-E32AED9355A4}" type="slidenum">
              <a:rPr lang="en-GB" smtClean="0"/>
              <a:t>‹#›</a:t>
            </a:fld>
            <a:endParaRPr lang="en-GB"/>
          </a:p>
        </p:txBody>
      </p:sp>
    </p:spTree>
    <p:extLst>
      <p:ext uri="{BB962C8B-B14F-4D97-AF65-F5344CB8AC3E}">
        <p14:creationId xmlns:p14="http://schemas.microsoft.com/office/powerpoint/2010/main" val="3704479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tif"/><Relationship Id="rId7"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7.png"/><Relationship Id="rId2" Type="http://schemas.microsoft.com/office/2007/relationships/media" Target="../media/media1.mp4"/><Relationship Id="rId1" Type="http://schemas.openxmlformats.org/officeDocument/2006/relationships/video" Target="https://www.youtube.com/embed/4t9daIaiuTQ" TargetMode="Externa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tif"/><Relationship Id="rId7"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tif"/><Relationship Id="rId7"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tif"/><Relationship Id="rId7"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tif"/><Relationship Id="rId7"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369C6444-48CA-4EF4-B9F5-2645BAF0FC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8995" y="475408"/>
            <a:ext cx="2939072" cy="1206152"/>
          </a:xfrm>
          <a:prstGeom prst="rect">
            <a:avLst/>
          </a:prstGeom>
        </p:spPr>
      </p:pic>
      <p:pic>
        <p:nvPicPr>
          <p:cNvPr id="12" name="Picture 11"/>
          <p:cNvPicPr/>
          <p:nvPr/>
        </p:nvPicPr>
        <p:blipFill>
          <a:blip r:embed="rId4">
            <a:extLst>
              <a:ext uri="{28A0092B-C50C-407E-A947-70E740481C1C}">
                <a14:useLocalDpi xmlns:a14="http://schemas.microsoft.com/office/drawing/2010/main" val="0"/>
              </a:ext>
            </a:extLst>
          </a:blip>
          <a:srcRect/>
          <a:stretch>
            <a:fillRect/>
          </a:stretch>
        </p:blipFill>
        <p:spPr bwMode="auto">
          <a:xfrm rot="8902875">
            <a:off x="-923291" y="3123139"/>
            <a:ext cx="4978854" cy="4742158"/>
          </a:xfrm>
          <a:prstGeom prst="rect">
            <a:avLst/>
          </a:prstGeom>
          <a:noFill/>
          <a:ln>
            <a:noFill/>
          </a:ln>
          <a:effectLst/>
        </p:spPr>
      </p:pic>
      <p:pic>
        <p:nvPicPr>
          <p:cNvPr id="11" name="Picture 10" descr="http://www.joeypennacchio.com/images/splat2color.pn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716669" flipV="1">
            <a:off x="6245732" y="2453933"/>
            <a:ext cx="6499577" cy="5438530"/>
          </a:xfrm>
          <a:prstGeom prst="rect">
            <a:avLst/>
          </a:prstGeom>
          <a:noFill/>
        </p:spPr>
      </p:pic>
      <p:pic>
        <p:nvPicPr>
          <p:cNvPr id="8" name="Picture 7"/>
          <p:cNvPicPr/>
          <p:nvPr/>
        </p:nvPicPr>
        <p:blipFill>
          <a:blip r:embed="rId6">
            <a:extLst>
              <a:ext uri="{28A0092B-C50C-407E-A947-70E740481C1C}">
                <a14:useLocalDpi xmlns:a14="http://schemas.microsoft.com/office/drawing/2010/main" val="0"/>
              </a:ext>
            </a:extLst>
          </a:blip>
          <a:srcRect/>
          <a:stretch>
            <a:fillRect/>
          </a:stretch>
        </p:blipFill>
        <p:spPr bwMode="auto">
          <a:xfrm rot="18549417">
            <a:off x="-1301988" y="-1789080"/>
            <a:ext cx="5682830" cy="5274371"/>
          </a:xfrm>
          <a:prstGeom prst="rect">
            <a:avLst/>
          </a:prstGeom>
          <a:noFill/>
          <a:ln>
            <a:noFill/>
          </a:ln>
          <a:effectLst/>
        </p:spPr>
      </p:pic>
      <p:pic>
        <p:nvPicPr>
          <p:cNvPr id="10" name="Picture 9" descr="pink-splat-1915129"/>
          <p:cNvPicPr/>
          <p:nvPr/>
        </p:nvPicPr>
        <p:blipFill>
          <a:blip r:embed="rId7">
            <a:extLst>
              <a:ext uri="{28A0092B-C50C-407E-A947-70E740481C1C}">
                <a14:useLocalDpi xmlns:a14="http://schemas.microsoft.com/office/drawing/2010/main" val="0"/>
              </a:ext>
            </a:extLst>
          </a:blip>
          <a:srcRect/>
          <a:stretch>
            <a:fillRect/>
          </a:stretch>
        </p:blipFill>
        <p:spPr bwMode="auto">
          <a:xfrm>
            <a:off x="8472894" y="-1457634"/>
            <a:ext cx="4119640" cy="3866085"/>
          </a:xfrm>
          <a:prstGeom prst="rect">
            <a:avLst/>
          </a:prstGeom>
          <a:noFill/>
          <a:ln>
            <a:noFill/>
          </a:ln>
        </p:spPr>
      </p:pic>
      <p:sp>
        <p:nvSpPr>
          <p:cNvPr id="9" name="Text Box 516"/>
          <p:cNvSpPr txBox="1"/>
          <p:nvPr/>
        </p:nvSpPr>
        <p:spPr>
          <a:xfrm>
            <a:off x="3004820" y="2741835"/>
            <a:ext cx="6182360" cy="14503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b="1" dirty="0">
                <a:effectLst/>
                <a:latin typeface="Berlin Sans FB" panose="020E0602020502020306" pitchFamily="34" charset="0"/>
                <a:ea typeface="Calibri" panose="020F0502020204030204" pitchFamily="34" charset="0"/>
                <a:cs typeface="Times New Roman" panose="02020603050405020304" pitchFamily="18" charset="0"/>
              </a:rPr>
              <a:t>Research Project</a:t>
            </a:r>
          </a:p>
          <a:p>
            <a:pPr algn="ctr">
              <a:lnSpc>
                <a:spcPct val="107000"/>
              </a:lnSpc>
              <a:spcAft>
                <a:spcPts val="800"/>
              </a:spcAft>
            </a:pPr>
            <a:r>
              <a:rPr lang="en-GB" sz="5400" b="1" dirty="0">
                <a:latin typeface="Berlin Sans FB" panose="020E0602020502020306" pitchFamily="34" charset="0"/>
                <a:ea typeface="Calibri" panose="020F0502020204030204" pitchFamily="34" charset="0"/>
                <a:cs typeface="Times New Roman" panose="02020603050405020304" pitchFamily="18" charset="0"/>
              </a:rPr>
              <a:t>Session 1</a:t>
            </a:r>
            <a:r>
              <a:rPr lang="en-GB" sz="5400" b="1" dirty="0">
                <a:effectLst/>
                <a:latin typeface="Berlin Sans FB" panose="020E0602020502020306" pitchFamily="34" charset="0"/>
                <a:ea typeface="Calibri" panose="020F0502020204030204" pitchFamily="34" charset="0"/>
                <a:cs typeface="Times New Roman" panose="02020603050405020304" pitchFamily="18" charset="0"/>
              </a:rPr>
              <a:t> </a:t>
            </a:r>
            <a:endParaRPr lang="en-GB" sz="5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0774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834640" y="14891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3"/>
          <p:cNvSpPr/>
          <p:nvPr/>
        </p:nvSpPr>
        <p:spPr>
          <a:xfrm>
            <a:off x="1360805" y="189949"/>
            <a:ext cx="4979248" cy="923330"/>
          </a:xfrm>
          <a:prstGeom prst="rect">
            <a:avLst/>
          </a:prstGeom>
        </p:spPr>
        <p:txBody>
          <a:bodyPr wrap="none">
            <a:spAutoFit/>
          </a:bodyPr>
          <a:lstStyle/>
          <a:p>
            <a:pPr lvl="0" algn="ctr" eaLnBrk="0" fontAlgn="base" hangingPunct="0">
              <a:spcBef>
                <a:spcPct val="0"/>
              </a:spcBef>
              <a:spcAft>
                <a:spcPct val="0"/>
              </a:spcAft>
            </a:pPr>
            <a:r>
              <a:rPr lang="en-GB" altLang="en-US" sz="5400" b="1" dirty="0">
                <a:solidFill>
                  <a:srgbClr val="92D050"/>
                </a:solidFill>
                <a:latin typeface="Berlin Sans FB" panose="020E0602020502020306" pitchFamily="34" charset="0"/>
                <a:ea typeface="Calibri" panose="020F0502020204030204" pitchFamily="34" charset="0"/>
                <a:cs typeface="Times New Roman" panose="02020603050405020304" pitchFamily="18" charset="0"/>
              </a:rPr>
              <a:t>Ask a question</a:t>
            </a:r>
          </a:p>
        </p:txBody>
      </p:sp>
      <p:pic>
        <p:nvPicPr>
          <p:cNvPr id="7" name="Picture 6" descr="Image result for pencil"/>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82" y="5006296"/>
            <a:ext cx="617491" cy="595882"/>
          </a:xfrm>
          <a:prstGeom prst="rect">
            <a:avLst/>
          </a:prstGeom>
          <a:noFill/>
          <a:ln>
            <a:noFill/>
          </a:ln>
        </p:spPr>
      </p:pic>
      <p:sp>
        <p:nvSpPr>
          <p:cNvPr id="3" name="Rectangle 4"/>
          <p:cNvSpPr>
            <a:spLocks noChangeArrowheads="1"/>
          </p:cNvSpPr>
          <p:nvPr/>
        </p:nvSpPr>
        <p:spPr bwMode="auto">
          <a:xfrm>
            <a:off x="413982" y="1038933"/>
            <a:ext cx="1177801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4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GB" altLang="en-US" sz="2400" b="0" i="0" u="none" strike="noStrike" cap="none" normalizeH="0" baseline="0" dirty="0">
                <a:ln>
                  <a:noFill/>
                </a:ln>
                <a:solidFill>
                  <a:schemeClr val="tx1"/>
                </a:solidFill>
                <a:effectLst/>
                <a:latin typeface="Berlin Sans FB" panose="020E0602020502020306" pitchFamily="34" charset="0"/>
                <a:ea typeface="Calibri" panose="020F0502020204030204" pitchFamily="34" charset="0"/>
                <a:cs typeface="Times New Roman" panose="02020603050405020304" pitchFamily="18" charset="0"/>
              </a:rPr>
              <a:t>Now you have chosen a topic, you need to ask a scientific question based on your topic</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GB" altLang="en-US" sz="24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GB" altLang="en-US" sz="2400" b="0" i="0" u="none" strike="noStrike" cap="none" normalizeH="0" baseline="0" dirty="0">
                <a:ln>
                  <a:noFill/>
                </a:ln>
                <a:solidFill>
                  <a:schemeClr val="tx1"/>
                </a:solidFill>
                <a:effectLst/>
                <a:latin typeface="Berlin Sans FB" panose="020E0602020502020306" pitchFamily="34" charset="0"/>
                <a:ea typeface="Calibri" panose="020F0502020204030204" pitchFamily="34" charset="0"/>
                <a:cs typeface="Times New Roman" panose="02020603050405020304" pitchFamily="18" charset="0"/>
              </a:rPr>
              <a:t>It should be an interesting question that you want to work on for the next few weeks.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GB" altLang="en-US" sz="24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GB" altLang="en-US" sz="2400" b="0" i="0" u="none" strike="noStrike" cap="none" normalizeH="0" baseline="0" dirty="0">
                <a:ln>
                  <a:noFill/>
                </a:ln>
                <a:solidFill>
                  <a:schemeClr val="tx1"/>
                </a:solidFill>
                <a:effectLst/>
                <a:latin typeface="Berlin Sans FB" panose="020E0602020502020306" pitchFamily="34" charset="0"/>
                <a:ea typeface="Calibri" panose="020F0502020204030204" pitchFamily="34" charset="0"/>
                <a:cs typeface="Times New Roman" panose="02020603050405020304" pitchFamily="18" charset="0"/>
              </a:rPr>
              <a:t>It helps if it is focused so that you can answer it with a simple experiment.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GB" altLang="en-US" sz="24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GB" altLang="en-US" sz="2400" b="0" i="0" u="none" strike="noStrike" cap="none" normalizeH="0" baseline="0" dirty="0">
                <a:ln>
                  <a:noFill/>
                </a:ln>
                <a:solidFill>
                  <a:schemeClr val="tx1"/>
                </a:solidFill>
                <a:effectLst/>
                <a:latin typeface="Berlin Sans FB" panose="020E0602020502020306" pitchFamily="34" charset="0"/>
                <a:ea typeface="Calibri" panose="020F0502020204030204" pitchFamily="34" charset="0"/>
                <a:cs typeface="Times New Roman" panose="02020603050405020304" pitchFamily="18" charset="0"/>
              </a:rPr>
              <a:t>Science questions start with </a:t>
            </a:r>
            <a:r>
              <a:rPr kumimoji="0" lang="en-GB" altLang="en-US" sz="2400" b="1" i="0" u="none" strike="noStrike" cap="none" normalizeH="0" baseline="0" dirty="0">
                <a:ln>
                  <a:noFill/>
                </a:ln>
                <a:solidFill>
                  <a:schemeClr val="tx1"/>
                </a:solidFill>
                <a:effectLst/>
                <a:latin typeface="Berlin Sans FB" panose="020E0602020502020306" pitchFamily="34" charset="0"/>
                <a:ea typeface="Calibri" panose="020F0502020204030204" pitchFamily="34" charset="0"/>
                <a:cs typeface="Times New Roman" panose="02020603050405020304" pitchFamily="18" charset="0"/>
              </a:rPr>
              <a:t>how, what, where, when, why, which or does</a:t>
            </a:r>
            <a:r>
              <a:rPr kumimoji="0" lang="en-GB" altLang="en-US" sz="2400" b="0" i="0" u="none" strike="noStrike" cap="none" normalizeH="0" baseline="0" dirty="0">
                <a:ln>
                  <a:noFill/>
                </a:ln>
                <a:solidFill>
                  <a:schemeClr val="tx1"/>
                </a:solidFill>
                <a:effectLst/>
                <a:latin typeface="Berlin Sans FB" panose="020E0602020502020306" pitchFamily="34" charset="0"/>
                <a:ea typeface="Calibri" panose="020F0502020204030204" pitchFamily="34" charset="0"/>
                <a:cs typeface="Times New Roman" panose="02020603050405020304" pitchFamily="18" charset="0"/>
              </a:rPr>
              <a:t>.</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en-GB" altLang="en-US" sz="2400" dirty="0">
              <a:latin typeface="Berlin Sans FB" panose="020E0602020502020306" pitchFamily="34" charset="0"/>
              <a:cs typeface="Times New Roman" panose="02020603050405020304" pitchFamily="18" charset="0"/>
            </a:endParaRPr>
          </a:p>
        </p:txBody>
      </p:sp>
      <p:sp>
        <p:nvSpPr>
          <p:cNvPr id="5" name="Rectangle 4"/>
          <p:cNvSpPr/>
          <p:nvPr/>
        </p:nvSpPr>
        <p:spPr>
          <a:xfrm>
            <a:off x="617518" y="4905486"/>
            <a:ext cx="7545140" cy="830997"/>
          </a:xfrm>
          <a:prstGeom prst="rect">
            <a:avLst/>
          </a:prstGeom>
        </p:spPr>
        <p:txBody>
          <a:bodyPr wrap="square">
            <a:spAutoFit/>
          </a:bodyPr>
          <a:lstStyle/>
          <a:p>
            <a:pPr lvl="0" algn="ctr" eaLnBrk="0" fontAlgn="base" hangingPunct="0">
              <a:spcBef>
                <a:spcPct val="0"/>
              </a:spcBef>
              <a:spcAft>
                <a:spcPct val="0"/>
              </a:spcAft>
            </a:pPr>
            <a:r>
              <a:rPr lang="en-GB" altLang="en-US" sz="4800" dirty="0">
                <a:latin typeface="Berlin Sans FB" panose="020E0602020502020306" pitchFamily="34" charset="0"/>
                <a:cs typeface="Times New Roman" panose="02020603050405020304" pitchFamily="18" charset="0"/>
              </a:rPr>
              <a:t>My research question is…</a:t>
            </a:r>
            <a:endParaRPr lang="en-GB" altLang="en-US" sz="4800" dirty="0"/>
          </a:p>
        </p:txBody>
      </p:sp>
      <p:pic>
        <p:nvPicPr>
          <p:cNvPr id="13" name="Picture 12"/>
          <p:cNvPicPr>
            <a:picLocks noChangeAspect="1"/>
          </p:cNvPicPr>
          <p:nvPr/>
        </p:nvPicPr>
        <p:blipFill>
          <a:blip r:embed="rId4"/>
          <a:stretch>
            <a:fillRect/>
          </a:stretch>
        </p:blipFill>
        <p:spPr>
          <a:xfrm>
            <a:off x="8018607" y="4715033"/>
            <a:ext cx="1443746" cy="1021450"/>
          </a:xfrm>
          <a:prstGeom prst="rect">
            <a:avLst/>
          </a:prstGeom>
        </p:spPr>
      </p:pic>
      <p:pic>
        <p:nvPicPr>
          <p:cNvPr id="14" name="Picture 13"/>
          <p:cNvPicPr/>
          <p:nvPr/>
        </p:nvPicPr>
        <p:blipFill>
          <a:blip r:embed="rId5">
            <a:extLst>
              <a:ext uri="{28A0092B-C50C-407E-A947-70E740481C1C}">
                <a14:useLocalDpi xmlns:a14="http://schemas.microsoft.com/office/drawing/2010/main" val="0"/>
              </a:ext>
            </a:extLst>
          </a:blip>
          <a:srcRect/>
          <a:stretch>
            <a:fillRect/>
          </a:stretch>
        </p:blipFill>
        <p:spPr bwMode="auto">
          <a:xfrm rot="8902875">
            <a:off x="9428561" y="3212428"/>
            <a:ext cx="3809790" cy="3703672"/>
          </a:xfrm>
          <a:prstGeom prst="rect">
            <a:avLst/>
          </a:prstGeom>
          <a:noFill/>
          <a:ln>
            <a:noFill/>
          </a:ln>
          <a:effectLst/>
        </p:spPr>
      </p:pic>
    </p:spTree>
    <p:extLst>
      <p:ext uri="{BB962C8B-B14F-4D97-AF65-F5344CB8AC3E}">
        <p14:creationId xmlns:p14="http://schemas.microsoft.com/office/powerpoint/2010/main" val="4048057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27452" y="0"/>
            <a:ext cx="7655671" cy="67018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4530" y="307714"/>
            <a:ext cx="2028825" cy="2257425"/>
          </a:xfrm>
          <a:prstGeom prst="rect">
            <a:avLst/>
          </a:prstGeom>
        </p:spPr>
      </p:pic>
    </p:spTree>
    <p:extLst>
      <p:ext uri="{BB962C8B-B14F-4D97-AF65-F5344CB8AC3E}">
        <p14:creationId xmlns:p14="http://schemas.microsoft.com/office/powerpoint/2010/main" val="3845787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44987" y="0"/>
            <a:ext cx="7635972" cy="6679579"/>
          </a:xfrm>
          <a:prstGeom prst="rect">
            <a:avLst/>
          </a:prstGeom>
        </p:spPr>
      </p:pic>
    </p:spTree>
    <p:extLst>
      <p:ext uri="{BB962C8B-B14F-4D97-AF65-F5344CB8AC3E}">
        <p14:creationId xmlns:p14="http://schemas.microsoft.com/office/powerpoint/2010/main" val="1043004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834640" y="14891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3"/>
          <p:cNvSpPr/>
          <p:nvPr/>
        </p:nvSpPr>
        <p:spPr>
          <a:xfrm>
            <a:off x="521637" y="189949"/>
            <a:ext cx="6657592" cy="923330"/>
          </a:xfrm>
          <a:prstGeom prst="rect">
            <a:avLst/>
          </a:prstGeom>
        </p:spPr>
        <p:txBody>
          <a:bodyPr wrap="none">
            <a:spAutoFit/>
          </a:bodyPr>
          <a:lstStyle/>
          <a:p>
            <a:pPr lvl="0" algn="ctr" eaLnBrk="0" fontAlgn="base" hangingPunct="0">
              <a:spcBef>
                <a:spcPct val="0"/>
              </a:spcBef>
              <a:spcAft>
                <a:spcPct val="0"/>
              </a:spcAft>
            </a:pPr>
            <a:r>
              <a:rPr lang="en-GB" altLang="en-US" sz="5400" b="1" dirty="0">
                <a:solidFill>
                  <a:srgbClr val="92D050"/>
                </a:solidFill>
                <a:latin typeface="Berlin Sans FB" panose="020E0602020502020306" pitchFamily="34" charset="0"/>
                <a:ea typeface="Calibri" panose="020F0502020204030204" pitchFamily="34" charset="0"/>
                <a:cs typeface="Times New Roman" panose="02020603050405020304" pitchFamily="18" charset="0"/>
              </a:rPr>
              <a:t>Create a hypothesis</a:t>
            </a:r>
          </a:p>
        </p:txBody>
      </p:sp>
      <p:pic>
        <p:nvPicPr>
          <p:cNvPr id="7" name="Picture 6" descr="Image result for pencil"/>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613" y="5350408"/>
            <a:ext cx="617491" cy="595882"/>
          </a:xfrm>
          <a:prstGeom prst="rect">
            <a:avLst/>
          </a:prstGeom>
          <a:noFill/>
          <a:ln>
            <a:noFill/>
          </a:ln>
        </p:spPr>
      </p:pic>
      <p:sp>
        <p:nvSpPr>
          <p:cNvPr id="3" name="Rectangle 4"/>
          <p:cNvSpPr>
            <a:spLocks noChangeArrowheads="1"/>
          </p:cNvSpPr>
          <p:nvPr/>
        </p:nvSpPr>
        <p:spPr bwMode="auto">
          <a:xfrm>
            <a:off x="318101" y="959792"/>
            <a:ext cx="1177801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400" b="0" i="0" u="none" strike="noStrike" cap="none" normalizeH="0" baseline="0" dirty="0">
              <a:ln>
                <a:noFill/>
              </a:ln>
              <a:solidFill>
                <a:schemeClr val="tx1"/>
              </a:solidFill>
              <a:effectLst/>
            </a:endParaRPr>
          </a:p>
          <a:p>
            <a:pPr marL="342900" lvl="0" indent="-342900">
              <a:buFont typeface="Wingdings" panose="05000000000000000000" pitchFamily="2" charset="2"/>
              <a:buChar char="Ø"/>
            </a:pPr>
            <a:r>
              <a:rPr lang="en-GB" altLang="en-US" sz="2400" dirty="0">
                <a:latin typeface="Berlin Sans FB" panose="020E0602020502020306" pitchFamily="34" charset="0"/>
                <a:ea typeface="Calibri" panose="020F0502020204030204" pitchFamily="34" charset="0"/>
                <a:cs typeface="Times New Roman" panose="02020603050405020304" pitchFamily="18" charset="0"/>
              </a:rPr>
              <a:t>A hypothesis is a prediction of what might happen if you try to test your problem.</a:t>
            </a:r>
          </a:p>
          <a:p>
            <a:pPr marL="342900" lvl="0" indent="-342900">
              <a:buFont typeface="Wingdings" panose="05000000000000000000" pitchFamily="2" charset="2"/>
              <a:buChar char="Ø"/>
            </a:pPr>
            <a:endParaRPr lang="en-GB" altLang="en-US" sz="2400" dirty="0">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Ø"/>
            </a:pPr>
            <a:r>
              <a:rPr lang="en-GB" altLang="en-US" sz="2400" dirty="0">
                <a:latin typeface="Berlin Sans FB" panose="020E0602020502020306" pitchFamily="34" charset="0"/>
                <a:ea typeface="Calibri" panose="020F0502020204030204" pitchFamily="34" charset="0"/>
                <a:cs typeface="Times New Roman" panose="02020603050405020304" pitchFamily="18" charset="0"/>
              </a:rPr>
              <a:t> Ask yourself the question – ‘what do you think will happen in my experiment?’ </a:t>
            </a:r>
          </a:p>
        </p:txBody>
      </p:sp>
      <p:sp>
        <p:nvSpPr>
          <p:cNvPr id="5" name="Rectangle 4"/>
          <p:cNvSpPr/>
          <p:nvPr/>
        </p:nvSpPr>
        <p:spPr>
          <a:xfrm>
            <a:off x="935592" y="5232851"/>
            <a:ext cx="7545140" cy="830997"/>
          </a:xfrm>
          <a:prstGeom prst="rect">
            <a:avLst/>
          </a:prstGeom>
        </p:spPr>
        <p:txBody>
          <a:bodyPr wrap="square">
            <a:spAutoFit/>
          </a:bodyPr>
          <a:lstStyle/>
          <a:p>
            <a:pPr lvl="0" algn="ctr" eaLnBrk="0" fontAlgn="base" hangingPunct="0">
              <a:spcBef>
                <a:spcPct val="0"/>
              </a:spcBef>
              <a:spcAft>
                <a:spcPct val="0"/>
              </a:spcAft>
            </a:pPr>
            <a:r>
              <a:rPr lang="en-GB" altLang="en-US" sz="4800" dirty="0">
                <a:latin typeface="Berlin Sans FB" panose="020E0602020502020306" pitchFamily="34" charset="0"/>
                <a:cs typeface="Times New Roman" panose="02020603050405020304" pitchFamily="18" charset="0"/>
              </a:rPr>
              <a:t>My hypothesis is…</a:t>
            </a:r>
            <a:endParaRPr lang="en-GB" altLang="en-US" sz="4800" dirty="0"/>
          </a:p>
        </p:txBody>
      </p:sp>
      <p:pic>
        <p:nvPicPr>
          <p:cNvPr id="13" name="Picture 12"/>
          <p:cNvPicPr>
            <a:picLocks noChangeAspect="1"/>
          </p:cNvPicPr>
          <p:nvPr/>
        </p:nvPicPr>
        <p:blipFill>
          <a:blip r:embed="rId4"/>
          <a:stretch>
            <a:fillRect/>
          </a:stretch>
        </p:blipFill>
        <p:spPr>
          <a:xfrm>
            <a:off x="7894452" y="5206228"/>
            <a:ext cx="1443746" cy="1021450"/>
          </a:xfrm>
          <a:prstGeom prst="rect">
            <a:avLst/>
          </a:prstGeom>
        </p:spPr>
      </p:pic>
      <p:pic>
        <p:nvPicPr>
          <p:cNvPr id="14" name="Picture 13"/>
          <p:cNvPicPr/>
          <p:nvPr/>
        </p:nvPicPr>
        <p:blipFill>
          <a:blip r:embed="rId5">
            <a:extLst>
              <a:ext uri="{28A0092B-C50C-407E-A947-70E740481C1C}">
                <a14:useLocalDpi xmlns:a14="http://schemas.microsoft.com/office/drawing/2010/main" val="0"/>
              </a:ext>
            </a:extLst>
          </a:blip>
          <a:srcRect/>
          <a:stretch>
            <a:fillRect/>
          </a:stretch>
        </p:blipFill>
        <p:spPr bwMode="auto">
          <a:xfrm rot="8902875">
            <a:off x="13405926" y="1220903"/>
            <a:ext cx="3809790" cy="3703672"/>
          </a:xfrm>
          <a:prstGeom prst="rect">
            <a:avLst/>
          </a:prstGeom>
          <a:noFill/>
          <a:ln>
            <a:noFill/>
          </a:ln>
          <a:effectLst/>
        </p:spPr>
      </p:pic>
      <p:pic>
        <p:nvPicPr>
          <p:cNvPr id="4098" name="Picture 2" descr="Image result for chocola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048" y="3133385"/>
            <a:ext cx="2381250" cy="185737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63752" y="2719905"/>
            <a:ext cx="1981173" cy="461665"/>
          </a:xfrm>
          <a:prstGeom prst="rect">
            <a:avLst/>
          </a:prstGeom>
        </p:spPr>
        <p:txBody>
          <a:bodyPr wrap="square">
            <a:spAutoFit/>
          </a:bodyPr>
          <a:lstStyle/>
          <a:p>
            <a:pPr lvl="0" algn="ctr" eaLnBrk="0" fontAlgn="base" hangingPunct="0">
              <a:spcBef>
                <a:spcPct val="0"/>
              </a:spcBef>
              <a:spcAft>
                <a:spcPct val="0"/>
              </a:spcAft>
            </a:pPr>
            <a:r>
              <a:rPr lang="en-GB" altLang="en-US" sz="2400" dirty="0">
                <a:latin typeface="Berlin Sans FB" panose="020E0602020502020306" pitchFamily="34" charset="0"/>
                <a:cs typeface="Times New Roman" panose="02020603050405020304" pitchFamily="18" charset="0"/>
              </a:rPr>
              <a:t>Example</a:t>
            </a:r>
            <a:endParaRPr lang="en-GB" altLang="en-US" sz="2400" dirty="0"/>
          </a:p>
        </p:txBody>
      </p:sp>
      <p:sp>
        <p:nvSpPr>
          <p:cNvPr id="6" name="Rectangle 5"/>
          <p:cNvSpPr/>
          <p:nvPr/>
        </p:nvSpPr>
        <p:spPr>
          <a:xfrm>
            <a:off x="4635879" y="3184695"/>
            <a:ext cx="2255494" cy="1569660"/>
          </a:xfrm>
          <a:prstGeom prst="rect">
            <a:avLst/>
          </a:prstGeom>
        </p:spPr>
        <p:txBody>
          <a:bodyPr wrap="square">
            <a:spAutoFit/>
          </a:bodyPr>
          <a:lstStyle/>
          <a:p>
            <a:pPr algn="ctr"/>
            <a:r>
              <a:rPr lang="en-GB" sz="2400" dirty="0">
                <a:latin typeface="Berlin Sans FB" panose="020E0602020502020306" pitchFamily="34" charset="0"/>
              </a:rPr>
              <a:t>‘How does the type of chocolate affect melting time?’ </a:t>
            </a:r>
          </a:p>
        </p:txBody>
      </p:sp>
      <p:sp>
        <p:nvSpPr>
          <p:cNvPr id="12" name="Rectangle 11"/>
          <p:cNvSpPr/>
          <p:nvPr/>
        </p:nvSpPr>
        <p:spPr>
          <a:xfrm>
            <a:off x="8388074" y="3184696"/>
            <a:ext cx="2238737" cy="1569660"/>
          </a:xfrm>
          <a:prstGeom prst="rect">
            <a:avLst/>
          </a:prstGeom>
        </p:spPr>
        <p:txBody>
          <a:bodyPr wrap="square">
            <a:spAutoFit/>
          </a:bodyPr>
          <a:lstStyle/>
          <a:p>
            <a:pPr algn="ctr"/>
            <a:r>
              <a:rPr lang="en-GB" sz="2400" dirty="0">
                <a:latin typeface="Berlin Sans FB" panose="020E0602020502020306" pitchFamily="34" charset="0"/>
              </a:rPr>
              <a:t>Dark chocolate melts faster than white chocolate </a:t>
            </a:r>
          </a:p>
        </p:txBody>
      </p:sp>
      <p:sp>
        <p:nvSpPr>
          <p:cNvPr id="8" name="Right Arrow 7"/>
          <p:cNvSpPr/>
          <p:nvPr/>
        </p:nvSpPr>
        <p:spPr>
          <a:xfrm>
            <a:off x="3495538" y="3630290"/>
            <a:ext cx="518615" cy="5713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a:off x="7383919" y="3683826"/>
            <a:ext cx="518615" cy="5713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http://www.joeypennacchio.com/images/splat2color.pn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8332030" flipV="1">
            <a:off x="7395373" y="3232153"/>
            <a:ext cx="6505557" cy="5428273"/>
          </a:xfrm>
          <a:prstGeom prst="rect">
            <a:avLst/>
          </a:prstGeom>
          <a:noFill/>
        </p:spPr>
      </p:pic>
    </p:spTree>
    <p:extLst>
      <p:ext uri="{BB962C8B-B14F-4D97-AF65-F5344CB8AC3E}">
        <p14:creationId xmlns:p14="http://schemas.microsoft.com/office/powerpoint/2010/main" val="2062873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4353" y="1"/>
            <a:ext cx="7594042" cy="6657998"/>
          </a:xfrm>
          <a:prstGeom prst="rect">
            <a:avLst/>
          </a:prstGeom>
        </p:spPr>
      </p:pic>
    </p:spTree>
    <p:extLst>
      <p:ext uri="{BB962C8B-B14F-4D97-AF65-F5344CB8AC3E}">
        <p14:creationId xmlns:p14="http://schemas.microsoft.com/office/powerpoint/2010/main" val="836281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369C6444-48CA-4EF4-B9F5-2645BAF0FC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8995" y="475408"/>
            <a:ext cx="2939072" cy="1206152"/>
          </a:xfrm>
          <a:prstGeom prst="rect">
            <a:avLst/>
          </a:prstGeom>
        </p:spPr>
      </p:pic>
      <p:pic>
        <p:nvPicPr>
          <p:cNvPr id="12" name="Picture 11"/>
          <p:cNvPicPr/>
          <p:nvPr/>
        </p:nvPicPr>
        <p:blipFill>
          <a:blip r:embed="rId4">
            <a:extLst>
              <a:ext uri="{28A0092B-C50C-407E-A947-70E740481C1C}">
                <a14:useLocalDpi xmlns:a14="http://schemas.microsoft.com/office/drawing/2010/main" val="0"/>
              </a:ext>
            </a:extLst>
          </a:blip>
          <a:srcRect/>
          <a:stretch>
            <a:fillRect/>
          </a:stretch>
        </p:blipFill>
        <p:spPr bwMode="auto">
          <a:xfrm rot="8902875">
            <a:off x="-923291" y="3123139"/>
            <a:ext cx="4978854" cy="4742158"/>
          </a:xfrm>
          <a:prstGeom prst="rect">
            <a:avLst/>
          </a:prstGeom>
          <a:noFill/>
          <a:ln>
            <a:noFill/>
          </a:ln>
          <a:effectLst/>
        </p:spPr>
      </p:pic>
      <p:pic>
        <p:nvPicPr>
          <p:cNvPr id="11" name="Picture 10" descr="http://www.joeypennacchio.com/images/splat2color.pn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716669" flipV="1">
            <a:off x="6245732" y="2453933"/>
            <a:ext cx="6499577" cy="5438530"/>
          </a:xfrm>
          <a:prstGeom prst="rect">
            <a:avLst/>
          </a:prstGeom>
          <a:noFill/>
        </p:spPr>
      </p:pic>
      <p:pic>
        <p:nvPicPr>
          <p:cNvPr id="8" name="Picture 7"/>
          <p:cNvPicPr/>
          <p:nvPr/>
        </p:nvPicPr>
        <p:blipFill>
          <a:blip r:embed="rId6">
            <a:extLst>
              <a:ext uri="{28A0092B-C50C-407E-A947-70E740481C1C}">
                <a14:useLocalDpi xmlns:a14="http://schemas.microsoft.com/office/drawing/2010/main" val="0"/>
              </a:ext>
            </a:extLst>
          </a:blip>
          <a:srcRect/>
          <a:stretch>
            <a:fillRect/>
          </a:stretch>
        </p:blipFill>
        <p:spPr bwMode="auto">
          <a:xfrm rot="18549417">
            <a:off x="-1301988" y="-1789080"/>
            <a:ext cx="5682830" cy="5274371"/>
          </a:xfrm>
          <a:prstGeom prst="rect">
            <a:avLst/>
          </a:prstGeom>
          <a:noFill/>
          <a:ln>
            <a:noFill/>
          </a:ln>
          <a:effectLst/>
        </p:spPr>
      </p:pic>
      <p:pic>
        <p:nvPicPr>
          <p:cNvPr id="10" name="Picture 9" descr="pink-splat-1915129"/>
          <p:cNvPicPr/>
          <p:nvPr/>
        </p:nvPicPr>
        <p:blipFill>
          <a:blip r:embed="rId7">
            <a:extLst>
              <a:ext uri="{28A0092B-C50C-407E-A947-70E740481C1C}">
                <a14:useLocalDpi xmlns:a14="http://schemas.microsoft.com/office/drawing/2010/main" val="0"/>
              </a:ext>
            </a:extLst>
          </a:blip>
          <a:srcRect/>
          <a:stretch>
            <a:fillRect/>
          </a:stretch>
        </p:blipFill>
        <p:spPr bwMode="auto">
          <a:xfrm>
            <a:off x="8472894" y="-1457634"/>
            <a:ext cx="4119640" cy="3866085"/>
          </a:xfrm>
          <a:prstGeom prst="rect">
            <a:avLst/>
          </a:prstGeom>
          <a:noFill/>
          <a:ln>
            <a:noFill/>
          </a:ln>
        </p:spPr>
      </p:pic>
      <p:sp>
        <p:nvSpPr>
          <p:cNvPr id="9" name="Text Box 516"/>
          <p:cNvSpPr txBox="1"/>
          <p:nvPr/>
        </p:nvSpPr>
        <p:spPr>
          <a:xfrm>
            <a:off x="3004820" y="2741835"/>
            <a:ext cx="6182360" cy="14503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b="1" dirty="0">
                <a:effectLst/>
                <a:latin typeface="Berlin Sans FB" panose="020E0602020502020306" pitchFamily="34" charset="0"/>
                <a:ea typeface="Calibri" panose="020F0502020204030204" pitchFamily="34" charset="0"/>
                <a:cs typeface="Times New Roman" panose="02020603050405020304" pitchFamily="18" charset="0"/>
              </a:rPr>
              <a:t>Research Project</a:t>
            </a:r>
          </a:p>
          <a:p>
            <a:pPr algn="ctr">
              <a:lnSpc>
                <a:spcPct val="107000"/>
              </a:lnSpc>
              <a:spcAft>
                <a:spcPts val="800"/>
              </a:spcAft>
            </a:pPr>
            <a:r>
              <a:rPr lang="en-GB" sz="5400" b="1" dirty="0">
                <a:latin typeface="Berlin Sans FB" panose="020E0602020502020306" pitchFamily="34" charset="0"/>
                <a:ea typeface="Calibri" panose="020F0502020204030204" pitchFamily="34" charset="0"/>
                <a:cs typeface="Times New Roman" panose="02020603050405020304" pitchFamily="18" charset="0"/>
              </a:rPr>
              <a:t>Session 2</a:t>
            </a:r>
            <a:r>
              <a:rPr lang="en-GB" sz="5400" b="1" dirty="0">
                <a:effectLst/>
                <a:latin typeface="Berlin Sans FB" panose="020E0602020502020306" pitchFamily="34" charset="0"/>
                <a:ea typeface="Calibri" panose="020F0502020204030204" pitchFamily="34" charset="0"/>
                <a:cs typeface="Times New Roman" panose="02020603050405020304" pitchFamily="18" charset="0"/>
              </a:rPr>
              <a:t> </a:t>
            </a:r>
            <a:endParaRPr lang="en-GB" sz="5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6938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743" y="-657616"/>
            <a:ext cx="6893258" cy="6893258"/>
          </a:xfrm>
          <a:prstGeom prst="rect">
            <a:avLst/>
          </a:prstGeom>
        </p:spPr>
      </p:pic>
      <p:sp>
        <p:nvSpPr>
          <p:cNvPr id="3" name="Rectangle 2"/>
          <p:cNvSpPr/>
          <p:nvPr/>
        </p:nvSpPr>
        <p:spPr>
          <a:xfrm>
            <a:off x="0" y="243066"/>
            <a:ext cx="4893921" cy="1754326"/>
          </a:xfrm>
          <a:prstGeom prst="rect">
            <a:avLst/>
          </a:prstGeom>
        </p:spPr>
        <p:txBody>
          <a:bodyPr wrap="square">
            <a:spAutoFit/>
          </a:bodyPr>
          <a:lstStyle/>
          <a:p>
            <a:pPr lvl="0" algn="ctr" eaLnBrk="0" fontAlgn="base" hangingPunct="0">
              <a:spcBef>
                <a:spcPct val="0"/>
              </a:spcBef>
              <a:spcAft>
                <a:spcPct val="0"/>
              </a:spcAft>
            </a:pPr>
            <a:r>
              <a:rPr lang="en-GB" altLang="en-US" sz="3600" b="1" dirty="0">
                <a:solidFill>
                  <a:srgbClr val="92D050"/>
                </a:solidFill>
                <a:latin typeface="Berlin Sans FB" panose="020E0602020502020306" pitchFamily="34" charset="0"/>
                <a:ea typeface="Calibri" panose="020F0502020204030204" pitchFamily="34" charset="0"/>
                <a:cs typeface="Times New Roman" panose="02020603050405020304" pitchFamily="18" charset="0"/>
              </a:rPr>
              <a:t>Make a paper airplane using the paper on your table</a:t>
            </a:r>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rot="18549417">
            <a:off x="-1183981" y="2881792"/>
            <a:ext cx="5682830" cy="5274371"/>
          </a:xfrm>
          <a:prstGeom prst="rect">
            <a:avLst/>
          </a:prstGeom>
          <a:noFill/>
          <a:ln>
            <a:noFill/>
          </a:ln>
          <a:effectLst/>
        </p:spPr>
      </p:pic>
    </p:spTree>
    <p:extLst>
      <p:ext uri="{BB962C8B-B14F-4D97-AF65-F5344CB8AC3E}">
        <p14:creationId xmlns:p14="http://schemas.microsoft.com/office/powerpoint/2010/main" val="2267315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rot="12444402">
            <a:off x="8290158" y="3435657"/>
            <a:ext cx="4978854" cy="4742158"/>
          </a:xfrm>
          <a:prstGeom prst="rect">
            <a:avLst/>
          </a:prstGeom>
          <a:noFill/>
          <a:ln>
            <a:noFill/>
          </a:ln>
          <a:effectLst/>
        </p:spPr>
      </p:pic>
      <p:graphicFrame>
        <p:nvGraphicFramePr>
          <p:cNvPr id="2" name="Table 1"/>
          <p:cNvGraphicFramePr>
            <a:graphicFrameLocks noGrp="1"/>
          </p:cNvGraphicFramePr>
          <p:nvPr>
            <p:extLst>
              <p:ext uri="{D42A27DB-BD31-4B8C-83A1-F6EECF244321}">
                <p14:modId xmlns:p14="http://schemas.microsoft.com/office/powerpoint/2010/main" val="2646811158"/>
              </p:ext>
            </p:extLst>
          </p:nvPr>
        </p:nvGraphicFramePr>
        <p:xfrm>
          <a:off x="769435" y="1634066"/>
          <a:ext cx="10838985" cy="2560320"/>
        </p:xfrm>
        <a:graphic>
          <a:graphicData uri="http://schemas.openxmlformats.org/drawingml/2006/table">
            <a:tbl>
              <a:tblPr firstRow="1" bandRow="1">
                <a:tableStyleId>{D7AC3CCA-C797-4891-BE02-D94E43425B78}</a:tableStyleId>
              </a:tblPr>
              <a:tblGrid>
                <a:gridCol w="3423424">
                  <a:extLst>
                    <a:ext uri="{9D8B030D-6E8A-4147-A177-3AD203B41FA5}">
                      <a16:colId xmlns:a16="http://schemas.microsoft.com/office/drawing/2014/main" val="20000"/>
                    </a:ext>
                  </a:extLst>
                </a:gridCol>
                <a:gridCol w="7415561">
                  <a:extLst>
                    <a:ext uri="{9D8B030D-6E8A-4147-A177-3AD203B41FA5}">
                      <a16:colId xmlns:a16="http://schemas.microsoft.com/office/drawing/2014/main" val="20001"/>
                    </a:ext>
                  </a:extLst>
                </a:gridCol>
              </a:tblGrid>
              <a:tr h="370840">
                <a:tc>
                  <a:txBody>
                    <a:bodyPr/>
                    <a:lstStyle/>
                    <a:p>
                      <a:pPr algn="r"/>
                      <a:r>
                        <a:rPr lang="en-GB" sz="2400" b="1" dirty="0">
                          <a:latin typeface="Berlin Sans FB" panose="020E0602020502020306" pitchFamily="34" charset="0"/>
                        </a:rPr>
                        <a:t>Independent variable</a:t>
                      </a:r>
                    </a:p>
                  </a:txBody>
                  <a:tcPr>
                    <a:noFill/>
                  </a:tcPr>
                </a:tc>
                <a:tc>
                  <a:txBody>
                    <a:bodyPr/>
                    <a:lstStyle/>
                    <a:p>
                      <a:r>
                        <a:rPr lang="en-GB" sz="2400" b="0" dirty="0">
                          <a:latin typeface="Berlin Sans FB" panose="020E0602020502020306" pitchFamily="34" charset="0"/>
                        </a:rPr>
                        <a:t>The variable</a:t>
                      </a:r>
                      <a:r>
                        <a:rPr lang="en-GB" sz="2400" b="0" baseline="0" dirty="0">
                          <a:latin typeface="Berlin Sans FB" panose="020E0602020502020306" pitchFamily="34" charset="0"/>
                        </a:rPr>
                        <a:t> you want to change</a:t>
                      </a:r>
                      <a:endParaRPr lang="en-GB" sz="2400" b="0" dirty="0">
                        <a:latin typeface="Berlin Sans FB" panose="020E0602020502020306" pitchFamily="34" charset="0"/>
                      </a:endParaRPr>
                    </a:p>
                  </a:txBody>
                  <a:tcPr>
                    <a:noFill/>
                  </a:tcPr>
                </a:tc>
                <a:extLst>
                  <a:ext uri="{0D108BD9-81ED-4DB2-BD59-A6C34878D82A}">
                    <a16:rowId xmlns:a16="http://schemas.microsoft.com/office/drawing/2014/main" val="10000"/>
                  </a:ext>
                </a:extLst>
              </a:tr>
              <a:tr h="370840">
                <a:tc>
                  <a:txBody>
                    <a:bodyPr/>
                    <a:lstStyle/>
                    <a:p>
                      <a:pPr algn="r"/>
                      <a:r>
                        <a:rPr lang="en-GB" sz="2400" b="1" dirty="0">
                          <a:latin typeface="Berlin Sans FB" panose="020E0602020502020306" pitchFamily="34" charset="0"/>
                        </a:rPr>
                        <a:t>Dependent</a:t>
                      </a:r>
                      <a:r>
                        <a:rPr lang="en-GB" sz="2400" b="1" baseline="0" dirty="0">
                          <a:latin typeface="Berlin Sans FB" panose="020E0602020502020306" pitchFamily="34" charset="0"/>
                        </a:rPr>
                        <a:t> variable</a:t>
                      </a:r>
                      <a:endParaRPr lang="en-GB" sz="2400" b="1" dirty="0">
                        <a:latin typeface="Berlin Sans FB" panose="020E0602020502020306" pitchFamily="34" charset="0"/>
                      </a:endParaRPr>
                    </a:p>
                  </a:txBody>
                  <a:tcPr>
                    <a:noFill/>
                  </a:tcPr>
                </a:tc>
                <a:tc>
                  <a:txBody>
                    <a:bodyPr/>
                    <a:lstStyle/>
                    <a:p>
                      <a:r>
                        <a:rPr lang="en-GB" sz="2400" b="0" dirty="0">
                          <a:latin typeface="Berlin Sans FB" panose="020E0602020502020306" pitchFamily="34" charset="0"/>
                        </a:rPr>
                        <a:t>The variable you are measuring</a:t>
                      </a:r>
                    </a:p>
                  </a:txBody>
                  <a:tcPr>
                    <a:noFill/>
                  </a:tcPr>
                </a:tc>
                <a:extLst>
                  <a:ext uri="{0D108BD9-81ED-4DB2-BD59-A6C34878D82A}">
                    <a16:rowId xmlns:a16="http://schemas.microsoft.com/office/drawing/2014/main" val="10001"/>
                  </a:ext>
                </a:extLst>
              </a:tr>
              <a:tr h="370840">
                <a:tc>
                  <a:txBody>
                    <a:bodyPr/>
                    <a:lstStyle/>
                    <a:p>
                      <a:pPr algn="r"/>
                      <a:r>
                        <a:rPr lang="en-GB" sz="2400" b="1" dirty="0">
                          <a:latin typeface="Berlin Sans FB" panose="020E0602020502020306" pitchFamily="34" charset="0"/>
                        </a:rPr>
                        <a:t>Fair test</a:t>
                      </a:r>
                    </a:p>
                  </a:txBody>
                  <a:tcPr>
                    <a:noFill/>
                  </a:tcPr>
                </a:tc>
                <a:tc>
                  <a:txBody>
                    <a:bodyPr/>
                    <a:lstStyle/>
                    <a:p>
                      <a:r>
                        <a:rPr lang="en-GB" sz="2400" b="0" dirty="0">
                          <a:latin typeface="Berlin Sans FB" panose="020E0602020502020306" pitchFamily="34" charset="0"/>
                        </a:rPr>
                        <a:t>Change one variable at a time whilst keeping all others the same</a:t>
                      </a:r>
                    </a:p>
                  </a:txBody>
                  <a:tcPr>
                    <a:noFill/>
                  </a:tcPr>
                </a:tc>
                <a:extLst>
                  <a:ext uri="{0D108BD9-81ED-4DB2-BD59-A6C34878D82A}">
                    <a16:rowId xmlns:a16="http://schemas.microsoft.com/office/drawing/2014/main" val="10002"/>
                  </a:ext>
                </a:extLst>
              </a:tr>
              <a:tr h="370840">
                <a:tc>
                  <a:txBody>
                    <a:bodyPr/>
                    <a:lstStyle/>
                    <a:p>
                      <a:pPr algn="r"/>
                      <a:r>
                        <a:rPr lang="en-GB" sz="2400" b="1" dirty="0">
                          <a:latin typeface="Berlin Sans FB" panose="020E0602020502020306" pitchFamily="34" charset="0"/>
                        </a:rPr>
                        <a:t>Control variables</a:t>
                      </a:r>
                    </a:p>
                  </a:txBody>
                  <a:tcPr>
                    <a:noFill/>
                  </a:tcPr>
                </a:tc>
                <a:tc>
                  <a:txBody>
                    <a:bodyPr/>
                    <a:lstStyle/>
                    <a:p>
                      <a:r>
                        <a:rPr lang="en-GB" sz="2400" b="0" dirty="0">
                          <a:latin typeface="Berlin Sans FB" panose="020E0602020502020306" pitchFamily="34" charset="0"/>
                        </a:rPr>
                        <a:t>Variables that remain constant throughout the experiment</a:t>
                      </a:r>
                    </a:p>
                  </a:txBody>
                  <a:tcPr>
                    <a:noFill/>
                  </a:tcPr>
                </a:tc>
                <a:extLst>
                  <a:ext uri="{0D108BD9-81ED-4DB2-BD59-A6C34878D82A}">
                    <a16:rowId xmlns:a16="http://schemas.microsoft.com/office/drawing/2014/main" val="10003"/>
                  </a:ext>
                </a:extLst>
              </a:tr>
            </a:tbl>
          </a:graphicData>
        </a:graphic>
      </p:graphicFrame>
      <p:sp>
        <p:nvSpPr>
          <p:cNvPr id="3" name="Rectangle 2"/>
          <p:cNvSpPr/>
          <p:nvPr/>
        </p:nvSpPr>
        <p:spPr>
          <a:xfrm>
            <a:off x="1210877" y="305696"/>
            <a:ext cx="3334567" cy="923330"/>
          </a:xfrm>
          <a:prstGeom prst="rect">
            <a:avLst/>
          </a:prstGeom>
        </p:spPr>
        <p:txBody>
          <a:bodyPr wrap="none">
            <a:spAutoFit/>
          </a:bodyPr>
          <a:lstStyle/>
          <a:p>
            <a:pPr lvl="0" algn="ctr" eaLnBrk="0" fontAlgn="base" hangingPunct="0">
              <a:spcBef>
                <a:spcPct val="0"/>
              </a:spcBef>
              <a:spcAft>
                <a:spcPct val="0"/>
              </a:spcAft>
            </a:pPr>
            <a:r>
              <a:rPr lang="en-GB" altLang="en-US" sz="5400" b="1" dirty="0">
                <a:solidFill>
                  <a:srgbClr val="92D050"/>
                </a:solidFill>
                <a:latin typeface="Berlin Sans FB" panose="020E0602020502020306" pitchFamily="34" charset="0"/>
                <a:ea typeface="Calibri" panose="020F0502020204030204" pitchFamily="34" charset="0"/>
                <a:cs typeface="Times New Roman" panose="02020603050405020304" pitchFamily="18" charset="0"/>
              </a:rPr>
              <a:t>Variables</a:t>
            </a:r>
          </a:p>
        </p:txBody>
      </p:sp>
      <p:sp>
        <p:nvSpPr>
          <p:cNvPr id="5" name="Rectangle 4"/>
          <p:cNvSpPr/>
          <p:nvPr/>
        </p:nvSpPr>
        <p:spPr>
          <a:xfrm>
            <a:off x="1813305" y="4800927"/>
            <a:ext cx="5179166" cy="1200329"/>
          </a:xfrm>
          <a:prstGeom prst="rect">
            <a:avLst/>
          </a:prstGeom>
        </p:spPr>
        <p:txBody>
          <a:bodyPr wrap="square">
            <a:spAutoFit/>
          </a:bodyPr>
          <a:lstStyle/>
          <a:p>
            <a:r>
              <a:rPr lang="en-GB" dirty="0">
                <a:latin typeface="Berlin Sans FB" panose="020E0602020502020306" pitchFamily="34" charset="0"/>
              </a:rPr>
              <a:t>Your parents/guardians/this hen are free and </a:t>
            </a:r>
            <a:r>
              <a:rPr lang="en-GB" b="1" dirty="0">
                <a:latin typeface="Berlin Sans FB" panose="020E0602020502020306" pitchFamily="34" charset="0"/>
              </a:rPr>
              <a:t>independent</a:t>
            </a:r>
            <a:r>
              <a:rPr lang="en-GB" dirty="0">
                <a:latin typeface="Berlin Sans FB" panose="020E0602020502020306" pitchFamily="34" charset="0"/>
              </a:rPr>
              <a:t>, they can do whatever they want</a:t>
            </a:r>
          </a:p>
          <a:p>
            <a:endParaRPr lang="en-GB" dirty="0">
              <a:latin typeface="Berlin Sans FB" panose="020E0602020502020306" pitchFamily="34" charset="0"/>
            </a:endParaRPr>
          </a:p>
          <a:p>
            <a:endParaRPr lang="en-GB" dirty="0">
              <a:latin typeface="Berlin Sans FB" panose="020E0602020502020306" pitchFamily="34" charset="0"/>
            </a:endParaRPr>
          </a:p>
        </p:txBody>
      </p:sp>
      <p:sp>
        <p:nvSpPr>
          <p:cNvPr id="8" name="Rectangle 7"/>
          <p:cNvSpPr/>
          <p:nvPr/>
        </p:nvSpPr>
        <p:spPr>
          <a:xfrm>
            <a:off x="1710466" y="5920242"/>
            <a:ext cx="4993982" cy="646331"/>
          </a:xfrm>
          <a:prstGeom prst="rect">
            <a:avLst/>
          </a:prstGeom>
        </p:spPr>
        <p:txBody>
          <a:bodyPr wrap="square">
            <a:spAutoFit/>
          </a:bodyPr>
          <a:lstStyle/>
          <a:p>
            <a:pPr algn="r"/>
            <a:r>
              <a:rPr lang="en-GB" dirty="0">
                <a:latin typeface="Berlin Sans FB" panose="020E0602020502020306" pitchFamily="34" charset="0"/>
              </a:rPr>
              <a:t>BUT you are </a:t>
            </a:r>
            <a:r>
              <a:rPr lang="en-GB" b="1" dirty="0">
                <a:latin typeface="Berlin Sans FB" panose="020E0602020502020306" pitchFamily="34" charset="0"/>
              </a:rPr>
              <a:t>dependent</a:t>
            </a:r>
            <a:r>
              <a:rPr lang="en-GB" dirty="0">
                <a:latin typeface="Berlin Sans FB" panose="020E0602020502020306" pitchFamily="34" charset="0"/>
              </a:rPr>
              <a:t> on what your parents decide such as where you live and where you go !</a:t>
            </a:r>
            <a:endParaRPr lang="en-GB" dirty="0"/>
          </a:p>
        </p:txBody>
      </p:sp>
      <p:pic>
        <p:nvPicPr>
          <p:cNvPr id="9" name="Picture 8"/>
          <p:cNvPicPr>
            <a:picLocks noChangeAspect="1"/>
          </p:cNvPicPr>
          <p:nvPr/>
        </p:nvPicPr>
        <p:blipFill>
          <a:blip r:embed="rId4"/>
          <a:stretch>
            <a:fillRect/>
          </a:stretch>
        </p:blipFill>
        <p:spPr>
          <a:xfrm>
            <a:off x="6704448" y="5497909"/>
            <a:ext cx="1244301" cy="1244301"/>
          </a:xfrm>
          <a:prstGeom prst="rect">
            <a:avLst/>
          </a:prstGeom>
        </p:spPr>
      </p:pic>
      <p:pic>
        <p:nvPicPr>
          <p:cNvPr id="10" name="Picture 9"/>
          <p:cNvPicPr>
            <a:picLocks noChangeAspect="1"/>
          </p:cNvPicPr>
          <p:nvPr/>
        </p:nvPicPr>
        <p:blipFill>
          <a:blip r:embed="rId5"/>
          <a:stretch>
            <a:fillRect/>
          </a:stretch>
        </p:blipFill>
        <p:spPr>
          <a:xfrm>
            <a:off x="236413" y="4343350"/>
            <a:ext cx="1576892" cy="1576892"/>
          </a:xfrm>
          <a:prstGeom prst="rect">
            <a:avLst/>
          </a:prstGeom>
        </p:spPr>
      </p:pic>
    </p:spTree>
    <p:extLst>
      <p:ext uri="{BB962C8B-B14F-4D97-AF65-F5344CB8AC3E}">
        <p14:creationId xmlns:p14="http://schemas.microsoft.com/office/powerpoint/2010/main" val="2867077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rot="12444402">
            <a:off x="7993945" y="4067667"/>
            <a:ext cx="4978854" cy="4742158"/>
          </a:xfrm>
          <a:prstGeom prst="rect">
            <a:avLst/>
          </a:prstGeom>
          <a:noFill/>
          <a:ln>
            <a:noFill/>
          </a:ln>
          <a:effectLst/>
        </p:spPr>
      </p:pic>
      <p:graphicFrame>
        <p:nvGraphicFramePr>
          <p:cNvPr id="2" name="Table 1"/>
          <p:cNvGraphicFramePr>
            <a:graphicFrameLocks noGrp="1"/>
          </p:cNvGraphicFramePr>
          <p:nvPr>
            <p:extLst>
              <p:ext uri="{D42A27DB-BD31-4B8C-83A1-F6EECF244321}">
                <p14:modId xmlns:p14="http://schemas.microsoft.com/office/powerpoint/2010/main" val="2580537477"/>
              </p:ext>
            </p:extLst>
          </p:nvPr>
        </p:nvGraphicFramePr>
        <p:xfrm>
          <a:off x="797468" y="1221941"/>
          <a:ext cx="10782915" cy="3931920"/>
        </p:xfrm>
        <a:graphic>
          <a:graphicData uri="http://schemas.openxmlformats.org/drawingml/2006/table">
            <a:tbl>
              <a:tblPr firstRow="1" bandRow="1">
                <a:tableStyleId>{D7AC3CCA-C797-4891-BE02-D94E43425B78}</a:tableStyleId>
              </a:tblPr>
              <a:tblGrid>
                <a:gridCol w="3635140">
                  <a:extLst>
                    <a:ext uri="{9D8B030D-6E8A-4147-A177-3AD203B41FA5}">
                      <a16:colId xmlns:a16="http://schemas.microsoft.com/office/drawing/2014/main" val="20000"/>
                    </a:ext>
                  </a:extLst>
                </a:gridCol>
                <a:gridCol w="7147775">
                  <a:extLst>
                    <a:ext uri="{9D8B030D-6E8A-4147-A177-3AD203B41FA5}">
                      <a16:colId xmlns:a16="http://schemas.microsoft.com/office/drawing/2014/main" val="2000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latin typeface="Berlin Sans FB" panose="020E0602020502020306" pitchFamily="34" charset="0"/>
                        </a:rPr>
                        <a:t>Independent variable </a:t>
                      </a:r>
                      <a:r>
                        <a:rPr lang="en-GB" sz="2400" b="0" dirty="0">
                          <a:latin typeface="Berlin Sans FB" panose="020E0602020502020306" pitchFamily="34" charset="0"/>
                        </a:rPr>
                        <a:t>(The variable</a:t>
                      </a:r>
                      <a:r>
                        <a:rPr lang="en-GB" sz="2400" b="0" baseline="0" dirty="0">
                          <a:latin typeface="Berlin Sans FB" panose="020E0602020502020306" pitchFamily="34" charset="0"/>
                        </a:rPr>
                        <a:t> you want to change</a:t>
                      </a:r>
                      <a:r>
                        <a:rPr lang="en-GB" sz="2400" b="0" dirty="0">
                          <a:latin typeface="Berlin Sans FB" panose="020E0602020502020306" pitchFamily="34" charset="0"/>
                        </a:rPr>
                        <a:t>)</a:t>
                      </a:r>
                    </a:p>
                  </a:txBody>
                  <a:tcPr>
                    <a:noFill/>
                  </a:tcPr>
                </a:tc>
                <a:tc>
                  <a:txBody>
                    <a:bodyPr/>
                    <a:lstStyle/>
                    <a:p>
                      <a:r>
                        <a:rPr lang="en-GB" sz="2400" b="0" dirty="0">
                          <a:latin typeface="Berlin Sans FB" panose="020E0602020502020306" pitchFamily="34" charset="0"/>
                        </a:rPr>
                        <a:t>The person</a:t>
                      </a:r>
                    </a:p>
                  </a:txBody>
                  <a:tcPr>
                    <a:noFill/>
                  </a:tcPr>
                </a:tc>
                <a:extLst>
                  <a:ext uri="{0D108BD9-81ED-4DB2-BD59-A6C34878D82A}">
                    <a16:rowId xmlns:a16="http://schemas.microsoft.com/office/drawing/2014/main" val="10000"/>
                  </a:ext>
                </a:extLst>
              </a:tr>
              <a:tr h="370840">
                <a:tc>
                  <a:txBody>
                    <a:bodyPr/>
                    <a:lstStyle/>
                    <a:p>
                      <a:pPr algn="l"/>
                      <a:r>
                        <a:rPr lang="en-GB" sz="2400" b="1" dirty="0">
                          <a:latin typeface="Berlin Sans FB" panose="020E0602020502020306" pitchFamily="34" charset="0"/>
                        </a:rPr>
                        <a:t>Dependent</a:t>
                      </a:r>
                      <a:r>
                        <a:rPr lang="en-GB" sz="2400" b="1" baseline="0" dirty="0">
                          <a:latin typeface="Berlin Sans FB" panose="020E0602020502020306" pitchFamily="34" charset="0"/>
                        </a:rPr>
                        <a:t> variable </a:t>
                      </a:r>
                      <a:r>
                        <a:rPr lang="en-GB" sz="2400" b="0" baseline="0" dirty="0">
                          <a:latin typeface="Berlin Sans FB" panose="020E0602020502020306" pitchFamily="34" charset="0"/>
                        </a:rPr>
                        <a:t>(the variable you are measuring)</a:t>
                      </a:r>
                      <a:endParaRPr lang="en-GB" sz="2400" b="0" dirty="0">
                        <a:latin typeface="Berlin Sans FB" panose="020E0602020502020306" pitchFamily="34" charset="0"/>
                      </a:endParaRPr>
                    </a:p>
                  </a:txBody>
                  <a:tcPr>
                    <a:noFill/>
                  </a:tcPr>
                </a:tc>
                <a:tc>
                  <a:txBody>
                    <a:bodyPr/>
                    <a:lstStyle/>
                    <a:p>
                      <a:r>
                        <a:rPr lang="en-GB" sz="2400" b="0" dirty="0">
                          <a:latin typeface="Berlin Sans FB" panose="020E0602020502020306" pitchFamily="34" charset="0"/>
                        </a:rPr>
                        <a:t>Distance the plane flies</a:t>
                      </a:r>
                    </a:p>
                  </a:txBody>
                  <a:tcPr>
                    <a:noFill/>
                  </a:tcPr>
                </a:tc>
                <a:extLst>
                  <a:ext uri="{0D108BD9-81ED-4DB2-BD59-A6C34878D82A}">
                    <a16:rowId xmlns:a16="http://schemas.microsoft.com/office/drawing/2014/main" val="10001"/>
                  </a:ext>
                </a:extLst>
              </a:tr>
              <a:tr h="370840">
                <a:tc>
                  <a:txBody>
                    <a:bodyPr/>
                    <a:lstStyle/>
                    <a:p>
                      <a:pPr algn="l"/>
                      <a:r>
                        <a:rPr lang="en-GB" sz="2400" b="1" dirty="0">
                          <a:latin typeface="Berlin Sans FB" panose="020E0602020502020306" pitchFamily="34" charset="0"/>
                        </a:rPr>
                        <a:t>Control variables </a:t>
                      </a:r>
                      <a:r>
                        <a:rPr lang="en-GB" sz="2400" b="0" dirty="0">
                          <a:latin typeface="Berlin Sans FB" panose="020E0602020502020306" pitchFamily="34" charset="0"/>
                        </a:rPr>
                        <a:t>(Variables that remain constant throughout the experiment)</a:t>
                      </a:r>
                    </a:p>
                  </a:txBody>
                  <a:tcPr>
                    <a:noFill/>
                  </a:tcPr>
                </a:tc>
                <a:tc>
                  <a:txBody>
                    <a:bodyPr/>
                    <a:lstStyle/>
                    <a:p>
                      <a:r>
                        <a:rPr lang="en-GB" sz="2400" b="0" dirty="0">
                          <a:latin typeface="Berlin Sans FB" panose="020E0602020502020306" pitchFamily="34" charset="0"/>
                        </a:rPr>
                        <a:t>Size</a:t>
                      </a:r>
                      <a:r>
                        <a:rPr lang="en-GB" sz="2400" b="0" baseline="0" dirty="0">
                          <a:latin typeface="Berlin Sans FB" panose="020E0602020502020306" pitchFamily="34" charset="0"/>
                        </a:rPr>
                        <a:t> and shape of plane, material (e.g. paper), weight </a:t>
                      </a:r>
                      <a:endParaRPr lang="en-GB" sz="2400" b="0" dirty="0">
                        <a:latin typeface="Berlin Sans FB" panose="020E0602020502020306" pitchFamily="34" charset="0"/>
                      </a:endParaRPr>
                    </a:p>
                  </a:txBody>
                  <a:tcPr>
                    <a:noFill/>
                  </a:tcPr>
                </a:tc>
                <a:extLst>
                  <a:ext uri="{0D108BD9-81ED-4DB2-BD59-A6C34878D82A}">
                    <a16:rowId xmlns:a16="http://schemas.microsoft.com/office/drawing/2014/main" val="10002"/>
                  </a:ext>
                </a:extLst>
              </a:tr>
            </a:tbl>
          </a:graphicData>
        </a:graphic>
      </p:graphicFrame>
      <p:sp>
        <p:nvSpPr>
          <p:cNvPr id="3" name="Rectangle 2"/>
          <p:cNvSpPr/>
          <p:nvPr/>
        </p:nvSpPr>
        <p:spPr>
          <a:xfrm>
            <a:off x="1227472" y="330543"/>
            <a:ext cx="9922909" cy="707886"/>
          </a:xfrm>
          <a:prstGeom prst="rect">
            <a:avLst/>
          </a:prstGeom>
        </p:spPr>
        <p:txBody>
          <a:bodyPr wrap="none">
            <a:spAutoFit/>
          </a:bodyPr>
          <a:lstStyle/>
          <a:p>
            <a:pPr lvl="0" algn="ctr" eaLnBrk="0" fontAlgn="base" hangingPunct="0">
              <a:spcBef>
                <a:spcPct val="0"/>
              </a:spcBef>
              <a:spcAft>
                <a:spcPct val="0"/>
              </a:spcAft>
            </a:pPr>
            <a:r>
              <a:rPr lang="en-GB" altLang="en-US" sz="4000" b="1" dirty="0">
                <a:solidFill>
                  <a:srgbClr val="92D050"/>
                </a:solidFill>
                <a:latin typeface="Berlin Sans FB" panose="020E0602020502020306" pitchFamily="34" charset="0"/>
                <a:ea typeface="Calibri" panose="020F0502020204030204" pitchFamily="34" charset="0"/>
                <a:cs typeface="Times New Roman" panose="02020603050405020304" pitchFamily="18" charset="0"/>
              </a:rPr>
              <a:t>Who can throw their plane the furthest?</a:t>
            </a:r>
          </a:p>
        </p:txBody>
      </p:sp>
      <p:sp>
        <p:nvSpPr>
          <p:cNvPr id="6" name="Rectangle 5"/>
          <p:cNvSpPr/>
          <p:nvPr/>
        </p:nvSpPr>
        <p:spPr>
          <a:xfrm>
            <a:off x="604285" y="5466161"/>
            <a:ext cx="7496526" cy="830997"/>
          </a:xfrm>
          <a:prstGeom prst="rect">
            <a:avLst/>
          </a:prstGeom>
        </p:spPr>
        <p:txBody>
          <a:bodyPr wrap="square">
            <a:spAutoFit/>
          </a:bodyPr>
          <a:lstStyle/>
          <a:p>
            <a:r>
              <a:rPr lang="en-GB" sz="2400" dirty="0">
                <a:latin typeface="Berlin Sans FB" panose="020E0602020502020306" pitchFamily="34" charset="0"/>
              </a:rPr>
              <a:t>This is a fair test because one variable is changed (the person) whilst keeping all other variables the same</a:t>
            </a:r>
          </a:p>
        </p:txBody>
      </p:sp>
    </p:spTree>
    <p:extLst>
      <p:ext uri="{BB962C8B-B14F-4D97-AF65-F5344CB8AC3E}">
        <p14:creationId xmlns:p14="http://schemas.microsoft.com/office/powerpoint/2010/main" val="1944543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10354" y="188618"/>
            <a:ext cx="9002786" cy="1754326"/>
          </a:xfrm>
          <a:prstGeom prst="rect">
            <a:avLst/>
          </a:prstGeom>
        </p:spPr>
        <p:txBody>
          <a:bodyPr wrap="none">
            <a:spAutoFit/>
          </a:bodyPr>
          <a:lstStyle/>
          <a:p>
            <a:pPr algn="ctr"/>
            <a:r>
              <a:rPr lang="en-GB" sz="5400" b="1" dirty="0">
                <a:solidFill>
                  <a:srgbClr val="92D050"/>
                </a:solidFill>
                <a:latin typeface="Berlin Sans FB" panose="020E0602020502020306" pitchFamily="34" charset="0"/>
              </a:rPr>
              <a:t>How do you make a paper </a:t>
            </a:r>
          </a:p>
          <a:p>
            <a:pPr algn="ctr"/>
            <a:r>
              <a:rPr lang="en-GB" sz="5400" b="1" dirty="0">
                <a:solidFill>
                  <a:srgbClr val="92D050"/>
                </a:solidFill>
                <a:latin typeface="Berlin Sans FB" panose="020E0602020502020306" pitchFamily="34" charset="0"/>
              </a:rPr>
              <a:t>airplane?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981" y="1278469"/>
            <a:ext cx="5579531" cy="5579531"/>
          </a:xfrm>
          <a:prstGeom prst="rect">
            <a:avLst/>
          </a:prstGeom>
        </p:spPr>
      </p:pic>
    </p:spTree>
    <p:extLst>
      <p:ext uri="{BB962C8B-B14F-4D97-AF65-F5344CB8AC3E}">
        <p14:creationId xmlns:p14="http://schemas.microsoft.com/office/powerpoint/2010/main" val="1461796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t9daIaiuTQ"/>
          <p:cNvPicPr>
            <a:picLocks noRot="1" noChangeAspect="1"/>
          </p:cNvPicPr>
          <p:nvPr>
            <a:videoFile r:link="rId1"/>
          </p:nvPr>
        </p:nvPicPr>
        <p:blipFill>
          <a:blip r:embed="rId6"/>
          <a:stretch>
            <a:fillRect/>
          </a:stretch>
        </p:blipFill>
        <p:spPr>
          <a:xfrm>
            <a:off x="1082842" y="587041"/>
            <a:ext cx="10192976" cy="5733549"/>
          </a:xfrm>
          <a:prstGeom prst="rect">
            <a:avLst/>
          </a:prstGeom>
        </p:spPr>
      </p:pic>
      <p:pic>
        <p:nvPicPr>
          <p:cNvPr id="2" name="Schools Science Fair">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007821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0848" y="402164"/>
            <a:ext cx="8583168" cy="6278642"/>
          </a:xfrm>
          <a:prstGeom prst="rect">
            <a:avLst/>
          </a:prstGeom>
        </p:spPr>
        <p:txBody>
          <a:bodyPr wrap="square">
            <a:spAutoFit/>
          </a:bodyPr>
          <a:lstStyle/>
          <a:p>
            <a:endParaRPr lang="en-GB" dirty="0">
              <a:latin typeface="Berlin Sans FB" panose="020E0602020502020306" pitchFamily="34" charset="0"/>
            </a:endParaRPr>
          </a:p>
          <a:p>
            <a:endParaRPr lang="en-GB" sz="2400" dirty="0">
              <a:latin typeface="Berlin Sans FB" panose="020E0602020502020306" pitchFamily="34" charset="0"/>
            </a:endParaRPr>
          </a:p>
          <a:p>
            <a:r>
              <a:rPr lang="en-GB" sz="2400" b="1" dirty="0">
                <a:latin typeface="Berlin Sans FB" panose="020E0602020502020306" pitchFamily="34" charset="0"/>
              </a:rPr>
              <a:t>CORRECT ORDER:</a:t>
            </a:r>
          </a:p>
          <a:p>
            <a:endParaRPr lang="en-GB" sz="2400" dirty="0">
              <a:latin typeface="Berlin Sans FB" panose="020E0602020502020306" pitchFamily="34" charset="0"/>
            </a:endParaRPr>
          </a:p>
          <a:p>
            <a:r>
              <a:rPr lang="en-GB" sz="2400" dirty="0">
                <a:latin typeface="Berlin Sans FB" panose="020E0602020502020306" pitchFamily="34" charset="0"/>
              </a:rPr>
              <a:t>1. Get a piece of paper</a:t>
            </a:r>
          </a:p>
          <a:p>
            <a:endParaRPr lang="en-GB" sz="2400" dirty="0">
              <a:latin typeface="Berlin Sans FB" panose="020E0602020502020306" pitchFamily="34" charset="0"/>
            </a:endParaRPr>
          </a:p>
          <a:p>
            <a:r>
              <a:rPr lang="en-GB" sz="2400" dirty="0">
                <a:latin typeface="Berlin Sans FB" panose="020E0602020502020306" pitchFamily="34" charset="0"/>
              </a:rPr>
              <a:t>2. Fold the two long sides of a piece of paper together</a:t>
            </a:r>
          </a:p>
          <a:p>
            <a:endParaRPr lang="en-GB" sz="2400" dirty="0">
              <a:latin typeface="Berlin Sans FB" panose="020E0602020502020306" pitchFamily="34" charset="0"/>
            </a:endParaRPr>
          </a:p>
          <a:p>
            <a:r>
              <a:rPr lang="en-GB" sz="2400" dirty="0">
                <a:latin typeface="Berlin Sans FB" panose="020E0602020502020306" pitchFamily="34" charset="0"/>
              </a:rPr>
              <a:t>3. Fold the top corners into the centre</a:t>
            </a:r>
          </a:p>
          <a:p>
            <a:endParaRPr lang="en-GB" sz="2400" dirty="0">
              <a:latin typeface="Berlin Sans FB" panose="020E0602020502020306" pitchFamily="34" charset="0"/>
            </a:endParaRPr>
          </a:p>
          <a:p>
            <a:r>
              <a:rPr lang="en-GB" sz="2400" dirty="0">
                <a:latin typeface="Berlin Sans FB" panose="020E0602020502020306" pitchFamily="34" charset="0"/>
              </a:rPr>
              <a:t>4. Fold the angled edges into the centre</a:t>
            </a:r>
          </a:p>
          <a:p>
            <a:endParaRPr lang="en-GB" sz="2400" dirty="0">
              <a:latin typeface="Berlin Sans FB" panose="020E0602020502020306" pitchFamily="34" charset="0"/>
            </a:endParaRPr>
          </a:p>
          <a:p>
            <a:r>
              <a:rPr lang="en-GB" sz="2400" dirty="0">
                <a:latin typeface="Berlin Sans FB" panose="020E0602020502020306" pitchFamily="34" charset="0"/>
              </a:rPr>
              <a:t>5. Bring the angled edges together along the centre line</a:t>
            </a:r>
          </a:p>
          <a:p>
            <a:endParaRPr lang="en-GB" sz="2400" dirty="0">
              <a:latin typeface="Berlin Sans FB" panose="020E0602020502020306" pitchFamily="34" charset="0"/>
            </a:endParaRPr>
          </a:p>
          <a:p>
            <a:r>
              <a:rPr lang="en-GB" sz="2400" dirty="0">
                <a:latin typeface="Berlin Sans FB" panose="020E0602020502020306" pitchFamily="34" charset="0"/>
              </a:rPr>
              <a:t>6. Fold down the two top flaps to make the wings</a:t>
            </a:r>
          </a:p>
          <a:p>
            <a:endParaRPr lang="en-GB" sz="2400" dirty="0">
              <a:latin typeface="Berlin Sans FB" panose="020E0602020502020306" pitchFamily="34" charset="0"/>
            </a:endParaRPr>
          </a:p>
          <a:p>
            <a:r>
              <a:rPr lang="en-GB" sz="2400" dirty="0">
                <a:latin typeface="Berlin Sans FB" panose="020E0602020502020306" pitchFamily="34" charset="0"/>
              </a:rPr>
              <a:t>7. Test fly your airplane and measure how far it has flown</a:t>
            </a:r>
          </a:p>
        </p:txBody>
      </p:sp>
      <p:sp>
        <p:nvSpPr>
          <p:cNvPr id="3" name="Rectangle 2"/>
          <p:cNvSpPr/>
          <p:nvPr/>
        </p:nvSpPr>
        <p:spPr>
          <a:xfrm>
            <a:off x="290806" y="103274"/>
            <a:ext cx="10330072" cy="923330"/>
          </a:xfrm>
          <a:prstGeom prst="rect">
            <a:avLst/>
          </a:prstGeom>
        </p:spPr>
        <p:txBody>
          <a:bodyPr wrap="none">
            <a:spAutoFit/>
          </a:bodyPr>
          <a:lstStyle/>
          <a:p>
            <a:pPr algn="ctr"/>
            <a:r>
              <a:rPr lang="en-GB" sz="5400" b="1" dirty="0">
                <a:solidFill>
                  <a:srgbClr val="92D050"/>
                </a:solidFill>
                <a:latin typeface="Berlin Sans FB" panose="020E0602020502020306" pitchFamily="34" charset="0"/>
              </a:rPr>
              <a:t>How to make a paper airplane</a:t>
            </a:r>
          </a:p>
        </p:txBody>
      </p:sp>
    </p:spTree>
    <p:extLst>
      <p:ext uri="{BB962C8B-B14F-4D97-AF65-F5344CB8AC3E}">
        <p14:creationId xmlns:p14="http://schemas.microsoft.com/office/powerpoint/2010/main" val="1381091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2473" y="-153096"/>
            <a:ext cx="7830711" cy="6849926"/>
          </a:xfrm>
          <a:prstGeom prst="rect">
            <a:avLst/>
          </a:prstGeom>
        </p:spPr>
      </p:pic>
    </p:spTree>
    <p:extLst>
      <p:ext uri="{BB962C8B-B14F-4D97-AF65-F5344CB8AC3E}">
        <p14:creationId xmlns:p14="http://schemas.microsoft.com/office/powerpoint/2010/main" val="1808020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4353" y="1"/>
            <a:ext cx="7594042" cy="6657998"/>
          </a:xfrm>
          <a:prstGeom prst="rect">
            <a:avLst/>
          </a:prstGeom>
        </p:spPr>
      </p:pic>
    </p:spTree>
    <p:extLst>
      <p:ext uri="{BB962C8B-B14F-4D97-AF65-F5344CB8AC3E}">
        <p14:creationId xmlns:p14="http://schemas.microsoft.com/office/powerpoint/2010/main" val="567152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369C6444-48CA-4EF4-B9F5-2645BAF0FC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8995" y="475408"/>
            <a:ext cx="2939072" cy="1206152"/>
          </a:xfrm>
          <a:prstGeom prst="rect">
            <a:avLst/>
          </a:prstGeom>
        </p:spPr>
      </p:pic>
      <p:pic>
        <p:nvPicPr>
          <p:cNvPr id="12" name="Picture 11"/>
          <p:cNvPicPr/>
          <p:nvPr/>
        </p:nvPicPr>
        <p:blipFill>
          <a:blip r:embed="rId4">
            <a:extLst>
              <a:ext uri="{28A0092B-C50C-407E-A947-70E740481C1C}">
                <a14:useLocalDpi xmlns:a14="http://schemas.microsoft.com/office/drawing/2010/main" val="0"/>
              </a:ext>
            </a:extLst>
          </a:blip>
          <a:srcRect/>
          <a:stretch>
            <a:fillRect/>
          </a:stretch>
        </p:blipFill>
        <p:spPr bwMode="auto">
          <a:xfrm rot="8902875">
            <a:off x="-923291" y="3123139"/>
            <a:ext cx="4978854" cy="4742158"/>
          </a:xfrm>
          <a:prstGeom prst="rect">
            <a:avLst/>
          </a:prstGeom>
          <a:noFill/>
          <a:ln>
            <a:noFill/>
          </a:ln>
          <a:effectLst/>
        </p:spPr>
      </p:pic>
      <p:pic>
        <p:nvPicPr>
          <p:cNvPr id="11" name="Picture 10" descr="http://www.joeypennacchio.com/images/splat2color.pn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716669" flipV="1">
            <a:off x="6245732" y="2453933"/>
            <a:ext cx="6499577" cy="5438530"/>
          </a:xfrm>
          <a:prstGeom prst="rect">
            <a:avLst/>
          </a:prstGeom>
          <a:noFill/>
        </p:spPr>
      </p:pic>
      <p:pic>
        <p:nvPicPr>
          <p:cNvPr id="8" name="Picture 7"/>
          <p:cNvPicPr/>
          <p:nvPr/>
        </p:nvPicPr>
        <p:blipFill>
          <a:blip r:embed="rId6">
            <a:extLst>
              <a:ext uri="{28A0092B-C50C-407E-A947-70E740481C1C}">
                <a14:useLocalDpi xmlns:a14="http://schemas.microsoft.com/office/drawing/2010/main" val="0"/>
              </a:ext>
            </a:extLst>
          </a:blip>
          <a:srcRect/>
          <a:stretch>
            <a:fillRect/>
          </a:stretch>
        </p:blipFill>
        <p:spPr bwMode="auto">
          <a:xfrm rot="18549417">
            <a:off x="-1301988" y="-1789080"/>
            <a:ext cx="5682830" cy="5274371"/>
          </a:xfrm>
          <a:prstGeom prst="rect">
            <a:avLst/>
          </a:prstGeom>
          <a:noFill/>
          <a:ln>
            <a:noFill/>
          </a:ln>
          <a:effectLst/>
        </p:spPr>
      </p:pic>
      <p:pic>
        <p:nvPicPr>
          <p:cNvPr id="10" name="Picture 9" descr="pink-splat-1915129"/>
          <p:cNvPicPr/>
          <p:nvPr/>
        </p:nvPicPr>
        <p:blipFill>
          <a:blip r:embed="rId7">
            <a:extLst>
              <a:ext uri="{28A0092B-C50C-407E-A947-70E740481C1C}">
                <a14:useLocalDpi xmlns:a14="http://schemas.microsoft.com/office/drawing/2010/main" val="0"/>
              </a:ext>
            </a:extLst>
          </a:blip>
          <a:srcRect/>
          <a:stretch>
            <a:fillRect/>
          </a:stretch>
        </p:blipFill>
        <p:spPr bwMode="auto">
          <a:xfrm>
            <a:off x="8472894" y="-1457634"/>
            <a:ext cx="4119640" cy="3866085"/>
          </a:xfrm>
          <a:prstGeom prst="rect">
            <a:avLst/>
          </a:prstGeom>
          <a:noFill/>
          <a:ln>
            <a:noFill/>
          </a:ln>
        </p:spPr>
      </p:pic>
      <p:sp>
        <p:nvSpPr>
          <p:cNvPr id="9" name="Text Box 516"/>
          <p:cNvSpPr txBox="1"/>
          <p:nvPr/>
        </p:nvSpPr>
        <p:spPr>
          <a:xfrm>
            <a:off x="3004820" y="2741835"/>
            <a:ext cx="6182360" cy="14503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b="1" dirty="0">
                <a:effectLst/>
                <a:latin typeface="Berlin Sans FB" panose="020E0602020502020306" pitchFamily="34" charset="0"/>
                <a:ea typeface="Calibri" panose="020F0502020204030204" pitchFamily="34" charset="0"/>
                <a:cs typeface="Times New Roman" panose="02020603050405020304" pitchFamily="18" charset="0"/>
              </a:rPr>
              <a:t>Research Project</a:t>
            </a:r>
          </a:p>
          <a:p>
            <a:pPr algn="ctr">
              <a:lnSpc>
                <a:spcPct val="107000"/>
              </a:lnSpc>
              <a:spcAft>
                <a:spcPts val="800"/>
              </a:spcAft>
            </a:pPr>
            <a:r>
              <a:rPr lang="en-GB" sz="5400" b="1" dirty="0">
                <a:latin typeface="Berlin Sans FB" panose="020E0602020502020306" pitchFamily="34" charset="0"/>
                <a:ea typeface="Calibri" panose="020F0502020204030204" pitchFamily="34" charset="0"/>
                <a:cs typeface="Times New Roman" panose="02020603050405020304" pitchFamily="18" charset="0"/>
              </a:rPr>
              <a:t>Session 3</a:t>
            </a:r>
            <a:r>
              <a:rPr lang="en-GB" sz="5400" b="1" dirty="0">
                <a:effectLst/>
                <a:latin typeface="Berlin Sans FB" panose="020E0602020502020306" pitchFamily="34" charset="0"/>
                <a:ea typeface="Calibri" panose="020F0502020204030204" pitchFamily="34" charset="0"/>
                <a:cs typeface="Times New Roman" panose="02020603050405020304" pitchFamily="18" charset="0"/>
              </a:rPr>
              <a:t> </a:t>
            </a:r>
            <a:endParaRPr lang="en-GB" sz="5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3372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418" t="1820" r="959" b="1934"/>
          <a:stretch/>
        </p:blipFill>
        <p:spPr>
          <a:xfrm>
            <a:off x="2499360" y="304799"/>
            <a:ext cx="7790688" cy="5169409"/>
          </a:xfrm>
          <a:prstGeom prst="rect">
            <a:avLst/>
          </a:prstGeom>
        </p:spPr>
      </p:pic>
      <p:sp>
        <p:nvSpPr>
          <p:cNvPr id="4" name="Up Arrow 3"/>
          <p:cNvSpPr/>
          <p:nvPr/>
        </p:nvSpPr>
        <p:spPr>
          <a:xfrm rot="5400000">
            <a:off x="1956816" y="2663952"/>
            <a:ext cx="475488" cy="4511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Up Arrow 4"/>
          <p:cNvSpPr/>
          <p:nvPr/>
        </p:nvSpPr>
        <p:spPr>
          <a:xfrm>
            <a:off x="6394704" y="5559553"/>
            <a:ext cx="475488" cy="4511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632448" y="6033244"/>
            <a:ext cx="3844322" cy="584775"/>
          </a:xfrm>
          <a:prstGeom prst="rect">
            <a:avLst/>
          </a:prstGeom>
        </p:spPr>
        <p:txBody>
          <a:bodyPr wrap="none">
            <a:spAutoFit/>
          </a:bodyPr>
          <a:lstStyle/>
          <a:p>
            <a:r>
              <a:rPr lang="en-GB" sz="3200" dirty="0">
                <a:latin typeface="Berlin Sans FB" panose="020E0602020502020306" pitchFamily="34" charset="0"/>
              </a:rPr>
              <a:t>independent variable</a:t>
            </a:r>
            <a:endParaRPr lang="en-GB" sz="3200" dirty="0"/>
          </a:p>
        </p:txBody>
      </p:sp>
      <p:pic>
        <p:nvPicPr>
          <p:cNvPr id="7" name="Picture 6"/>
          <p:cNvPicPr>
            <a:picLocks noChangeAspect="1"/>
          </p:cNvPicPr>
          <p:nvPr/>
        </p:nvPicPr>
        <p:blipFill>
          <a:blip r:embed="rId4"/>
          <a:stretch>
            <a:fillRect/>
          </a:stretch>
        </p:blipFill>
        <p:spPr>
          <a:xfrm>
            <a:off x="724707" y="3360818"/>
            <a:ext cx="1244301" cy="1244301"/>
          </a:xfrm>
          <a:prstGeom prst="rect">
            <a:avLst/>
          </a:prstGeom>
        </p:spPr>
      </p:pic>
      <p:pic>
        <p:nvPicPr>
          <p:cNvPr id="8" name="Picture 7"/>
          <p:cNvPicPr>
            <a:picLocks noChangeAspect="1"/>
          </p:cNvPicPr>
          <p:nvPr/>
        </p:nvPicPr>
        <p:blipFill>
          <a:blip r:embed="rId5"/>
          <a:stretch>
            <a:fillRect/>
          </a:stretch>
        </p:blipFill>
        <p:spPr>
          <a:xfrm>
            <a:off x="10636390" y="5500390"/>
            <a:ext cx="1117630" cy="1117630"/>
          </a:xfrm>
          <a:prstGeom prst="rect">
            <a:avLst/>
          </a:prstGeom>
        </p:spPr>
      </p:pic>
      <p:sp>
        <p:nvSpPr>
          <p:cNvPr id="9" name="Rectangle 8"/>
          <p:cNvSpPr/>
          <p:nvPr/>
        </p:nvSpPr>
        <p:spPr>
          <a:xfrm>
            <a:off x="5182803" y="6033244"/>
            <a:ext cx="1141659" cy="584775"/>
          </a:xfrm>
          <a:prstGeom prst="rect">
            <a:avLst/>
          </a:prstGeom>
        </p:spPr>
        <p:txBody>
          <a:bodyPr wrap="none">
            <a:spAutoFit/>
          </a:bodyPr>
          <a:lstStyle/>
          <a:p>
            <a:r>
              <a:rPr lang="en-GB" sz="3200" dirty="0">
                <a:latin typeface="Berlin Sans FB" panose="020E0602020502020306" pitchFamily="34" charset="0"/>
              </a:rPr>
              <a:t>X axis</a:t>
            </a:r>
            <a:endParaRPr lang="en-GB" sz="3200" dirty="0"/>
          </a:p>
        </p:txBody>
      </p:sp>
      <p:sp>
        <p:nvSpPr>
          <p:cNvPr id="10" name="Rectangle 9"/>
          <p:cNvSpPr/>
          <p:nvPr/>
        </p:nvSpPr>
        <p:spPr>
          <a:xfrm>
            <a:off x="607446" y="1528375"/>
            <a:ext cx="1146468" cy="584775"/>
          </a:xfrm>
          <a:prstGeom prst="rect">
            <a:avLst/>
          </a:prstGeom>
        </p:spPr>
        <p:txBody>
          <a:bodyPr wrap="none">
            <a:spAutoFit/>
          </a:bodyPr>
          <a:lstStyle/>
          <a:p>
            <a:r>
              <a:rPr lang="en-GB" sz="3200" dirty="0">
                <a:latin typeface="Berlin Sans FB" panose="020E0602020502020306" pitchFamily="34" charset="0"/>
              </a:rPr>
              <a:t>Y axis</a:t>
            </a:r>
            <a:endParaRPr lang="en-GB" sz="3200" dirty="0"/>
          </a:p>
        </p:txBody>
      </p:sp>
      <p:sp>
        <p:nvSpPr>
          <p:cNvPr id="11" name="Rectangle 10"/>
          <p:cNvSpPr/>
          <p:nvPr/>
        </p:nvSpPr>
        <p:spPr>
          <a:xfrm>
            <a:off x="210312" y="2113150"/>
            <a:ext cx="2023872" cy="1077218"/>
          </a:xfrm>
          <a:prstGeom prst="rect">
            <a:avLst/>
          </a:prstGeom>
        </p:spPr>
        <p:txBody>
          <a:bodyPr wrap="square">
            <a:spAutoFit/>
          </a:bodyPr>
          <a:lstStyle/>
          <a:p>
            <a:r>
              <a:rPr lang="en-GB" sz="3200" dirty="0">
                <a:latin typeface="Berlin Sans FB" panose="020E0602020502020306" pitchFamily="34" charset="0"/>
              </a:rPr>
              <a:t>dependent variable</a:t>
            </a:r>
            <a:endParaRPr lang="en-GB" sz="3200" dirty="0"/>
          </a:p>
        </p:txBody>
      </p:sp>
    </p:spTree>
    <p:extLst>
      <p:ext uri="{BB962C8B-B14F-4D97-AF65-F5344CB8AC3E}">
        <p14:creationId xmlns:p14="http://schemas.microsoft.com/office/powerpoint/2010/main" val="410765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552" t="1348" r="947" b="1683"/>
          <a:stretch/>
        </p:blipFill>
        <p:spPr>
          <a:xfrm>
            <a:off x="2456688" y="390144"/>
            <a:ext cx="7876032" cy="5279136"/>
          </a:xfrm>
          <a:prstGeom prst="rect">
            <a:avLst/>
          </a:prstGeom>
        </p:spPr>
      </p:pic>
      <p:sp>
        <p:nvSpPr>
          <p:cNvPr id="4" name="Up Arrow 3"/>
          <p:cNvSpPr/>
          <p:nvPr/>
        </p:nvSpPr>
        <p:spPr>
          <a:xfrm rot="5400000">
            <a:off x="1840992" y="3108961"/>
            <a:ext cx="475488" cy="4511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Up Arrow 4"/>
          <p:cNvSpPr/>
          <p:nvPr/>
        </p:nvSpPr>
        <p:spPr>
          <a:xfrm>
            <a:off x="6394704" y="5779009"/>
            <a:ext cx="475488" cy="4511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972312" y="2549682"/>
            <a:ext cx="938784" cy="1569660"/>
          </a:xfrm>
          <a:prstGeom prst="rect">
            <a:avLst/>
          </a:prstGeom>
          <a:noFill/>
        </p:spPr>
        <p:txBody>
          <a:bodyPr wrap="square" rtlCol="0">
            <a:spAutoFit/>
          </a:bodyPr>
          <a:lstStyle/>
          <a:p>
            <a:r>
              <a:rPr lang="en-GB" sz="9600" dirty="0">
                <a:latin typeface="Berlin Sans FB" panose="020E0602020502020306" pitchFamily="34" charset="0"/>
              </a:rPr>
              <a:t>?</a:t>
            </a:r>
          </a:p>
        </p:txBody>
      </p:sp>
      <p:sp>
        <p:nvSpPr>
          <p:cNvPr id="7" name="TextBox 6"/>
          <p:cNvSpPr txBox="1"/>
          <p:nvPr/>
        </p:nvSpPr>
        <p:spPr>
          <a:xfrm>
            <a:off x="7415784" y="5219730"/>
            <a:ext cx="938784" cy="1569660"/>
          </a:xfrm>
          <a:prstGeom prst="rect">
            <a:avLst/>
          </a:prstGeom>
          <a:noFill/>
        </p:spPr>
        <p:txBody>
          <a:bodyPr wrap="square" rtlCol="0">
            <a:spAutoFit/>
          </a:bodyPr>
          <a:lstStyle/>
          <a:p>
            <a:r>
              <a:rPr lang="en-GB" sz="9600" dirty="0">
                <a:latin typeface="Berlin Sans FB" panose="020E0602020502020306" pitchFamily="34" charset="0"/>
              </a:rPr>
              <a:t>?</a:t>
            </a:r>
          </a:p>
        </p:txBody>
      </p:sp>
      <p:sp>
        <p:nvSpPr>
          <p:cNvPr id="9" name="Rectangle 8"/>
          <p:cNvSpPr/>
          <p:nvPr/>
        </p:nvSpPr>
        <p:spPr>
          <a:xfrm>
            <a:off x="677550" y="1174807"/>
            <a:ext cx="1146468" cy="584775"/>
          </a:xfrm>
          <a:prstGeom prst="rect">
            <a:avLst/>
          </a:prstGeom>
        </p:spPr>
        <p:txBody>
          <a:bodyPr wrap="none">
            <a:spAutoFit/>
          </a:bodyPr>
          <a:lstStyle/>
          <a:p>
            <a:r>
              <a:rPr lang="en-GB" sz="3200" dirty="0">
                <a:latin typeface="Berlin Sans FB" panose="020E0602020502020306" pitchFamily="34" charset="0"/>
              </a:rPr>
              <a:t>Y axis</a:t>
            </a:r>
            <a:endParaRPr lang="en-GB" sz="3200" dirty="0"/>
          </a:p>
        </p:txBody>
      </p:sp>
      <p:sp>
        <p:nvSpPr>
          <p:cNvPr id="10" name="Rectangle 9"/>
          <p:cNvSpPr/>
          <p:nvPr/>
        </p:nvSpPr>
        <p:spPr>
          <a:xfrm>
            <a:off x="280416" y="1759582"/>
            <a:ext cx="2023872" cy="1077218"/>
          </a:xfrm>
          <a:prstGeom prst="rect">
            <a:avLst/>
          </a:prstGeom>
        </p:spPr>
        <p:txBody>
          <a:bodyPr wrap="square">
            <a:spAutoFit/>
          </a:bodyPr>
          <a:lstStyle/>
          <a:p>
            <a:r>
              <a:rPr lang="en-GB" sz="3200" dirty="0">
                <a:latin typeface="Berlin Sans FB" panose="020E0602020502020306" pitchFamily="34" charset="0"/>
              </a:rPr>
              <a:t>dependent variable</a:t>
            </a:r>
            <a:endParaRPr lang="en-GB" sz="3200" dirty="0"/>
          </a:p>
        </p:txBody>
      </p:sp>
      <p:sp>
        <p:nvSpPr>
          <p:cNvPr id="11" name="Rectangle 10"/>
          <p:cNvSpPr/>
          <p:nvPr/>
        </p:nvSpPr>
        <p:spPr>
          <a:xfrm>
            <a:off x="8106460" y="5935393"/>
            <a:ext cx="3844322" cy="584775"/>
          </a:xfrm>
          <a:prstGeom prst="rect">
            <a:avLst/>
          </a:prstGeom>
        </p:spPr>
        <p:txBody>
          <a:bodyPr wrap="none">
            <a:spAutoFit/>
          </a:bodyPr>
          <a:lstStyle/>
          <a:p>
            <a:r>
              <a:rPr lang="en-GB" sz="3200" dirty="0">
                <a:latin typeface="Berlin Sans FB" panose="020E0602020502020306" pitchFamily="34" charset="0"/>
              </a:rPr>
              <a:t>independent variable</a:t>
            </a:r>
            <a:endParaRPr lang="en-GB" sz="3200" dirty="0"/>
          </a:p>
        </p:txBody>
      </p:sp>
      <p:sp>
        <p:nvSpPr>
          <p:cNvPr id="12" name="Rectangle 11"/>
          <p:cNvSpPr/>
          <p:nvPr/>
        </p:nvSpPr>
        <p:spPr>
          <a:xfrm>
            <a:off x="8236122" y="5376892"/>
            <a:ext cx="1141659" cy="584775"/>
          </a:xfrm>
          <a:prstGeom prst="rect">
            <a:avLst/>
          </a:prstGeom>
        </p:spPr>
        <p:txBody>
          <a:bodyPr wrap="none">
            <a:spAutoFit/>
          </a:bodyPr>
          <a:lstStyle/>
          <a:p>
            <a:r>
              <a:rPr lang="en-GB" sz="3200" dirty="0">
                <a:latin typeface="Berlin Sans FB" panose="020E0602020502020306" pitchFamily="34" charset="0"/>
              </a:rPr>
              <a:t>X axis</a:t>
            </a:r>
            <a:endParaRPr lang="en-GB" sz="3200" dirty="0"/>
          </a:p>
        </p:txBody>
      </p:sp>
      <p:sp>
        <p:nvSpPr>
          <p:cNvPr id="13" name="Rectangle 12"/>
          <p:cNvSpPr/>
          <p:nvPr/>
        </p:nvSpPr>
        <p:spPr>
          <a:xfrm>
            <a:off x="280416" y="5669279"/>
            <a:ext cx="4902099" cy="923330"/>
          </a:xfrm>
          <a:prstGeom prst="rect">
            <a:avLst/>
          </a:prstGeom>
        </p:spPr>
        <p:txBody>
          <a:bodyPr wrap="square">
            <a:spAutoFit/>
          </a:bodyPr>
          <a:lstStyle/>
          <a:p>
            <a:r>
              <a:rPr lang="en-GB" dirty="0">
                <a:latin typeface="Berlin Sans FB" panose="020E0602020502020306" pitchFamily="34" charset="0"/>
                <a:ea typeface="Calibri" panose="020F0502020204030204" pitchFamily="34" charset="0"/>
                <a:cs typeface="Times New Roman" panose="02020603050405020304" pitchFamily="18" charset="0"/>
              </a:rPr>
              <a:t>A </a:t>
            </a:r>
            <a:r>
              <a:rPr lang="en-GB" b="1" dirty="0">
                <a:latin typeface="Berlin Sans FB" panose="020E0602020502020306" pitchFamily="34" charset="0"/>
                <a:ea typeface="Calibri" panose="020F0502020204030204" pitchFamily="34" charset="0"/>
                <a:cs typeface="Times New Roman" panose="02020603050405020304" pitchFamily="18" charset="0"/>
              </a:rPr>
              <a:t>bar graph</a:t>
            </a:r>
            <a:r>
              <a:rPr lang="en-GB" dirty="0">
                <a:latin typeface="Berlin Sans FB" panose="020E0602020502020306" pitchFamily="34" charset="0"/>
                <a:ea typeface="Calibri" panose="020F0502020204030204" pitchFamily="34" charset="0"/>
                <a:cs typeface="Times New Roman" panose="02020603050405020304" pitchFamily="18" charset="0"/>
              </a:rPr>
              <a:t> is useful when comparing different experimental groups. It is useful if your independent variable is not numerical. </a:t>
            </a:r>
            <a:endParaRPr lang="en-GB" dirty="0"/>
          </a:p>
        </p:txBody>
      </p:sp>
    </p:spTree>
    <p:extLst>
      <p:ext uri="{BB962C8B-B14F-4D97-AF65-F5344CB8AC3E}">
        <p14:creationId xmlns:p14="http://schemas.microsoft.com/office/powerpoint/2010/main" val="2194758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2666746" y="711390"/>
            <a:ext cx="7907020" cy="4191635"/>
          </a:xfrm>
          <a:prstGeom prst="rect">
            <a:avLst/>
          </a:prstGeom>
          <a:noFill/>
          <a:ln>
            <a:solidFill>
              <a:schemeClr val="tx1"/>
            </a:solidFill>
          </a:ln>
        </p:spPr>
      </p:pic>
      <p:sp>
        <p:nvSpPr>
          <p:cNvPr id="3" name="Rectangle 2"/>
          <p:cNvSpPr/>
          <p:nvPr/>
        </p:nvSpPr>
        <p:spPr>
          <a:xfrm>
            <a:off x="1180680" y="1614577"/>
            <a:ext cx="1146468" cy="584775"/>
          </a:xfrm>
          <a:prstGeom prst="rect">
            <a:avLst/>
          </a:prstGeom>
        </p:spPr>
        <p:txBody>
          <a:bodyPr wrap="none">
            <a:spAutoFit/>
          </a:bodyPr>
          <a:lstStyle/>
          <a:p>
            <a:r>
              <a:rPr lang="en-GB" sz="3200" dirty="0">
                <a:latin typeface="Berlin Sans FB" panose="020E0602020502020306" pitchFamily="34" charset="0"/>
              </a:rPr>
              <a:t>Y axis</a:t>
            </a:r>
            <a:endParaRPr lang="en-GB" sz="3200" dirty="0"/>
          </a:p>
        </p:txBody>
      </p:sp>
      <p:sp>
        <p:nvSpPr>
          <p:cNvPr id="4" name="Rectangle 3"/>
          <p:cNvSpPr/>
          <p:nvPr/>
        </p:nvSpPr>
        <p:spPr>
          <a:xfrm>
            <a:off x="168744" y="2268598"/>
            <a:ext cx="2023872" cy="1077218"/>
          </a:xfrm>
          <a:prstGeom prst="rect">
            <a:avLst/>
          </a:prstGeom>
        </p:spPr>
        <p:txBody>
          <a:bodyPr wrap="square">
            <a:spAutoFit/>
          </a:bodyPr>
          <a:lstStyle/>
          <a:p>
            <a:r>
              <a:rPr lang="en-GB" sz="3200" dirty="0">
                <a:latin typeface="Berlin Sans FB" panose="020E0602020502020306" pitchFamily="34" charset="0"/>
              </a:rPr>
              <a:t>dependent variable</a:t>
            </a:r>
            <a:endParaRPr lang="en-GB" sz="3200" dirty="0"/>
          </a:p>
        </p:txBody>
      </p:sp>
      <p:sp>
        <p:nvSpPr>
          <p:cNvPr id="5" name="Up Arrow 4"/>
          <p:cNvSpPr/>
          <p:nvPr/>
        </p:nvSpPr>
        <p:spPr>
          <a:xfrm>
            <a:off x="6809232" y="4914407"/>
            <a:ext cx="475488" cy="4511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5362559" y="5657897"/>
            <a:ext cx="3844322" cy="584775"/>
          </a:xfrm>
          <a:prstGeom prst="rect">
            <a:avLst/>
          </a:prstGeom>
        </p:spPr>
        <p:txBody>
          <a:bodyPr wrap="none">
            <a:spAutoFit/>
          </a:bodyPr>
          <a:lstStyle/>
          <a:p>
            <a:r>
              <a:rPr lang="en-GB" sz="3200" dirty="0">
                <a:latin typeface="Berlin Sans FB" panose="020E0602020502020306" pitchFamily="34" charset="0"/>
              </a:rPr>
              <a:t>independent variable</a:t>
            </a:r>
            <a:endParaRPr lang="en-GB" sz="3200" dirty="0"/>
          </a:p>
        </p:txBody>
      </p:sp>
      <p:sp>
        <p:nvSpPr>
          <p:cNvPr id="7" name="Rectangle 6"/>
          <p:cNvSpPr/>
          <p:nvPr/>
        </p:nvSpPr>
        <p:spPr>
          <a:xfrm>
            <a:off x="5175930" y="5073122"/>
            <a:ext cx="1141659" cy="584775"/>
          </a:xfrm>
          <a:prstGeom prst="rect">
            <a:avLst/>
          </a:prstGeom>
        </p:spPr>
        <p:txBody>
          <a:bodyPr wrap="none">
            <a:spAutoFit/>
          </a:bodyPr>
          <a:lstStyle/>
          <a:p>
            <a:r>
              <a:rPr lang="en-GB" sz="3200" dirty="0">
                <a:latin typeface="Berlin Sans FB" panose="020E0602020502020306" pitchFamily="34" charset="0"/>
              </a:rPr>
              <a:t>X axis</a:t>
            </a:r>
            <a:endParaRPr lang="en-GB" sz="3200" dirty="0"/>
          </a:p>
        </p:txBody>
      </p:sp>
      <p:sp>
        <p:nvSpPr>
          <p:cNvPr id="8" name="Up Arrow 7"/>
          <p:cNvSpPr/>
          <p:nvPr/>
        </p:nvSpPr>
        <p:spPr>
          <a:xfrm rot="5400000">
            <a:off x="1996439" y="2727073"/>
            <a:ext cx="475488" cy="4511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90144" y="5488618"/>
            <a:ext cx="4157472" cy="1241365"/>
          </a:xfrm>
          <a:prstGeom prst="rect">
            <a:avLst/>
          </a:prstGeom>
        </p:spPr>
        <p:txBody>
          <a:bodyPr wrap="square">
            <a:spAutoFit/>
          </a:bodyPr>
          <a:lstStyle/>
          <a:p>
            <a:r>
              <a:rPr lang="en-GB" dirty="0">
                <a:latin typeface="Berlin Sans FB" panose="020E0602020502020306" pitchFamily="34" charset="0"/>
              </a:rPr>
              <a:t>A </a:t>
            </a:r>
            <a:r>
              <a:rPr lang="en-GB" b="1" dirty="0">
                <a:latin typeface="Berlin Sans FB" panose="020E0602020502020306" pitchFamily="34" charset="0"/>
              </a:rPr>
              <a:t>line graph </a:t>
            </a:r>
            <a:r>
              <a:rPr lang="en-GB" dirty="0">
                <a:latin typeface="Berlin Sans FB" panose="020E0602020502020306" pitchFamily="34" charset="0"/>
              </a:rPr>
              <a:t>can be used to show the relationship between your independent and dependent variable. Both variables have to be numerical for this graph. </a:t>
            </a:r>
          </a:p>
        </p:txBody>
      </p:sp>
    </p:spTree>
    <p:extLst>
      <p:ext uri="{BB962C8B-B14F-4D97-AF65-F5344CB8AC3E}">
        <p14:creationId xmlns:p14="http://schemas.microsoft.com/office/powerpoint/2010/main" val="2304021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90800" y="433387"/>
            <a:ext cx="7010400" cy="5991225"/>
          </a:xfrm>
          <a:prstGeom prst="rect">
            <a:avLst/>
          </a:prstGeom>
        </p:spPr>
      </p:pic>
    </p:spTree>
    <p:extLst>
      <p:ext uri="{BB962C8B-B14F-4D97-AF65-F5344CB8AC3E}">
        <p14:creationId xmlns:p14="http://schemas.microsoft.com/office/powerpoint/2010/main" val="2508890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65248" y="170688"/>
            <a:ext cx="6892544" cy="5169408"/>
          </a:xfrm>
          <a:prstGeom prst="rect">
            <a:avLst/>
          </a:prstGeom>
        </p:spPr>
      </p:pic>
      <p:sp>
        <p:nvSpPr>
          <p:cNvPr id="3" name="Rectangle 2"/>
          <p:cNvSpPr/>
          <p:nvPr/>
        </p:nvSpPr>
        <p:spPr>
          <a:xfrm>
            <a:off x="231648" y="5608320"/>
            <a:ext cx="6096000" cy="923330"/>
          </a:xfrm>
          <a:prstGeom prst="rect">
            <a:avLst/>
          </a:prstGeom>
        </p:spPr>
        <p:txBody>
          <a:bodyPr>
            <a:spAutoFit/>
          </a:bodyPr>
          <a:lstStyle/>
          <a:p>
            <a:r>
              <a:rPr lang="en-GB" dirty="0">
                <a:latin typeface="Berlin Sans FB" panose="020E0602020502020306" pitchFamily="34" charset="0"/>
              </a:rPr>
              <a:t>A </a:t>
            </a:r>
            <a:r>
              <a:rPr lang="en-GB" b="1" dirty="0">
                <a:latin typeface="Berlin Sans FB" panose="020E0602020502020306" pitchFamily="34" charset="0"/>
              </a:rPr>
              <a:t>pie chart </a:t>
            </a:r>
            <a:r>
              <a:rPr lang="en-GB" dirty="0">
                <a:latin typeface="Berlin Sans FB" panose="020E0602020502020306" pitchFamily="34" charset="0"/>
              </a:rPr>
              <a:t>is a good way to display percentages of groups or proportions of a whole group. All of the pieces of the pie need to add up to 100 %. </a:t>
            </a:r>
          </a:p>
        </p:txBody>
      </p:sp>
    </p:spTree>
    <p:extLst>
      <p:ext uri="{BB962C8B-B14F-4D97-AF65-F5344CB8AC3E}">
        <p14:creationId xmlns:p14="http://schemas.microsoft.com/office/powerpoint/2010/main" val="3461667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0281" y="0"/>
            <a:ext cx="7672215" cy="6716366"/>
          </a:xfrm>
          <a:prstGeom prst="rect">
            <a:avLst/>
          </a:prstGeom>
        </p:spPr>
      </p:pic>
    </p:spTree>
    <p:extLst>
      <p:ext uri="{BB962C8B-B14F-4D97-AF65-F5344CB8AC3E}">
        <p14:creationId xmlns:p14="http://schemas.microsoft.com/office/powerpoint/2010/main" val="3271487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ttp://www.joeypennacchio.com/images/splat2color.pn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304016" flipV="1">
            <a:off x="7957348" y="3263591"/>
            <a:ext cx="5253536" cy="4486703"/>
          </a:xfrm>
          <a:prstGeom prst="rect">
            <a:avLst/>
          </a:prstGeom>
          <a:noFill/>
        </p:spPr>
      </p:pic>
      <p:pic>
        <p:nvPicPr>
          <p:cNvPr id="5" name="Picture 4" descr="X:\Administration\Groups\LifelongLearning\Widening Participation\Widening Participation\WPO\Outreach\science\Science Fairs in schools\9th Primary Science fair - wilshire\IMAG0008.JPG"/>
          <p:cNvPicPr/>
          <p:nvPr/>
        </p:nvPicPr>
        <p:blipFill rotWithShape="1">
          <a:blip r:embed="rId4" cstate="print">
            <a:extLst>
              <a:ext uri="{28A0092B-C50C-407E-A947-70E740481C1C}">
                <a14:useLocalDpi xmlns:a14="http://schemas.microsoft.com/office/drawing/2010/main" val="0"/>
              </a:ext>
            </a:extLst>
          </a:blip>
          <a:srcRect l="3362" t="2415" r="10517" b="6207"/>
          <a:stretch/>
        </p:blipFill>
        <p:spPr bwMode="auto">
          <a:xfrm>
            <a:off x="7423313" y="180714"/>
            <a:ext cx="4114099" cy="3211311"/>
          </a:xfrm>
          <a:prstGeom prst="rect">
            <a:avLst/>
          </a:prstGeom>
          <a:noFill/>
          <a:ln>
            <a:noFill/>
          </a:ln>
          <a:extLst>
            <a:ext uri="{53640926-AAD7-44D8-BBD7-CCE9431645EC}">
              <a14:shadowObscured xmlns:a14="http://schemas.microsoft.com/office/drawing/2010/main"/>
            </a:ext>
          </a:extLst>
        </p:spPr>
      </p:pic>
      <p:pic>
        <p:nvPicPr>
          <p:cNvPr id="4" name="Picture 3" descr="X:\Administration\Groups\LifelongLearning\Widening Participation\Widening Participation\WPO\Outreach\science\Science Fairs in schools\9th Primary Science fair - wilshire\IMAG001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7044" y="3591879"/>
            <a:ext cx="3889510" cy="2787732"/>
          </a:xfrm>
          <a:prstGeom prst="rect">
            <a:avLst/>
          </a:prstGeom>
          <a:noFill/>
          <a:ln>
            <a:noFill/>
          </a:ln>
        </p:spPr>
      </p:pic>
      <p:pic>
        <p:nvPicPr>
          <p:cNvPr id="3" name="Picture 2" descr="X:\Administration\Groups\LifelongLearning\Widening Participation\Widening Participation\WPO\Outreach\science\Science Fairs in schools\9th Primary Science fair - wilshire\IMAG0010.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435" y="3591879"/>
            <a:ext cx="3746266" cy="2787732"/>
          </a:xfrm>
          <a:prstGeom prst="rect">
            <a:avLst/>
          </a:prstGeom>
          <a:noFill/>
          <a:ln>
            <a:noFill/>
          </a:ln>
        </p:spPr>
      </p:pic>
      <p:pic>
        <p:nvPicPr>
          <p:cNvPr id="2" name="Picture 1" descr="X:\Administration\Groups\LifelongLearning\Widening Participation\Widening Participation\WPO\Outreach\science\Science Fairs in schools\9th Primary Science fair - wilshire\IMAG0026.JPG"/>
          <p:cNvPicPr/>
          <p:nvPr/>
        </p:nvPicPr>
        <p:blipFill rotWithShape="1">
          <a:blip r:embed="rId7" cstate="print">
            <a:extLst>
              <a:ext uri="{28A0092B-C50C-407E-A947-70E740481C1C}">
                <a14:useLocalDpi xmlns:a14="http://schemas.microsoft.com/office/drawing/2010/main" val="0"/>
              </a:ext>
            </a:extLst>
          </a:blip>
          <a:srcRect l="10982" r="17116"/>
          <a:stretch/>
        </p:blipFill>
        <p:spPr bwMode="auto">
          <a:xfrm>
            <a:off x="3274086" y="230783"/>
            <a:ext cx="3184659" cy="3211311"/>
          </a:xfrm>
          <a:prstGeom prst="rect">
            <a:avLst/>
          </a:prstGeom>
          <a:noFill/>
          <a:ln>
            <a:noFill/>
          </a:ln>
          <a:extLst>
            <a:ext uri="{53640926-AAD7-44D8-BBD7-CCE9431645EC}">
              <a14:shadowObscured xmlns:a14="http://schemas.microsoft.com/office/drawing/2010/main"/>
            </a:ext>
          </a:extLst>
        </p:spPr>
      </p:pic>
      <p:pic>
        <p:nvPicPr>
          <p:cNvPr id="11" name="Picture 10"/>
          <p:cNvPicPr/>
          <p:nvPr/>
        </p:nvPicPr>
        <p:blipFill>
          <a:blip r:embed="rId8">
            <a:extLst>
              <a:ext uri="{28A0092B-C50C-407E-A947-70E740481C1C}">
                <a14:useLocalDpi xmlns:a14="http://schemas.microsoft.com/office/drawing/2010/main" val="0"/>
              </a:ext>
            </a:extLst>
          </a:blip>
          <a:srcRect/>
          <a:stretch>
            <a:fillRect/>
          </a:stretch>
        </p:blipFill>
        <p:spPr bwMode="auto">
          <a:xfrm rot="8902875">
            <a:off x="-1155061" y="-464831"/>
            <a:ext cx="3809790" cy="3703672"/>
          </a:xfrm>
          <a:prstGeom prst="rect">
            <a:avLst/>
          </a:prstGeom>
          <a:noFill/>
          <a:ln>
            <a:noFill/>
          </a:ln>
          <a:effectLst/>
        </p:spPr>
      </p:pic>
    </p:spTree>
    <p:extLst>
      <p:ext uri="{BB962C8B-B14F-4D97-AF65-F5344CB8AC3E}">
        <p14:creationId xmlns:p14="http://schemas.microsoft.com/office/powerpoint/2010/main" val="1132615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4353" y="1"/>
            <a:ext cx="7594042" cy="6657998"/>
          </a:xfrm>
          <a:prstGeom prst="rect">
            <a:avLst/>
          </a:prstGeom>
        </p:spPr>
      </p:pic>
    </p:spTree>
    <p:extLst>
      <p:ext uri="{BB962C8B-B14F-4D97-AF65-F5344CB8AC3E}">
        <p14:creationId xmlns:p14="http://schemas.microsoft.com/office/powerpoint/2010/main" val="1493678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369C6444-48CA-4EF4-B9F5-2645BAF0FC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8995" y="475408"/>
            <a:ext cx="2939072" cy="1206152"/>
          </a:xfrm>
          <a:prstGeom prst="rect">
            <a:avLst/>
          </a:prstGeom>
        </p:spPr>
      </p:pic>
      <p:pic>
        <p:nvPicPr>
          <p:cNvPr id="12" name="Picture 11"/>
          <p:cNvPicPr/>
          <p:nvPr/>
        </p:nvPicPr>
        <p:blipFill>
          <a:blip r:embed="rId4">
            <a:extLst>
              <a:ext uri="{28A0092B-C50C-407E-A947-70E740481C1C}">
                <a14:useLocalDpi xmlns:a14="http://schemas.microsoft.com/office/drawing/2010/main" val="0"/>
              </a:ext>
            </a:extLst>
          </a:blip>
          <a:srcRect/>
          <a:stretch>
            <a:fillRect/>
          </a:stretch>
        </p:blipFill>
        <p:spPr bwMode="auto">
          <a:xfrm rot="8902875">
            <a:off x="-923291" y="3123139"/>
            <a:ext cx="4978854" cy="4742158"/>
          </a:xfrm>
          <a:prstGeom prst="rect">
            <a:avLst/>
          </a:prstGeom>
          <a:noFill/>
          <a:ln>
            <a:noFill/>
          </a:ln>
          <a:effectLst/>
        </p:spPr>
      </p:pic>
      <p:pic>
        <p:nvPicPr>
          <p:cNvPr id="11" name="Picture 10" descr="http://www.joeypennacchio.com/images/splat2color.pn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716669" flipV="1">
            <a:off x="6245732" y="2453933"/>
            <a:ext cx="6499577" cy="5438530"/>
          </a:xfrm>
          <a:prstGeom prst="rect">
            <a:avLst/>
          </a:prstGeom>
          <a:noFill/>
        </p:spPr>
      </p:pic>
      <p:pic>
        <p:nvPicPr>
          <p:cNvPr id="8" name="Picture 7"/>
          <p:cNvPicPr/>
          <p:nvPr/>
        </p:nvPicPr>
        <p:blipFill>
          <a:blip r:embed="rId6">
            <a:extLst>
              <a:ext uri="{28A0092B-C50C-407E-A947-70E740481C1C}">
                <a14:useLocalDpi xmlns:a14="http://schemas.microsoft.com/office/drawing/2010/main" val="0"/>
              </a:ext>
            </a:extLst>
          </a:blip>
          <a:srcRect/>
          <a:stretch>
            <a:fillRect/>
          </a:stretch>
        </p:blipFill>
        <p:spPr bwMode="auto">
          <a:xfrm rot="18549417">
            <a:off x="-1301988" y="-1789080"/>
            <a:ext cx="5682830" cy="5274371"/>
          </a:xfrm>
          <a:prstGeom prst="rect">
            <a:avLst/>
          </a:prstGeom>
          <a:noFill/>
          <a:ln>
            <a:noFill/>
          </a:ln>
          <a:effectLst/>
        </p:spPr>
      </p:pic>
      <p:pic>
        <p:nvPicPr>
          <p:cNvPr id="10" name="Picture 9" descr="pink-splat-1915129"/>
          <p:cNvPicPr/>
          <p:nvPr/>
        </p:nvPicPr>
        <p:blipFill>
          <a:blip r:embed="rId7">
            <a:extLst>
              <a:ext uri="{28A0092B-C50C-407E-A947-70E740481C1C}">
                <a14:useLocalDpi xmlns:a14="http://schemas.microsoft.com/office/drawing/2010/main" val="0"/>
              </a:ext>
            </a:extLst>
          </a:blip>
          <a:srcRect/>
          <a:stretch>
            <a:fillRect/>
          </a:stretch>
        </p:blipFill>
        <p:spPr bwMode="auto">
          <a:xfrm>
            <a:off x="8472894" y="-1457634"/>
            <a:ext cx="4119640" cy="3866085"/>
          </a:xfrm>
          <a:prstGeom prst="rect">
            <a:avLst/>
          </a:prstGeom>
          <a:noFill/>
          <a:ln>
            <a:noFill/>
          </a:ln>
        </p:spPr>
      </p:pic>
      <p:sp>
        <p:nvSpPr>
          <p:cNvPr id="9" name="Text Box 516"/>
          <p:cNvSpPr txBox="1"/>
          <p:nvPr/>
        </p:nvSpPr>
        <p:spPr>
          <a:xfrm>
            <a:off x="3004820" y="2741835"/>
            <a:ext cx="6182360" cy="14503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b="1" dirty="0">
                <a:effectLst/>
                <a:latin typeface="Berlin Sans FB" panose="020E0602020502020306" pitchFamily="34" charset="0"/>
                <a:ea typeface="Calibri" panose="020F0502020204030204" pitchFamily="34" charset="0"/>
                <a:cs typeface="Times New Roman" panose="02020603050405020304" pitchFamily="18" charset="0"/>
              </a:rPr>
              <a:t>Research Project</a:t>
            </a:r>
          </a:p>
          <a:p>
            <a:pPr algn="ctr">
              <a:lnSpc>
                <a:spcPct val="107000"/>
              </a:lnSpc>
              <a:spcAft>
                <a:spcPts val="800"/>
              </a:spcAft>
            </a:pPr>
            <a:r>
              <a:rPr lang="en-GB" sz="5400" b="1" dirty="0">
                <a:latin typeface="Berlin Sans FB" panose="020E0602020502020306" pitchFamily="34" charset="0"/>
                <a:ea typeface="Calibri" panose="020F0502020204030204" pitchFamily="34" charset="0"/>
                <a:cs typeface="Times New Roman" panose="02020603050405020304" pitchFamily="18" charset="0"/>
              </a:rPr>
              <a:t>Session 4</a:t>
            </a:r>
            <a:r>
              <a:rPr lang="en-GB" sz="5400" b="1" dirty="0">
                <a:effectLst/>
                <a:latin typeface="Berlin Sans FB" panose="020E0602020502020306" pitchFamily="34" charset="0"/>
                <a:ea typeface="Calibri" panose="020F0502020204030204" pitchFamily="34" charset="0"/>
                <a:cs typeface="Times New Roman" panose="02020603050405020304" pitchFamily="18" charset="0"/>
              </a:rPr>
              <a:t> </a:t>
            </a:r>
            <a:endParaRPr lang="en-GB" sz="5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9878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ttp://www.joeypennacchio.com/images/splat2color.pn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304016" flipV="1">
            <a:off x="7957348" y="3263591"/>
            <a:ext cx="5253536" cy="4486703"/>
          </a:xfrm>
          <a:prstGeom prst="rect">
            <a:avLst/>
          </a:prstGeom>
          <a:noFill/>
        </p:spPr>
      </p:pic>
      <p:pic>
        <p:nvPicPr>
          <p:cNvPr id="5" name="Picture 4" descr="X:\Administration\Groups\LifelongLearning\Widening Participation\Widening Participation\WPO\Outreach\science\Science Fairs in schools\9th Primary Science fair - wilshire\IMAG0008.JPG"/>
          <p:cNvPicPr/>
          <p:nvPr/>
        </p:nvPicPr>
        <p:blipFill rotWithShape="1">
          <a:blip r:embed="rId4" cstate="print">
            <a:extLst>
              <a:ext uri="{28A0092B-C50C-407E-A947-70E740481C1C}">
                <a14:useLocalDpi xmlns:a14="http://schemas.microsoft.com/office/drawing/2010/main" val="0"/>
              </a:ext>
            </a:extLst>
          </a:blip>
          <a:srcRect l="3362" t="2415" r="10517" b="6207"/>
          <a:stretch/>
        </p:blipFill>
        <p:spPr bwMode="auto">
          <a:xfrm>
            <a:off x="7423313" y="180714"/>
            <a:ext cx="4114099" cy="3211311"/>
          </a:xfrm>
          <a:prstGeom prst="rect">
            <a:avLst/>
          </a:prstGeom>
          <a:noFill/>
          <a:ln>
            <a:noFill/>
          </a:ln>
          <a:extLst>
            <a:ext uri="{53640926-AAD7-44D8-BBD7-CCE9431645EC}">
              <a14:shadowObscured xmlns:a14="http://schemas.microsoft.com/office/drawing/2010/main"/>
            </a:ext>
          </a:extLst>
        </p:spPr>
      </p:pic>
      <p:pic>
        <p:nvPicPr>
          <p:cNvPr id="4" name="Picture 3" descr="X:\Administration\Groups\LifelongLearning\Widening Participation\Widening Participation\WPO\Outreach\science\Science Fairs in schools\9th Primary Science fair - wilshire\IMAG001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7044" y="3591879"/>
            <a:ext cx="3889510" cy="2787732"/>
          </a:xfrm>
          <a:prstGeom prst="rect">
            <a:avLst/>
          </a:prstGeom>
          <a:noFill/>
          <a:ln>
            <a:noFill/>
          </a:ln>
        </p:spPr>
      </p:pic>
      <p:pic>
        <p:nvPicPr>
          <p:cNvPr id="3" name="Picture 2" descr="X:\Administration\Groups\LifelongLearning\Widening Participation\Widening Participation\WPO\Outreach\science\Science Fairs in schools\9th Primary Science fair - wilshire\IMAG0010.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435" y="3591879"/>
            <a:ext cx="3746266" cy="2787732"/>
          </a:xfrm>
          <a:prstGeom prst="rect">
            <a:avLst/>
          </a:prstGeom>
          <a:noFill/>
          <a:ln>
            <a:noFill/>
          </a:ln>
        </p:spPr>
      </p:pic>
      <p:pic>
        <p:nvPicPr>
          <p:cNvPr id="2" name="Picture 1" descr="X:\Administration\Groups\LifelongLearning\Widening Participation\Widening Participation\WPO\Outreach\science\Science Fairs in schools\9th Primary Science fair - wilshire\IMAG0026.JPG"/>
          <p:cNvPicPr/>
          <p:nvPr/>
        </p:nvPicPr>
        <p:blipFill rotWithShape="1">
          <a:blip r:embed="rId7" cstate="print">
            <a:extLst>
              <a:ext uri="{28A0092B-C50C-407E-A947-70E740481C1C}">
                <a14:useLocalDpi xmlns:a14="http://schemas.microsoft.com/office/drawing/2010/main" val="0"/>
              </a:ext>
            </a:extLst>
          </a:blip>
          <a:srcRect l="10982" r="17116"/>
          <a:stretch/>
        </p:blipFill>
        <p:spPr bwMode="auto">
          <a:xfrm>
            <a:off x="3274086" y="230783"/>
            <a:ext cx="3184659" cy="3211311"/>
          </a:xfrm>
          <a:prstGeom prst="rect">
            <a:avLst/>
          </a:prstGeom>
          <a:noFill/>
          <a:ln>
            <a:noFill/>
          </a:ln>
          <a:extLst>
            <a:ext uri="{53640926-AAD7-44D8-BBD7-CCE9431645EC}">
              <a14:shadowObscured xmlns:a14="http://schemas.microsoft.com/office/drawing/2010/main"/>
            </a:ext>
          </a:extLst>
        </p:spPr>
      </p:pic>
      <p:pic>
        <p:nvPicPr>
          <p:cNvPr id="11" name="Picture 10"/>
          <p:cNvPicPr/>
          <p:nvPr/>
        </p:nvPicPr>
        <p:blipFill>
          <a:blip r:embed="rId8">
            <a:extLst>
              <a:ext uri="{28A0092B-C50C-407E-A947-70E740481C1C}">
                <a14:useLocalDpi xmlns:a14="http://schemas.microsoft.com/office/drawing/2010/main" val="0"/>
              </a:ext>
            </a:extLst>
          </a:blip>
          <a:srcRect/>
          <a:stretch>
            <a:fillRect/>
          </a:stretch>
        </p:blipFill>
        <p:spPr bwMode="auto">
          <a:xfrm rot="8902875">
            <a:off x="-1155061" y="-464831"/>
            <a:ext cx="3809790" cy="3703672"/>
          </a:xfrm>
          <a:prstGeom prst="rect">
            <a:avLst/>
          </a:prstGeom>
          <a:noFill/>
          <a:ln>
            <a:noFill/>
          </a:ln>
          <a:effectLst/>
        </p:spPr>
      </p:pic>
    </p:spTree>
    <p:extLst>
      <p:ext uri="{BB962C8B-B14F-4D97-AF65-F5344CB8AC3E}">
        <p14:creationId xmlns:p14="http://schemas.microsoft.com/office/powerpoint/2010/main" val="254465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80681" y="68690"/>
            <a:ext cx="8926904" cy="6495471"/>
            <a:chOff x="-2148427" y="110707"/>
            <a:chExt cx="8928624" cy="6497531"/>
          </a:xfrm>
        </p:grpSpPr>
        <p:pic>
          <p:nvPicPr>
            <p:cNvPr id="3" name="Picture 2" descr="X:\Administration\Groups\LifelongLearning\Widening Participation\Widening Participation\WPO\Outreach\science\Science Fairs in schools\9th Primary Science fair - wilshire\IMAG0033.JPG"/>
            <p:cNvPicPr>
              <a:picLocks noChangeAspect="1"/>
            </p:cNvPicPr>
            <p:nvPr/>
          </p:nvPicPr>
          <p:blipFill rotWithShape="1">
            <a:blip r:embed="rId2" cstate="print">
              <a:extLst>
                <a:ext uri="{28A0092B-C50C-407E-A947-70E740481C1C}">
                  <a14:useLocalDpi xmlns:a14="http://schemas.microsoft.com/office/drawing/2010/main" val="0"/>
                </a:ext>
              </a:extLst>
            </a:blip>
            <a:srcRect l="12132" r="22551"/>
            <a:stretch/>
          </p:blipFill>
          <p:spPr bwMode="auto">
            <a:xfrm>
              <a:off x="1162854" y="1167993"/>
              <a:ext cx="3550285" cy="4076700"/>
            </a:xfrm>
            <a:prstGeom prst="rect">
              <a:avLst/>
            </a:prstGeom>
            <a:noFill/>
            <a:ln>
              <a:solidFill>
                <a:schemeClr val="tx1"/>
              </a:solidFill>
            </a:ln>
            <a:extLst>
              <a:ext uri="{53640926-AAD7-44D8-BBD7-CCE9431645EC}">
                <a14:shadowObscured xmlns:a14="http://schemas.microsoft.com/office/drawing/2010/main"/>
              </a:ext>
            </a:extLst>
          </p:spPr>
        </p:pic>
        <p:sp>
          <p:nvSpPr>
            <p:cNvPr id="4" name="Text Box 2"/>
            <p:cNvSpPr txBox="1">
              <a:spLocks noChangeArrowheads="1"/>
            </p:cNvSpPr>
            <p:nvPr/>
          </p:nvSpPr>
          <p:spPr bwMode="auto">
            <a:xfrm>
              <a:off x="5760109" y="1477997"/>
              <a:ext cx="1020088" cy="999452"/>
            </a:xfrm>
            <a:prstGeom prst="rect">
              <a:avLst/>
            </a:prstGeom>
            <a:solidFill>
              <a:srgbClr val="FFFFFF"/>
            </a:solidFill>
            <a:ln w="28575">
              <a:solidFill>
                <a:srgbClr val="7030A0"/>
              </a:solidFill>
              <a:prstDash val="dash"/>
              <a:miter lim="800000"/>
              <a:headEnd/>
              <a:tailEnd/>
            </a:ln>
          </p:spPr>
          <p:txBody>
            <a:bodyPr rot="0" vert="horz" wrap="square" lIns="91440" tIns="45720" rIns="91440" bIns="45720" anchor="t" anchorCtr="0">
              <a:noAutofit/>
            </a:bodyPr>
            <a:lstStyle/>
            <a:p>
              <a:pPr>
                <a:lnSpc>
                  <a:spcPct val="107000"/>
                </a:lnSpc>
                <a:spcAft>
                  <a:spcPts val="800"/>
                </a:spcAft>
              </a:pPr>
              <a:r>
                <a:rPr lang="en-GB" sz="1400">
                  <a:effectLst/>
                  <a:latin typeface="Berlin Sans FB" panose="020E0602020502020306" pitchFamily="34" charset="0"/>
                  <a:ea typeface="Calibri" panose="020F0502020204030204" pitchFamily="34" charset="0"/>
                  <a:cs typeface="Times New Roman" panose="02020603050405020304" pitchFamily="18" charset="0"/>
                </a:rPr>
                <a:t>Trifold cardboard display board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
            <p:cNvSpPr txBox="1">
              <a:spLocks noChangeArrowheads="1"/>
            </p:cNvSpPr>
            <p:nvPr/>
          </p:nvSpPr>
          <p:spPr bwMode="auto">
            <a:xfrm>
              <a:off x="5760109" y="3310658"/>
              <a:ext cx="935355" cy="1007383"/>
            </a:xfrm>
            <a:prstGeom prst="rect">
              <a:avLst/>
            </a:prstGeom>
            <a:solidFill>
              <a:srgbClr val="FFFFFF"/>
            </a:solidFill>
            <a:ln w="28575">
              <a:solidFill>
                <a:srgbClr val="7030A0"/>
              </a:solidFill>
              <a:prstDash val="dash"/>
              <a:miter lim="800000"/>
              <a:headEnd/>
              <a:tailEnd/>
            </a:ln>
          </p:spPr>
          <p:txBody>
            <a:bodyPr rot="0" vert="horz" wrap="square" lIns="91440" tIns="45720" rIns="91440" bIns="45720" anchor="t" anchorCtr="0">
              <a:noAutofit/>
            </a:bodyPr>
            <a:lstStyle/>
            <a:p>
              <a:pPr>
                <a:lnSpc>
                  <a:spcPct val="107000"/>
                </a:lnSpc>
                <a:spcAft>
                  <a:spcPts val="800"/>
                </a:spcAft>
              </a:pPr>
              <a:r>
                <a:rPr lang="en-GB" sz="1400">
                  <a:effectLst/>
                  <a:latin typeface="Berlin Sans FB" panose="020E0602020502020306" pitchFamily="34" charset="0"/>
                  <a:ea typeface="Calibri" panose="020F0502020204030204" pitchFamily="34" charset="0"/>
                  <a:cs typeface="Times New Roman" panose="02020603050405020304" pitchFamily="18" charset="0"/>
                </a:rPr>
                <a:t>Abstract: Summary of your research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2"/>
            <p:cNvSpPr txBox="1">
              <a:spLocks noChangeArrowheads="1"/>
            </p:cNvSpPr>
            <p:nvPr/>
          </p:nvSpPr>
          <p:spPr bwMode="auto">
            <a:xfrm>
              <a:off x="2456283" y="5603267"/>
              <a:ext cx="1075702" cy="322455"/>
            </a:xfrm>
            <a:prstGeom prst="rect">
              <a:avLst/>
            </a:prstGeom>
            <a:solidFill>
              <a:srgbClr val="00B0F0">
                <a:alpha val="47451"/>
              </a:srgbClr>
            </a:solidFill>
            <a:ln w="28575">
              <a:solidFill>
                <a:srgbClr val="7030A0"/>
              </a:solidFill>
              <a:prstDash val="dash"/>
              <a:miter lim="800000"/>
              <a:headEnd/>
              <a:tailEnd/>
            </a:ln>
            <a:effectLst>
              <a:softEdge rad="31750"/>
            </a:effectLst>
          </p:spPr>
          <p:txBody>
            <a:bodyPr rot="0" vert="horz" wrap="square" lIns="91440" tIns="45720" rIns="91440" bIns="45720" anchor="t" anchorCtr="0">
              <a:noAutofit/>
            </a:bodyPr>
            <a:lstStyle/>
            <a:p>
              <a:pPr>
                <a:lnSpc>
                  <a:spcPct val="107000"/>
                </a:lnSpc>
                <a:spcAft>
                  <a:spcPts val="800"/>
                </a:spcAft>
              </a:pPr>
              <a:r>
                <a:rPr lang="en-GB" sz="1400">
                  <a:effectLst/>
                  <a:latin typeface="Berlin Sans FB" panose="020E0602020502020306" pitchFamily="34" charset="0"/>
                  <a:ea typeface="Calibri" panose="020F0502020204030204" pitchFamily="34" charset="0"/>
                  <a:cs typeface="Times New Roman" panose="02020603050405020304" pitchFamily="18" charset="0"/>
                </a:rPr>
                <a:t>Hypothesis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2"/>
            <p:cNvSpPr txBox="1">
              <a:spLocks noChangeArrowheads="1"/>
            </p:cNvSpPr>
            <p:nvPr/>
          </p:nvSpPr>
          <p:spPr bwMode="auto">
            <a:xfrm>
              <a:off x="5210265" y="4541360"/>
              <a:ext cx="1147248" cy="485775"/>
            </a:xfrm>
            <a:prstGeom prst="rect">
              <a:avLst/>
            </a:prstGeom>
            <a:solidFill>
              <a:srgbClr val="00B0F0">
                <a:alpha val="47451"/>
              </a:srgbClr>
            </a:solidFill>
            <a:ln w="28575">
              <a:solidFill>
                <a:srgbClr val="7030A0"/>
              </a:solidFill>
              <a:prstDash val="dash"/>
              <a:miter lim="800000"/>
              <a:headEnd/>
              <a:tailEnd/>
            </a:ln>
            <a:effectLst>
              <a:softEdge rad="31750"/>
            </a:effectLst>
          </p:spPr>
          <p:txBody>
            <a:bodyPr rot="0" vert="horz" wrap="square" lIns="91440" tIns="45720" rIns="91440" bIns="45720" anchor="t" anchorCtr="0">
              <a:noAutofit/>
            </a:bodyPr>
            <a:lstStyle/>
            <a:p>
              <a:pPr>
                <a:lnSpc>
                  <a:spcPct val="107000"/>
                </a:lnSpc>
                <a:spcAft>
                  <a:spcPts val="800"/>
                </a:spcAft>
              </a:pPr>
              <a:r>
                <a:rPr lang="en-GB" sz="1400">
                  <a:effectLst/>
                  <a:latin typeface="Berlin Sans FB" panose="020E0602020502020306" pitchFamily="34" charset="0"/>
                  <a:ea typeface="Calibri" panose="020F0502020204030204" pitchFamily="34" charset="0"/>
                  <a:cs typeface="Times New Roman" panose="02020603050405020304" pitchFamily="18" charset="0"/>
                </a:rPr>
                <a:t>Background research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2"/>
            <p:cNvSpPr txBox="1">
              <a:spLocks noChangeArrowheads="1"/>
            </p:cNvSpPr>
            <p:nvPr/>
          </p:nvSpPr>
          <p:spPr bwMode="auto">
            <a:xfrm>
              <a:off x="1720356" y="338988"/>
              <a:ext cx="1047541" cy="368584"/>
            </a:xfrm>
            <a:prstGeom prst="rect">
              <a:avLst/>
            </a:prstGeom>
            <a:solidFill>
              <a:srgbClr val="00B0F0">
                <a:alpha val="47451"/>
              </a:srgbClr>
            </a:solidFill>
            <a:ln w="28575">
              <a:solidFill>
                <a:srgbClr val="7030A0"/>
              </a:solidFill>
              <a:prstDash val="dash"/>
              <a:miter lim="800000"/>
              <a:headEnd/>
              <a:tailEnd/>
            </a:ln>
            <a:effectLst>
              <a:softEdge rad="31750"/>
            </a:effectLst>
          </p:spPr>
          <p:txBody>
            <a:bodyPr rot="0" vert="horz" wrap="square" lIns="91440" tIns="45720" rIns="91440" bIns="45720" anchor="t" anchorCtr="0">
              <a:noAutofit/>
            </a:bodyPr>
            <a:lstStyle/>
            <a:p>
              <a:pPr>
                <a:lnSpc>
                  <a:spcPct val="107000"/>
                </a:lnSpc>
                <a:spcAft>
                  <a:spcPts val="800"/>
                </a:spcAft>
              </a:pPr>
              <a:r>
                <a:rPr lang="en-GB" sz="1400">
                  <a:effectLst/>
                  <a:latin typeface="Berlin Sans FB" panose="020E0602020502020306" pitchFamily="34" charset="0"/>
                  <a:ea typeface="Calibri" panose="020F0502020204030204" pitchFamily="34" charset="0"/>
                  <a:cs typeface="Times New Roman" panose="02020603050405020304" pitchFamily="18" charset="0"/>
                </a:rPr>
                <a:t>Materials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
            <p:cNvSpPr txBox="1">
              <a:spLocks noChangeArrowheads="1"/>
            </p:cNvSpPr>
            <p:nvPr/>
          </p:nvSpPr>
          <p:spPr bwMode="auto">
            <a:xfrm>
              <a:off x="3829821" y="110707"/>
              <a:ext cx="753003" cy="505027"/>
            </a:xfrm>
            <a:prstGeom prst="rect">
              <a:avLst/>
            </a:prstGeom>
            <a:solidFill>
              <a:srgbClr val="FFFFFF"/>
            </a:solidFill>
            <a:ln w="28575">
              <a:solidFill>
                <a:srgbClr val="7030A0"/>
              </a:solidFill>
              <a:prstDash val="dash"/>
              <a:miter lim="800000"/>
              <a:headEnd/>
              <a:tailEnd/>
            </a:ln>
          </p:spPr>
          <p:txBody>
            <a:bodyPr rot="0" vert="horz" wrap="square" lIns="91440" tIns="45720" rIns="91440" bIns="45720" anchor="t" anchorCtr="0">
              <a:noAutofit/>
            </a:bodyPr>
            <a:lstStyle/>
            <a:p>
              <a:pPr>
                <a:lnSpc>
                  <a:spcPct val="107000"/>
                </a:lnSpc>
                <a:spcAft>
                  <a:spcPts val="800"/>
                </a:spcAft>
              </a:pPr>
              <a:r>
                <a:rPr lang="en-GB" sz="1400">
                  <a:effectLst/>
                  <a:latin typeface="Berlin Sans FB" panose="020E0602020502020306" pitchFamily="34" charset="0"/>
                  <a:ea typeface="Calibri" panose="020F0502020204030204" pitchFamily="34" charset="0"/>
                  <a:cs typeface="Times New Roman" panose="02020603050405020304" pitchFamily="18" charset="0"/>
                </a:rPr>
                <a:t>Catchy title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2"/>
            <p:cNvSpPr txBox="1">
              <a:spLocks noChangeArrowheads="1"/>
            </p:cNvSpPr>
            <p:nvPr/>
          </p:nvSpPr>
          <p:spPr bwMode="auto">
            <a:xfrm>
              <a:off x="-2148427" y="4002333"/>
              <a:ext cx="1217342" cy="838765"/>
            </a:xfrm>
            <a:prstGeom prst="rect">
              <a:avLst/>
            </a:prstGeom>
            <a:solidFill>
              <a:srgbClr val="00B0F0">
                <a:alpha val="47451"/>
              </a:srgbClr>
            </a:solidFill>
            <a:ln w="28575">
              <a:solidFill>
                <a:srgbClr val="7030A0"/>
              </a:solidFill>
              <a:prstDash val="dash"/>
              <a:miter lim="800000"/>
              <a:headEnd/>
              <a:tailEnd/>
            </a:ln>
            <a:effectLst>
              <a:softEdge rad="31750"/>
            </a:effectLst>
          </p:spPr>
          <p:txBody>
            <a:bodyPr rot="0" vert="horz" wrap="square" lIns="91440" tIns="45720" rIns="91440" bIns="45720" anchor="t" anchorCtr="0">
              <a:noAutofit/>
            </a:bodyPr>
            <a:lstStyle/>
            <a:p>
              <a:pPr>
                <a:lnSpc>
                  <a:spcPct val="107000"/>
                </a:lnSpc>
                <a:spcAft>
                  <a:spcPts val="800"/>
                </a:spcAft>
              </a:pPr>
              <a:r>
                <a:rPr lang="en-GB" sz="1400">
                  <a:effectLst/>
                  <a:latin typeface="Berlin Sans FB" panose="020E0602020502020306" pitchFamily="34" charset="0"/>
                  <a:ea typeface="Calibri" panose="020F0502020204030204" pitchFamily="34" charset="0"/>
                  <a:cs typeface="Times New Roman" panose="02020603050405020304" pitchFamily="18" charset="0"/>
                </a:rPr>
                <a:t>Experimental methods/ procedure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2"/>
            <p:cNvSpPr txBox="1">
              <a:spLocks noChangeArrowheads="1"/>
            </p:cNvSpPr>
            <p:nvPr/>
          </p:nvSpPr>
          <p:spPr bwMode="auto">
            <a:xfrm>
              <a:off x="5284810" y="444526"/>
              <a:ext cx="925059" cy="723467"/>
            </a:xfrm>
            <a:prstGeom prst="rect">
              <a:avLst/>
            </a:prstGeom>
            <a:solidFill>
              <a:srgbClr val="00B0F0">
                <a:alpha val="47451"/>
              </a:srgbClr>
            </a:solidFill>
            <a:ln w="28575">
              <a:solidFill>
                <a:srgbClr val="7030A0"/>
              </a:solidFill>
              <a:prstDash val="dash"/>
              <a:miter lim="800000"/>
              <a:headEnd/>
              <a:tailEnd/>
            </a:ln>
            <a:effectLst>
              <a:softEdge rad="31750"/>
            </a:effectLst>
          </p:spPr>
          <p:txBody>
            <a:bodyPr rot="0" vert="horz" wrap="square" lIns="91440" tIns="45720" rIns="91440" bIns="45720" anchor="t" anchorCtr="0">
              <a:noAutofit/>
            </a:bodyPr>
            <a:lstStyle/>
            <a:p>
              <a:pPr>
                <a:lnSpc>
                  <a:spcPct val="107000"/>
                </a:lnSpc>
                <a:spcAft>
                  <a:spcPts val="800"/>
                </a:spcAft>
              </a:pPr>
              <a:r>
                <a:rPr lang="en-GB" sz="1400" dirty="0">
                  <a:effectLst/>
                  <a:latin typeface="Berlin Sans FB" panose="020E0602020502020306" pitchFamily="34" charset="0"/>
                  <a:ea typeface="Calibri" panose="020F0502020204030204" pitchFamily="34" charset="0"/>
                  <a:cs typeface="Times New Roman" panose="02020603050405020304" pitchFamily="18" charset="0"/>
                </a:rPr>
                <a:t>Results: including graphs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2"/>
            <p:cNvSpPr txBox="1">
              <a:spLocks noChangeArrowheads="1"/>
            </p:cNvSpPr>
            <p:nvPr/>
          </p:nvSpPr>
          <p:spPr bwMode="auto">
            <a:xfrm>
              <a:off x="-1029253" y="2253788"/>
              <a:ext cx="1145138" cy="1265156"/>
            </a:xfrm>
            <a:prstGeom prst="rect">
              <a:avLst/>
            </a:prstGeom>
            <a:solidFill>
              <a:srgbClr val="00B0F0">
                <a:alpha val="47451"/>
              </a:srgbClr>
            </a:solidFill>
            <a:ln w="28575">
              <a:solidFill>
                <a:srgbClr val="7030A0"/>
              </a:solidFill>
              <a:prstDash val="dash"/>
              <a:miter lim="800000"/>
              <a:headEnd/>
              <a:tailEnd/>
            </a:ln>
            <a:effectLst>
              <a:softEdge rad="31750"/>
            </a:effectLst>
          </p:spPr>
          <p:txBody>
            <a:bodyPr rot="0" vert="horz" wrap="square" lIns="91440" tIns="45720" rIns="91440" bIns="45720" anchor="t" anchorCtr="0">
              <a:noAutofit/>
            </a:bodyPr>
            <a:lstStyle/>
            <a:p>
              <a:pPr>
                <a:lnSpc>
                  <a:spcPct val="107000"/>
                </a:lnSpc>
                <a:spcAft>
                  <a:spcPts val="800"/>
                </a:spcAft>
              </a:pPr>
              <a:r>
                <a:rPr lang="en-GB" sz="1400">
                  <a:effectLst/>
                  <a:latin typeface="Berlin Sans FB" panose="020E0602020502020306" pitchFamily="34" charset="0"/>
                  <a:ea typeface="Calibri" panose="020F0502020204030204" pitchFamily="34" charset="0"/>
                  <a:cs typeface="Times New Roman" panose="02020603050405020304" pitchFamily="18" charset="0"/>
                </a:rPr>
                <a:t>Conclusion and future directions/ further experiments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2"/>
            <p:cNvSpPr txBox="1">
              <a:spLocks noChangeArrowheads="1"/>
            </p:cNvSpPr>
            <p:nvPr/>
          </p:nvSpPr>
          <p:spPr bwMode="auto">
            <a:xfrm>
              <a:off x="-901159" y="449387"/>
              <a:ext cx="1202008" cy="1242274"/>
            </a:xfrm>
            <a:prstGeom prst="rect">
              <a:avLst/>
            </a:prstGeom>
            <a:solidFill>
              <a:srgbClr val="FFFFFF"/>
            </a:solidFill>
            <a:ln w="28575">
              <a:solidFill>
                <a:srgbClr val="7030A0"/>
              </a:solidFill>
              <a:prstDash val="dash"/>
              <a:miter lim="800000"/>
              <a:headEnd/>
              <a:tailEnd/>
            </a:ln>
          </p:spPr>
          <p:txBody>
            <a:bodyPr rot="0" vert="horz" wrap="square" lIns="91440" tIns="45720" rIns="91440" bIns="45720" anchor="t" anchorCtr="0">
              <a:noAutofit/>
            </a:bodyPr>
            <a:lstStyle/>
            <a:p>
              <a:pPr>
                <a:lnSpc>
                  <a:spcPct val="107000"/>
                </a:lnSpc>
                <a:spcAft>
                  <a:spcPts val="800"/>
                </a:spcAft>
              </a:pPr>
              <a:r>
                <a:rPr lang="en-GB" sz="1400">
                  <a:effectLst/>
                  <a:latin typeface="Berlin Sans FB" panose="020E0602020502020306" pitchFamily="34" charset="0"/>
                  <a:ea typeface="Calibri" panose="020F0502020204030204" pitchFamily="34" charset="0"/>
                  <a:cs typeface="Times New Roman" panose="02020603050405020304" pitchFamily="18" charset="0"/>
                </a:rPr>
                <a:t>Photos of the results or you carrying out the experiments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2"/>
            <p:cNvSpPr txBox="1">
              <a:spLocks noChangeArrowheads="1"/>
            </p:cNvSpPr>
            <p:nvPr/>
          </p:nvSpPr>
          <p:spPr bwMode="auto">
            <a:xfrm>
              <a:off x="4114381" y="5442026"/>
              <a:ext cx="1095931" cy="1166212"/>
            </a:xfrm>
            <a:prstGeom prst="rect">
              <a:avLst/>
            </a:prstGeom>
            <a:solidFill>
              <a:srgbClr val="FFFFFF"/>
            </a:solidFill>
            <a:ln w="28575">
              <a:solidFill>
                <a:srgbClr val="7030A0"/>
              </a:solidFill>
              <a:prstDash val="dash"/>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a:effectLst/>
                  <a:latin typeface="Berlin Sans FB" panose="020E0602020502020306" pitchFamily="34" charset="0"/>
                  <a:ea typeface="Calibri" panose="020F0502020204030204" pitchFamily="34" charset="0"/>
                  <a:cs typeface="Times New Roman" panose="02020603050405020304" pitchFamily="18" charset="0"/>
                </a:rPr>
                <a:t>Clearly labelled sections with large text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2"/>
            <p:cNvSpPr txBox="1">
              <a:spLocks noChangeArrowheads="1"/>
            </p:cNvSpPr>
            <p:nvPr/>
          </p:nvSpPr>
          <p:spPr bwMode="auto">
            <a:xfrm>
              <a:off x="-1631087" y="5366493"/>
              <a:ext cx="1872937" cy="1199947"/>
            </a:xfrm>
            <a:prstGeom prst="rect">
              <a:avLst/>
            </a:prstGeom>
            <a:solidFill>
              <a:srgbClr val="FFFFFF"/>
            </a:solidFill>
            <a:ln w="28575">
              <a:solidFill>
                <a:srgbClr val="7030A0"/>
              </a:solidFill>
              <a:prstDash val="dash"/>
              <a:miter lim="800000"/>
              <a:headEnd/>
              <a:tailEnd/>
            </a:ln>
          </p:spPr>
          <p:txBody>
            <a:bodyPr rot="0" vert="horz" wrap="square" lIns="91440" tIns="45720" rIns="91440" bIns="45720" anchor="t" anchorCtr="0">
              <a:noAutofit/>
            </a:bodyPr>
            <a:lstStyle/>
            <a:p>
              <a:pPr>
                <a:lnSpc>
                  <a:spcPct val="107000"/>
                </a:lnSpc>
                <a:spcAft>
                  <a:spcPts val="800"/>
                </a:spcAft>
              </a:pPr>
              <a:r>
                <a:rPr lang="en-GB" sz="1400">
                  <a:effectLst/>
                  <a:latin typeface="Berlin Sans FB" panose="020E0602020502020306" pitchFamily="34" charset="0"/>
                  <a:ea typeface="Calibri" panose="020F0502020204030204" pitchFamily="34" charset="0"/>
                  <a:cs typeface="Times New Roman" panose="02020603050405020304" pitchFamily="18" charset="0"/>
                </a:rPr>
                <a:t>Examples of materials used in the experiments that you can use to help you explain your research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Picture 15" descr="Image result for pencil"/>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565" y="481132"/>
            <a:ext cx="552305" cy="542996"/>
          </a:xfrm>
          <a:prstGeom prst="rect">
            <a:avLst/>
          </a:prstGeom>
          <a:noFill/>
          <a:ln>
            <a:noFill/>
          </a:ln>
        </p:spPr>
      </p:pic>
    </p:spTree>
    <p:extLst>
      <p:ext uri="{BB962C8B-B14F-4D97-AF65-F5344CB8AC3E}">
        <p14:creationId xmlns:p14="http://schemas.microsoft.com/office/powerpoint/2010/main" val="1483086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1329" y="103274"/>
            <a:ext cx="4649030" cy="923330"/>
          </a:xfrm>
          <a:prstGeom prst="rect">
            <a:avLst/>
          </a:prstGeom>
        </p:spPr>
        <p:txBody>
          <a:bodyPr wrap="none">
            <a:spAutoFit/>
          </a:bodyPr>
          <a:lstStyle/>
          <a:p>
            <a:pPr algn="ctr"/>
            <a:r>
              <a:rPr lang="en-GB" sz="5400" b="1" dirty="0">
                <a:solidFill>
                  <a:srgbClr val="92D050"/>
                </a:solidFill>
                <a:latin typeface="Berlin Sans FB" panose="020E0602020502020306" pitchFamily="34" charset="0"/>
              </a:rPr>
              <a:t>Poster boards</a:t>
            </a:r>
          </a:p>
        </p:txBody>
      </p:sp>
      <p:sp>
        <p:nvSpPr>
          <p:cNvPr id="3" name="Rectangle 2"/>
          <p:cNvSpPr/>
          <p:nvPr/>
        </p:nvSpPr>
        <p:spPr>
          <a:xfrm>
            <a:off x="1221063" y="1499444"/>
            <a:ext cx="6559296" cy="4524315"/>
          </a:xfrm>
          <a:prstGeom prst="rect">
            <a:avLst/>
          </a:prstGeom>
        </p:spPr>
        <p:txBody>
          <a:bodyPr wrap="square">
            <a:spAutoFit/>
          </a:bodyPr>
          <a:lstStyle/>
          <a:p>
            <a:pPr marL="342900" indent="-342900">
              <a:buFont typeface="Wingdings" panose="05000000000000000000" pitchFamily="2" charset="2"/>
              <a:buChar char="Ø"/>
            </a:pPr>
            <a:r>
              <a:rPr lang="en-GB" sz="2400" dirty="0">
                <a:latin typeface="Berlin Sans FB" panose="020E0602020502020306" pitchFamily="34" charset="0"/>
              </a:rPr>
              <a:t>6 sheets of A4 paper to stick up on a board</a:t>
            </a:r>
          </a:p>
          <a:p>
            <a:endParaRPr lang="en-GB" sz="2400" dirty="0">
              <a:latin typeface="Berlin Sans FB" panose="020E0602020502020306" pitchFamily="34" charset="0"/>
            </a:endParaRPr>
          </a:p>
          <a:p>
            <a:pPr marL="342900" indent="-342900">
              <a:buFont typeface="Wingdings" panose="05000000000000000000" pitchFamily="2" charset="2"/>
              <a:buChar char="Ø"/>
            </a:pPr>
            <a:r>
              <a:rPr lang="en-GB" sz="2400" dirty="0">
                <a:latin typeface="Berlin Sans FB" panose="020E0602020502020306" pitchFamily="34" charset="0"/>
              </a:rPr>
              <a:t>Each person in the group takes 1 (or 2) sections:  </a:t>
            </a:r>
          </a:p>
          <a:p>
            <a:r>
              <a:rPr lang="en-GB" sz="2400" dirty="0">
                <a:latin typeface="Berlin Sans FB" panose="020E0602020502020306" pitchFamily="34" charset="0"/>
              </a:rPr>
              <a:t>	title, </a:t>
            </a:r>
          </a:p>
          <a:p>
            <a:r>
              <a:rPr lang="en-GB" sz="2400" dirty="0">
                <a:latin typeface="Berlin Sans FB" panose="020E0602020502020306" pitchFamily="34" charset="0"/>
              </a:rPr>
              <a:t>	question and hypothesis, </a:t>
            </a:r>
          </a:p>
          <a:p>
            <a:r>
              <a:rPr lang="en-GB" sz="2400" dirty="0">
                <a:latin typeface="Berlin Sans FB" panose="020E0602020502020306" pitchFamily="34" charset="0"/>
              </a:rPr>
              <a:t>	method, </a:t>
            </a:r>
          </a:p>
          <a:p>
            <a:r>
              <a:rPr lang="en-GB" sz="2400" dirty="0">
                <a:latin typeface="Berlin Sans FB" panose="020E0602020502020306" pitchFamily="34" charset="0"/>
              </a:rPr>
              <a:t>	results (table and graph), </a:t>
            </a:r>
          </a:p>
          <a:p>
            <a:r>
              <a:rPr lang="en-GB" sz="2400" dirty="0">
                <a:latin typeface="Berlin Sans FB" panose="020E0602020502020306" pitchFamily="34" charset="0"/>
              </a:rPr>
              <a:t>	conclusion, </a:t>
            </a:r>
          </a:p>
          <a:p>
            <a:r>
              <a:rPr lang="en-GB" sz="2400" dirty="0">
                <a:latin typeface="Berlin Sans FB" panose="020E0602020502020306" pitchFamily="34" charset="0"/>
              </a:rPr>
              <a:t>	evaluation </a:t>
            </a:r>
          </a:p>
          <a:p>
            <a:pPr marL="342900" indent="-342900">
              <a:buFont typeface="Wingdings" panose="05000000000000000000" pitchFamily="2" charset="2"/>
              <a:buChar char="Ø"/>
            </a:pPr>
            <a:endParaRPr lang="en-GB" sz="2400" dirty="0">
              <a:latin typeface="Berlin Sans FB" panose="020E0602020502020306" pitchFamily="34" charset="0"/>
            </a:endParaRPr>
          </a:p>
          <a:p>
            <a:pPr marL="342900" indent="-342900">
              <a:buFont typeface="Wingdings" panose="05000000000000000000" pitchFamily="2" charset="2"/>
              <a:buChar char="Ø"/>
            </a:pPr>
            <a:endParaRPr lang="en-GB" sz="2400" dirty="0">
              <a:latin typeface="Berlin Sans FB" panose="020E0602020502020306" pitchFamily="34" charset="0"/>
            </a:endParaRPr>
          </a:p>
          <a:p>
            <a:pPr marL="342900" indent="-342900">
              <a:buFont typeface="Wingdings" panose="05000000000000000000" pitchFamily="2" charset="2"/>
              <a:buChar char="Ø"/>
            </a:pPr>
            <a:endParaRPr lang="en-GB" sz="2400" dirty="0">
              <a:latin typeface="Berlin Sans FB" panose="020E0602020502020306" pitchFamily="34" charset="0"/>
            </a:endParaRPr>
          </a:p>
        </p:txBody>
      </p:sp>
      <p:pic>
        <p:nvPicPr>
          <p:cNvPr id="4" name="Picture 3" descr="pink-splat-1915129"/>
          <p:cNvPicPr/>
          <p:nvPr/>
        </p:nvPicPr>
        <p:blipFill>
          <a:blip r:embed="rId2">
            <a:extLst>
              <a:ext uri="{28A0092B-C50C-407E-A947-70E740481C1C}">
                <a14:useLocalDpi xmlns:a14="http://schemas.microsoft.com/office/drawing/2010/main" val="0"/>
              </a:ext>
            </a:extLst>
          </a:blip>
          <a:srcRect/>
          <a:stretch>
            <a:fillRect/>
          </a:stretch>
        </p:blipFill>
        <p:spPr bwMode="auto">
          <a:xfrm>
            <a:off x="7924877" y="2420438"/>
            <a:ext cx="4119640" cy="3866085"/>
          </a:xfrm>
          <a:prstGeom prst="rect">
            <a:avLst/>
          </a:prstGeom>
          <a:noFill/>
          <a:ln>
            <a:noFill/>
          </a:ln>
        </p:spPr>
      </p:pic>
    </p:spTree>
    <p:extLst>
      <p:ext uri="{BB962C8B-B14F-4D97-AF65-F5344CB8AC3E}">
        <p14:creationId xmlns:p14="http://schemas.microsoft.com/office/powerpoint/2010/main" val="843124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0281" y="0"/>
            <a:ext cx="7672215" cy="6716366"/>
          </a:xfrm>
          <a:prstGeom prst="rect">
            <a:avLst/>
          </a:prstGeom>
        </p:spPr>
      </p:pic>
    </p:spTree>
    <p:extLst>
      <p:ext uri="{BB962C8B-B14F-4D97-AF65-F5344CB8AC3E}">
        <p14:creationId xmlns:p14="http://schemas.microsoft.com/office/powerpoint/2010/main" val="986527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4353" y="1"/>
            <a:ext cx="7594042" cy="6657998"/>
          </a:xfrm>
          <a:prstGeom prst="rect">
            <a:avLst/>
          </a:prstGeom>
        </p:spPr>
      </p:pic>
    </p:spTree>
    <p:extLst>
      <p:ext uri="{BB962C8B-B14F-4D97-AF65-F5344CB8AC3E}">
        <p14:creationId xmlns:p14="http://schemas.microsoft.com/office/powerpoint/2010/main" val="1059083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369C6444-48CA-4EF4-B9F5-2645BAF0FC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8995" y="475408"/>
            <a:ext cx="2939072" cy="1206152"/>
          </a:xfrm>
          <a:prstGeom prst="rect">
            <a:avLst/>
          </a:prstGeom>
        </p:spPr>
      </p:pic>
      <p:pic>
        <p:nvPicPr>
          <p:cNvPr id="12" name="Picture 11"/>
          <p:cNvPicPr/>
          <p:nvPr/>
        </p:nvPicPr>
        <p:blipFill>
          <a:blip r:embed="rId4">
            <a:extLst>
              <a:ext uri="{28A0092B-C50C-407E-A947-70E740481C1C}">
                <a14:useLocalDpi xmlns:a14="http://schemas.microsoft.com/office/drawing/2010/main" val="0"/>
              </a:ext>
            </a:extLst>
          </a:blip>
          <a:srcRect/>
          <a:stretch>
            <a:fillRect/>
          </a:stretch>
        </p:blipFill>
        <p:spPr bwMode="auto">
          <a:xfrm rot="8902875">
            <a:off x="-923291" y="3123139"/>
            <a:ext cx="4978854" cy="4742158"/>
          </a:xfrm>
          <a:prstGeom prst="rect">
            <a:avLst/>
          </a:prstGeom>
          <a:noFill/>
          <a:ln>
            <a:noFill/>
          </a:ln>
          <a:effectLst/>
        </p:spPr>
      </p:pic>
      <p:pic>
        <p:nvPicPr>
          <p:cNvPr id="11" name="Picture 10" descr="http://www.joeypennacchio.com/images/splat2color.pn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716669" flipV="1">
            <a:off x="6245732" y="2453933"/>
            <a:ext cx="6499577" cy="5438530"/>
          </a:xfrm>
          <a:prstGeom prst="rect">
            <a:avLst/>
          </a:prstGeom>
          <a:noFill/>
        </p:spPr>
      </p:pic>
      <p:pic>
        <p:nvPicPr>
          <p:cNvPr id="8" name="Picture 7"/>
          <p:cNvPicPr/>
          <p:nvPr/>
        </p:nvPicPr>
        <p:blipFill>
          <a:blip r:embed="rId6">
            <a:extLst>
              <a:ext uri="{28A0092B-C50C-407E-A947-70E740481C1C}">
                <a14:useLocalDpi xmlns:a14="http://schemas.microsoft.com/office/drawing/2010/main" val="0"/>
              </a:ext>
            </a:extLst>
          </a:blip>
          <a:srcRect/>
          <a:stretch>
            <a:fillRect/>
          </a:stretch>
        </p:blipFill>
        <p:spPr bwMode="auto">
          <a:xfrm rot="18549417">
            <a:off x="-1301988" y="-1789080"/>
            <a:ext cx="5682830" cy="5274371"/>
          </a:xfrm>
          <a:prstGeom prst="rect">
            <a:avLst/>
          </a:prstGeom>
          <a:noFill/>
          <a:ln>
            <a:noFill/>
          </a:ln>
          <a:effectLst/>
        </p:spPr>
      </p:pic>
      <p:pic>
        <p:nvPicPr>
          <p:cNvPr id="10" name="Picture 9" descr="pink-splat-1915129"/>
          <p:cNvPicPr/>
          <p:nvPr/>
        </p:nvPicPr>
        <p:blipFill>
          <a:blip r:embed="rId7">
            <a:extLst>
              <a:ext uri="{28A0092B-C50C-407E-A947-70E740481C1C}">
                <a14:useLocalDpi xmlns:a14="http://schemas.microsoft.com/office/drawing/2010/main" val="0"/>
              </a:ext>
            </a:extLst>
          </a:blip>
          <a:srcRect/>
          <a:stretch>
            <a:fillRect/>
          </a:stretch>
        </p:blipFill>
        <p:spPr bwMode="auto">
          <a:xfrm>
            <a:off x="8472894" y="-1457634"/>
            <a:ext cx="4119640" cy="3866085"/>
          </a:xfrm>
          <a:prstGeom prst="rect">
            <a:avLst/>
          </a:prstGeom>
          <a:noFill/>
          <a:ln>
            <a:noFill/>
          </a:ln>
        </p:spPr>
      </p:pic>
      <p:sp>
        <p:nvSpPr>
          <p:cNvPr id="9" name="Text Box 516"/>
          <p:cNvSpPr txBox="1"/>
          <p:nvPr/>
        </p:nvSpPr>
        <p:spPr>
          <a:xfrm>
            <a:off x="3004820" y="2741835"/>
            <a:ext cx="6182360" cy="14503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b="1" dirty="0">
                <a:effectLst/>
                <a:latin typeface="Berlin Sans FB" panose="020E0602020502020306" pitchFamily="34" charset="0"/>
                <a:ea typeface="Calibri" panose="020F0502020204030204" pitchFamily="34" charset="0"/>
                <a:cs typeface="Times New Roman" panose="02020603050405020304" pitchFamily="18" charset="0"/>
              </a:rPr>
              <a:t>Research Project</a:t>
            </a:r>
          </a:p>
          <a:p>
            <a:pPr algn="ctr">
              <a:lnSpc>
                <a:spcPct val="107000"/>
              </a:lnSpc>
              <a:spcAft>
                <a:spcPts val="800"/>
              </a:spcAft>
            </a:pPr>
            <a:r>
              <a:rPr lang="en-GB" sz="5400" b="1" dirty="0">
                <a:latin typeface="Berlin Sans FB" panose="020E0602020502020306" pitchFamily="34" charset="0"/>
                <a:ea typeface="Calibri" panose="020F0502020204030204" pitchFamily="34" charset="0"/>
                <a:cs typeface="Times New Roman" panose="02020603050405020304" pitchFamily="18" charset="0"/>
              </a:rPr>
              <a:t>Session 5</a:t>
            </a:r>
            <a:r>
              <a:rPr lang="en-GB" sz="5400" b="1" dirty="0">
                <a:effectLst/>
                <a:latin typeface="Berlin Sans FB" panose="020E0602020502020306" pitchFamily="34" charset="0"/>
                <a:ea typeface="Calibri" panose="020F0502020204030204" pitchFamily="34" charset="0"/>
                <a:cs typeface="Times New Roman" panose="02020603050405020304" pitchFamily="18" charset="0"/>
              </a:rPr>
              <a:t> </a:t>
            </a:r>
            <a:endParaRPr lang="en-GB" sz="5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788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ttp://www.joeypennacchio.com/images/splat2color.pn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304016" flipV="1">
            <a:off x="7957348" y="3263591"/>
            <a:ext cx="5253536" cy="4486703"/>
          </a:xfrm>
          <a:prstGeom prst="rect">
            <a:avLst/>
          </a:prstGeom>
          <a:noFill/>
        </p:spPr>
      </p:pic>
      <p:pic>
        <p:nvPicPr>
          <p:cNvPr id="5" name="Picture 4" descr="X:\Administration\Groups\LifelongLearning\Widening Participation\Widening Participation\WPO\Outreach\science\Science Fairs in schools\9th Primary Science fair - wilshire\IMAG0008.JPG"/>
          <p:cNvPicPr/>
          <p:nvPr/>
        </p:nvPicPr>
        <p:blipFill rotWithShape="1">
          <a:blip r:embed="rId4" cstate="print">
            <a:extLst>
              <a:ext uri="{28A0092B-C50C-407E-A947-70E740481C1C}">
                <a14:useLocalDpi xmlns:a14="http://schemas.microsoft.com/office/drawing/2010/main" val="0"/>
              </a:ext>
            </a:extLst>
          </a:blip>
          <a:srcRect l="3362" t="2415" r="10517" b="6207"/>
          <a:stretch/>
        </p:blipFill>
        <p:spPr bwMode="auto">
          <a:xfrm>
            <a:off x="7423313" y="180714"/>
            <a:ext cx="4114099" cy="3211311"/>
          </a:xfrm>
          <a:prstGeom prst="rect">
            <a:avLst/>
          </a:prstGeom>
          <a:noFill/>
          <a:ln>
            <a:noFill/>
          </a:ln>
          <a:extLst>
            <a:ext uri="{53640926-AAD7-44D8-BBD7-CCE9431645EC}">
              <a14:shadowObscured xmlns:a14="http://schemas.microsoft.com/office/drawing/2010/main"/>
            </a:ext>
          </a:extLst>
        </p:spPr>
      </p:pic>
      <p:pic>
        <p:nvPicPr>
          <p:cNvPr id="4" name="Picture 3" descr="X:\Administration\Groups\LifelongLearning\Widening Participation\Widening Participation\WPO\Outreach\science\Science Fairs in schools\9th Primary Science fair - wilshire\IMAG001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7044" y="3591879"/>
            <a:ext cx="3889510" cy="2787732"/>
          </a:xfrm>
          <a:prstGeom prst="rect">
            <a:avLst/>
          </a:prstGeom>
          <a:noFill/>
          <a:ln>
            <a:noFill/>
          </a:ln>
        </p:spPr>
      </p:pic>
      <p:pic>
        <p:nvPicPr>
          <p:cNvPr id="3" name="Picture 2" descr="X:\Administration\Groups\LifelongLearning\Widening Participation\Widening Participation\WPO\Outreach\science\Science Fairs in schools\9th Primary Science fair - wilshire\IMAG0010.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435" y="3591879"/>
            <a:ext cx="3746266" cy="2787732"/>
          </a:xfrm>
          <a:prstGeom prst="rect">
            <a:avLst/>
          </a:prstGeom>
          <a:noFill/>
          <a:ln>
            <a:noFill/>
          </a:ln>
        </p:spPr>
      </p:pic>
      <p:pic>
        <p:nvPicPr>
          <p:cNvPr id="2" name="Picture 1" descr="X:\Administration\Groups\LifelongLearning\Widening Participation\Widening Participation\WPO\Outreach\science\Science Fairs in schools\9th Primary Science fair - wilshire\IMAG0026.JPG"/>
          <p:cNvPicPr/>
          <p:nvPr/>
        </p:nvPicPr>
        <p:blipFill rotWithShape="1">
          <a:blip r:embed="rId7" cstate="print">
            <a:extLst>
              <a:ext uri="{28A0092B-C50C-407E-A947-70E740481C1C}">
                <a14:useLocalDpi xmlns:a14="http://schemas.microsoft.com/office/drawing/2010/main" val="0"/>
              </a:ext>
            </a:extLst>
          </a:blip>
          <a:srcRect l="10982" r="17116"/>
          <a:stretch/>
        </p:blipFill>
        <p:spPr bwMode="auto">
          <a:xfrm>
            <a:off x="3274086" y="230783"/>
            <a:ext cx="3184659" cy="3211311"/>
          </a:xfrm>
          <a:prstGeom prst="rect">
            <a:avLst/>
          </a:prstGeom>
          <a:noFill/>
          <a:ln>
            <a:noFill/>
          </a:ln>
          <a:extLst>
            <a:ext uri="{53640926-AAD7-44D8-BBD7-CCE9431645EC}">
              <a14:shadowObscured xmlns:a14="http://schemas.microsoft.com/office/drawing/2010/main"/>
            </a:ext>
          </a:extLst>
        </p:spPr>
      </p:pic>
      <p:pic>
        <p:nvPicPr>
          <p:cNvPr id="11" name="Picture 10"/>
          <p:cNvPicPr/>
          <p:nvPr/>
        </p:nvPicPr>
        <p:blipFill>
          <a:blip r:embed="rId8">
            <a:extLst>
              <a:ext uri="{28A0092B-C50C-407E-A947-70E740481C1C}">
                <a14:useLocalDpi xmlns:a14="http://schemas.microsoft.com/office/drawing/2010/main" val="0"/>
              </a:ext>
            </a:extLst>
          </a:blip>
          <a:srcRect/>
          <a:stretch>
            <a:fillRect/>
          </a:stretch>
        </p:blipFill>
        <p:spPr bwMode="auto">
          <a:xfrm rot="8902875">
            <a:off x="-1155061" y="-464831"/>
            <a:ext cx="3809790" cy="3703672"/>
          </a:xfrm>
          <a:prstGeom prst="rect">
            <a:avLst/>
          </a:prstGeom>
          <a:noFill/>
          <a:ln>
            <a:noFill/>
          </a:ln>
          <a:effectLst/>
        </p:spPr>
      </p:pic>
    </p:spTree>
    <p:extLst>
      <p:ext uri="{BB962C8B-B14F-4D97-AF65-F5344CB8AC3E}">
        <p14:creationId xmlns:p14="http://schemas.microsoft.com/office/powerpoint/2010/main" val="6388412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80681" y="68690"/>
            <a:ext cx="8926904" cy="6495471"/>
            <a:chOff x="-2148427" y="110707"/>
            <a:chExt cx="8928624" cy="6497531"/>
          </a:xfrm>
        </p:grpSpPr>
        <p:pic>
          <p:nvPicPr>
            <p:cNvPr id="3" name="Picture 2" descr="X:\Administration\Groups\LifelongLearning\Widening Participation\Widening Participation\WPO\Outreach\science\Science Fairs in schools\9th Primary Science fair - wilshire\IMAG0033.JPG"/>
            <p:cNvPicPr>
              <a:picLocks noChangeAspect="1"/>
            </p:cNvPicPr>
            <p:nvPr/>
          </p:nvPicPr>
          <p:blipFill rotWithShape="1">
            <a:blip r:embed="rId2" cstate="print">
              <a:extLst>
                <a:ext uri="{28A0092B-C50C-407E-A947-70E740481C1C}">
                  <a14:useLocalDpi xmlns:a14="http://schemas.microsoft.com/office/drawing/2010/main" val="0"/>
                </a:ext>
              </a:extLst>
            </a:blip>
            <a:srcRect l="12132" r="22551"/>
            <a:stretch/>
          </p:blipFill>
          <p:spPr bwMode="auto">
            <a:xfrm>
              <a:off x="1162854" y="1167993"/>
              <a:ext cx="3550285" cy="4076700"/>
            </a:xfrm>
            <a:prstGeom prst="rect">
              <a:avLst/>
            </a:prstGeom>
            <a:noFill/>
            <a:ln>
              <a:solidFill>
                <a:schemeClr val="tx1"/>
              </a:solidFill>
            </a:ln>
            <a:extLst>
              <a:ext uri="{53640926-AAD7-44D8-BBD7-CCE9431645EC}">
                <a14:shadowObscured xmlns:a14="http://schemas.microsoft.com/office/drawing/2010/main"/>
              </a:ext>
            </a:extLst>
          </p:spPr>
        </p:pic>
        <p:sp>
          <p:nvSpPr>
            <p:cNvPr id="4" name="Text Box 2"/>
            <p:cNvSpPr txBox="1">
              <a:spLocks noChangeArrowheads="1"/>
            </p:cNvSpPr>
            <p:nvPr/>
          </p:nvSpPr>
          <p:spPr bwMode="auto">
            <a:xfrm>
              <a:off x="5760109" y="1477997"/>
              <a:ext cx="1020088" cy="999452"/>
            </a:xfrm>
            <a:prstGeom prst="rect">
              <a:avLst/>
            </a:prstGeom>
            <a:solidFill>
              <a:srgbClr val="FFFFFF"/>
            </a:solidFill>
            <a:ln w="28575">
              <a:solidFill>
                <a:srgbClr val="7030A0"/>
              </a:solidFill>
              <a:prstDash val="dash"/>
              <a:miter lim="800000"/>
              <a:headEnd/>
              <a:tailEnd/>
            </a:ln>
          </p:spPr>
          <p:txBody>
            <a:bodyPr rot="0" vert="horz" wrap="square" lIns="91440" tIns="45720" rIns="91440" bIns="45720" anchor="t" anchorCtr="0">
              <a:noAutofit/>
            </a:bodyPr>
            <a:lstStyle/>
            <a:p>
              <a:pPr>
                <a:lnSpc>
                  <a:spcPct val="107000"/>
                </a:lnSpc>
                <a:spcAft>
                  <a:spcPts val="800"/>
                </a:spcAft>
              </a:pPr>
              <a:r>
                <a:rPr lang="en-GB" sz="1400">
                  <a:effectLst/>
                  <a:latin typeface="Berlin Sans FB" panose="020E0602020502020306" pitchFamily="34" charset="0"/>
                  <a:ea typeface="Calibri" panose="020F0502020204030204" pitchFamily="34" charset="0"/>
                  <a:cs typeface="Times New Roman" panose="02020603050405020304" pitchFamily="18" charset="0"/>
                </a:rPr>
                <a:t>Trifold cardboard display board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
            <p:cNvSpPr txBox="1">
              <a:spLocks noChangeArrowheads="1"/>
            </p:cNvSpPr>
            <p:nvPr/>
          </p:nvSpPr>
          <p:spPr bwMode="auto">
            <a:xfrm>
              <a:off x="5760109" y="3310658"/>
              <a:ext cx="935355" cy="1007383"/>
            </a:xfrm>
            <a:prstGeom prst="rect">
              <a:avLst/>
            </a:prstGeom>
            <a:solidFill>
              <a:srgbClr val="FFFFFF"/>
            </a:solidFill>
            <a:ln w="28575">
              <a:solidFill>
                <a:srgbClr val="7030A0"/>
              </a:solidFill>
              <a:prstDash val="dash"/>
              <a:miter lim="800000"/>
              <a:headEnd/>
              <a:tailEnd/>
            </a:ln>
          </p:spPr>
          <p:txBody>
            <a:bodyPr rot="0" vert="horz" wrap="square" lIns="91440" tIns="45720" rIns="91440" bIns="45720" anchor="t" anchorCtr="0">
              <a:noAutofit/>
            </a:bodyPr>
            <a:lstStyle/>
            <a:p>
              <a:pPr>
                <a:lnSpc>
                  <a:spcPct val="107000"/>
                </a:lnSpc>
                <a:spcAft>
                  <a:spcPts val="800"/>
                </a:spcAft>
              </a:pPr>
              <a:r>
                <a:rPr lang="en-GB" sz="1400">
                  <a:effectLst/>
                  <a:latin typeface="Berlin Sans FB" panose="020E0602020502020306" pitchFamily="34" charset="0"/>
                  <a:ea typeface="Calibri" panose="020F0502020204030204" pitchFamily="34" charset="0"/>
                  <a:cs typeface="Times New Roman" panose="02020603050405020304" pitchFamily="18" charset="0"/>
                </a:rPr>
                <a:t>Abstract: Summary of your research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2"/>
            <p:cNvSpPr txBox="1">
              <a:spLocks noChangeArrowheads="1"/>
            </p:cNvSpPr>
            <p:nvPr/>
          </p:nvSpPr>
          <p:spPr bwMode="auto">
            <a:xfrm>
              <a:off x="2456283" y="5603267"/>
              <a:ext cx="1075702" cy="322455"/>
            </a:xfrm>
            <a:prstGeom prst="rect">
              <a:avLst/>
            </a:prstGeom>
            <a:solidFill>
              <a:srgbClr val="00B0F0">
                <a:alpha val="47451"/>
              </a:srgbClr>
            </a:solidFill>
            <a:ln w="28575">
              <a:solidFill>
                <a:srgbClr val="7030A0"/>
              </a:solidFill>
              <a:prstDash val="dash"/>
              <a:miter lim="800000"/>
              <a:headEnd/>
              <a:tailEnd/>
            </a:ln>
            <a:effectLst>
              <a:softEdge rad="31750"/>
            </a:effectLst>
          </p:spPr>
          <p:txBody>
            <a:bodyPr rot="0" vert="horz" wrap="square" lIns="91440" tIns="45720" rIns="91440" bIns="45720" anchor="t" anchorCtr="0">
              <a:noAutofit/>
            </a:bodyPr>
            <a:lstStyle/>
            <a:p>
              <a:pPr>
                <a:lnSpc>
                  <a:spcPct val="107000"/>
                </a:lnSpc>
                <a:spcAft>
                  <a:spcPts val="800"/>
                </a:spcAft>
              </a:pPr>
              <a:r>
                <a:rPr lang="en-GB" sz="1400">
                  <a:effectLst/>
                  <a:latin typeface="Berlin Sans FB" panose="020E0602020502020306" pitchFamily="34" charset="0"/>
                  <a:ea typeface="Calibri" panose="020F0502020204030204" pitchFamily="34" charset="0"/>
                  <a:cs typeface="Times New Roman" panose="02020603050405020304" pitchFamily="18" charset="0"/>
                </a:rPr>
                <a:t>Hypothesis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2"/>
            <p:cNvSpPr txBox="1">
              <a:spLocks noChangeArrowheads="1"/>
            </p:cNvSpPr>
            <p:nvPr/>
          </p:nvSpPr>
          <p:spPr bwMode="auto">
            <a:xfrm>
              <a:off x="5210265" y="4541360"/>
              <a:ext cx="1147248" cy="485775"/>
            </a:xfrm>
            <a:prstGeom prst="rect">
              <a:avLst/>
            </a:prstGeom>
            <a:solidFill>
              <a:srgbClr val="00B0F0">
                <a:alpha val="47451"/>
              </a:srgbClr>
            </a:solidFill>
            <a:ln w="28575">
              <a:solidFill>
                <a:srgbClr val="7030A0"/>
              </a:solidFill>
              <a:prstDash val="dash"/>
              <a:miter lim="800000"/>
              <a:headEnd/>
              <a:tailEnd/>
            </a:ln>
            <a:effectLst>
              <a:softEdge rad="31750"/>
            </a:effectLst>
          </p:spPr>
          <p:txBody>
            <a:bodyPr rot="0" vert="horz" wrap="square" lIns="91440" tIns="45720" rIns="91440" bIns="45720" anchor="t" anchorCtr="0">
              <a:noAutofit/>
            </a:bodyPr>
            <a:lstStyle/>
            <a:p>
              <a:pPr>
                <a:lnSpc>
                  <a:spcPct val="107000"/>
                </a:lnSpc>
                <a:spcAft>
                  <a:spcPts val="800"/>
                </a:spcAft>
              </a:pPr>
              <a:r>
                <a:rPr lang="en-GB" sz="1400">
                  <a:effectLst/>
                  <a:latin typeface="Berlin Sans FB" panose="020E0602020502020306" pitchFamily="34" charset="0"/>
                  <a:ea typeface="Calibri" panose="020F0502020204030204" pitchFamily="34" charset="0"/>
                  <a:cs typeface="Times New Roman" panose="02020603050405020304" pitchFamily="18" charset="0"/>
                </a:rPr>
                <a:t>Background research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2"/>
            <p:cNvSpPr txBox="1">
              <a:spLocks noChangeArrowheads="1"/>
            </p:cNvSpPr>
            <p:nvPr/>
          </p:nvSpPr>
          <p:spPr bwMode="auto">
            <a:xfrm>
              <a:off x="1720356" y="338988"/>
              <a:ext cx="1047541" cy="368584"/>
            </a:xfrm>
            <a:prstGeom prst="rect">
              <a:avLst/>
            </a:prstGeom>
            <a:solidFill>
              <a:srgbClr val="00B0F0">
                <a:alpha val="47451"/>
              </a:srgbClr>
            </a:solidFill>
            <a:ln w="28575">
              <a:solidFill>
                <a:srgbClr val="7030A0"/>
              </a:solidFill>
              <a:prstDash val="dash"/>
              <a:miter lim="800000"/>
              <a:headEnd/>
              <a:tailEnd/>
            </a:ln>
            <a:effectLst>
              <a:softEdge rad="31750"/>
            </a:effectLst>
          </p:spPr>
          <p:txBody>
            <a:bodyPr rot="0" vert="horz" wrap="square" lIns="91440" tIns="45720" rIns="91440" bIns="45720" anchor="t" anchorCtr="0">
              <a:noAutofit/>
            </a:bodyPr>
            <a:lstStyle/>
            <a:p>
              <a:pPr>
                <a:lnSpc>
                  <a:spcPct val="107000"/>
                </a:lnSpc>
                <a:spcAft>
                  <a:spcPts val="800"/>
                </a:spcAft>
              </a:pPr>
              <a:r>
                <a:rPr lang="en-GB" sz="1400">
                  <a:effectLst/>
                  <a:latin typeface="Berlin Sans FB" panose="020E0602020502020306" pitchFamily="34" charset="0"/>
                  <a:ea typeface="Calibri" panose="020F0502020204030204" pitchFamily="34" charset="0"/>
                  <a:cs typeface="Times New Roman" panose="02020603050405020304" pitchFamily="18" charset="0"/>
                </a:rPr>
                <a:t>Materials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
            <p:cNvSpPr txBox="1">
              <a:spLocks noChangeArrowheads="1"/>
            </p:cNvSpPr>
            <p:nvPr/>
          </p:nvSpPr>
          <p:spPr bwMode="auto">
            <a:xfrm>
              <a:off x="3829821" y="110707"/>
              <a:ext cx="753003" cy="505027"/>
            </a:xfrm>
            <a:prstGeom prst="rect">
              <a:avLst/>
            </a:prstGeom>
            <a:solidFill>
              <a:srgbClr val="FFFFFF"/>
            </a:solidFill>
            <a:ln w="28575">
              <a:solidFill>
                <a:srgbClr val="7030A0"/>
              </a:solidFill>
              <a:prstDash val="dash"/>
              <a:miter lim="800000"/>
              <a:headEnd/>
              <a:tailEnd/>
            </a:ln>
          </p:spPr>
          <p:txBody>
            <a:bodyPr rot="0" vert="horz" wrap="square" lIns="91440" tIns="45720" rIns="91440" bIns="45720" anchor="t" anchorCtr="0">
              <a:noAutofit/>
            </a:bodyPr>
            <a:lstStyle/>
            <a:p>
              <a:pPr>
                <a:lnSpc>
                  <a:spcPct val="107000"/>
                </a:lnSpc>
                <a:spcAft>
                  <a:spcPts val="800"/>
                </a:spcAft>
              </a:pPr>
              <a:r>
                <a:rPr lang="en-GB" sz="1400">
                  <a:effectLst/>
                  <a:latin typeface="Berlin Sans FB" panose="020E0602020502020306" pitchFamily="34" charset="0"/>
                  <a:ea typeface="Calibri" panose="020F0502020204030204" pitchFamily="34" charset="0"/>
                  <a:cs typeface="Times New Roman" panose="02020603050405020304" pitchFamily="18" charset="0"/>
                </a:rPr>
                <a:t>Catchy title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2"/>
            <p:cNvSpPr txBox="1">
              <a:spLocks noChangeArrowheads="1"/>
            </p:cNvSpPr>
            <p:nvPr/>
          </p:nvSpPr>
          <p:spPr bwMode="auto">
            <a:xfrm>
              <a:off x="-2148427" y="4002333"/>
              <a:ext cx="1217342" cy="838765"/>
            </a:xfrm>
            <a:prstGeom prst="rect">
              <a:avLst/>
            </a:prstGeom>
            <a:solidFill>
              <a:srgbClr val="00B0F0">
                <a:alpha val="47451"/>
              </a:srgbClr>
            </a:solidFill>
            <a:ln w="28575">
              <a:solidFill>
                <a:srgbClr val="7030A0"/>
              </a:solidFill>
              <a:prstDash val="dash"/>
              <a:miter lim="800000"/>
              <a:headEnd/>
              <a:tailEnd/>
            </a:ln>
            <a:effectLst>
              <a:softEdge rad="31750"/>
            </a:effectLst>
          </p:spPr>
          <p:txBody>
            <a:bodyPr rot="0" vert="horz" wrap="square" lIns="91440" tIns="45720" rIns="91440" bIns="45720" anchor="t" anchorCtr="0">
              <a:noAutofit/>
            </a:bodyPr>
            <a:lstStyle/>
            <a:p>
              <a:pPr>
                <a:lnSpc>
                  <a:spcPct val="107000"/>
                </a:lnSpc>
                <a:spcAft>
                  <a:spcPts val="800"/>
                </a:spcAft>
              </a:pPr>
              <a:r>
                <a:rPr lang="en-GB" sz="1400">
                  <a:effectLst/>
                  <a:latin typeface="Berlin Sans FB" panose="020E0602020502020306" pitchFamily="34" charset="0"/>
                  <a:ea typeface="Calibri" panose="020F0502020204030204" pitchFamily="34" charset="0"/>
                  <a:cs typeface="Times New Roman" panose="02020603050405020304" pitchFamily="18" charset="0"/>
                </a:rPr>
                <a:t>Experimental methods/ procedure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2"/>
            <p:cNvSpPr txBox="1">
              <a:spLocks noChangeArrowheads="1"/>
            </p:cNvSpPr>
            <p:nvPr/>
          </p:nvSpPr>
          <p:spPr bwMode="auto">
            <a:xfrm>
              <a:off x="5284810" y="444526"/>
              <a:ext cx="925059" cy="723467"/>
            </a:xfrm>
            <a:prstGeom prst="rect">
              <a:avLst/>
            </a:prstGeom>
            <a:solidFill>
              <a:srgbClr val="00B0F0">
                <a:alpha val="47451"/>
              </a:srgbClr>
            </a:solidFill>
            <a:ln w="28575">
              <a:solidFill>
                <a:srgbClr val="7030A0"/>
              </a:solidFill>
              <a:prstDash val="dash"/>
              <a:miter lim="800000"/>
              <a:headEnd/>
              <a:tailEnd/>
            </a:ln>
            <a:effectLst>
              <a:softEdge rad="31750"/>
            </a:effectLst>
          </p:spPr>
          <p:txBody>
            <a:bodyPr rot="0" vert="horz" wrap="square" lIns="91440" tIns="45720" rIns="91440" bIns="45720" anchor="t" anchorCtr="0">
              <a:noAutofit/>
            </a:bodyPr>
            <a:lstStyle/>
            <a:p>
              <a:pPr>
                <a:lnSpc>
                  <a:spcPct val="107000"/>
                </a:lnSpc>
                <a:spcAft>
                  <a:spcPts val="800"/>
                </a:spcAft>
              </a:pPr>
              <a:r>
                <a:rPr lang="en-GB" sz="1400" dirty="0">
                  <a:effectLst/>
                  <a:latin typeface="Berlin Sans FB" panose="020E0602020502020306" pitchFamily="34" charset="0"/>
                  <a:ea typeface="Calibri" panose="020F0502020204030204" pitchFamily="34" charset="0"/>
                  <a:cs typeface="Times New Roman" panose="02020603050405020304" pitchFamily="18" charset="0"/>
                </a:rPr>
                <a:t>Results: including graphs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2"/>
            <p:cNvSpPr txBox="1">
              <a:spLocks noChangeArrowheads="1"/>
            </p:cNvSpPr>
            <p:nvPr/>
          </p:nvSpPr>
          <p:spPr bwMode="auto">
            <a:xfrm>
              <a:off x="-1029253" y="2253788"/>
              <a:ext cx="1145138" cy="1265156"/>
            </a:xfrm>
            <a:prstGeom prst="rect">
              <a:avLst/>
            </a:prstGeom>
            <a:solidFill>
              <a:srgbClr val="00B0F0">
                <a:alpha val="47451"/>
              </a:srgbClr>
            </a:solidFill>
            <a:ln w="28575">
              <a:solidFill>
                <a:srgbClr val="7030A0"/>
              </a:solidFill>
              <a:prstDash val="dash"/>
              <a:miter lim="800000"/>
              <a:headEnd/>
              <a:tailEnd/>
            </a:ln>
            <a:effectLst>
              <a:softEdge rad="31750"/>
            </a:effectLst>
          </p:spPr>
          <p:txBody>
            <a:bodyPr rot="0" vert="horz" wrap="square" lIns="91440" tIns="45720" rIns="91440" bIns="45720" anchor="t" anchorCtr="0">
              <a:noAutofit/>
            </a:bodyPr>
            <a:lstStyle/>
            <a:p>
              <a:pPr>
                <a:lnSpc>
                  <a:spcPct val="107000"/>
                </a:lnSpc>
                <a:spcAft>
                  <a:spcPts val="800"/>
                </a:spcAft>
              </a:pPr>
              <a:r>
                <a:rPr lang="en-GB" sz="1400">
                  <a:effectLst/>
                  <a:latin typeface="Berlin Sans FB" panose="020E0602020502020306" pitchFamily="34" charset="0"/>
                  <a:ea typeface="Calibri" panose="020F0502020204030204" pitchFamily="34" charset="0"/>
                  <a:cs typeface="Times New Roman" panose="02020603050405020304" pitchFamily="18" charset="0"/>
                </a:rPr>
                <a:t>Conclusion and future directions/ further experiments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2"/>
            <p:cNvSpPr txBox="1">
              <a:spLocks noChangeArrowheads="1"/>
            </p:cNvSpPr>
            <p:nvPr/>
          </p:nvSpPr>
          <p:spPr bwMode="auto">
            <a:xfrm>
              <a:off x="-901159" y="449387"/>
              <a:ext cx="1202008" cy="1242274"/>
            </a:xfrm>
            <a:prstGeom prst="rect">
              <a:avLst/>
            </a:prstGeom>
            <a:solidFill>
              <a:srgbClr val="FFFFFF"/>
            </a:solidFill>
            <a:ln w="28575">
              <a:solidFill>
                <a:srgbClr val="7030A0"/>
              </a:solidFill>
              <a:prstDash val="dash"/>
              <a:miter lim="800000"/>
              <a:headEnd/>
              <a:tailEnd/>
            </a:ln>
          </p:spPr>
          <p:txBody>
            <a:bodyPr rot="0" vert="horz" wrap="square" lIns="91440" tIns="45720" rIns="91440" bIns="45720" anchor="t" anchorCtr="0">
              <a:noAutofit/>
            </a:bodyPr>
            <a:lstStyle/>
            <a:p>
              <a:pPr>
                <a:lnSpc>
                  <a:spcPct val="107000"/>
                </a:lnSpc>
                <a:spcAft>
                  <a:spcPts val="800"/>
                </a:spcAft>
              </a:pPr>
              <a:r>
                <a:rPr lang="en-GB" sz="1400">
                  <a:effectLst/>
                  <a:latin typeface="Berlin Sans FB" panose="020E0602020502020306" pitchFamily="34" charset="0"/>
                  <a:ea typeface="Calibri" panose="020F0502020204030204" pitchFamily="34" charset="0"/>
                  <a:cs typeface="Times New Roman" panose="02020603050405020304" pitchFamily="18" charset="0"/>
                </a:rPr>
                <a:t>Photos of the results or you carrying out the experiments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2"/>
            <p:cNvSpPr txBox="1">
              <a:spLocks noChangeArrowheads="1"/>
            </p:cNvSpPr>
            <p:nvPr/>
          </p:nvSpPr>
          <p:spPr bwMode="auto">
            <a:xfrm>
              <a:off x="4114381" y="5442026"/>
              <a:ext cx="1095931" cy="1166212"/>
            </a:xfrm>
            <a:prstGeom prst="rect">
              <a:avLst/>
            </a:prstGeom>
            <a:solidFill>
              <a:srgbClr val="FFFFFF"/>
            </a:solidFill>
            <a:ln w="28575">
              <a:solidFill>
                <a:srgbClr val="7030A0"/>
              </a:solidFill>
              <a:prstDash val="dash"/>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a:effectLst/>
                  <a:latin typeface="Berlin Sans FB" panose="020E0602020502020306" pitchFamily="34" charset="0"/>
                  <a:ea typeface="Calibri" panose="020F0502020204030204" pitchFamily="34" charset="0"/>
                  <a:cs typeface="Times New Roman" panose="02020603050405020304" pitchFamily="18" charset="0"/>
                </a:rPr>
                <a:t>Clearly labelled sections with large text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2"/>
            <p:cNvSpPr txBox="1">
              <a:spLocks noChangeArrowheads="1"/>
            </p:cNvSpPr>
            <p:nvPr/>
          </p:nvSpPr>
          <p:spPr bwMode="auto">
            <a:xfrm>
              <a:off x="-1631087" y="5366493"/>
              <a:ext cx="1872937" cy="1199947"/>
            </a:xfrm>
            <a:prstGeom prst="rect">
              <a:avLst/>
            </a:prstGeom>
            <a:solidFill>
              <a:srgbClr val="FFFFFF"/>
            </a:solidFill>
            <a:ln w="28575">
              <a:solidFill>
                <a:srgbClr val="7030A0"/>
              </a:solidFill>
              <a:prstDash val="dash"/>
              <a:miter lim="800000"/>
              <a:headEnd/>
              <a:tailEnd/>
            </a:ln>
          </p:spPr>
          <p:txBody>
            <a:bodyPr rot="0" vert="horz" wrap="square" lIns="91440" tIns="45720" rIns="91440" bIns="45720" anchor="t" anchorCtr="0">
              <a:noAutofit/>
            </a:bodyPr>
            <a:lstStyle/>
            <a:p>
              <a:pPr>
                <a:lnSpc>
                  <a:spcPct val="107000"/>
                </a:lnSpc>
                <a:spcAft>
                  <a:spcPts val="800"/>
                </a:spcAft>
              </a:pPr>
              <a:r>
                <a:rPr lang="en-GB" sz="1400">
                  <a:effectLst/>
                  <a:latin typeface="Berlin Sans FB" panose="020E0602020502020306" pitchFamily="34" charset="0"/>
                  <a:ea typeface="Calibri" panose="020F0502020204030204" pitchFamily="34" charset="0"/>
                  <a:cs typeface="Times New Roman" panose="02020603050405020304" pitchFamily="18" charset="0"/>
                </a:rPr>
                <a:t>Examples of materials used in the experiments that you can use to help you explain your research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Picture 15" descr="Image result for pencil"/>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565" y="481132"/>
            <a:ext cx="552305" cy="542996"/>
          </a:xfrm>
          <a:prstGeom prst="rect">
            <a:avLst/>
          </a:prstGeom>
          <a:noFill/>
          <a:ln>
            <a:noFill/>
          </a:ln>
        </p:spPr>
      </p:pic>
    </p:spTree>
    <p:extLst>
      <p:ext uri="{BB962C8B-B14F-4D97-AF65-F5344CB8AC3E}">
        <p14:creationId xmlns:p14="http://schemas.microsoft.com/office/powerpoint/2010/main" val="3917369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60756" y="657225"/>
            <a:ext cx="4106184" cy="2905125"/>
          </a:xfrm>
          <a:prstGeom prst="rect">
            <a:avLst/>
          </a:prstGeom>
        </p:spPr>
      </p:pic>
      <p:grpSp>
        <p:nvGrpSpPr>
          <p:cNvPr id="6" name="Group 5"/>
          <p:cNvGrpSpPr/>
          <p:nvPr/>
        </p:nvGrpSpPr>
        <p:grpSpPr>
          <a:xfrm>
            <a:off x="1137986" y="3562350"/>
            <a:ext cx="10294625" cy="2480512"/>
            <a:chOff x="1137986" y="3562350"/>
            <a:chExt cx="10294625" cy="2480512"/>
          </a:xfrm>
        </p:grpSpPr>
        <p:pic>
          <p:nvPicPr>
            <p:cNvPr id="3" name="Picture 2"/>
            <p:cNvPicPr>
              <a:picLocks noChangeAspect="1"/>
            </p:cNvPicPr>
            <p:nvPr/>
          </p:nvPicPr>
          <p:blipFill rotWithShape="1">
            <a:blip r:embed="rId4"/>
            <a:srcRect l="12152" t="12924" r="66515" b="69942"/>
            <a:stretch/>
          </p:blipFill>
          <p:spPr>
            <a:xfrm>
              <a:off x="1137986" y="3562350"/>
              <a:ext cx="10294625" cy="2480512"/>
            </a:xfrm>
            <a:prstGeom prst="rect">
              <a:avLst/>
            </a:prstGeom>
          </p:spPr>
        </p:pic>
        <p:sp>
          <p:nvSpPr>
            <p:cNvPr id="5" name="Rectangle 4"/>
            <p:cNvSpPr/>
            <p:nvPr/>
          </p:nvSpPr>
          <p:spPr>
            <a:xfrm>
              <a:off x="4914900" y="5029200"/>
              <a:ext cx="1885950" cy="476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551116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1329" y="103274"/>
            <a:ext cx="4649030" cy="923330"/>
          </a:xfrm>
          <a:prstGeom prst="rect">
            <a:avLst/>
          </a:prstGeom>
        </p:spPr>
        <p:txBody>
          <a:bodyPr wrap="none">
            <a:spAutoFit/>
          </a:bodyPr>
          <a:lstStyle/>
          <a:p>
            <a:pPr algn="ctr"/>
            <a:r>
              <a:rPr lang="en-GB" sz="5400" b="1" dirty="0">
                <a:solidFill>
                  <a:srgbClr val="92D050"/>
                </a:solidFill>
                <a:latin typeface="Berlin Sans FB" panose="020E0602020502020306" pitchFamily="34" charset="0"/>
              </a:rPr>
              <a:t>Poster boards</a:t>
            </a:r>
          </a:p>
        </p:txBody>
      </p:sp>
      <p:sp>
        <p:nvSpPr>
          <p:cNvPr id="3" name="Rectangle 2"/>
          <p:cNvSpPr/>
          <p:nvPr/>
        </p:nvSpPr>
        <p:spPr>
          <a:xfrm>
            <a:off x="1221063" y="1499444"/>
            <a:ext cx="6559296" cy="4524315"/>
          </a:xfrm>
          <a:prstGeom prst="rect">
            <a:avLst/>
          </a:prstGeom>
        </p:spPr>
        <p:txBody>
          <a:bodyPr wrap="square">
            <a:spAutoFit/>
          </a:bodyPr>
          <a:lstStyle/>
          <a:p>
            <a:pPr marL="342900" indent="-342900">
              <a:buFont typeface="Wingdings" panose="05000000000000000000" pitchFamily="2" charset="2"/>
              <a:buChar char="Ø"/>
            </a:pPr>
            <a:r>
              <a:rPr lang="en-GB" sz="2400" dirty="0">
                <a:latin typeface="Berlin Sans FB" panose="020E0602020502020306" pitchFamily="34" charset="0"/>
              </a:rPr>
              <a:t>6 sheets of A4 paper to stick up on a board</a:t>
            </a:r>
          </a:p>
          <a:p>
            <a:endParaRPr lang="en-GB" sz="2400" dirty="0">
              <a:latin typeface="Berlin Sans FB" panose="020E0602020502020306" pitchFamily="34" charset="0"/>
            </a:endParaRPr>
          </a:p>
          <a:p>
            <a:pPr marL="342900" indent="-342900">
              <a:buFont typeface="Wingdings" panose="05000000000000000000" pitchFamily="2" charset="2"/>
              <a:buChar char="Ø"/>
            </a:pPr>
            <a:r>
              <a:rPr lang="en-GB" sz="2400" dirty="0">
                <a:latin typeface="Berlin Sans FB" panose="020E0602020502020306" pitchFamily="34" charset="0"/>
              </a:rPr>
              <a:t>Each person in the group takes 1 (or 2) sections:  </a:t>
            </a:r>
          </a:p>
          <a:p>
            <a:r>
              <a:rPr lang="en-GB" sz="2400" dirty="0">
                <a:latin typeface="Berlin Sans FB" panose="020E0602020502020306" pitchFamily="34" charset="0"/>
              </a:rPr>
              <a:t>	title, </a:t>
            </a:r>
          </a:p>
          <a:p>
            <a:r>
              <a:rPr lang="en-GB" sz="2400" dirty="0">
                <a:latin typeface="Berlin Sans FB" panose="020E0602020502020306" pitchFamily="34" charset="0"/>
              </a:rPr>
              <a:t>	question and hypothesis, </a:t>
            </a:r>
          </a:p>
          <a:p>
            <a:r>
              <a:rPr lang="en-GB" sz="2400" dirty="0">
                <a:latin typeface="Berlin Sans FB" panose="020E0602020502020306" pitchFamily="34" charset="0"/>
              </a:rPr>
              <a:t>	method, </a:t>
            </a:r>
          </a:p>
          <a:p>
            <a:r>
              <a:rPr lang="en-GB" sz="2400" dirty="0">
                <a:latin typeface="Berlin Sans FB" panose="020E0602020502020306" pitchFamily="34" charset="0"/>
              </a:rPr>
              <a:t>	results (table and graph), </a:t>
            </a:r>
          </a:p>
          <a:p>
            <a:r>
              <a:rPr lang="en-GB" sz="2400" dirty="0">
                <a:latin typeface="Berlin Sans FB" panose="020E0602020502020306" pitchFamily="34" charset="0"/>
              </a:rPr>
              <a:t>	conclusion, </a:t>
            </a:r>
          </a:p>
          <a:p>
            <a:r>
              <a:rPr lang="en-GB" sz="2400" dirty="0">
                <a:latin typeface="Berlin Sans FB" panose="020E0602020502020306" pitchFamily="34" charset="0"/>
              </a:rPr>
              <a:t>	evaluation </a:t>
            </a:r>
          </a:p>
          <a:p>
            <a:pPr marL="342900" indent="-342900">
              <a:buFont typeface="Wingdings" panose="05000000000000000000" pitchFamily="2" charset="2"/>
              <a:buChar char="Ø"/>
            </a:pPr>
            <a:endParaRPr lang="en-GB" sz="2400" dirty="0">
              <a:latin typeface="Berlin Sans FB" panose="020E0602020502020306" pitchFamily="34" charset="0"/>
            </a:endParaRPr>
          </a:p>
          <a:p>
            <a:pPr marL="342900" indent="-342900">
              <a:buFont typeface="Wingdings" panose="05000000000000000000" pitchFamily="2" charset="2"/>
              <a:buChar char="Ø"/>
            </a:pPr>
            <a:endParaRPr lang="en-GB" sz="2400" dirty="0">
              <a:latin typeface="Berlin Sans FB" panose="020E0602020502020306" pitchFamily="34" charset="0"/>
            </a:endParaRPr>
          </a:p>
          <a:p>
            <a:pPr marL="342900" indent="-342900">
              <a:buFont typeface="Wingdings" panose="05000000000000000000" pitchFamily="2" charset="2"/>
              <a:buChar char="Ø"/>
            </a:pPr>
            <a:endParaRPr lang="en-GB" sz="2400" dirty="0">
              <a:latin typeface="Berlin Sans FB" panose="020E0602020502020306" pitchFamily="34" charset="0"/>
            </a:endParaRPr>
          </a:p>
        </p:txBody>
      </p:sp>
      <p:pic>
        <p:nvPicPr>
          <p:cNvPr id="4" name="Picture 3" descr="pink-splat-1915129"/>
          <p:cNvPicPr/>
          <p:nvPr/>
        </p:nvPicPr>
        <p:blipFill>
          <a:blip r:embed="rId2">
            <a:extLst>
              <a:ext uri="{28A0092B-C50C-407E-A947-70E740481C1C}">
                <a14:useLocalDpi xmlns:a14="http://schemas.microsoft.com/office/drawing/2010/main" val="0"/>
              </a:ext>
            </a:extLst>
          </a:blip>
          <a:srcRect/>
          <a:stretch>
            <a:fillRect/>
          </a:stretch>
        </p:blipFill>
        <p:spPr bwMode="auto">
          <a:xfrm>
            <a:off x="7924877" y="2420438"/>
            <a:ext cx="4119640" cy="3866085"/>
          </a:xfrm>
          <a:prstGeom prst="rect">
            <a:avLst/>
          </a:prstGeom>
          <a:noFill/>
          <a:ln>
            <a:noFill/>
          </a:ln>
        </p:spPr>
      </p:pic>
    </p:spTree>
    <p:extLst>
      <p:ext uri="{BB962C8B-B14F-4D97-AF65-F5344CB8AC3E}">
        <p14:creationId xmlns:p14="http://schemas.microsoft.com/office/powerpoint/2010/main" val="1369737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369C6444-48CA-4EF4-B9F5-2645BAF0FC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8995" y="475408"/>
            <a:ext cx="2939072" cy="1206152"/>
          </a:xfrm>
          <a:prstGeom prst="rect">
            <a:avLst/>
          </a:prstGeom>
        </p:spPr>
      </p:pic>
      <p:pic>
        <p:nvPicPr>
          <p:cNvPr id="12" name="Picture 11"/>
          <p:cNvPicPr/>
          <p:nvPr/>
        </p:nvPicPr>
        <p:blipFill>
          <a:blip r:embed="rId4">
            <a:extLst>
              <a:ext uri="{28A0092B-C50C-407E-A947-70E740481C1C}">
                <a14:useLocalDpi xmlns:a14="http://schemas.microsoft.com/office/drawing/2010/main" val="0"/>
              </a:ext>
            </a:extLst>
          </a:blip>
          <a:srcRect/>
          <a:stretch>
            <a:fillRect/>
          </a:stretch>
        </p:blipFill>
        <p:spPr bwMode="auto">
          <a:xfrm rot="8902875">
            <a:off x="-923291" y="3123139"/>
            <a:ext cx="4978854" cy="4742158"/>
          </a:xfrm>
          <a:prstGeom prst="rect">
            <a:avLst/>
          </a:prstGeom>
          <a:noFill/>
          <a:ln>
            <a:noFill/>
          </a:ln>
          <a:effectLst/>
        </p:spPr>
      </p:pic>
      <p:pic>
        <p:nvPicPr>
          <p:cNvPr id="11" name="Picture 10" descr="http://www.joeypennacchio.com/images/splat2color.pn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716669" flipV="1">
            <a:off x="6245732" y="2453933"/>
            <a:ext cx="6499577" cy="5438530"/>
          </a:xfrm>
          <a:prstGeom prst="rect">
            <a:avLst/>
          </a:prstGeom>
          <a:noFill/>
        </p:spPr>
      </p:pic>
      <p:pic>
        <p:nvPicPr>
          <p:cNvPr id="8" name="Picture 7"/>
          <p:cNvPicPr/>
          <p:nvPr/>
        </p:nvPicPr>
        <p:blipFill>
          <a:blip r:embed="rId6">
            <a:extLst>
              <a:ext uri="{28A0092B-C50C-407E-A947-70E740481C1C}">
                <a14:useLocalDpi xmlns:a14="http://schemas.microsoft.com/office/drawing/2010/main" val="0"/>
              </a:ext>
            </a:extLst>
          </a:blip>
          <a:srcRect/>
          <a:stretch>
            <a:fillRect/>
          </a:stretch>
        </p:blipFill>
        <p:spPr bwMode="auto">
          <a:xfrm rot="18549417">
            <a:off x="-1301988" y="-1789080"/>
            <a:ext cx="5682830" cy="5274371"/>
          </a:xfrm>
          <a:prstGeom prst="rect">
            <a:avLst/>
          </a:prstGeom>
          <a:noFill/>
          <a:ln>
            <a:noFill/>
          </a:ln>
          <a:effectLst/>
        </p:spPr>
      </p:pic>
      <p:pic>
        <p:nvPicPr>
          <p:cNvPr id="10" name="Picture 9" descr="pink-splat-1915129"/>
          <p:cNvPicPr/>
          <p:nvPr/>
        </p:nvPicPr>
        <p:blipFill>
          <a:blip r:embed="rId7">
            <a:extLst>
              <a:ext uri="{28A0092B-C50C-407E-A947-70E740481C1C}">
                <a14:useLocalDpi xmlns:a14="http://schemas.microsoft.com/office/drawing/2010/main" val="0"/>
              </a:ext>
            </a:extLst>
          </a:blip>
          <a:srcRect/>
          <a:stretch>
            <a:fillRect/>
          </a:stretch>
        </p:blipFill>
        <p:spPr bwMode="auto">
          <a:xfrm>
            <a:off x="8472894" y="-1457634"/>
            <a:ext cx="4119640" cy="3866085"/>
          </a:xfrm>
          <a:prstGeom prst="rect">
            <a:avLst/>
          </a:prstGeom>
          <a:noFill/>
          <a:ln>
            <a:noFill/>
          </a:ln>
        </p:spPr>
      </p:pic>
      <p:sp>
        <p:nvSpPr>
          <p:cNvPr id="9" name="Text Box 516"/>
          <p:cNvSpPr txBox="1"/>
          <p:nvPr/>
        </p:nvSpPr>
        <p:spPr>
          <a:xfrm>
            <a:off x="3004820" y="2741835"/>
            <a:ext cx="6182360" cy="14503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b="1" dirty="0">
                <a:effectLst/>
                <a:latin typeface="Berlin Sans FB" panose="020E0602020502020306" pitchFamily="34" charset="0"/>
                <a:ea typeface="Calibri" panose="020F0502020204030204" pitchFamily="34" charset="0"/>
                <a:cs typeface="Times New Roman" panose="02020603050405020304" pitchFamily="18" charset="0"/>
              </a:rPr>
              <a:t>Research Project</a:t>
            </a:r>
          </a:p>
          <a:p>
            <a:pPr algn="ctr">
              <a:lnSpc>
                <a:spcPct val="107000"/>
              </a:lnSpc>
              <a:spcAft>
                <a:spcPts val="800"/>
              </a:spcAft>
            </a:pPr>
            <a:r>
              <a:rPr lang="en-GB" sz="5400" b="1" dirty="0">
                <a:latin typeface="Berlin Sans FB" panose="020E0602020502020306" pitchFamily="34" charset="0"/>
                <a:ea typeface="Calibri" panose="020F0502020204030204" pitchFamily="34" charset="0"/>
                <a:cs typeface="Times New Roman" panose="02020603050405020304" pitchFamily="18" charset="0"/>
              </a:rPr>
              <a:t>BACK UP ACTIVITIES</a:t>
            </a:r>
            <a:endParaRPr lang="en-GB" sz="5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1624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53662" y="1624458"/>
            <a:ext cx="4109060" cy="2901948"/>
          </a:xfrm>
          <a:prstGeom prst="rect">
            <a:avLst/>
          </a:prstGeom>
        </p:spPr>
      </p:pic>
      <p:sp>
        <p:nvSpPr>
          <p:cNvPr id="3" name="Rectangle 2"/>
          <p:cNvSpPr/>
          <p:nvPr/>
        </p:nvSpPr>
        <p:spPr>
          <a:xfrm>
            <a:off x="729956" y="503644"/>
            <a:ext cx="10756471" cy="816827"/>
          </a:xfrm>
          <a:prstGeom prst="rect">
            <a:avLst/>
          </a:prstGeom>
        </p:spPr>
        <p:txBody>
          <a:bodyPr wrap="none">
            <a:spAutoFit/>
          </a:bodyPr>
          <a:lstStyle/>
          <a:p>
            <a:pPr>
              <a:lnSpc>
                <a:spcPct val="107000"/>
              </a:lnSpc>
              <a:spcAft>
                <a:spcPts val="800"/>
              </a:spcAft>
            </a:pPr>
            <a:r>
              <a:rPr lang="en-GB" sz="4400" b="1" dirty="0">
                <a:solidFill>
                  <a:srgbClr val="92D050"/>
                </a:solidFill>
                <a:latin typeface="Berlin Sans FB" panose="020E0602020502020306" pitchFamily="34" charset="0"/>
                <a:ea typeface="Calibri" panose="020F0502020204030204" pitchFamily="34" charset="0"/>
                <a:cs typeface="Times New Roman" panose="02020603050405020304" pitchFamily="18" charset="0"/>
              </a:rPr>
              <a:t>Go back and complete trophy questions</a:t>
            </a:r>
            <a:endParaRPr lang="en-GB"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2648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9956" y="503644"/>
            <a:ext cx="5989140" cy="816827"/>
          </a:xfrm>
          <a:prstGeom prst="rect">
            <a:avLst/>
          </a:prstGeom>
        </p:spPr>
        <p:txBody>
          <a:bodyPr wrap="none">
            <a:spAutoFit/>
          </a:bodyPr>
          <a:lstStyle/>
          <a:p>
            <a:pPr>
              <a:lnSpc>
                <a:spcPct val="107000"/>
              </a:lnSpc>
              <a:spcAft>
                <a:spcPts val="800"/>
              </a:spcAft>
            </a:pPr>
            <a:r>
              <a:rPr lang="en-GB" sz="4400" b="1" dirty="0">
                <a:solidFill>
                  <a:srgbClr val="92D050"/>
                </a:solidFill>
                <a:latin typeface="Berlin Sans FB" panose="020E0602020502020306" pitchFamily="34" charset="0"/>
                <a:ea typeface="Calibri" panose="020F0502020204030204" pitchFamily="34" charset="0"/>
                <a:cs typeface="Times New Roman" panose="02020603050405020304" pitchFamily="18" charset="0"/>
              </a:rPr>
              <a:t>Work on poster board</a:t>
            </a:r>
            <a:endParaRPr lang="en-GB" sz="4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X:\Administration\Groups\LifelongLearning\Widening Participation\Widening Participation\WPO\Outreach\science\Science Fairs in schools\9th Primary Science fair - wilshire\IMAG001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4692" y="1763078"/>
            <a:ext cx="5286012" cy="3723321"/>
          </a:xfrm>
          <a:prstGeom prst="rect">
            <a:avLst/>
          </a:prstGeom>
          <a:noFill/>
          <a:ln>
            <a:noFill/>
          </a:ln>
        </p:spPr>
      </p:pic>
    </p:spTree>
    <p:extLst>
      <p:ext uri="{BB962C8B-B14F-4D97-AF65-F5344CB8AC3E}">
        <p14:creationId xmlns:p14="http://schemas.microsoft.com/office/powerpoint/2010/main" val="23359075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8773" y="174460"/>
            <a:ext cx="9805890" cy="780727"/>
          </a:xfrm>
          <a:prstGeom prst="rect">
            <a:avLst/>
          </a:prstGeom>
        </p:spPr>
        <p:txBody>
          <a:bodyPr wrap="none">
            <a:spAutoFit/>
          </a:bodyPr>
          <a:lstStyle/>
          <a:p>
            <a:pPr>
              <a:lnSpc>
                <a:spcPct val="107000"/>
              </a:lnSpc>
              <a:spcAft>
                <a:spcPts val="800"/>
              </a:spcAft>
            </a:pPr>
            <a:r>
              <a:rPr lang="en-GB" sz="4400" b="1" dirty="0">
                <a:solidFill>
                  <a:srgbClr val="92D050"/>
                </a:solidFill>
                <a:latin typeface="Berlin Sans FB" panose="020E0602020502020306" pitchFamily="34" charset="0"/>
                <a:ea typeface="Calibri" panose="020F0502020204030204" pitchFamily="34" charset="0"/>
                <a:cs typeface="Times New Roman" panose="02020603050405020304" pitchFamily="18" charset="0"/>
              </a:rPr>
              <a:t>How does exercise affect heart rate?</a:t>
            </a:r>
            <a:endParaRPr lang="en-GB" sz="4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88675286"/>
              </p:ext>
            </p:extLst>
          </p:nvPr>
        </p:nvGraphicFramePr>
        <p:xfrm>
          <a:off x="1763228" y="1590863"/>
          <a:ext cx="8856980" cy="3640201"/>
        </p:xfrm>
        <a:graphic>
          <a:graphicData uri="http://schemas.openxmlformats.org/drawingml/2006/table">
            <a:tbl>
              <a:tblPr firstRow="1" firstCol="1" bandRow="1"/>
              <a:tblGrid>
                <a:gridCol w="2214245">
                  <a:extLst>
                    <a:ext uri="{9D8B030D-6E8A-4147-A177-3AD203B41FA5}">
                      <a16:colId xmlns:a16="http://schemas.microsoft.com/office/drawing/2014/main" val="20000"/>
                    </a:ext>
                  </a:extLst>
                </a:gridCol>
                <a:gridCol w="2214245">
                  <a:extLst>
                    <a:ext uri="{9D8B030D-6E8A-4147-A177-3AD203B41FA5}">
                      <a16:colId xmlns:a16="http://schemas.microsoft.com/office/drawing/2014/main" val="20001"/>
                    </a:ext>
                  </a:extLst>
                </a:gridCol>
                <a:gridCol w="2214245">
                  <a:extLst>
                    <a:ext uri="{9D8B030D-6E8A-4147-A177-3AD203B41FA5}">
                      <a16:colId xmlns:a16="http://schemas.microsoft.com/office/drawing/2014/main" val="20002"/>
                    </a:ext>
                  </a:extLst>
                </a:gridCol>
                <a:gridCol w="2214245">
                  <a:extLst>
                    <a:ext uri="{9D8B030D-6E8A-4147-A177-3AD203B41FA5}">
                      <a16:colId xmlns:a16="http://schemas.microsoft.com/office/drawing/2014/main" val="20003"/>
                    </a:ext>
                  </a:extLst>
                </a:gridCol>
              </a:tblGrid>
              <a:tr h="0">
                <a:tc>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Heart rate measurement (beats per minute)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0">
                <a:tc>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Name of student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Standing still</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After laying down for 1 minute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After star jumps for 1 minute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0">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0">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AVERAGE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421373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8773" y="174460"/>
            <a:ext cx="9805890" cy="780727"/>
          </a:xfrm>
          <a:prstGeom prst="rect">
            <a:avLst/>
          </a:prstGeom>
        </p:spPr>
        <p:txBody>
          <a:bodyPr wrap="none">
            <a:spAutoFit/>
          </a:bodyPr>
          <a:lstStyle/>
          <a:p>
            <a:pPr>
              <a:lnSpc>
                <a:spcPct val="107000"/>
              </a:lnSpc>
              <a:spcAft>
                <a:spcPts val="800"/>
              </a:spcAft>
            </a:pPr>
            <a:r>
              <a:rPr lang="en-GB" sz="4400" b="1" dirty="0">
                <a:solidFill>
                  <a:srgbClr val="92D050"/>
                </a:solidFill>
                <a:latin typeface="Berlin Sans FB" panose="020E0602020502020306" pitchFamily="34" charset="0"/>
                <a:ea typeface="Calibri" panose="020F0502020204030204" pitchFamily="34" charset="0"/>
                <a:cs typeface="Times New Roman" panose="02020603050405020304" pitchFamily="18" charset="0"/>
              </a:rPr>
              <a:t>How does exercise affect heart rate?</a:t>
            </a:r>
            <a:endParaRPr lang="en-GB" sz="4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743335844"/>
              </p:ext>
            </p:extLst>
          </p:nvPr>
        </p:nvGraphicFramePr>
        <p:xfrm>
          <a:off x="304818" y="1521415"/>
          <a:ext cx="11744428" cy="2863533"/>
        </p:xfrm>
        <a:graphic>
          <a:graphicData uri="http://schemas.openxmlformats.org/drawingml/2006/table">
            <a:tbl>
              <a:tblPr firstRow="1" firstCol="1" bandRow="1"/>
              <a:tblGrid>
                <a:gridCol w="1895372">
                  <a:extLst>
                    <a:ext uri="{9D8B030D-6E8A-4147-A177-3AD203B41FA5}">
                      <a16:colId xmlns:a16="http://schemas.microsoft.com/office/drawing/2014/main" val="20000"/>
                    </a:ext>
                  </a:extLst>
                </a:gridCol>
                <a:gridCol w="579586">
                  <a:extLst>
                    <a:ext uri="{9D8B030D-6E8A-4147-A177-3AD203B41FA5}">
                      <a16:colId xmlns:a16="http://schemas.microsoft.com/office/drawing/2014/main" val="20001"/>
                    </a:ext>
                  </a:extLst>
                </a:gridCol>
                <a:gridCol w="585216">
                  <a:extLst>
                    <a:ext uri="{9D8B030D-6E8A-4147-A177-3AD203B41FA5}">
                      <a16:colId xmlns:a16="http://schemas.microsoft.com/office/drawing/2014/main" val="20002"/>
                    </a:ext>
                  </a:extLst>
                </a:gridCol>
                <a:gridCol w="633984">
                  <a:extLst>
                    <a:ext uri="{9D8B030D-6E8A-4147-A177-3AD203B41FA5}">
                      <a16:colId xmlns:a16="http://schemas.microsoft.com/office/drawing/2014/main" val="20003"/>
                    </a:ext>
                  </a:extLst>
                </a:gridCol>
                <a:gridCol w="594235">
                  <a:extLst>
                    <a:ext uri="{9D8B030D-6E8A-4147-A177-3AD203B41FA5}">
                      <a16:colId xmlns:a16="http://schemas.microsoft.com/office/drawing/2014/main" val="20004"/>
                    </a:ext>
                  </a:extLst>
                </a:gridCol>
                <a:gridCol w="614721">
                  <a:extLst>
                    <a:ext uri="{9D8B030D-6E8A-4147-A177-3AD203B41FA5}">
                      <a16:colId xmlns:a16="http://schemas.microsoft.com/office/drawing/2014/main" val="20005"/>
                    </a:ext>
                  </a:extLst>
                </a:gridCol>
                <a:gridCol w="603744">
                  <a:extLst>
                    <a:ext uri="{9D8B030D-6E8A-4147-A177-3AD203B41FA5}">
                      <a16:colId xmlns:a16="http://schemas.microsoft.com/office/drawing/2014/main" val="20006"/>
                    </a:ext>
                  </a:extLst>
                </a:gridCol>
                <a:gridCol w="614721">
                  <a:extLst>
                    <a:ext uri="{9D8B030D-6E8A-4147-A177-3AD203B41FA5}">
                      <a16:colId xmlns:a16="http://schemas.microsoft.com/office/drawing/2014/main" val="20007"/>
                    </a:ext>
                  </a:extLst>
                </a:gridCol>
                <a:gridCol w="581789">
                  <a:extLst>
                    <a:ext uri="{9D8B030D-6E8A-4147-A177-3AD203B41FA5}">
                      <a16:colId xmlns:a16="http://schemas.microsoft.com/office/drawing/2014/main" val="20008"/>
                    </a:ext>
                  </a:extLst>
                </a:gridCol>
                <a:gridCol w="515927">
                  <a:extLst>
                    <a:ext uri="{9D8B030D-6E8A-4147-A177-3AD203B41FA5}">
                      <a16:colId xmlns:a16="http://schemas.microsoft.com/office/drawing/2014/main" val="20009"/>
                    </a:ext>
                  </a:extLst>
                </a:gridCol>
                <a:gridCol w="592766">
                  <a:extLst>
                    <a:ext uri="{9D8B030D-6E8A-4147-A177-3AD203B41FA5}">
                      <a16:colId xmlns:a16="http://schemas.microsoft.com/office/drawing/2014/main" val="20010"/>
                    </a:ext>
                  </a:extLst>
                </a:gridCol>
                <a:gridCol w="537881">
                  <a:extLst>
                    <a:ext uri="{9D8B030D-6E8A-4147-A177-3AD203B41FA5}">
                      <a16:colId xmlns:a16="http://schemas.microsoft.com/office/drawing/2014/main" val="20011"/>
                    </a:ext>
                  </a:extLst>
                </a:gridCol>
                <a:gridCol w="581789">
                  <a:extLst>
                    <a:ext uri="{9D8B030D-6E8A-4147-A177-3AD203B41FA5}">
                      <a16:colId xmlns:a16="http://schemas.microsoft.com/office/drawing/2014/main" val="20012"/>
                    </a:ext>
                  </a:extLst>
                </a:gridCol>
                <a:gridCol w="614721">
                  <a:extLst>
                    <a:ext uri="{9D8B030D-6E8A-4147-A177-3AD203B41FA5}">
                      <a16:colId xmlns:a16="http://schemas.microsoft.com/office/drawing/2014/main" val="20013"/>
                    </a:ext>
                  </a:extLst>
                </a:gridCol>
                <a:gridCol w="559835">
                  <a:extLst>
                    <a:ext uri="{9D8B030D-6E8A-4147-A177-3AD203B41FA5}">
                      <a16:colId xmlns:a16="http://schemas.microsoft.com/office/drawing/2014/main" val="20014"/>
                    </a:ext>
                  </a:extLst>
                </a:gridCol>
                <a:gridCol w="581790">
                  <a:extLst>
                    <a:ext uri="{9D8B030D-6E8A-4147-A177-3AD203B41FA5}">
                      <a16:colId xmlns:a16="http://schemas.microsoft.com/office/drawing/2014/main" val="20015"/>
                    </a:ext>
                  </a:extLst>
                </a:gridCol>
                <a:gridCol w="1056351">
                  <a:extLst>
                    <a:ext uri="{9D8B030D-6E8A-4147-A177-3AD203B41FA5}">
                      <a16:colId xmlns:a16="http://schemas.microsoft.com/office/drawing/2014/main" val="20016"/>
                    </a:ext>
                  </a:extLst>
                </a:gridCol>
              </a:tblGrid>
              <a:tr h="0">
                <a:tc rowSpan="2">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 Exercise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5">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Heart rate measurement (beats per minute)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rowSpan="2">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Average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vMerge="1">
                  <a:txBody>
                    <a:bodyPr/>
                    <a:lstStyle/>
                    <a:p>
                      <a:endParaRPr lang="en-GB"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1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Standing still for 1 minute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 After star jumps for 1 minute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 After laying down for 1 minute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10457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8773" y="174460"/>
            <a:ext cx="9805890" cy="780727"/>
          </a:xfrm>
          <a:prstGeom prst="rect">
            <a:avLst/>
          </a:prstGeom>
        </p:spPr>
        <p:txBody>
          <a:bodyPr wrap="none">
            <a:spAutoFit/>
          </a:bodyPr>
          <a:lstStyle/>
          <a:p>
            <a:pPr>
              <a:lnSpc>
                <a:spcPct val="107000"/>
              </a:lnSpc>
              <a:spcAft>
                <a:spcPts val="800"/>
              </a:spcAft>
            </a:pPr>
            <a:r>
              <a:rPr lang="en-GB" sz="4400" b="1" dirty="0">
                <a:solidFill>
                  <a:srgbClr val="92D050"/>
                </a:solidFill>
                <a:latin typeface="Berlin Sans FB" panose="020E0602020502020306" pitchFamily="34" charset="0"/>
                <a:ea typeface="Calibri" panose="020F0502020204030204" pitchFamily="34" charset="0"/>
                <a:cs typeface="Times New Roman" panose="02020603050405020304" pitchFamily="18" charset="0"/>
              </a:rPr>
              <a:t>How does exercise affect heart rate?</a:t>
            </a:r>
            <a:endParaRPr lang="en-GB" sz="4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52654312"/>
              </p:ext>
            </p:extLst>
          </p:nvPr>
        </p:nvGraphicFramePr>
        <p:xfrm>
          <a:off x="304818" y="1521415"/>
          <a:ext cx="8167850" cy="2583053"/>
        </p:xfrm>
        <a:graphic>
          <a:graphicData uri="http://schemas.openxmlformats.org/drawingml/2006/table">
            <a:tbl>
              <a:tblPr firstRow="1" firstCol="1" bandRow="1"/>
              <a:tblGrid>
                <a:gridCol w="1895372">
                  <a:extLst>
                    <a:ext uri="{9D8B030D-6E8A-4147-A177-3AD203B41FA5}">
                      <a16:colId xmlns:a16="http://schemas.microsoft.com/office/drawing/2014/main" val="20000"/>
                    </a:ext>
                  </a:extLst>
                </a:gridCol>
                <a:gridCol w="6272478">
                  <a:extLst>
                    <a:ext uri="{9D8B030D-6E8A-4147-A177-3AD203B41FA5}">
                      <a16:colId xmlns:a16="http://schemas.microsoft.com/office/drawing/2014/main" val="20001"/>
                    </a:ext>
                  </a:extLst>
                </a:gridCol>
              </a:tblGrid>
              <a:tr h="0">
                <a:tc>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 Exercise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Average</a:t>
                      </a:r>
                      <a:r>
                        <a:rPr lang="en-GB" sz="1800" b="1" baseline="0" dirty="0">
                          <a:effectLst/>
                          <a:latin typeface="Berlin Sans FB" panose="020E0602020502020306" pitchFamily="34" charset="0"/>
                          <a:ea typeface="Calibri" panose="020F0502020204030204" pitchFamily="34" charset="0"/>
                          <a:cs typeface="Times New Roman" panose="02020603050405020304" pitchFamily="18" charset="0"/>
                        </a:rPr>
                        <a:t> h</a:t>
                      </a: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eart rate measurement (beats per minute)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Standing still for 1 minute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 After star jumps for 1 minute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 After laying down for 1 minute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171836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37464035"/>
              </p:ext>
            </p:extLst>
          </p:nvPr>
        </p:nvGraphicFramePr>
        <p:xfrm>
          <a:off x="1016000" y="952506"/>
          <a:ext cx="10127488" cy="4989193"/>
        </p:xfrm>
        <a:graphic>
          <a:graphicData uri="http://schemas.openxmlformats.org/drawingml/2006/table">
            <a:tbl>
              <a:tblPr firstRow="1" firstCol="1" bandRow="1"/>
              <a:tblGrid>
                <a:gridCol w="3179651">
                  <a:extLst>
                    <a:ext uri="{9D8B030D-6E8A-4147-A177-3AD203B41FA5}">
                      <a16:colId xmlns:a16="http://schemas.microsoft.com/office/drawing/2014/main" val="20000"/>
                    </a:ext>
                  </a:extLst>
                </a:gridCol>
                <a:gridCol w="1012957">
                  <a:extLst>
                    <a:ext uri="{9D8B030D-6E8A-4147-A177-3AD203B41FA5}">
                      <a16:colId xmlns:a16="http://schemas.microsoft.com/office/drawing/2014/main" val="20001"/>
                    </a:ext>
                  </a:extLst>
                </a:gridCol>
                <a:gridCol w="2477889">
                  <a:extLst>
                    <a:ext uri="{9D8B030D-6E8A-4147-A177-3AD203B41FA5}">
                      <a16:colId xmlns:a16="http://schemas.microsoft.com/office/drawing/2014/main" val="20002"/>
                    </a:ext>
                  </a:extLst>
                </a:gridCol>
                <a:gridCol w="3456991">
                  <a:extLst>
                    <a:ext uri="{9D8B030D-6E8A-4147-A177-3AD203B41FA5}">
                      <a16:colId xmlns:a16="http://schemas.microsoft.com/office/drawing/2014/main" val="20003"/>
                    </a:ext>
                  </a:extLst>
                </a:gridCol>
              </a:tblGrid>
              <a:tr h="586963">
                <a:tc>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Building equipment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Repeat number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Height of tower (cm)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Average height of tower (cm)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3482">
                <a:tc rowSpan="3">
                  <a:txBody>
                    <a:bodyPr/>
                    <a:lstStyle/>
                    <a:p>
                      <a:pPr>
                        <a:lnSpc>
                          <a:spcPct val="107000"/>
                        </a:lnSpc>
                        <a:spcAft>
                          <a:spcPts val="0"/>
                        </a:spcAft>
                      </a:pPr>
                      <a:r>
                        <a:rPr lang="en-GB" sz="1800">
                          <a:effectLst/>
                          <a:latin typeface="Berlin Sans FB" panose="020E0602020502020306" pitchFamily="34" charset="0"/>
                          <a:ea typeface="Calibri" panose="020F0502020204030204" pitchFamily="34" charset="0"/>
                          <a:cs typeface="Times New Roman" panose="02020603050405020304" pitchFamily="18" charset="0"/>
                        </a:rPr>
                        <a:t>Marshmallows and cocktail sticks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3482">
                <a:tc vMerge="1">
                  <a:txBody>
                    <a:bodyPr/>
                    <a:lstStyle/>
                    <a:p>
                      <a:endParaRPr lang="en-GB"/>
                    </a:p>
                  </a:txBody>
                  <a:tcPr/>
                </a:tc>
                <a:tc>
                  <a:txBody>
                    <a:bodyPr/>
                    <a:lstStyle/>
                    <a:p>
                      <a:pPr algn="ct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0002"/>
                  </a:ext>
                </a:extLst>
              </a:tr>
              <a:tr h="293482">
                <a:tc vMerge="1">
                  <a:txBody>
                    <a:bodyPr/>
                    <a:lstStyle/>
                    <a:p>
                      <a:endParaRPr lang="en-GB"/>
                    </a:p>
                  </a:txBody>
                  <a:tcPr/>
                </a:tc>
                <a:tc>
                  <a:txBody>
                    <a:bodyPr/>
                    <a:lstStyle/>
                    <a:p>
                      <a:pPr algn="ct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0003"/>
                  </a:ext>
                </a:extLst>
              </a:tr>
              <a:tr h="293482">
                <a:tc rowSpan="3">
                  <a:txBody>
                    <a:bodyPr/>
                    <a:lstStyle/>
                    <a:p>
                      <a:pPr>
                        <a:lnSpc>
                          <a:spcPct val="107000"/>
                        </a:lnSpc>
                        <a:spcAft>
                          <a:spcPts val="0"/>
                        </a:spcAft>
                      </a:pPr>
                      <a:r>
                        <a:rPr lang="en-GB" sz="1800" dirty="0">
                          <a:effectLst/>
                          <a:latin typeface="Berlin Sans FB" panose="020E0602020502020306" pitchFamily="34" charset="0"/>
                          <a:ea typeface="Calibri" panose="020F0502020204030204" pitchFamily="34" charset="0"/>
                          <a:cs typeface="Times New Roman" panose="02020603050405020304" pitchFamily="18" charset="0"/>
                        </a:rPr>
                        <a:t>Wine gums and cocktail sticks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93482">
                <a:tc vMerge="1">
                  <a:txBody>
                    <a:bodyPr/>
                    <a:lstStyle/>
                    <a:p>
                      <a:endParaRPr lang="en-GB"/>
                    </a:p>
                  </a:txBody>
                  <a:tcPr/>
                </a:tc>
                <a:tc>
                  <a:txBody>
                    <a:bodyPr/>
                    <a:lstStyle/>
                    <a:p>
                      <a:pPr algn="ct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0005"/>
                  </a:ext>
                </a:extLst>
              </a:tr>
              <a:tr h="293482">
                <a:tc vMerge="1">
                  <a:txBody>
                    <a:bodyPr/>
                    <a:lstStyle/>
                    <a:p>
                      <a:endParaRPr lang="en-GB"/>
                    </a:p>
                  </a:txBody>
                  <a:tcPr/>
                </a:tc>
                <a:tc>
                  <a:txBody>
                    <a:bodyPr/>
                    <a:lstStyle/>
                    <a:p>
                      <a:pPr algn="ct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0006"/>
                  </a:ext>
                </a:extLst>
              </a:tr>
              <a:tr h="293482">
                <a:tc rowSpan="3">
                  <a:txBody>
                    <a:bodyPr/>
                    <a:lstStyle/>
                    <a:p>
                      <a:pPr>
                        <a:lnSpc>
                          <a:spcPct val="107000"/>
                        </a:lnSpc>
                        <a:spcAft>
                          <a:spcPts val="0"/>
                        </a:spcAft>
                      </a:pPr>
                      <a:r>
                        <a:rPr lang="en-GB" sz="1800">
                          <a:effectLst/>
                          <a:latin typeface="Berlin Sans FB" panose="020E0602020502020306" pitchFamily="34" charset="0"/>
                          <a:ea typeface="Calibri" panose="020F0502020204030204" pitchFamily="34" charset="0"/>
                          <a:cs typeface="Times New Roman" panose="02020603050405020304" pitchFamily="18" charset="0"/>
                        </a:rPr>
                        <a:t>Fruit jellies and cocktail sticks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93482">
                <a:tc vMerge="1">
                  <a:txBody>
                    <a:bodyPr/>
                    <a:lstStyle/>
                    <a:p>
                      <a:endParaRPr lang="en-GB"/>
                    </a:p>
                  </a:txBody>
                  <a:tcPr/>
                </a:tc>
                <a:tc>
                  <a:txBody>
                    <a:bodyPr/>
                    <a:lstStyle/>
                    <a:p>
                      <a:pPr algn="ct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0008"/>
                  </a:ext>
                </a:extLst>
              </a:tr>
              <a:tr h="293482">
                <a:tc vMerge="1">
                  <a:txBody>
                    <a:bodyPr/>
                    <a:lstStyle/>
                    <a:p>
                      <a:endParaRPr lang="en-GB"/>
                    </a:p>
                  </a:txBody>
                  <a:tcPr/>
                </a:tc>
                <a:tc>
                  <a:txBody>
                    <a:bodyPr/>
                    <a:lstStyle/>
                    <a:p>
                      <a:pPr algn="ct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0009"/>
                  </a:ext>
                </a:extLst>
              </a:tr>
              <a:tr h="293482">
                <a:tc rowSpan="3">
                  <a:txBody>
                    <a:bodyPr/>
                    <a:lstStyle/>
                    <a:p>
                      <a:pPr>
                        <a:lnSpc>
                          <a:spcPct val="107000"/>
                        </a:lnSpc>
                        <a:spcAft>
                          <a:spcPts val="0"/>
                        </a:spcAft>
                      </a:pPr>
                      <a:r>
                        <a:rPr lang="en-GB" sz="1800">
                          <a:effectLst/>
                          <a:latin typeface="Berlin Sans FB" panose="020E0602020502020306" pitchFamily="34" charset="0"/>
                          <a:ea typeface="Calibri" panose="020F0502020204030204" pitchFamily="34" charset="0"/>
                          <a:cs typeface="Times New Roman" panose="02020603050405020304" pitchFamily="18" charset="0"/>
                        </a:rPr>
                        <a:t>Strawberry laces and cocktail sticks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93482">
                <a:tc vMerge="1">
                  <a:txBody>
                    <a:bodyPr/>
                    <a:lstStyle/>
                    <a:p>
                      <a:endParaRPr lang="en-GB"/>
                    </a:p>
                  </a:txBody>
                  <a:tcPr/>
                </a:tc>
                <a:tc>
                  <a:txBody>
                    <a:bodyPr/>
                    <a:lstStyle/>
                    <a:p>
                      <a:pPr algn="ct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0011"/>
                  </a:ext>
                </a:extLst>
              </a:tr>
              <a:tr h="293482">
                <a:tc vMerge="1">
                  <a:txBody>
                    <a:bodyPr/>
                    <a:lstStyle/>
                    <a:p>
                      <a:endParaRPr lang="en-GB"/>
                    </a:p>
                  </a:txBody>
                  <a:tcPr/>
                </a:tc>
                <a:tc>
                  <a:txBody>
                    <a:bodyPr/>
                    <a:lstStyle/>
                    <a:p>
                      <a:pPr algn="ct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0012"/>
                  </a:ext>
                </a:extLst>
              </a:tr>
              <a:tr h="293482">
                <a:tc rowSpan="3">
                  <a:txBody>
                    <a:bodyPr/>
                    <a:lstStyle/>
                    <a:p>
                      <a:pPr>
                        <a:lnSpc>
                          <a:spcPct val="107000"/>
                        </a:lnSpc>
                        <a:spcAft>
                          <a:spcPts val="0"/>
                        </a:spcAft>
                      </a:pPr>
                      <a:r>
                        <a:rPr lang="en-GB" sz="1800">
                          <a:effectLst/>
                          <a:latin typeface="Berlin Sans FB" panose="020E0602020502020306" pitchFamily="34" charset="0"/>
                          <a:ea typeface="Calibri" panose="020F0502020204030204" pitchFamily="34" charset="0"/>
                          <a:cs typeface="Times New Roman" panose="02020603050405020304" pitchFamily="18" charset="0"/>
                        </a:rPr>
                        <a:t>Chocolate and cocktail sticks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93482">
                <a:tc vMerge="1">
                  <a:txBody>
                    <a:bodyPr/>
                    <a:lstStyle/>
                    <a:p>
                      <a:endParaRPr lang="en-GB"/>
                    </a:p>
                  </a:txBody>
                  <a:tcPr/>
                </a:tc>
                <a:tc>
                  <a:txBody>
                    <a:bodyPr/>
                    <a:lstStyle/>
                    <a:p>
                      <a:pPr algn="ct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0014"/>
                  </a:ext>
                </a:extLst>
              </a:tr>
              <a:tr h="293482">
                <a:tc vMerge="1">
                  <a:txBody>
                    <a:bodyPr/>
                    <a:lstStyle/>
                    <a:p>
                      <a:endParaRPr lang="en-GB"/>
                    </a:p>
                  </a:txBody>
                  <a:tcPr/>
                </a:tc>
                <a:tc>
                  <a:txBody>
                    <a:bodyPr/>
                    <a:lstStyle/>
                    <a:p>
                      <a:pPr algn="ct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0015"/>
                  </a:ext>
                </a:extLst>
              </a:tr>
            </a:tbl>
          </a:graphicData>
        </a:graphic>
      </p:graphicFrame>
      <p:sp>
        <p:nvSpPr>
          <p:cNvPr id="3" name="Rectangle 2"/>
          <p:cNvSpPr/>
          <p:nvPr/>
        </p:nvSpPr>
        <p:spPr>
          <a:xfrm>
            <a:off x="2344868" y="259834"/>
            <a:ext cx="7293984" cy="461665"/>
          </a:xfrm>
          <a:prstGeom prst="rect">
            <a:avLst/>
          </a:prstGeom>
        </p:spPr>
        <p:txBody>
          <a:bodyPr wrap="none">
            <a:spAutoFit/>
          </a:bodyPr>
          <a:lstStyle/>
          <a:p>
            <a:r>
              <a:rPr lang="en-GB" sz="2400" b="1" dirty="0">
                <a:solidFill>
                  <a:srgbClr val="92D050"/>
                </a:solidFill>
                <a:latin typeface="Berlin Sans FB" panose="020E0602020502020306" pitchFamily="34" charset="0"/>
                <a:ea typeface="Calibri" panose="020F0502020204030204" pitchFamily="34" charset="0"/>
                <a:cs typeface="Times New Roman" panose="02020603050405020304" pitchFamily="18" charset="0"/>
              </a:rPr>
              <a:t>What is the best sweet to build the tallest tower?</a:t>
            </a:r>
            <a:endParaRPr lang="en-GB" sz="2400" dirty="0"/>
          </a:p>
        </p:txBody>
      </p:sp>
    </p:spTree>
    <p:extLst>
      <p:ext uri="{BB962C8B-B14F-4D97-AF65-F5344CB8AC3E}">
        <p14:creationId xmlns:p14="http://schemas.microsoft.com/office/powerpoint/2010/main" val="20441847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93050770"/>
              </p:ext>
            </p:extLst>
          </p:nvPr>
        </p:nvGraphicFramePr>
        <p:xfrm>
          <a:off x="3122341" y="1502358"/>
          <a:ext cx="6021659" cy="3195748"/>
        </p:xfrm>
        <a:graphic>
          <a:graphicData uri="http://schemas.openxmlformats.org/drawingml/2006/table">
            <a:tbl>
              <a:tblPr firstRow="1" firstCol="1" bandRow="1"/>
              <a:tblGrid>
                <a:gridCol w="3634059">
                  <a:extLst>
                    <a:ext uri="{9D8B030D-6E8A-4147-A177-3AD203B41FA5}">
                      <a16:colId xmlns:a16="http://schemas.microsoft.com/office/drawing/2014/main" val="20000"/>
                    </a:ext>
                  </a:extLst>
                </a:gridCol>
                <a:gridCol w="2387600">
                  <a:extLst>
                    <a:ext uri="{9D8B030D-6E8A-4147-A177-3AD203B41FA5}">
                      <a16:colId xmlns:a16="http://schemas.microsoft.com/office/drawing/2014/main" val="20001"/>
                    </a:ext>
                  </a:extLst>
                </a:gridCol>
              </a:tblGrid>
              <a:tr h="586963">
                <a:tc>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Building equipment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Average height of tower (cm)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23507">
                <a:tc>
                  <a:txBody>
                    <a:bodyPr/>
                    <a:lstStyle/>
                    <a:p>
                      <a:pPr>
                        <a:lnSpc>
                          <a:spcPct val="107000"/>
                        </a:lnSpc>
                        <a:spcAft>
                          <a:spcPts val="0"/>
                        </a:spcAft>
                      </a:pPr>
                      <a:r>
                        <a:rPr lang="en-GB" sz="1800" dirty="0">
                          <a:effectLst/>
                          <a:latin typeface="Berlin Sans FB" panose="020E0602020502020306" pitchFamily="34" charset="0"/>
                          <a:ea typeface="Calibri" panose="020F0502020204030204" pitchFamily="34" charset="0"/>
                          <a:cs typeface="Times New Roman" panose="02020603050405020304" pitchFamily="18" charset="0"/>
                        </a:rPr>
                        <a:t>Marshmallows and cocktail sticks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35258">
                <a:tc>
                  <a:txBody>
                    <a:bodyPr/>
                    <a:lstStyle/>
                    <a:p>
                      <a:pPr>
                        <a:lnSpc>
                          <a:spcPct val="107000"/>
                        </a:lnSpc>
                        <a:spcAft>
                          <a:spcPts val="0"/>
                        </a:spcAft>
                      </a:pPr>
                      <a:r>
                        <a:rPr lang="en-GB" sz="1800">
                          <a:effectLst/>
                          <a:latin typeface="Berlin Sans FB" panose="020E0602020502020306" pitchFamily="34" charset="0"/>
                          <a:ea typeface="Calibri" panose="020F0502020204030204" pitchFamily="34" charset="0"/>
                          <a:cs typeface="Times New Roman" panose="02020603050405020304" pitchFamily="18" charset="0"/>
                        </a:rPr>
                        <a:t>Wine gums and cocktail sticks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24107">
                <a:tc>
                  <a:txBody>
                    <a:bodyPr/>
                    <a:lstStyle/>
                    <a:p>
                      <a:pPr>
                        <a:lnSpc>
                          <a:spcPct val="107000"/>
                        </a:lnSpc>
                        <a:spcAft>
                          <a:spcPts val="0"/>
                        </a:spcAft>
                      </a:pPr>
                      <a:r>
                        <a:rPr lang="en-GB" sz="1800">
                          <a:effectLst/>
                          <a:latin typeface="Berlin Sans FB" panose="020E0602020502020306" pitchFamily="34" charset="0"/>
                          <a:ea typeface="Calibri" panose="020F0502020204030204" pitchFamily="34" charset="0"/>
                          <a:cs typeface="Times New Roman" panose="02020603050405020304" pitchFamily="18" charset="0"/>
                        </a:rPr>
                        <a:t>Fruit jellies and cocktail sticks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01805">
                <a:tc>
                  <a:txBody>
                    <a:bodyPr/>
                    <a:lstStyle/>
                    <a:p>
                      <a:pPr>
                        <a:lnSpc>
                          <a:spcPct val="107000"/>
                        </a:lnSpc>
                        <a:spcAft>
                          <a:spcPts val="0"/>
                        </a:spcAft>
                      </a:pPr>
                      <a:r>
                        <a:rPr lang="en-GB" sz="1800">
                          <a:effectLst/>
                          <a:latin typeface="Berlin Sans FB" panose="020E0602020502020306" pitchFamily="34" charset="0"/>
                          <a:ea typeface="Calibri" panose="020F0502020204030204" pitchFamily="34" charset="0"/>
                          <a:cs typeface="Times New Roman" panose="02020603050405020304" pitchFamily="18" charset="0"/>
                        </a:rPr>
                        <a:t>Strawberry laces and cocktail sticks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24108">
                <a:tc>
                  <a:txBody>
                    <a:bodyPr/>
                    <a:lstStyle/>
                    <a:p>
                      <a:pPr>
                        <a:lnSpc>
                          <a:spcPct val="107000"/>
                        </a:lnSpc>
                        <a:spcAft>
                          <a:spcPts val="0"/>
                        </a:spcAft>
                      </a:pPr>
                      <a:r>
                        <a:rPr lang="en-GB" sz="1800" dirty="0">
                          <a:effectLst/>
                          <a:latin typeface="Berlin Sans FB" panose="020E0602020502020306" pitchFamily="34" charset="0"/>
                          <a:ea typeface="Calibri" panose="020F0502020204030204" pitchFamily="34" charset="0"/>
                          <a:cs typeface="Times New Roman" panose="02020603050405020304" pitchFamily="18" charset="0"/>
                        </a:rPr>
                        <a:t>Chocolate and cocktail sticks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effectLst/>
                          <a:latin typeface="Berlin Sans FB" panose="020E0602020502020306"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Rectangle 2"/>
          <p:cNvSpPr/>
          <p:nvPr/>
        </p:nvSpPr>
        <p:spPr>
          <a:xfrm>
            <a:off x="2644218" y="594774"/>
            <a:ext cx="7293984" cy="461665"/>
          </a:xfrm>
          <a:prstGeom prst="rect">
            <a:avLst/>
          </a:prstGeom>
        </p:spPr>
        <p:txBody>
          <a:bodyPr wrap="none">
            <a:spAutoFit/>
          </a:bodyPr>
          <a:lstStyle/>
          <a:p>
            <a:r>
              <a:rPr lang="en-GB" sz="2400" b="1" dirty="0">
                <a:solidFill>
                  <a:srgbClr val="92D050"/>
                </a:solidFill>
                <a:latin typeface="Berlin Sans FB" panose="020E0602020502020306" pitchFamily="34" charset="0"/>
                <a:ea typeface="Calibri" panose="020F0502020204030204" pitchFamily="34" charset="0"/>
                <a:cs typeface="Times New Roman" panose="02020603050405020304" pitchFamily="18" charset="0"/>
              </a:rPr>
              <a:t>What is the best sweet to build the tallest tower?</a:t>
            </a:r>
            <a:endParaRPr lang="en-GB" sz="2400" dirty="0"/>
          </a:p>
        </p:txBody>
      </p:sp>
      <p:sp>
        <p:nvSpPr>
          <p:cNvPr id="4" name="Up Arrow 3"/>
          <p:cNvSpPr/>
          <p:nvPr/>
        </p:nvSpPr>
        <p:spPr>
          <a:xfrm rot="5400000">
            <a:off x="2350442" y="1480057"/>
            <a:ext cx="591015" cy="6356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Up Arrow 4"/>
          <p:cNvSpPr/>
          <p:nvPr/>
        </p:nvSpPr>
        <p:spPr>
          <a:xfrm rot="16200000">
            <a:off x="9324884" y="1480056"/>
            <a:ext cx="591015" cy="6356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90586" y="1474700"/>
            <a:ext cx="1657826" cy="646331"/>
          </a:xfrm>
          <a:prstGeom prst="rect">
            <a:avLst/>
          </a:prstGeom>
        </p:spPr>
        <p:txBody>
          <a:bodyPr wrap="none">
            <a:spAutoFit/>
          </a:bodyPr>
          <a:lstStyle/>
          <a:p>
            <a:r>
              <a:rPr lang="en-GB" b="1" dirty="0">
                <a:latin typeface="Berlin Sans FB" panose="020E0602020502020306" pitchFamily="34" charset="0"/>
                <a:ea typeface="Calibri" panose="020F0502020204030204" pitchFamily="34" charset="0"/>
                <a:cs typeface="Times New Roman" panose="02020603050405020304" pitchFamily="18" charset="0"/>
              </a:rPr>
              <a:t>Independent </a:t>
            </a:r>
          </a:p>
          <a:p>
            <a:r>
              <a:rPr lang="en-GB" b="1" dirty="0">
                <a:latin typeface="Berlin Sans FB" panose="020E0602020502020306" pitchFamily="34" charset="0"/>
                <a:ea typeface="Calibri" panose="020F0502020204030204" pitchFamily="34" charset="0"/>
                <a:cs typeface="Times New Roman" panose="02020603050405020304" pitchFamily="18" charset="0"/>
              </a:rPr>
              <a:t>variable</a:t>
            </a:r>
            <a:endParaRPr lang="en-GB" dirty="0"/>
          </a:p>
        </p:txBody>
      </p:sp>
      <p:sp>
        <p:nvSpPr>
          <p:cNvPr id="7" name="Rectangle 6"/>
          <p:cNvSpPr/>
          <p:nvPr/>
        </p:nvSpPr>
        <p:spPr>
          <a:xfrm>
            <a:off x="10096783" y="1447043"/>
            <a:ext cx="1459054" cy="646331"/>
          </a:xfrm>
          <a:prstGeom prst="rect">
            <a:avLst/>
          </a:prstGeom>
        </p:spPr>
        <p:txBody>
          <a:bodyPr wrap="none">
            <a:spAutoFit/>
          </a:bodyPr>
          <a:lstStyle/>
          <a:p>
            <a:r>
              <a:rPr lang="en-GB" b="1" dirty="0">
                <a:latin typeface="Berlin Sans FB" panose="020E0602020502020306" pitchFamily="34" charset="0"/>
                <a:ea typeface="Calibri" panose="020F0502020204030204" pitchFamily="34" charset="0"/>
                <a:cs typeface="Times New Roman" panose="02020603050405020304" pitchFamily="18" charset="0"/>
              </a:rPr>
              <a:t>Dependent </a:t>
            </a:r>
          </a:p>
          <a:p>
            <a:r>
              <a:rPr lang="en-GB" b="1" dirty="0">
                <a:latin typeface="Berlin Sans FB" panose="020E0602020502020306" pitchFamily="34" charset="0"/>
                <a:ea typeface="Calibri" panose="020F0502020204030204" pitchFamily="34" charset="0"/>
                <a:cs typeface="Times New Roman" panose="02020603050405020304" pitchFamily="18" charset="0"/>
              </a:rPr>
              <a:t>variable</a:t>
            </a:r>
            <a:endParaRPr lang="en-GB" dirty="0"/>
          </a:p>
        </p:txBody>
      </p:sp>
      <p:pic>
        <p:nvPicPr>
          <p:cNvPr id="8" name="Picture 7"/>
          <p:cNvPicPr>
            <a:picLocks noChangeAspect="1"/>
          </p:cNvPicPr>
          <p:nvPr/>
        </p:nvPicPr>
        <p:blipFill>
          <a:blip r:embed="rId3"/>
          <a:stretch>
            <a:fillRect/>
          </a:stretch>
        </p:blipFill>
        <p:spPr>
          <a:xfrm>
            <a:off x="10311536" y="2202578"/>
            <a:ext cx="1244301" cy="1244301"/>
          </a:xfrm>
          <a:prstGeom prst="rect">
            <a:avLst/>
          </a:prstGeom>
        </p:spPr>
      </p:pic>
      <p:pic>
        <p:nvPicPr>
          <p:cNvPr id="9" name="Picture 8"/>
          <p:cNvPicPr>
            <a:picLocks noChangeAspect="1"/>
          </p:cNvPicPr>
          <p:nvPr/>
        </p:nvPicPr>
        <p:blipFill>
          <a:blip r:embed="rId4"/>
          <a:stretch>
            <a:fillRect/>
          </a:stretch>
        </p:blipFill>
        <p:spPr>
          <a:xfrm>
            <a:off x="592666" y="2202578"/>
            <a:ext cx="1576892" cy="1576892"/>
          </a:xfrm>
          <a:prstGeom prst="rect">
            <a:avLst/>
          </a:prstGeom>
        </p:spPr>
      </p:pic>
      <p:pic>
        <p:nvPicPr>
          <p:cNvPr id="10" name="Picture 9" descr="http://www.joeypennacchio.com/images/splat2color.pn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61927" flipV="1">
            <a:off x="-1015267" y="4002802"/>
            <a:ext cx="5591310" cy="4793980"/>
          </a:xfrm>
          <a:prstGeom prst="rect">
            <a:avLst/>
          </a:prstGeom>
          <a:noFill/>
        </p:spPr>
      </p:pic>
      <p:sp>
        <p:nvSpPr>
          <p:cNvPr id="11" name="Rectangle 10"/>
          <p:cNvSpPr/>
          <p:nvPr/>
        </p:nvSpPr>
        <p:spPr>
          <a:xfrm>
            <a:off x="5933518" y="5471715"/>
            <a:ext cx="2751074" cy="461665"/>
          </a:xfrm>
          <a:prstGeom prst="rect">
            <a:avLst/>
          </a:prstGeom>
        </p:spPr>
        <p:txBody>
          <a:bodyPr wrap="none">
            <a:spAutoFit/>
          </a:bodyPr>
          <a:lstStyle/>
          <a:p>
            <a:r>
              <a:rPr lang="en-GB" sz="2400" b="1" dirty="0">
                <a:latin typeface="Berlin Sans FB" panose="020E0602020502020306" pitchFamily="34" charset="0"/>
                <a:ea typeface="Calibri" panose="020F0502020204030204" pitchFamily="34" charset="0"/>
                <a:cs typeface="Times New Roman" panose="02020603050405020304" pitchFamily="18" charset="0"/>
              </a:rPr>
              <a:t>Was it a fair test?</a:t>
            </a:r>
            <a:endParaRPr lang="en-GB" sz="2400" dirty="0"/>
          </a:p>
        </p:txBody>
      </p:sp>
    </p:spTree>
    <p:extLst>
      <p:ext uri="{BB962C8B-B14F-4D97-AF65-F5344CB8AC3E}">
        <p14:creationId xmlns:p14="http://schemas.microsoft.com/office/powerpoint/2010/main" val="245343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P spid="7"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16"/>
          <p:cNvSpPr txBox="1"/>
          <p:nvPr/>
        </p:nvSpPr>
        <p:spPr>
          <a:xfrm>
            <a:off x="-2896571" y="508779"/>
            <a:ext cx="8287436" cy="14503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9600" b="1" dirty="0">
                <a:solidFill>
                  <a:srgbClr val="92D050"/>
                </a:solidFill>
                <a:effectLst/>
                <a:latin typeface="Berlin Sans FB" panose="020E0602020502020306" pitchFamily="34" charset="0"/>
                <a:ea typeface="Calibri" panose="020F0502020204030204" pitchFamily="34" charset="0"/>
                <a:cs typeface="Times New Roman" panose="02020603050405020304" pitchFamily="18" charset="0"/>
              </a:rPr>
              <a:t>?</a:t>
            </a:r>
            <a:endParaRPr lang="en-GB" sz="9600" dirty="0">
              <a:solidFill>
                <a:srgbClr val="92D050"/>
              </a:solidFill>
              <a:effectLs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1496169" y="1"/>
            <a:ext cx="7551306" cy="6605516"/>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rot="13370233">
            <a:off x="8212222" y="3463578"/>
            <a:ext cx="5682830" cy="5274371"/>
          </a:xfrm>
          <a:prstGeom prst="rect">
            <a:avLst/>
          </a:prstGeom>
          <a:noFill/>
          <a:ln>
            <a:noFill/>
          </a:ln>
          <a:effectLst/>
        </p:spPr>
      </p:pic>
    </p:spTree>
    <p:extLst>
      <p:ext uri="{BB962C8B-B14F-4D97-AF65-F5344CB8AC3E}">
        <p14:creationId xmlns:p14="http://schemas.microsoft.com/office/powerpoint/2010/main" val="522278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754353" y="1"/>
            <a:ext cx="7594042" cy="6657998"/>
          </a:xfrm>
          <a:prstGeom prst="rect">
            <a:avLst/>
          </a:prstGeom>
        </p:spPr>
      </p:pic>
    </p:spTree>
    <p:extLst>
      <p:ext uri="{BB962C8B-B14F-4D97-AF65-F5344CB8AC3E}">
        <p14:creationId xmlns:p14="http://schemas.microsoft.com/office/powerpoint/2010/main" val="4029224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2086" y="0"/>
            <a:ext cx="7685402" cy="6727910"/>
          </a:xfrm>
          <a:prstGeom prst="rect">
            <a:avLst/>
          </a:prstGeom>
        </p:spPr>
      </p:pic>
    </p:spTree>
    <p:extLst>
      <p:ext uri="{BB962C8B-B14F-4D97-AF65-F5344CB8AC3E}">
        <p14:creationId xmlns:p14="http://schemas.microsoft.com/office/powerpoint/2010/main" val="2357379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3577226" y="1283018"/>
            <a:ext cx="4560933" cy="3667805"/>
          </a:xfrm>
          <a:prstGeom prst="rect">
            <a:avLst/>
          </a:prstGeom>
          <a:noFill/>
        </p:spPr>
      </p:pic>
    </p:spTree>
    <p:extLst>
      <p:ext uri="{BB962C8B-B14F-4D97-AF65-F5344CB8AC3E}">
        <p14:creationId xmlns:p14="http://schemas.microsoft.com/office/powerpoint/2010/main" val="2731551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4335" y="542607"/>
            <a:ext cx="8863330" cy="5772785"/>
          </a:xfrm>
          <a:prstGeom prst="rect">
            <a:avLst/>
          </a:prstGeom>
          <a:noFill/>
        </p:spPr>
      </p:pic>
    </p:spTree>
    <p:extLst>
      <p:ext uri="{BB962C8B-B14F-4D97-AF65-F5344CB8AC3E}">
        <p14:creationId xmlns:p14="http://schemas.microsoft.com/office/powerpoint/2010/main" val="22352993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2578</TotalTime>
  <Words>3197</Words>
  <Application>Microsoft Office PowerPoint</Application>
  <PresentationFormat>Widescreen</PresentationFormat>
  <Paragraphs>515</Paragraphs>
  <Slides>48</Slides>
  <Notes>33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Berlin Sans FB</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Bath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Rachael Baker</dc:creator>
  <cp:lastModifiedBy>Andrew Ross</cp:lastModifiedBy>
  <cp:revision>100</cp:revision>
  <cp:lastPrinted>2017-01-27T09:25:30Z</cp:lastPrinted>
  <dcterms:created xsi:type="dcterms:W3CDTF">2017-01-11T13:51:43Z</dcterms:created>
  <dcterms:modified xsi:type="dcterms:W3CDTF">2020-04-21T09:31:44Z</dcterms:modified>
</cp:coreProperties>
</file>