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6" r:id="rId3"/>
    <p:sldId id="263" r:id="rId4"/>
    <p:sldId id="269" r:id="rId5"/>
    <p:sldId id="264" r:id="rId6"/>
    <p:sldId id="277" r:id="rId7"/>
    <p:sldId id="278" r:id="rId8"/>
    <p:sldId id="258" r:id="rId9"/>
    <p:sldId id="270" r:id="rId10"/>
    <p:sldId id="273" r:id="rId11"/>
    <p:sldId id="281" r:id="rId12"/>
    <p:sldId id="274" r:id="rId13"/>
    <p:sldId id="276" r:id="rId14"/>
    <p:sldId id="280" r:id="rId1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2C4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94631" autoAdjust="0"/>
  </p:normalViewPr>
  <p:slideViewPr>
    <p:cSldViewPr snapToGrid="0" snapToObjects="1">
      <p:cViewPr varScale="1">
        <p:scale>
          <a:sx n="145" d="100"/>
          <a:sy n="145" d="100"/>
        </p:scale>
        <p:origin x="22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3" d="100"/>
          <a:sy n="163" d="100"/>
        </p:scale>
        <p:origin x="-180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mpus.bath.ac.uk\files\Professional%20Services\Communications\Staff%20Communication\Channels\Staff%20Homepage\Evaluation\Monthly%20analytics%20report\2019\December\December%202019%20Homepage%20data.xlsx%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ampus.bath.ac.uk\files\Professional%20Services\Communications\Staff%20Communication\Channels\Staff%20Homepage\Evaluation\Monthly%20analytics%20report\2019\December\December%202019%20Homepage%20data.xlsx%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ampus.bath.ac.uk\files\Professional%20Services\Communications\Staff%20Communication\Channels\Staff%20Homepage\Evaluation\Monthly%20analytics%20report\UPDATED%20Totals%20%20Averages%202019-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'top 10 feature'!$B$1:$B$10</c:f>
              <c:strCache>
                <c:ptCount val="10"/>
                <c:pt idx="0">
                  <c:v>The Vice-Chancellor's end of year message*</c:v>
                </c:pt>
                <c:pt idx="1">
                  <c:v>Staff Spotlight on… Oli Schofield, Doctoral Engagement Manager</c:v>
                </c:pt>
                <c:pt idx="2">
                  <c:v>Professor Pete Walker appointed as Climate Lead</c:v>
                </c:pt>
                <c:pt idx="3">
                  <c:v>Our University, Our Future update*</c:v>
                </c:pt>
                <c:pt idx="4">
                  <c:v>Brian Schofield Service of Remembrance</c:v>
                </c:pt>
                <c:pt idx="5">
                  <c:v>New campus noticeboard trial</c:v>
                </c:pt>
                <c:pt idx="6">
                  <c:v>Wellbeing at The Edge: Choir, yoga and dance fitness</c:v>
                </c:pt>
                <c:pt idx="7">
                  <c:v>A Christmas story from the University of Bath</c:v>
                </c:pt>
                <c:pt idx="8">
                  <c:v>Staff Spotlight on… Kate Woodthorpe, Senior Lecturer, Social and Policy Sciences</c:v>
                </c:pt>
                <c:pt idx="9">
                  <c:v>Latest promotions to professor, December 2019</c:v>
                </c:pt>
              </c:strCache>
            </c:strRef>
          </c:cat>
          <c:val>
            <c:numRef>
              <c:f>'top 10 feature'!$C$1:$C$10</c:f>
              <c:numCache>
                <c:formatCode>General</c:formatCode>
                <c:ptCount val="10"/>
                <c:pt idx="0">
                  <c:v>467</c:v>
                </c:pt>
                <c:pt idx="1">
                  <c:v>471</c:v>
                </c:pt>
                <c:pt idx="2">
                  <c:v>478</c:v>
                </c:pt>
                <c:pt idx="3">
                  <c:v>486</c:v>
                </c:pt>
                <c:pt idx="4">
                  <c:v>526</c:v>
                </c:pt>
                <c:pt idx="5">
                  <c:v>573</c:v>
                </c:pt>
                <c:pt idx="6">
                  <c:v>575</c:v>
                </c:pt>
                <c:pt idx="7">
                  <c:v>627</c:v>
                </c:pt>
                <c:pt idx="8">
                  <c:v>685</c:v>
                </c:pt>
                <c:pt idx="9">
                  <c:v>924</c:v>
                </c:pt>
              </c:numCache>
            </c:numRef>
          </c:val>
          <c:extLst>
            <c:ext xmlns:c16="http://schemas.microsoft.com/office/drawing/2014/chart" uri="{C3380CC4-5D6E-409C-BE32-E72D297353CC}">
              <c16:uniqueId val="{00000000-67EA-4D73-BB46-40B73CBF4D1B}"/>
            </c:ext>
          </c:extLst>
        </c:ser>
        <c:dLbls>
          <c:showLegendKey val="0"/>
          <c:showVal val="0"/>
          <c:showCatName val="0"/>
          <c:showSerName val="0"/>
          <c:showPercent val="0"/>
          <c:showBubbleSize val="0"/>
        </c:dLbls>
        <c:gapWidth val="182"/>
        <c:axId val="523748280"/>
        <c:axId val="523744672"/>
      </c:barChart>
      <c:catAx>
        <c:axId val="523748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744672"/>
        <c:crosses val="autoZero"/>
        <c:auto val="1"/>
        <c:lblAlgn val="ctr"/>
        <c:lblOffset val="100"/>
        <c:noMultiLvlLbl val="0"/>
      </c:catAx>
      <c:valAx>
        <c:axId val="523744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748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'top 10 stndard'!$B$1:$B$10</c:f>
              <c:strCache>
                <c:ptCount val="10"/>
                <c:pt idx="0">
                  <c:v>Wifi improvements across campus and beyond</c:v>
                </c:pt>
                <c:pt idx="1">
                  <c:v>2 West Claverton Rooms windows replacement project update: 16 December 2019</c:v>
                </c:pt>
                <c:pt idx="2">
                  <c:v>The Best UK Student Accommodation Awards 2019</c:v>
                </c:pt>
                <c:pt idx="3">
                  <c:v>Canvassing on Campus for General Election</c:v>
                </c:pt>
                <c:pt idx="4">
                  <c:v>New location for spam messages</c:v>
                </c:pt>
                <c:pt idx="5">
                  <c:v>Arrivals Square guardrails installation</c:v>
                </c:pt>
                <c:pt idx="6">
                  <c:v>IPR Research Assistant (Fixed term)</c:v>
                </c:pt>
                <c:pt idx="7">
                  <c:v>3 West building closure</c:v>
                </c:pt>
                <c:pt idx="8">
                  <c:v>Christmas and New Year opening hours 2019</c:v>
                </c:pt>
                <c:pt idx="9">
                  <c:v>Food Outlet Monthly Opening Times</c:v>
                </c:pt>
              </c:strCache>
            </c:strRef>
          </c:cat>
          <c:val>
            <c:numRef>
              <c:f>'top 10 stndard'!$C$1:$C$10</c:f>
              <c:numCache>
                <c:formatCode>General</c:formatCode>
                <c:ptCount val="10"/>
                <c:pt idx="0">
                  <c:v>289</c:v>
                </c:pt>
                <c:pt idx="1">
                  <c:v>290</c:v>
                </c:pt>
                <c:pt idx="2">
                  <c:v>290</c:v>
                </c:pt>
                <c:pt idx="3">
                  <c:v>293</c:v>
                </c:pt>
                <c:pt idx="4">
                  <c:v>299</c:v>
                </c:pt>
                <c:pt idx="5">
                  <c:v>311</c:v>
                </c:pt>
                <c:pt idx="6">
                  <c:v>325</c:v>
                </c:pt>
                <c:pt idx="7">
                  <c:v>338</c:v>
                </c:pt>
                <c:pt idx="8">
                  <c:v>489</c:v>
                </c:pt>
                <c:pt idx="9">
                  <c:v>650</c:v>
                </c:pt>
              </c:numCache>
            </c:numRef>
          </c:val>
          <c:extLst>
            <c:ext xmlns:c16="http://schemas.microsoft.com/office/drawing/2014/chart" uri="{C3380CC4-5D6E-409C-BE32-E72D297353CC}">
              <c16:uniqueId val="{00000000-FBF4-4DBB-8774-B5DD047DBC29}"/>
            </c:ext>
          </c:extLst>
        </c:ser>
        <c:dLbls>
          <c:showLegendKey val="0"/>
          <c:showVal val="0"/>
          <c:showCatName val="0"/>
          <c:showSerName val="0"/>
          <c:showPercent val="0"/>
          <c:showBubbleSize val="0"/>
        </c:dLbls>
        <c:gapWidth val="182"/>
        <c:axId val="523738768"/>
        <c:axId val="523743688"/>
      </c:barChart>
      <c:catAx>
        <c:axId val="52373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743688"/>
        <c:crosses val="autoZero"/>
        <c:auto val="1"/>
        <c:lblAlgn val="ctr"/>
        <c:lblOffset val="100"/>
        <c:noMultiLvlLbl val="0"/>
      </c:catAx>
      <c:valAx>
        <c:axId val="523743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73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0"/>
            <c:invertIfNegative val="0"/>
            <c:bubble3D val="0"/>
            <c:spPr>
              <a:solidFill>
                <a:srgbClr val="FF0000"/>
              </a:solidFill>
              <a:ln>
                <a:noFill/>
              </a:ln>
              <a:effectLst/>
            </c:spPr>
            <c:extLst>
              <c:ext xmlns:c16="http://schemas.microsoft.com/office/drawing/2014/chart" uri="{C3380CC4-5D6E-409C-BE32-E72D297353CC}">
                <c16:uniqueId val="{00000001-E7DD-4B92-BD14-60B3B81AC147}"/>
              </c:ext>
            </c:extLst>
          </c:dPt>
          <c:dPt>
            <c:idx val="21"/>
            <c:invertIfNegative val="0"/>
            <c:bubble3D val="0"/>
            <c:spPr>
              <a:solidFill>
                <a:srgbClr val="FF0000"/>
              </a:solidFill>
              <a:ln>
                <a:noFill/>
              </a:ln>
              <a:effectLst/>
            </c:spPr>
            <c:extLst>
              <c:ext xmlns:c16="http://schemas.microsoft.com/office/drawing/2014/chart" uri="{C3380CC4-5D6E-409C-BE32-E72D297353CC}">
                <c16:uniqueId val="{00000003-E7DD-4B92-BD14-60B3B81AC147}"/>
              </c:ext>
            </c:extLst>
          </c:dPt>
          <c:dPt>
            <c:idx val="22"/>
            <c:invertIfNegative val="0"/>
            <c:bubble3D val="0"/>
            <c:spPr>
              <a:solidFill>
                <a:srgbClr val="FF0000"/>
              </a:solidFill>
              <a:ln>
                <a:noFill/>
              </a:ln>
              <a:effectLst/>
            </c:spPr>
            <c:extLst>
              <c:ext xmlns:c16="http://schemas.microsoft.com/office/drawing/2014/chart" uri="{C3380CC4-5D6E-409C-BE32-E72D297353CC}">
                <c16:uniqueId val="{00000005-E7DD-4B92-BD14-60B3B81AC147}"/>
              </c:ext>
            </c:extLst>
          </c:dPt>
          <c:dPt>
            <c:idx val="23"/>
            <c:invertIfNegative val="0"/>
            <c:bubble3D val="0"/>
            <c:spPr>
              <a:solidFill>
                <a:srgbClr val="FF0000"/>
              </a:solidFill>
              <a:ln>
                <a:noFill/>
              </a:ln>
              <a:effectLst/>
            </c:spPr>
            <c:extLst>
              <c:ext xmlns:c16="http://schemas.microsoft.com/office/drawing/2014/chart" uri="{C3380CC4-5D6E-409C-BE32-E72D297353CC}">
                <c16:uniqueId val="{00000007-E7DD-4B92-BD14-60B3B81AC147}"/>
              </c:ext>
            </c:extLst>
          </c:dPt>
          <c:dPt>
            <c:idx val="24"/>
            <c:invertIfNegative val="0"/>
            <c:bubble3D val="0"/>
            <c:spPr>
              <a:solidFill>
                <a:srgbClr val="FF0000"/>
              </a:solidFill>
              <a:ln>
                <a:noFill/>
              </a:ln>
              <a:effectLst/>
            </c:spPr>
            <c:extLst>
              <c:ext xmlns:c16="http://schemas.microsoft.com/office/drawing/2014/chart" uri="{C3380CC4-5D6E-409C-BE32-E72D297353CC}">
                <c16:uniqueId val="{00000009-E7DD-4B92-BD14-60B3B81AC147}"/>
              </c:ext>
            </c:extLst>
          </c:dPt>
          <c:dPt>
            <c:idx val="25"/>
            <c:invertIfNegative val="0"/>
            <c:bubble3D val="0"/>
            <c:spPr>
              <a:solidFill>
                <a:srgbClr val="FF0000"/>
              </a:solidFill>
              <a:ln>
                <a:noFill/>
              </a:ln>
              <a:effectLst/>
            </c:spPr>
            <c:extLst>
              <c:ext xmlns:c16="http://schemas.microsoft.com/office/drawing/2014/chart" uri="{C3380CC4-5D6E-409C-BE32-E72D297353CC}">
                <c16:uniqueId val="{0000000B-E7DD-4B92-BD14-60B3B81AC147}"/>
              </c:ext>
            </c:extLst>
          </c:dPt>
          <c:dPt>
            <c:idx val="26"/>
            <c:invertIfNegative val="0"/>
            <c:bubble3D val="0"/>
            <c:spPr>
              <a:solidFill>
                <a:srgbClr val="FF0000"/>
              </a:solidFill>
              <a:ln>
                <a:noFill/>
              </a:ln>
              <a:effectLst/>
            </c:spPr>
            <c:extLst>
              <c:ext xmlns:c16="http://schemas.microsoft.com/office/drawing/2014/chart" uri="{C3380CC4-5D6E-409C-BE32-E72D297353CC}">
                <c16:uniqueId val="{0000000D-E7DD-4B92-BD14-60B3B81AC147}"/>
              </c:ext>
            </c:extLst>
          </c:dPt>
          <c:val>
            <c:numRef>
              <c:f>feature!$K$2:$K$28</c:f>
              <c:numCache>
                <c:formatCode>General</c:formatCode>
                <c:ptCount val="27"/>
                <c:pt idx="0">
                  <c:v>924</c:v>
                </c:pt>
                <c:pt idx="1">
                  <c:v>685</c:v>
                </c:pt>
                <c:pt idx="2">
                  <c:v>627</c:v>
                </c:pt>
                <c:pt idx="3">
                  <c:v>575</c:v>
                </c:pt>
                <c:pt idx="4">
                  <c:v>573</c:v>
                </c:pt>
                <c:pt idx="5">
                  <c:v>526</c:v>
                </c:pt>
                <c:pt idx="6">
                  <c:v>486</c:v>
                </c:pt>
                <c:pt idx="7">
                  <c:v>478</c:v>
                </c:pt>
                <c:pt idx="8">
                  <c:v>471</c:v>
                </c:pt>
                <c:pt idx="9">
                  <c:v>467</c:v>
                </c:pt>
                <c:pt idx="10">
                  <c:v>381</c:v>
                </c:pt>
                <c:pt idx="11">
                  <c:v>391</c:v>
                </c:pt>
                <c:pt idx="12">
                  <c:v>277</c:v>
                </c:pt>
                <c:pt idx="13">
                  <c:v>272</c:v>
                </c:pt>
                <c:pt idx="14">
                  <c:v>268</c:v>
                </c:pt>
                <c:pt idx="15">
                  <c:v>234</c:v>
                </c:pt>
                <c:pt idx="16">
                  <c:v>224</c:v>
                </c:pt>
                <c:pt idx="17">
                  <c:v>220</c:v>
                </c:pt>
                <c:pt idx="18">
                  <c:v>207</c:v>
                </c:pt>
                <c:pt idx="19">
                  <c:v>210</c:v>
                </c:pt>
                <c:pt idx="20">
                  <c:v>197</c:v>
                </c:pt>
                <c:pt idx="21">
                  <c:v>134</c:v>
                </c:pt>
                <c:pt idx="22">
                  <c:v>115</c:v>
                </c:pt>
                <c:pt idx="23">
                  <c:v>89</c:v>
                </c:pt>
                <c:pt idx="24">
                  <c:v>64</c:v>
                </c:pt>
                <c:pt idx="25">
                  <c:v>19</c:v>
                </c:pt>
                <c:pt idx="26">
                  <c:v>18</c:v>
                </c:pt>
              </c:numCache>
            </c:numRef>
          </c:val>
          <c:extLst>
            <c:ext xmlns:c16="http://schemas.microsoft.com/office/drawing/2014/chart" uri="{C3380CC4-5D6E-409C-BE32-E72D297353CC}">
              <c16:uniqueId val="{0000000E-E7DD-4B92-BD14-60B3B81AC147}"/>
            </c:ext>
          </c:extLst>
        </c:ser>
        <c:dLbls>
          <c:showLegendKey val="0"/>
          <c:showVal val="0"/>
          <c:showCatName val="0"/>
          <c:showSerName val="0"/>
          <c:showPercent val="0"/>
          <c:showBubbleSize val="0"/>
        </c:dLbls>
        <c:gapWidth val="219"/>
        <c:overlap val="-27"/>
        <c:axId val="526485824"/>
        <c:axId val="526488776"/>
      </c:barChart>
      <c:catAx>
        <c:axId val="52648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488776"/>
        <c:crosses val="autoZero"/>
        <c:auto val="1"/>
        <c:lblAlgn val="ctr"/>
        <c:lblOffset val="100"/>
        <c:noMultiLvlLbl val="0"/>
      </c:catAx>
      <c:valAx>
        <c:axId val="52648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48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71"/>
            <c:invertIfNegative val="0"/>
            <c:bubble3D val="0"/>
            <c:spPr>
              <a:solidFill>
                <a:srgbClr val="FF0000"/>
              </a:solidFill>
              <a:ln>
                <a:noFill/>
              </a:ln>
              <a:effectLst/>
            </c:spPr>
            <c:extLst>
              <c:ext xmlns:c16="http://schemas.microsoft.com/office/drawing/2014/chart" uri="{C3380CC4-5D6E-409C-BE32-E72D297353CC}">
                <c16:uniqueId val="{00000001-F68C-4B39-9DBC-5A25C0DC063D}"/>
              </c:ext>
            </c:extLst>
          </c:dPt>
          <c:dPt>
            <c:idx val="72"/>
            <c:invertIfNegative val="0"/>
            <c:bubble3D val="0"/>
            <c:spPr>
              <a:solidFill>
                <a:srgbClr val="FF0000"/>
              </a:solidFill>
              <a:ln>
                <a:noFill/>
              </a:ln>
              <a:effectLst/>
            </c:spPr>
            <c:extLst>
              <c:ext xmlns:c16="http://schemas.microsoft.com/office/drawing/2014/chart" uri="{C3380CC4-5D6E-409C-BE32-E72D297353CC}">
                <c16:uniqueId val="{00000003-F68C-4B39-9DBC-5A25C0DC063D}"/>
              </c:ext>
            </c:extLst>
          </c:dPt>
          <c:dPt>
            <c:idx val="73"/>
            <c:invertIfNegative val="0"/>
            <c:bubble3D val="0"/>
            <c:spPr>
              <a:solidFill>
                <a:srgbClr val="FF0000"/>
              </a:solidFill>
              <a:ln>
                <a:noFill/>
              </a:ln>
              <a:effectLst/>
            </c:spPr>
            <c:extLst>
              <c:ext xmlns:c16="http://schemas.microsoft.com/office/drawing/2014/chart" uri="{C3380CC4-5D6E-409C-BE32-E72D297353CC}">
                <c16:uniqueId val="{00000005-F68C-4B39-9DBC-5A25C0DC063D}"/>
              </c:ext>
            </c:extLst>
          </c:dPt>
          <c:dPt>
            <c:idx val="74"/>
            <c:invertIfNegative val="0"/>
            <c:bubble3D val="0"/>
            <c:spPr>
              <a:solidFill>
                <a:srgbClr val="FF0000"/>
              </a:solidFill>
              <a:ln>
                <a:noFill/>
              </a:ln>
              <a:effectLst/>
            </c:spPr>
            <c:extLst>
              <c:ext xmlns:c16="http://schemas.microsoft.com/office/drawing/2014/chart" uri="{C3380CC4-5D6E-409C-BE32-E72D297353CC}">
                <c16:uniqueId val="{00000007-F68C-4B39-9DBC-5A25C0DC063D}"/>
              </c:ext>
            </c:extLst>
          </c:dPt>
          <c:dPt>
            <c:idx val="75"/>
            <c:invertIfNegative val="0"/>
            <c:bubble3D val="0"/>
            <c:spPr>
              <a:solidFill>
                <a:srgbClr val="FF0000"/>
              </a:solidFill>
              <a:ln>
                <a:noFill/>
              </a:ln>
              <a:effectLst/>
            </c:spPr>
            <c:extLst>
              <c:ext xmlns:c16="http://schemas.microsoft.com/office/drawing/2014/chart" uri="{C3380CC4-5D6E-409C-BE32-E72D297353CC}">
                <c16:uniqueId val="{00000009-F68C-4B39-9DBC-5A25C0DC063D}"/>
              </c:ext>
            </c:extLst>
          </c:dPt>
          <c:dPt>
            <c:idx val="76"/>
            <c:invertIfNegative val="0"/>
            <c:bubble3D val="0"/>
            <c:spPr>
              <a:solidFill>
                <a:srgbClr val="FF0000"/>
              </a:solidFill>
              <a:ln>
                <a:noFill/>
              </a:ln>
              <a:effectLst/>
            </c:spPr>
            <c:extLst>
              <c:ext xmlns:c16="http://schemas.microsoft.com/office/drawing/2014/chart" uri="{C3380CC4-5D6E-409C-BE32-E72D297353CC}">
                <c16:uniqueId val="{0000000B-F68C-4B39-9DBC-5A25C0DC063D}"/>
              </c:ext>
            </c:extLst>
          </c:dPt>
          <c:dPt>
            <c:idx val="77"/>
            <c:invertIfNegative val="0"/>
            <c:bubble3D val="0"/>
            <c:spPr>
              <a:solidFill>
                <a:srgbClr val="FF0000"/>
              </a:solidFill>
              <a:ln>
                <a:noFill/>
              </a:ln>
              <a:effectLst/>
            </c:spPr>
            <c:extLst>
              <c:ext xmlns:c16="http://schemas.microsoft.com/office/drawing/2014/chart" uri="{C3380CC4-5D6E-409C-BE32-E72D297353CC}">
                <c16:uniqueId val="{0000000D-F68C-4B39-9DBC-5A25C0DC063D}"/>
              </c:ext>
            </c:extLst>
          </c:dPt>
          <c:dPt>
            <c:idx val="78"/>
            <c:invertIfNegative val="0"/>
            <c:bubble3D val="0"/>
            <c:spPr>
              <a:solidFill>
                <a:srgbClr val="FF0000"/>
              </a:solidFill>
              <a:ln>
                <a:noFill/>
              </a:ln>
              <a:effectLst/>
            </c:spPr>
            <c:extLst>
              <c:ext xmlns:c16="http://schemas.microsoft.com/office/drawing/2014/chart" uri="{C3380CC4-5D6E-409C-BE32-E72D297353CC}">
                <c16:uniqueId val="{0000000F-F68C-4B39-9DBC-5A25C0DC063D}"/>
              </c:ext>
            </c:extLst>
          </c:dPt>
          <c:dPt>
            <c:idx val="79"/>
            <c:invertIfNegative val="0"/>
            <c:bubble3D val="0"/>
            <c:spPr>
              <a:solidFill>
                <a:srgbClr val="FF0000"/>
              </a:solidFill>
              <a:ln>
                <a:noFill/>
              </a:ln>
              <a:effectLst/>
            </c:spPr>
            <c:extLst>
              <c:ext xmlns:c16="http://schemas.microsoft.com/office/drawing/2014/chart" uri="{C3380CC4-5D6E-409C-BE32-E72D297353CC}">
                <c16:uniqueId val="{00000011-F68C-4B39-9DBC-5A25C0DC063D}"/>
              </c:ext>
            </c:extLst>
          </c:dPt>
          <c:dPt>
            <c:idx val="80"/>
            <c:invertIfNegative val="0"/>
            <c:bubble3D val="0"/>
            <c:spPr>
              <a:solidFill>
                <a:srgbClr val="FF0000"/>
              </a:solidFill>
              <a:ln>
                <a:noFill/>
              </a:ln>
              <a:effectLst/>
            </c:spPr>
            <c:extLst>
              <c:ext xmlns:c16="http://schemas.microsoft.com/office/drawing/2014/chart" uri="{C3380CC4-5D6E-409C-BE32-E72D297353CC}">
                <c16:uniqueId val="{00000013-F68C-4B39-9DBC-5A25C0DC063D}"/>
              </c:ext>
            </c:extLst>
          </c:dPt>
          <c:dPt>
            <c:idx val="81"/>
            <c:invertIfNegative val="0"/>
            <c:bubble3D val="0"/>
            <c:spPr>
              <a:solidFill>
                <a:srgbClr val="FF0000"/>
              </a:solidFill>
              <a:ln>
                <a:noFill/>
              </a:ln>
              <a:effectLst/>
            </c:spPr>
            <c:extLst>
              <c:ext xmlns:c16="http://schemas.microsoft.com/office/drawing/2014/chart" uri="{C3380CC4-5D6E-409C-BE32-E72D297353CC}">
                <c16:uniqueId val="{00000015-F68C-4B39-9DBC-5A25C0DC063D}"/>
              </c:ext>
            </c:extLst>
          </c:dPt>
          <c:dPt>
            <c:idx val="82"/>
            <c:invertIfNegative val="0"/>
            <c:bubble3D val="0"/>
            <c:spPr>
              <a:solidFill>
                <a:srgbClr val="FF0000"/>
              </a:solidFill>
              <a:ln>
                <a:noFill/>
              </a:ln>
              <a:effectLst/>
            </c:spPr>
            <c:extLst>
              <c:ext xmlns:c16="http://schemas.microsoft.com/office/drawing/2014/chart" uri="{C3380CC4-5D6E-409C-BE32-E72D297353CC}">
                <c16:uniqueId val="{00000017-F68C-4B39-9DBC-5A25C0DC063D}"/>
              </c:ext>
            </c:extLst>
          </c:dPt>
          <c:dPt>
            <c:idx val="83"/>
            <c:invertIfNegative val="0"/>
            <c:bubble3D val="0"/>
            <c:spPr>
              <a:solidFill>
                <a:srgbClr val="FF0000"/>
              </a:solidFill>
              <a:ln>
                <a:noFill/>
              </a:ln>
              <a:effectLst/>
            </c:spPr>
            <c:extLst>
              <c:ext xmlns:c16="http://schemas.microsoft.com/office/drawing/2014/chart" uri="{C3380CC4-5D6E-409C-BE32-E72D297353CC}">
                <c16:uniqueId val="{00000019-F68C-4B39-9DBC-5A25C0DC063D}"/>
              </c:ext>
            </c:extLst>
          </c:dPt>
          <c:dPt>
            <c:idx val="84"/>
            <c:invertIfNegative val="0"/>
            <c:bubble3D val="0"/>
            <c:spPr>
              <a:solidFill>
                <a:srgbClr val="FF0000"/>
              </a:solidFill>
              <a:ln>
                <a:noFill/>
              </a:ln>
              <a:effectLst/>
            </c:spPr>
            <c:extLst>
              <c:ext xmlns:c16="http://schemas.microsoft.com/office/drawing/2014/chart" uri="{C3380CC4-5D6E-409C-BE32-E72D297353CC}">
                <c16:uniqueId val="{0000001B-F68C-4B39-9DBC-5A25C0DC063D}"/>
              </c:ext>
            </c:extLst>
          </c:dPt>
          <c:dPt>
            <c:idx val="85"/>
            <c:invertIfNegative val="0"/>
            <c:bubble3D val="0"/>
            <c:spPr>
              <a:solidFill>
                <a:srgbClr val="FF0000"/>
              </a:solidFill>
              <a:ln>
                <a:noFill/>
              </a:ln>
              <a:effectLst/>
            </c:spPr>
            <c:extLst>
              <c:ext xmlns:c16="http://schemas.microsoft.com/office/drawing/2014/chart" uri="{C3380CC4-5D6E-409C-BE32-E72D297353CC}">
                <c16:uniqueId val="{0000001D-F68C-4B39-9DBC-5A25C0DC063D}"/>
              </c:ext>
            </c:extLst>
          </c:dPt>
          <c:dPt>
            <c:idx val="86"/>
            <c:invertIfNegative val="0"/>
            <c:bubble3D val="0"/>
            <c:spPr>
              <a:solidFill>
                <a:srgbClr val="FF0000"/>
              </a:solidFill>
              <a:ln>
                <a:noFill/>
              </a:ln>
              <a:effectLst/>
            </c:spPr>
            <c:extLst>
              <c:ext xmlns:c16="http://schemas.microsoft.com/office/drawing/2014/chart" uri="{C3380CC4-5D6E-409C-BE32-E72D297353CC}">
                <c16:uniqueId val="{0000001F-F68C-4B39-9DBC-5A25C0DC063D}"/>
              </c:ext>
            </c:extLst>
          </c:dPt>
          <c:dPt>
            <c:idx val="87"/>
            <c:invertIfNegative val="0"/>
            <c:bubble3D val="0"/>
            <c:spPr>
              <a:solidFill>
                <a:srgbClr val="FF0000"/>
              </a:solidFill>
              <a:ln>
                <a:noFill/>
              </a:ln>
              <a:effectLst/>
            </c:spPr>
            <c:extLst>
              <c:ext xmlns:c16="http://schemas.microsoft.com/office/drawing/2014/chart" uri="{C3380CC4-5D6E-409C-BE32-E72D297353CC}">
                <c16:uniqueId val="{00000021-F68C-4B39-9DBC-5A25C0DC063D}"/>
              </c:ext>
            </c:extLst>
          </c:dPt>
          <c:dPt>
            <c:idx val="88"/>
            <c:invertIfNegative val="0"/>
            <c:bubble3D val="0"/>
            <c:spPr>
              <a:solidFill>
                <a:srgbClr val="FF0000"/>
              </a:solidFill>
              <a:ln>
                <a:noFill/>
              </a:ln>
              <a:effectLst/>
            </c:spPr>
            <c:extLst>
              <c:ext xmlns:c16="http://schemas.microsoft.com/office/drawing/2014/chart" uri="{C3380CC4-5D6E-409C-BE32-E72D297353CC}">
                <c16:uniqueId val="{00000023-F68C-4B39-9DBC-5A25C0DC063D}"/>
              </c:ext>
            </c:extLst>
          </c:dPt>
          <c:dPt>
            <c:idx val="89"/>
            <c:invertIfNegative val="0"/>
            <c:bubble3D val="0"/>
            <c:spPr>
              <a:solidFill>
                <a:srgbClr val="FF0000"/>
              </a:solidFill>
              <a:ln>
                <a:noFill/>
              </a:ln>
              <a:effectLst/>
            </c:spPr>
            <c:extLst>
              <c:ext xmlns:c16="http://schemas.microsoft.com/office/drawing/2014/chart" uri="{C3380CC4-5D6E-409C-BE32-E72D297353CC}">
                <c16:uniqueId val="{00000025-F68C-4B39-9DBC-5A25C0DC063D}"/>
              </c:ext>
            </c:extLst>
          </c:dPt>
          <c:dPt>
            <c:idx val="90"/>
            <c:invertIfNegative val="0"/>
            <c:bubble3D val="0"/>
            <c:spPr>
              <a:solidFill>
                <a:srgbClr val="FF0000"/>
              </a:solidFill>
              <a:ln>
                <a:noFill/>
              </a:ln>
              <a:effectLst/>
            </c:spPr>
            <c:extLst>
              <c:ext xmlns:c16="http://schemas.microsoft.com/office/drawing/2014/chart" uri="{C3380CC4-5D6E-409C-BE32-E72D297353CC}">
                <c16:uniqueId val="{00000027-F68C-4B39-9DBC-5A25C0DC063D}"/>
              </c:ext>
            </c:extLst>
          </c:dPt>
          <c:dPt>
            <c:idx val="91"/>
            <c:invertIfNegative val="0"/>
            <c:bubble3D val="0"/>
            <c:spPr>
              <a:solidFill>
                <a:srgbClr val="FF0000"/>
              </a:solidFill>
              <a:ln>
                <a:noFill/>
              </a:ln>
              <a:effectLst/>
            </c:spPr>
            <c:extLst>
              <c:ext xmlns:c16="http://schemas.microsoft.com/office/drawing/2014/chart" uri="{C3380CC4-5D6E-409C-BE32-E72D297353CC}">
                <c16:uniqueId val="{00000029-F68C-4B39-9DBC-5A25C0DC063D}"/>
              </c:ext>
            </c:extLst>
          </c:dPt>
          <c:val>
            <c:numRef>
              <c:f>standard!$C$2:$C$93</c:f>
              <c:numCache>
                <c:formatCode>General</c:formatCode>
                <c:ptCount val="92"/>
                <c:pt idx="0">
                  <c:v>650</c:v>
                </c:pt>
                <c:pt idx="1">
                  <c:v>489</c:v>
                </c:pt>
                <c:pt idx="2">
                  <c:v>338</c:v>
                </c:pt>
                <c:pt idx="3">
                  <c:v>325</c:v>
                </c:pt>
                <c:pt idx="4">
                  <c:v>299</c:v>
                </c:pt>
                <c:pt idx="5">
                  <c:v>311</c:v>
                </c:pt>
                <c:pt idx="6">
                  <c:v>293</c:v>
                </c:pt>
                <c:pt idx="7">
                  <c:v>290</c:v>
                </c:pt>
                <c:pt idx="8">
                  <c:v>290</c:v>
                </c:pt>
                <c:pt idx="9">
                  <c:v>289</c:v>
                </c:pt>
                <c:pt idx="10">
                  <c:v>272</c:v>
                </c:pt>
                <c:pt idx="11">
                  <c:v>259</c:v>
                </c:pt>
                <c:pt idx="12">
                  <c:v>264</c:v>
                </c:pt>
                <c:pt idx="13">
                  <c:v>257</c:v>
                </c:pt>
                <c:pt idx="14">
                  <c:v>249</c:v>
                </c:pt>
                <c:pt idx="15">
                  <c:v>212</c:v>
                </c:pt>
                <c:pt idx="16">
                  <c:v>193</c:v>
                </c:pt>
                <c:pt idx="17">
                  <c:v>192</c:v>
                </c:pt>
                <c:pt idx="18">
                  <c:v>193</c:v>
                </c:pt>
                <c:pt idx="19">
                  <c:v>192</c:v>
                </c:pt>
                <c:pt idx="20">
                  <c:v>189</c:v>
                </c:pt>
                <c:pt idx="21">
                  <c:v>180</c:v>
                </c:pt>
                <c:pt idx="22">
                  <c:v>173</c:v>
                </c:pt>
                <c:pt idx="23">
                  <c:v>153</c:v>
                </c:pt>
                <c:pt idx="24">
                  <c:v>146</c:v>
                </c:pt>
                <c:pt idx="25">
                  <c:v>142</c:v>
                </c:pt>
                <c:pt idx="26">
                  <c:v>145</c:v>
                </c:pt>
                <c:pt idx="27">
                  <c:v>139</c:v>
                </c:pt>
                <c:pt idx="28">
                  <c:v>140</c:v>
                </c:pt>
                <c:pt idx="29">
                  <c:v>139</c:v>
                </c:pt>
                <c:pt idx="30">
                  <c:v>140</c:v>
                </c:pt>
                <c:pt idx="31">
                  <c:v>137</c:v>
                </c:pt>
                <c:pt idx="32">
                  <c:v>136</c:v>
                </c:pt>
                <c:pt idx="33">
                  <c:v>135</c:v>
                </c:pt>
                <c:pt idx="34">
                  <c:v>132</c:v>
                </c:pt>
                <c:pt idx="35">
                  <c:v>127</c:v>
                </c:pt>
                <c:pt idx="36">
                  <c:v>127</c:v>
                </c:pt>
                <c:pt idx="37">
                  <c:v>118</c:v>
                </c:pt>
                <c:pt idx="38">
                  <c:v>122</c:v>
                </c:pt>
                <c:pt idx="39">
                  <c:v>112</c:v>
                </c:pt>
                <c:pt idx="40">
                  <c:v>113</c:v>
                </c:pt>
                <c:pt idx="41">
                  <c:v>114</c:v>
                </c:pt>
                <c:pt idx="42">
                  <c:v>111</c:v>
                </c:pt>
                <c:pt idx="43">
                  <c:v>102</c:v>
                </c:pt>
                <c:pt idx="44">
                  <c:v>95</c:v>
                </c:pt>
                <c:pt idx="45">
                  <c:v>93</c:v>
                </c:pt>
                <c:pt idx="46">
                  <c:v>93</c:v>
                </c:pt>
                <c:pt idx="47">
                  <c:v>92</c:v>
                </c:pt>
                <c:pt idx="48">
                  <c:v>88</c:v>
                </c:pt>
                <c:pt idx="49">
                  <c:v>92</c:v>
                </c:pt>
                <c:pt idx="50">
                  <c:v>83</c:v>
                </c:pt>
                <c:pt idx="51">
                  <c:v>81</c:v>
                </c:pt>
                <c:pt idx="52">
                  <c:v>78</c:v>
                </c:pt>
                <c:pt idx="53">
                  <c:v>83</c:v>
                </c:pt>
                <c:pt idx="54">
                  <c:v>83</c:v>
                </c:pt>
                <c:pt idx="55">
                  <c:v>79</c:v>
                </c:pt>
                <c:pt idx="56">
                  <c:v>81</c:v>
                </c:pt>
                <c:pt idx="57">
                  <c:v>77</c:v>
                </c:pt>
                <c:pt idx="58">
                  <c:v>70</c:v>
                </c:pt>
                <c:pt idx="59">
                  <c:v>75</c:v>
                </c:pt>
                <c:pt idx="60">
                  <c:v>68</c:v>
                </c:pt>
                <c:pt idx="61">
                  <c:v>74</c:v>
                </c:pt>
                <c:pt idx="62">
                  <c:v>69</c:v>
                </c:pt>
                <c:pt idx="63">
                  <c:v>62</c:v>
                </c:pt>
                <c:pt idx="64">
                  <c:v>60</c:v>
                </c:pt>
                <c:pt idx="65">
                  <c:v>62</c:v>
                </c:pt>
                <c:pt idx="66">
                  <c:v>61</c:v>
                </c:pt>
                <c:pt idx="67">
                  <c:v>57</c:v>
                </c:pt>
                <c:pt idx="68">
                  <c:v>56</c:v>
                </c:pt>
                <c:pt idx="69">
                  <c:v>54</c:v>
                </c:pt>
                <c:pt idx="70">
                  <c:v>54</c:v>
                </c:pt>
                <c:pt idx="71">
                  <c:v>49</c:v>
                </c:pt>
                <c:pt idx="72">
                  <c:v>49</c:v>
                </c:pt>
                <c:pt idx="73">
                  <c:v>42</c:v>
                </c:pt>
                <c:pt idx="74">
                  <c:v>44</c:v>
                </c:pt>
                <c:pt idx="75">
                  <c:v>41</c:v>
                </c:pt>
                <c:pt idx="76">
                  <c:v>36</c:v>
                </c:pt>
                <c:pt idx="77">
                  <c:v>39</c:v>
                </c:pt>
                <c:pt idx="78">
                  <c:v>30</c:v>
                </c:pt>
                <c:pt idx="79">
                  <c:v>30</c:v>
                </c:pt>
                <c:pt idx="80">
                  <c:v>29</c:v>
                </c:pt>
                <c:pt idx="81">
                  <c:v>28</c:v>
                </c:pt>
                <c:pt idx="82">
                  <c:v>24</c:v>
                </c:pt>
                <c:pt idx="83">
                  <c:v>21</c:v>
                </c:pt>
                <c:pt idx="84">
                  <c:v>21</c:v>
                </c:pt>
                <c:pt idx="85">
                  <c:v>17</c:v>
                </c:pt>
                <c:pt idx="86">
                  <c:v>15</c:v>
                </c:pt>
                <c:pt idx="87">
                  <c:v>12</c:v>
                </c:pt>
                <c:pt idx="88">
                  <c:v>9</c:v>
                </c:pt>
                <c:pt idx="89">
                  <c:v>8</c:v>
                </c:pt>
                <c:pt idx="90">
                  <c:v>7</c:v>
                </c:pt>
                <c:pt idx="91">
                  <c:v>5</c:v>
                </c:pt>
              </c:numCache>
            </c:numRef>
          </c:val>
          <c:extLst>
            <c:ext xmlns:c16="http://schemas.microsoft.com/office/drawing/2014/chart" uri="{C3380CC4-5D6E-409C-BE32-E72D297353CC}">
              <c16:uniqueId val="{0000002A-F68C-4B39-9DBC-5A25C0DC063D}"/>
            </c:ext>
          </c:extLst>
        </c:ser>
        <c:dLbls>
          <c:showLegendKey val="0"/>
          <c:showVal val="0"/>
          <c:showCatName val="0"/>
          <c:showSerName val="0"/>
          <c:showPercent val="0"/>
          <c:showBubbleSize val="0"/>
        </c:dLbls>
        <c:gapWidth val="219"/>
        <c:overlap val="-27"/>
        <c:axId val="580176592"/>
        <c:axId val="580174624"/>
      </c:barChart>
      <c:catAx>
        <c:axId val="5801765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174624"/>
        <c:crosses val="autoZero"/>
        <c:auto val="1"/>
        <c:lblAlgn val="ctr"/>
        <c:lblOffset val="100"/>
        <c:noMultiLvlLbl val="0"/>
      </c:catAx>
      <c:valAx>
        <c:axId val="58017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176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99234178856737E-2"/>
          <c:y val="0.13915949897888044"/>
          <c:w val="0.85805571447544193"/>
          <c:h val="0.7100526115299749"/>
        </c:manualLayout>
      </c:layout>
      <c:barChart>
        <c:barDir val="col"/>
        <c:grouping val="clustered"/>
        <c:varyColors val="0"/>
        <c:ser>
          <c:idx val="0"/>
          <c:order val="0"/>
          <c:tx>
            <c:strRef>
              <c:f>Sheet1!$B$18</c:f>
              <c:strCache>
                <c:ptCount val="1"/>
                <c:pt idx="0">
                  <c:v>headline items</c:v>
                </c:pt>
              </c:strCache>
            </c:strRef>
          </c:tx>
          <c:spPr>
            <a:solidFill>
              <a:schemeClr val="accent1"/>
            </a:solidFill>
            <a:ln>
              <a:noFill/>
            </a:ln>
            <a:effectLst/>
          </c:spPr>
          <c:invertIfNegative val="0"/>
          <c:cat>
            <c:numRef>
              <c:f>Sheet1!$A$19:$A$31</c:f>
              <c:numCache>
                <c:formatCode>mmm\-yy</c:formatCode>
                <c:ptCount val="1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numCache>
            </c:numRef>
          </c:cat>
          <c:val>
            <c:numRef>
              <c:f>Sheet1!$B$19:$B$31</c:f>
              <c:numCache>
                <c:formatCode>_-* #,##0_-;\-* #,##0_-;_-* "-"??_-;_-@_-</c:formatCode>
                <c:ptCount val="13"/>
                <c:pt idx="0">
                  <c:v>37</c:v>
                </c:pt>
                <c:pt idx="1">
                  <c:v>34</c:v>
                </c:pt>
                <c:pt idx="2">
                  <c:v>36</c:v>
                </c:pt>
                <c:pt idx="3">
                  <c:v>35</c:v>
                </c:pt>
                <c:pt idx="4">
                  <c:v>39</c:v>
                </c:pt>
                <c:pt idx="5">
                  <c:v>34</c:v>
                </c:pt>
                <c:pt idx="6">
                  <c:v>36</c:v>
                </c:pt>
                <c:pt idx="7">
                  <c:v>39</c:v>
                </c:pt>
                <c:pt idx="8">
                  <c:v>32</c:v>
                </c:pt>
                <c:pt idx="9">
                  <c:v>27</c:v>
                </c:pt>
              </c:numCache>
            </c:numRef>
          </c:val>
          <c:extLst>
            <c:ext xmlns:c16="http://schemas.microsoft.com/office/drawing/2014/chart" uri="{C3380CC4-5D6E-409C-BE32-E72D297353CC}">
              <c16:uniqueId val="{00000000-B3DD-44BD-B328-DB119971DC6A}"/>
            </c:ext>
          </c:extLst>
        </c:ser>
        <c:dLbls>
          <c:showLegendKey val="0"/>
          <c:showVal val="0"/>
          <c:showCatName val="0"/>
          <c:showSerName val="0"/>
          <c:showPercent val="0"/>
          <c:showBubbleSize val="0"/>
        </c:dLbls>
        <c:gapWidth val="219"/>
        <c:overlap val="-27"/>
        <c:axId val="187142008"/>
        <c:axId val="187141616"/>
      </c:barChart>
      <c:lineChart>
        <c:grouping val="standard"/>
        <c:varyColors val="0"/>
        <c:ser>
          <c:idx val="1"/>
          <c:order val="1"/>
          <c:tx>
            <c:strRef>
              <c:f>Sheet1!$D$18</c:f>
              <c:strCache>
                <c:ptCount val="1"/>
                <c:pt idx="0">
                  <c:v>average headline views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Sheet1!$A$19:$A$31</c:f>
              <c:numCache>
                <c:formatCode>mmm\-yy</c:formatCode>
                <c:ptCount val="1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numCache>
            </c:numRef>
          </c:cat>
          <c:val>
            <c:numRef>
              <c:f>Sheet1!$D$19:$D$31</c:f>
              <c:numCache>
                <c:formatCode>_-* #,##0_-;\-* #,##0_-;_-* "-"??_-;_-@_-</c:formatCode>
                <c:ptCount val="13"/>
                <c:pt idx="0">
                  <c:v>438</c:v>
                </c:pt>
                <c:pt idx="1">
                  <c:v>396</c:v>
                </c:pt>
                <c:pt idx="2">
                  <c:v>403</c:v>
                </c:pt>
                <c:pt idx="3">
                  <c:v>373</c:v>
                </c:pt>
                <c:pt idx="4">
                  <c:v>327</c:v>
                </c:pt>
                <c:pt idx="5">
                  <c:v>301</c:v>
                </c:pt>
                <c:pt idx="6">
                  <c:v>341</c:v>
                </c:pt>
                <c:pt idx="7">
                  <c:v>275</c:v>
                </c:pt>
                <c:pt idx="8">
                  <c:v>367</c:v>
                </c:pt>
                <c:pt idx="9">
                  <c:v>338</c:v>
                </c:pt>
              </c:numCache>
            </c:numRef>
          </c:val>
          <c:smooth val="0"/>
          <c:extLst>
            <c:ext xmlns:c16="http://schemas.microsoft.com/office/drawing/2014/chart" uri="{C3380CC4-5D6E-409C-BE32-E72D297353CC}">
              <c16:uniqueId val="{00000001-B3DD-44BD-B328-DB119971DC6A}"/>
            </c:ext>
          </c:extLst>
        </c:ser>
        <c:dLbls>
          <c:showLegendKey val="0"/>
          <c:showVal val="0"/>
          <c:showCatName val="0"/>
          <c:showSerName val="0"/>
          <c:showPercent val="0"/>
          <c:showBubbleSize val="0"/>
        </c:dLbls>
        <c:marker val="1"/>
        <c:smooth val="0"/>
        <c:axId val="187140832"/>
        <c:axId val="187141224"/>
      </c:lineChart>
      <c:dateAx>
        <c:axId val="1871408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41224"/>
        <c:crosses val="autoZero"/>
        <c:auto val="1"/>
        <c:lblOffset val="100"/>
        <c:baseTimeUnit val="months"/>
      </c:dateAx>
      <c:valAx>
        <c:axId val="187141224"/>
        <c:scaling>
          <c:orientation val="minMax"/>
          <c:max val="450"/>
          <c:min val="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40832"/>
        <c:crosses val="autoZero"/>
        <c:crossBetween val="between"/>
      </c:valAx>
      <c:valAx>
        <c:axId val="187141616"/>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42008"/>
        <c:crosses val="max"/>
        <c:crossBetween val="between"/>
      </c:valAx>
      <c:dateAx>
        <c:axId val="187142008"/>
        <c:scaling>
          <c:orientation val="minMax"/>
        </c:scaling>
        <c:delete val="1"/>
        <c:axPos val="b"/>
        <c:numFmt formatCode="mmm\-yy" sourceLinked="1"/>
        <c:majorTickMark val="out"/>
        <c:minorTickMark val="none"/>
        <c:tickLblPos val="nextTo"/>
        <c:crossAx val="18714161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Sheet1!$N$18</c:f>
              <c:strCache>
                <c:ptCount val="1"/>
                <c:pt idx="0">
                  <c:v>Standard items</c:v>
                </c:pt>
              </c:strCache>
            </c:strRef>
          </c:tx>
          <c:spPr>
            <a:solidFill>
              <a:schemeClr val="accent1"/>
            </a:solidFill>
            <a:ln>
              <a:noFill/>
            </a:ln>
            <a:effectLst/>
          </c:spPr>
          <c:invertIfNegative val="0"/>
          <c:cat>
            <c:numRef>
              <c:f>Sheet1!$J$19:$J$31</c:f>
              <c:numCache>
                <c:formatCode>mmm\-yy</c:formatCode>
                <c:ptCount val="1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numCache>
            </c:numRef>
          </c:cat>
          <c:val>
            <c:numRef>
              <c:f>Sheet1!$N$19:$N$31</c:f>
              <c:numCache>
                <c:formatCode>_-* #,##0_-;\-* #,##0_-;_-* "-"??_-;_-@_-</c:formatCode>
                <c:ptCount val="13"/>
                <c:pt idx="0">
                  <c:v>115</c:v>
                </c:pt>
                <c:pt idx="1">
                  <c:v>100</c:v>
                </c:pt>
                <c:pt idx="2">
                  <c:v>114</c:v>
                </c:pt>
                <c:pt idx="3">
                  <c:v>111</c:v>
                </c:pt>
                <c:pt idx="4">
                  <c:v>108</c:v>
                </c:pt>
                <c:pt idx="5">
                  <c:v>89</c:v>
                </c:pt>
                <c:pt idx="6">
                  <c:v>131</c:v>
                </c:pt>
                <c:pt idx="7">
                  <c:v>132</c:v>
                </c:pt>
                <c:pt idx="8">
                  <c:v>115</c:v>
                </c:pt>
                <c:pt idx="9">
                  <c:v>92</c:v>
                </c:pt>
              </c:numCache>
            </c:numRef>
          </c:val>
          <c:extLst>
            <c:ext xmlns:c16="http://schemas.microsoft.com/office/drawing/2014/chart" uri="{C3380CC4-5D6E-409C-BE32-E72D297353CC}">
              <c16:uniqueId val="{00000000-9965-40A6-8421-FB9CB13AE4A9}"/>
            </c:ext>
          </c:extLst>
        </c:ser>
        <c:dLbls>
          <c:showLegendKey val="0"/>
          <c:showVal val="0"/>
          <c:showCatName val="0"/>
          <c:showSerName val="0"/>
          <c:showPercent val="0"/>
          <c:showBubbleSize val="0"/>
        </c:dLbls>
        <c:gapWidth val="219"/>
        <c:overlap val="-27"/>
        <c:axId val="186072664"/>
        <c:axId val="186073056"/>
      </c:barChart>
      <c:lineChart>
        <c:grouping val="standard"/>
        <c:varyColors val="0"/>
        <c:ser>
          <c:idx val="1"/>
          <c:order val="1"/>
          <c:tx>
            <c:strRef>
              <c:f>Sheet1!$P$18</c:f>
              <c:strCache>
                <c:ptCount val="1"/>
                <c:pt idx="0">
                  <c:v>average standard views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Sheet1!$P$19:$P$31</c:f>
              <c:numCache>
                <c:formatCode>_-* #,##0_-;\-* #,##0_-;_-* "-"??_-;_-@_-</c:formatCode>
                <c:ptCount val="13"/>
                <c:pt idx="0">
                  <c:v>103</c:v>
                </c:pt>
                <c:pt idx="1">
                  <c:v>102</c:v>
                </c:pt>
                <c:pt idx="2">
                  <c:v>103</c:v>
                </c:pt>
                <c:pt idx="3">
                  <c:v>95</c:v>
                </c:pt>
                <c:pt idx="4">
                  <c:v>116</c:v>
                </c:pt>
                <c:pt idx="5">
                  <c:v>117</c:v>
                </c:pt>
                <c:pt idx="6">
                  <c:v>86</c:v>
                </c:pt>
                <c:pt idx="7">
                  <c:v>108</c:v>
                </c:pt>
                <c:pt idx="8">
                  <c:v>117</c:v>
                </c:pt>
                <c:pt idx="9">
                  <c:v>127</c:v>
                </c:pt>
              </c:numCache>
            </c:numRef>
          </c:val>
          <c:smooth val="0"/>
          <c:extLst>
            <c:ext xmlns:c16="http://schemas.microsoft.com/office/drawing/2014/chart" uri="{C3380CC4-5D6E-409C-BE32-E72D297353CC}">
              <c16:uniqueId val="{00000001-9965-40A6-8421-FB9CB13AE4A9}"/>
            </c:ext>
          </c:extLst>
        </c:ser>
        <c:dLbls>
          <c:showLegendKey val="0"/>
          <c:showVal val="0"/>
          <c:showCatName val="0"/>
          <c:showSerName val="0"/>
          <c:showPercent val="0"/>
          <c:showBubbleSize val="0"/>
        </c:dLbls>
        <c:marker val="1"/>
        <c:smooth val="0"/>
        <c:axId val="580746368"/>
        <c:axId val="580719144"/>
      </c:lineChart>
      <c:valAx>
        <c:axId val="186073056"/>
        <c:scaling>
          <c:orientation val="minMax"/>
        </c:scaling>
        <c:delete val="1"/>
        <c:axPos val="r"/>
        <c:numFmt formatCode="_-* #,##0_-;\-* #,##0_-;_-* &quot;-&quot;??_-;_-@_-" sourceLinked="1"/>
        <c:majorTickMark val="out"/>
        <c:minorTickMark val="none"/>
        <c:tickLblPos val="nextTo"/>
        <c:crossAx val="186072664"/>
        <c:crosses val="max"/>
        <c:crossBetween val="between"/>
      </c:valAx>
      <c:dateAx>
        <c:axId val="1860726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073056"/>
        <c:crosses val="autoZero"/>
        <c:auto val="1"/>
        <c:lblOffset val="100"/>
        <c:baseTimeUnit val="months"/>
      </c:dateAx>
      <c:valAx>
        <c:axId val="580719144"/>
        <c:scaling>
          <c:orientation val="minMax"/>
        </c:scaling>
        <c:delete val="0"/>
        <c:axPos val="l"/>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746368"/>
        <c:crosses val="autoZero"/>
        <c:crossBetween val="between"/>
      </c:valAx>
      <c:catAx>
        <c:axId val="580746368"/>
        <c:scaling>
          <c:orientation val="minMax"/>
        </c:scaling>
        <c:delete val="1"/>
        <c:axPos val="b"/>
        <c:majorTickMark val="out"/>
        <c:minorTickMark val="none"/>
        <c:tickLblPos val="nextTo"/>
        <c:crossAx val="580719144"/>
        <c:crosses val="autoZero"/>
        <c:auto val="1"/>
        <c:lblAlgn val="ctr"/>
        <c:lblOffset val="100"/>
        <c:tickLblSkip val="1"/>
        <c:tickMark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5516D46-BDE2-416A-A04B-59E2D6B69221}" type="datetimeFigureOut">
              <a:rPr lang="en-GB" smtClean="0"/>
              <a:t>17/02/2020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62DE71-0981-4016-8F00-DFA16331FF0C}" type="slidenum">
              <a:rPr lang="en-GB" smtClean="0"/>
              <a:t>‹#›</a:t>
            </a:fld>
            <a:endParaRPr lang="en-GB"/>
          </a:p>
        </p:txBody>
      </p:sp>
    </p:spTree>
    <p:extLst>
      <p:ext uri="{BB962C8B-B14F-4D97-AF65-F5344CB8AC3E}">
        <p14:creationId xmlns:p14="http://schemas.microsoft.com/office/powerpoint/2010/main" val="122992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9F89EC-C880-B54A-A21A-B43DF73F455A}" type="datetimeFigureOut">
              <a:rPr lang="en-US" smtClean="0"/>
              <a:t>2/17/2020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AB0E47-F2DB-584A-B7DA-87224F5BADE5}" type="slidenum">
              <a:rPr lang="en-US" smtClean="0"/>
              <a:t>‹#›</a:t>
            </a:fld>
            <a:endParaRPr lang="en-US"/>
          </a:p>
        </p:txBody>
      </p:sp>
    </p:spTree>
    <p:extLst>
      <p:ext uri="{BB962C8B-B14F-4D97-AF65-F5344CB8AC3E}">
        <p14:creationId xmlns:p14="http://schemas.microsoft.com/office/powerpoint/2010/main" val="1881199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27299-01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descr="Logo redrawn revsd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1116" y="362371"/>
            <a:ext cx="1779080" cy="599953"/>
          </a:xfrm>
          <a:prstGeom prst="rect">
            <a:avLst/>
          </a:prstGeom>
        </p:spPr>
      </p:pic>
      <p:pic>
        <p:nvPicPr>
          <p:cNvPr id="12" name="Picture 11" descr="Title bgrd.psd"/>
          <p:cNvPicPr>
            <a:picLocks noChangeAspect="1"/>
          </p:cNvPicPr>
          <p:nvPr userDrawn="1"/>
        </p:nvPicPr>
        <p:blipFill>
          <a:blip r:embed="rId4">
            <a:alphaModFix amt="81000"/>
            <a:extLst>
              <a:ext uri="{28A0092B-C50C-407E-A947-70E740481C1C}">
                <a14:useLocalDpi xmlns:a14="http://schemas.microsoft.com/office/drawing/2010/main" val="0"/>
              </a:ext>
            </a:extLst>
          </a:blip>
          <a:stretch>
            <a:fillRect/>
          </a:stretch>
        </p:blipFill>
        <p:spPr>
          <a:xfrm>
            <a:off x="0" y="1146362"/>
            <a:ext cx="6480048" cy="1167384"/>
          </a:xfrm>
          <a:prstGeom prst="rect">
            <a:avLst/>
          </a:prstGeom>
        </p:spPr>
      </p:pic>
      <p:pic>
        <p:nvPicPr>
          <p:cNvPr id="3" name="Picture 2" descr="Top grey.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2371"/>
            <a:ext cx="6480048" cy="591312"/>
          </a:xfrm>
          <a:prstGeom prst="rect">
            <a:avLst/>
          </a:prstGeom>
        </p:spPr>
      </p:pic>
      <p:sp>
        <p:nvSpPr>
          <p:cNvPr id="8" name="Text Placeholder 12"/>
          <p:cNvSpPr>
            <a:spLocks noGrp="1"/>
          </p:cNvSpPr>
          <p:nvPr>
            <p:ph type="body" sz="quarter" idx="10" hasCustomPrompt="1"/>
          </p:nvPr>
        </p:nvSpPr>
        <p:spPr>
          <a:xfrm>
            <a:off x="139297" y="1146362"/>
            <a:ext cx="6038637" cy="615251"/>
          </a:xfrm>
          <a:prstGeom prst="rect">
            <a:avLst/>
          </a:prstGeom>
        </p:spPr>
        <p:txBody>
          <a:bodyPr vert="horz"/>
          <a:lstStyle>
            <a:lvl1pPr marL="0" indent="0">
              <a:buNone/>
              <a:defRPr b="1" i="0">
                <a:solidFill>
                  <a:schemeClr val="bg1"/>
                </a:solidFill>
                <a:latin typeface="Arial"/>
                <a:cs typeface="Arial"/>
              </a:defRPr>
            </a:lvl1pPr>
          </a:lstStyle>
          <a:p>
            <a:pPr lvl="0"/>
            <a:r>
              <a:rPr lang="en-US" dirty="0"/>
              <a:t>Click to edit Master title style</a:t>
            </a:r>
          </a:p>
        </p:txBody>
      </p:sp>
      <p:sp>
        <p:nvSpPr>
          <p:cNvPr id="13" name="Text Placeholder 15"/>
          <p:cNvSpPr>
            <a:spLocks noGrp="1"/>
          </p:cNvSpPr>
          <p:nvPr>
            <p:ph type="body" sz="quarter" idx="11"/>
          </p:nvPr>
        </p:nvSpPr>
        <p:spPr>
          <a:xfrm>
            <a:off x="139700" y="1761613"/>
            <a:ext cx="6038234" cy="551375"/>
          </a:xfrm>
          <a:prstGeom prst="rect">
            <a:avLst/>
          </a:prstGeom>
        </p:spPr>
        <p:txBody>
          <a:bodyPr vert="horz"/>
          <a:lstStyle>
            <a:lvl1pPr marL="0" indent="0">
              <a:buNone/>
              <a:defRPr sz="2400" b="0" i="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3249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27299-01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9506"/>
          </a:xfrm>
          <a:prstGeom prst="rect">
            <a:avLst/>
          </a:prstGeom>
        </p:spPr>
      </p:pic>
      <p:pic>
        <p:nvPicPr>
          <p:cNvPr id="11" name="Picture 10" descr="Small bgrd grey.psd"/>
          <p:cNvPicPr>
            <a:picLocks noChangeAspect="1"/>
          </p:cNvPicPr>
          <p:nvPr userDrawn="1"/>
        </p:nvPicPr>
        <p:blipFill>
          <a:blip r:embed="rId3">
            <a:alphaModFix amt="81000"/>
            <a:extLst>
              <a:ext uri="{28A0092B-C50C-407E-A947-70E740481C1C}">
                <a14:useLocalDpi xmlns:a14="http://schemas.microsoft.com/office/drawing/2010/main" val="0"/>
              </a:ext>
            </a:extLst>
          </a:blip>
          <a:stretch>
            <a:fillRect/>
          </a:stretch>
        </p:blipFill>
        <p:spPr>
          <a:xfrm>
            <a:off x="0" y="1156092"/>
            <a:ext cx="6480048" cy="2161032"/>
          </a:xfrm>
          <a:prstGeom prst="rect">
            <a:avLst/>
          </a:prstGeom>
        </p:spPr>
      </p:pic>
      <p:pic>
        <p:nvPicPr>
          <p:cNvPr id="4" name="Picture 3" descr="Logo redrawn revsd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1116" y="362371"/>
            <a:ext cx="1779080" cy="599953"/>
          </a:xfrm>
          <a:prstGeom prst="rect">
            <a:avLst/>
          </a:prstGeom>
        </p:spPr>
      </p:pic>
      <p:pic>
        <p:nvPicPr>
          <p:cNvPr id="5" name="Picture 4" descr="Top grey.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2371"/>
            <a:ext cx="6480048" cy="591312"/>
          </a:xfrm>
          <a:prstGeom prst="rect">
            <a:avLst/>
          </a:prstGeom>
        </p:spPr>
      </p:pic>
      <p:sp>
        <p:nvSpPr>
          <p:cNvPr id="8" name="Text Placeholder 12"/>
          <p:cNvSpPr>
            <a:spLocks noGrp="1"/>
          </p:cNvSpPr>
          <p:nvPr>
            <p:ph type="body" sz="quarter" idx="10" hasCustomPrompt="1"/>
          </p:nvPr>
        </p:nvSpPr>
        <p:spPr>
          <a:xfrm>
            <a:off x="139297" y="1156092"/>
            <a:ext cx="6038637" cy="1236424"/>
          </a:xfrm>
          <a:prstGeom prst="rect">
            <a:avLst/>
          </a:prstGeom>
        </p:spPr>
        <p:txBody>
          <a:bodyPr vert="horz"/>
          <a:lstStyle>
            <a:lvl1pPr marL="0" indent="0">
              <a:buNone/>
              <a:defRPr b="1" i="0">
                <a:solidFill>
                  <a:schemeClr val="bg1"/>
                </a:solidFill>
                <a:latin typeface="Arial"/>
                <a:cs typeface="Arial"/>
              </a:defRPr>
            </a:lvl1pPr>
          </a:lstStyle>
          <a:p>
            <a:pPr lvl="0"/>
            <a:r>
              <a:rPr lang="en-US" dirty="0"/>
              <a:t>Click to edit </a:t>
            </a:r>
            <a:br>
              <a:rPr lang="en-US" dirty="0"/>
            </a:br>
            <a:r>
              <a:rPr lang="en-US" dirty="0"/>
              <a:t>Master title style</a:t>
            </a:r>
          </a:p>
        </p:txBody>
      </p:sp>
      <p:sp>
        <p:nvSpPr>
          <p:cNvPr id="9" name="Text Placeholder 15"/>
          <p:cNvSpPr>
            <a:spLocks noGrp="1"/>
          </p:cNvSpPr>
          <p:nvPr>
            <p:ph type="body" sz="quarter" idx="11" hasCustomPrompt="1"/>
          </p:nvPr>
        </p:nvSpPr>
        <p:spPr>
          <a:xfrm>
            <a:off x="139700" y="2392516"/>
            <a:ext cx="6038234" cy="924608"/>
          </a:xfrm>
          <a:prstGeom prst="rect">
            <a:avLst/>
          </a:prstGeom>
        </p:spPr>
        <p:txBody>
          <a:bodyPr vert="horz"/>
          <a:lstStyle>
            <a:lvl1pPr marL="0" indent="0">
              <a:buNone/>
              <a:defRPr sz="2400" b="0" i="0">
                <a:solidFill>
                  <a:schemeClr val="bg1"/>
                </a:solidFill>
                <a:latin typeface="Arial"/>
                <a:cs typeface="Arial"/>
              </a:defRPr>
            </a:lvl1pPr>
          </a:lstStyle>
          <a:p>
            <a:pPr lvl="0"/>
            <a:r>
              <a:rPr lang="en-GB" dirty="0"/>
              <a:t>Click to edit Master </a:t>
            </a:r>
            <a:br>
              <a:rPr lang="en-GB" dirty="0"/>
            </a:br>
            <a:r>
              <a:rPr lang="en-GB" dirty="0"/>
              <a:t>text style</a:t>
            </a:r>
          </a:p>
        </p:txBody>
      </p:sp>
    </p:spTree>
    <p:extLst>
      <p:ext uri="{BB962C8B-B14F-4D97-AF65-F5344CB8AC3E}">
        <p14:creationId xmlns:p14="http://schemas.microsoft.com/office/powerpoint/2010/main" val="190127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7971" y="2116863"/>
            <a:ext cx="7177088" cy="2514902"/>
          </a:xfrm>
          <a:prstGeom prst="rect">
            <a:avLst/>
          </a:prstGeom>
        </p:spPr>
        <p:txBody>
          <a:bodyPr vert="horz"/>
          <a:lstStyle>
            <a:lvl1pPr marL="0" indent="0">
              <a:lnSpc>
                <a:spcPct val="80000"/>
              </a:lnSpc>
              <a:buFontTx/>
              <a:buNone/>
              <a:defRPr sz="2400">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6" name="Picture 5" descr="Logo redrawn gre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8936" y="350495"/>
            <a:ext cx="1763064" cy="623307"/>
          </a:xfrm>
          <a:prstGeom prst="rect">
            <a:avLst/>
          </a:prstGeom>
        </p:spPr>
      </p:pic>
      <p:pic>
        <p:nvPicPr>
          <p:cNvPr id="3" name="Picture 2" descr="Top grey.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0495"/>
            <a:ext cx="6480048" cy="591312"/>
          </a:xfrm>
          <a:prstGeom prst="rect">
            <a:avLst/>
          </a:prstGeom>
        </p:spPr>
      </p:pic>
      <p:sp>
        <p:nvSpPr>
          <p:cNvPr id="8" name="Text Placeholder 12"/>
          <p:cNvSpPr>
            <a:spLocks noGrp="1"/>
          </p:cNvSpPr>
          <p:nvPr>
            <p:ph type="body" sz="quarter" idx="11" hasCustomPrompt="1"/>
          </p:nvPr>
        </p:nvSpPr>
        <p:spPr>
          <a:xfrm>
            <a:off x="427971" y="1220104"/>
            <a:ext cx="6038637" cy="615251"/>
          </a:xfrm>
          <a:prstGeom prst="rect">
            <a:avLst/>
          </a:prstGeom>
        </p:spPr>
        <p:txBody>
          <a:bodyPr vert="horz"/>
          <a:lstStyle>
            <a:lvl1pPr marL="0" indent="0">
              <a:buNone/>
              <a:defRPr b="1" i="0">
                <a:solidFill>
                  <a:schemeClr val="tx1">
                    <a:lumMod val="65000"/>
                    <a:lumOff val="35000"/>
                  </a:schemeClr>
                </a:solidFill>
                <a:latin typeface="Arial"/>
                <a:cs typeface="Arial"/>
              </a:defRPr>
            </a:lvl1pPr>
          </a:lstStyle>
          <a:p>
            <a:pPr lvl="0"/>
            <a:r>
              <a:rPr lang="en-US" dirty="0"/>
              <a:t>Click to edit Master title style</a:t>
            </a:r>
          </a:p>
        </p:txBody>
      </p:sp>
    </p:spTree>
    <p:extLst>
      <p:ext uri="{BB962C8B-B14F-4D97-AF65-F5344CB8AC3E}">
        <p14:creationId xmlns:p14="http://schemas.microsoft.com/office/powerpoint/2010/main" val="1136126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8140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latin typeface="+mn-lt"/>
              </a:rPr>
              <a:t>Staff Homepage: December 2019</a:t>
            </a:r>
          </a:p>
        </p:txBody>
      </p:sp>
      <p:sp>
        <p:nvSpPr>
          <p:cNvPr id="3" name="Text Placeholder 2"/>
          <p:cNvSpPr>
            <a:spLocks noGrp="1"/>
          </p:cNvSpPr>
          <p:nvPr>
            <p:ph type="body" sz="quarter" idx="11"/>
          </p:nvPr>
        </p:nvSpPr>
        <p:spPr/>
        <p:txBody>
          <a:bodyPr/>
          <a:lstStyle/>
          <a:p>
            <a:r>
              <a:rPr lang="en-GB" dirty="0">
                <a:latin typeface="+mn-lt"/>
              </a:rPr>
              <a:t>Key statistics</a:t>
            </a:r>
          </a:p>
        </p:txBody>
      </p:sp>
    </p:spTree>
    <p:extLst>
      <p:ext uri="{BB962C8B-B14F-4D97-AF65-F5344CB8AC3E}">
        <p14:creationId xmlns:p14="http://schemas.microsoft.com/office/powerpoint/2010/main" val="285502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latin typeface="+mn-lt"/>
              </a:rPr>
              <a:t>@</a:t>
            </a:r>
            <a:r>
              <a:rPr lang="en-GB" dirty="0" err="1">
                <a:latin typeface="+mn-lt"/>
              </a:rPr>
              <a:t>UniofBathStaff</a:t>
            </a:r>
            <a:r>
              <a:rPr lang="en-GB" dirty="0">
                <a:latin typeface="+mn-lt"/>
              </a:rPr>
              <a:t>: December 2019</a:t>
            </a:r>
          </a:p>
        </p:txBody>
      </p:sp>
      <p:sp>
        <p:nvSpPr>
          <p:cNvPr id="3" name="Text Placeholder 2"/>
          <p:cNvSpPr>
            <a:spLocks noGrp="1"/>
          </p:cNvSpPr>
          <p:nvPr>
            <p:ph type="body" sz="quarter" idx="11"/>
          </p:nvPr>
        </p:nvSpPr>
        <p:spPr/>
        <p:txBody>
          <a:bodyPr/>
          <a:lstStyle/>
          <a:p>
            <a:r>
              <a:rPr lang="en-GB" dirty="0">
                <a:latin typeface="+mn-lt"/>
              </a:rPr>
              <a:t>Key statistics</a:t>
            </a:r>
          </a:p>
        </p:txBody>
      </p:sp>
    </p:spTree>
    <p:extLst>
      <p:ext uri="{BB962C8B-B14F-4D97-AF65-F5344CB8AC3E}">
        <p14:creationId xmlns:p14="http://schemas.microsoft.com/office/powerpoint/2010/main" val="202792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6939-6F81-BD45-9971-952DF8E4D301}"/>
              </a:ext>
            </a:extLst>
          </p:cNvPr>
          <p:cNvSpPr>
            <a:spLocks noGrp="1"/>
          </p:cNvSpPr>
          <p:nvPr>
            <p:ph type="body" sz="quarter" idx="10"/>
          </p:nvPr>
        </p:nvSpPr>
        <p:spPr>
          <a:xfrm>
            <a:off x="427970" y="1681252"/>
            <a:ext cx="8209492" cy="3242429"/>
          </a:xfrm>
        </p:spPr>
        <p:txBody>
          <a:bodyPr/>
          <a:lstStyle/>
          <a:p>
            <a:r>
              <a:rPr lang="en-GB" sz="1200" dirty="0">
                <a:latin typeface="+mn-lt"/>
              </a:rPr>
              <a:t>NB: The Twitter data is pulling out a direct comparison to the previous month’s activity, as oppose to the homepage comparison to September.</a:t>
            </a:r>
          </a:p>
          <a:p>
            <a:endParaRPr lang="en-GB" sz="1200" dirty="0">
              <a:latin typeface="+mn-lt"/>
            </a:endParaRPr>
          </a:p>
          <a:p>
            <a:pPr marL="285750" indent="-285750">
              <a:buFont typeface="Arial" panose="020B0604020202020204" pitchFamily="34" charset="0"/>
              <a:buChar char="•"/>
            </a:pPr>
            <a:r>
              <a:rPr lang="en-GB" sz="1200" dirty="0">
                <a:latin typeface="+mn-lt"/>
              </a:rPr>
              <a:t>There was a significant increase in the number of tweets, compared to November, which also seems to have resulted in an increase in engagements and organic impressions (slide 12). Ongoing measurement of quantity and quality is needed to establish the optimum number of Tweets per day/week/month for maximum engagement. </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The top Tweet corresponds with the second most read standard item which is to be expected (slide 13). Interestingly, the top Tweet based on total engagements (slide 14) does not appear in the top 10 article lists. This implies that Twitter is an effective platform for Technical staff messages that may not be as relevant for a wider audience, as they are an active and engaged community on this platform.</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In terms of the decrease in mentions and followers (slide 12), it would be interesting to do some more analysis of the drivers of these metrics. Do we encourage other platforms to @ us? Are we using other </a:t>
            </a:r>
            <a:r>
              <a:rPr lang="en-GB" sz="1200" dirty="0" err="1">
                <a:latin typeface="+mn-lt"/>
              </a:rPr>
              <a:t>comms</a:t>
            </a:r>
            <a:r>
              <a:rPr lang="en-GB" sz="1200" dirty="0">
                <a:latin typeface="+mn-lt"/>
              </a:rPr>
              <a:t> channels to sign up new Twitter followers? Should we be? Rather than growing our followers, how do we increase engagement and activity within the existing community? </a:t>
            </a:r>
          </a:p>
          <a:p>
            <a:endParaRPr lang="en-GB" sz="1200" dirty="0">
              <a:latin typeface="+mn-lt"/>
            </a:endParaRPr>
          </a:p>
          <a:p>
            <a:pPr marL="285750" indent="-285750">
              <a:buFont typeface="Arial" panose="020B0604020202020204" pitchFamily="34" charset="0"/>
              <a:buChar char="•"/>
            </a:pPr>
            <a:r>
              <a:rPr lang="en-GB" sz="1200" dirty="0">
                <a:latin typeface="+mn-lt"/>
              </a:rPr>
              <a:t>In next month’s report it will be interesting to see the impact of minor improvements to our output, such as the inclusion of photos in the majority of posts and the continued use of strong calls to action. Going forward we’d also like to experiment with more colloquial copy and the use of </a:t>
            </a:r>
            <a:r>
              <a:rPr lang="en-GB" sz="1200" dirty="0" err="1">
                <a:latin typeface="+mn-lt"/>
              </a:rPr>
              <a:t>emojis</a:t>
            </a:r>
            <a:r>
              <a:rPr lang="en-GB" sz="1200" dirty="0">
                <a:latin typeface="+mn-lt"/>
              </a:rPr>
              <a:t> (when appropriate) to mirror the external Twitter account.</a:t>
            </a:r>
          </a:p>
          <a:p>
            <a:endParaRPr lang="en-GB" sz="1200" dirty="0">
              <a:latin typeface="+mn-lt"/>
            </a:endParaRPr>
          </a:p>
        </p:txBody>
      </p:sp>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t>Summary and recommendations</a:t>
            </a:r>
            <a:endParaRPr lang="en-US" sz="2000" dirty="0">
              <a:latin typeface="+mn-lt"/>
            </a:endParaRPr>
          </a:p>
        </p:txBody>
      </p:sp>
    </p:spTree>
    <p:extLst>
      <p:ext uri="{BB962C8B-B14F-4D97-AF65-F5344CB8AC3E}">
        <p14:creationId xmlns:p14="http://schemas.microsoft.com/office/powerpoint/2010/main" val="159255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t>Key statistics </a:t>
            </a:r>
            <a:endParaRPr lang="en-US" sz="2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566766791"/>
              </p:ext>
            </p:extLst>
          </p:nvPr>
        </p:nvGraphicFramePr>
        <p:xfrm>
          <a:off x="427971" y="1835355"/>
          <a:ext cx="8252202" cy="2670384"/>
        </p:xfrm>
        <a:graphic>
          <a:graphicData uri="http://schemas.openxmlformats.org/drawingml/2006/table">
            <a:tbl>
              <a:tblPr firstRow="1" bandRow="1">
                <a:tableStyleId>{5C22544A-7EE6-4342-B048-85BDC9FD1C3A}</a:tableStyleId>
              </a:tblPr>
              <a:tblGrid>
                <a:gridCol w="2750734">
                  <a:extLst>
                    <a:ext uri="{9D8B030D-6E8A-4147-A177-3AD203B41FA5}">
                      <a16:colId xmlns:a16="http://schemas.microsoft.com/office/drawing/2014/main" val="2040764106"/>
                    </a:ext>
                  </a:extLst>
                </a:gridCol>
                <a:gridCol w="2750734">
                  <a:extLst>
                    <a:ext uri="{9D8B030D-6E8A-4147-A177-3AD203B41FA5}">
                      <a16:colId xmlns:a16="http://schemas.microsoft.com/office/drawing/2014/main" val="3546367979"/>
                    </a:ext>
                  </a:extLst>
                </a:gridCol>
                <a:gridCol w="2750734">
                  <a:extLst>
                    <a:ext uri="{9D8B030D-6E8A-4147-A177-3AD203B41FA5}">
                      <a16:colId xmlns:a16="http://schemas.microsoft.com/office/drawing/2014/main" val="2120219827"/>
                    </a:ext>
                  </a:extLst>
                </a:gridCol>
              </a:tblGrid>
              <a:tr h="445064">
                <a:tc>
                  <a:txBody>
                    <a:bodyPr/>
                    <a:lstStyle/>
                    <a:p>
                      <a:r>
                        <a:rPr lang="en-GB" dirty="0"/>
                        <a:t>Metric</a:t>
                      </a:r>
                    </a:p>
                  </a:txBody>
                  <a:tcPr/>
                </a:tc>
                <a:tc>
                  <a:txBody>
                    <a:bodyPr/>
                    <a:lstStyle/>
                    <a:p>
                      <a:r>
                        <a:rPr lang="en-GB" dirty="0"/>
                        <a:t>December</a:t>
                      </a:r>
                    </a:p>
                  </a:txBody>
                  <a:tcPr/>
                </a:tc>
                <a:tc>
                  <a:txBody>
                    <a:bodyPr/>
                    <a:lstStyle/>
                    <a:p>
                      <a:r>
                        <a:rPr lang="en-GB" dirty="0"/>
                        <a:t>Change</a:t>
                      </a:r>
                    </a:p>
                  </a:txBody>
                  <a:tcPr/>
                </a:tc>
                <a:extLst>
                  <a:ext uri="{0D108BD9-81ED-4DB2-BD59-A6C34878D82A}">
                    <a16:rowId xmlns:a16="http://schemas.microsoft.com/office/drawing/2014/main" val="3059687105"/>
                  </a:ext>
                </a:extLst>
              </a:tr>
              <a:tr h="445064">
                <a:tc>
                  <a:txBody>
                    <a:bodyPr/>
                    <a:lstStyle/>
                    <a:p>
                      <a:r>
                        <a:rPr lang="en-GB" dirty="0"/>
                        <a:t>Tweets sent</a:t>
                      </a:r>
                    </a:p>
                  </a:txBody>
                  <a:tcPr/>
                </a:tc>
                <a:tc>
                  <a:txBody>
                    <a:bodyPr/>
                    <a:lstStyle/>
                    <a:p>
                      <a:r>
                        <a:rPr lang="en-GB" dirty="0">
                          <a:solidFill>
                            <a:srgbClr val="00B050"/>
                          </a:solidFill>
                        </a:rPr>
                        <a:t>58</a:t>
                      </a:r>
                    </a:p>
                  </a:txBody>
                  <a:tcPr/>
                </a:tc>
                <a:tc>
                  <a:txBody>
                    <a:bodyPr/>
                    <a:lstStyle/>
                    <a:p>
                      <a:r>
                        <a:rPr lang="en-GB" dirty="0">
                          <a:solidFill>
                            <a:srgbClr val="00B050"/>
                          </a:solidFill>
                        </a:rPr>
                        <a:t>+56.8%</a:t>
                      </a:r>
                    </a:p>
                  </a:txBody>
                  <a:tcPr/>
                </a:tc>
                <a:extLst>
                  <a:ext uri="{0D108BD9-81ED-4DB2-BD59-A6C34878D82A}">
                    <a16:rowId xmlns:a16="http://schemas.microsoft.com/office/drawing/2014/main" val="1001488636"/>
                  </a:ext>
                </a:extLst>
              </a:tr>
              <a:tr h="445064">
                <a:tc>
                  <a:txBody>
                    <a:bodyPr/>
                    <a:lstStyle/>
                    <a:p>
                      <a:r>
                        <a:rPr lang="en-GB" dirty="0"/>
                        <a:t>Total Engagements</a:t>
                      </a:r>
                    </a:p>
                  </a:txBody>
                  <a:tcPr/>
                </a:tc>
                <a:tc>
                  <a:txBody>
                    <a:bodyPr/>
                    <a:lstStyle/>
                    <a:p>
                      <a:r>
                        <a:rPr lang="en-GB" dirty="0">
                          <a:solidFill>
                            <a:srgbClr val="00B050"/>
                          </a:solidFill>
                        </a:rPr>
                        <a:t>314</a:t>
                      </a:r>
                    </a:p>
                  </a:txBody>
                  <a:tcPr/>
                </a:tc>
                <a:tc>
                  <a:txBody>
                    <a:bodyPr/>
                    <a:lstStyle/>
                    <a:p>
                      <a:r>
                        <a:rPr lang="en-GB" dirty="0">
                          <a:solidFill>
                            <a:srgbClr val="00B050"/>
                          </a:solidFill>
                        </a:rPr>
                        <a:t>+108%</a:t>
                      </a:r>
                    </a:p>
                  </a:txBody>
                  <a:tcPr/>
                </a:tc>
                <a:extLst>
                  <a:ext uri="{0D108BD9-81ED-4DB2-BD59-A6C34878D82A}">
                    <a16:rowId xmlns:a16="http://schemas.microsoft.com/office/drawing/2014/main" val="2038152278"/>
                  </a:ext>
                </a:extLst>
              </a:tr>
              <a:tr h="445064">
                <a:tc>
                  <a:txBody>
                    <a:bodyPr/>
                    <a:lstStyle/>
                    <a:p>
                      <a:r>
                        <a:rPr lang="en-GB" dirty="0"/>
                        <a:t>Total Organic Impressions</a:t>
                      </a:r>
                    </a:p>
                  </a:txBody>
                  <a:tcPr/>
                </a:tc>
                <a:tc>
                  <a:txBody>
                    <a:bodyPr/>
                    <a:lstStyle/>
                    <a:p>
                      <a:r>
                        <a:rPr lang="en-GB" dirty="0">
                          <a:solidFill>
                            <a:srgbClr val="00B050"/>
                          </a:solidFill>
                        </a:rPr>
                        <a:t>29.7k</a:t>
                      </a:r>
                    </a:p>
                  </a:txBody>
                  <a:tcPr/>
                </a:tc>
                <a:tc>
                  <a:txBody>
                    <a:bodyPr/>
                    <a:lstStyle/>
                    <a:p>
                      <a:r>
                        <a:rPr lang="en-GB" dirty="0">
                          <a:solidFill>
                            <a:srgbClr val="00B050"/>
                          </a:solidFill>
                        </a:rPr>
                        <a:t>+38.7%</a:t>
                      </a:r>
                    </a:p>
                  </a:txBody>
                  <a:tcPr/>
                </a:tc>
                <a:extLst>
                  <a:ext uri="{0D108BD9-81ED-4DB2-BD59-A6C34878D82A}">
                    <a16:rowId xmlns:a16="http://schemas.microsoft.com/office/drawing/2014/main" val="2212432872"/>
                  </a:ext>
                </a:extLst>
              </a:tr>
              <a:tr h="445064">
                <a:tc>
                  <a:txBody>
                    <a:bodyPr/>
                    <a:lstStyle/>
                    <a:p>
                      <a:r>
                        <a:rPr lang="en-GB" dirty="0"/>
                        <a:t>Mentions received</a:t>
                      </a:r>
                    </a:p>
                  </a:txBody>
                  <a:tcPr/>
                </a:tc>
                <a:tc>
                  <a:txBody>
                    <a:bodyPr/>
                    <a:lstStyle/>
                    <a:p>
                      <a:r>
                        <a:rPr lang="en-GB" dirty="0">
                          <a:solidFill>
                            <a:srgbClr val="FF0000"/>
                          </a:solidFill>
                        </a:rPr>
                        <a:t>35</a:t>
                      </a:r>
                    </a:p>
                  </a:txBody>
                  <a:tcPr/>
                </a:tc>
                <a:tc>
                  <a:txBody>
                    <a:bodyPr/>
                    <a:lstStyle/>
                    <a:p>
                      <a:r>
                        <a:rPr lang="en-GB" dirty="0">
                          <a:solidFill>
                            <a:srgbClr val="FF0000"/>
                          </a:solidFill>
                        </a:rPr>
                        <a:t>-18.6%</a:t>
                      </a:r>
                    </a:p>
                  </a:txBody>
                  <a:tcPr/>
                </a:tc>
                <a:extLst>
                  <a:ext uri="{0D108BD9-81ED-4DB2-BD59-A6C34878D82A}">
                    <a16:rowId xmlns:a16="http://schemas.microsoft.com/office/drawing/2014/main" val="1977931770"/>
                  </a:ext>
                </a:extLst>
              </a:tr>
              <a:tr h="445064">
                <a:tc>
                  <a:txBody>
                    <a:bodyPr/>
                    <a:lstStyle/>
                    <a:p>
                      <a:r>
                        <a:rPr lang="en-GB" dirty="0"/>
                        <a:t>Total number of followers </a:t>
                      </a:r>
                    </a:p>
                  </a:txBody>
                  <a:tcPr/>
                </a:tc>
                <a:tc>
                  <a:txBody>
                    <a:bodyPr/>
                    <a:lstStyle/>
                    <a:p>
                      <a:r>
                        <a:rPr lang="en-GB" dirty="0">
                          <a:solidFill>
                            <a:srgbClr val="FF0000"/>
                          </a:solidFill>
                        </a:rPr>
                        <a:t>1,859</a:t>
                      </a:r>
                    </a:p>
                  </a:txBody>
                  <a:tcPr/>
                </a:tc>
                <a:tc>
                  <a:txBody>
                    <a:bodyPr/>
                    <a:lstStyle/>
                    <a:p>
                      <a:r>
                        <a:rPr lang="en-GB" dirty="0">
                          <a:solidFill>
                            <a:srgbClr val="FF0000"/>
                          </a:solidFill>
                        </a:rPr>
                        <a:t>-0.2%</a:t>
                      </a:r>
                    </a:p>
                  </a:txBody>
                  <a:tcPr/>
                </a:tc>
                <a:extLst>
                  <a:ext uri="{0D108BD9-81ED-4DB2-BD59-A6C34878D82A}">
                    <a16:rowId xmlns:a16="http://schemas.microsoft.com/office/drawing/2014/main" val="1306095596"/>
                  </a:ext>
                </a:extLst>
              </a:tr>
            </a:tbl>
          </a:graphicData>
        </a:graphic>
      </p:graphicFrame>
    </p:spTree>
    <p:extLst>
      <p:ext uri="{BB962C8B-B14F-4D97-AF65-F5344CB8AC3E}">
        <p14:creationId xmlns:p14="http://schemas.microsoft.com/office/powerpoint/2010/main" val="162496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t>Tweet highlights </a:t>
            </a:r>
            <a:endParaRPr lang="en-US" sz="2000" dirty="0">
              <a:latin typeface="+mn-lt"/>
            </a:endParaRPr>
          </a:p>
        </p:txBody>
      </p:sp>
      <p:pic>
        <p:nvPicPr>
          <p:cNvPr id="5" name="Picture 4"/>
          <p:cNvPicPr>
            <a:picLocks noChangeAspect="1"/>
          </p:cNvPicPr>
          <p:nvPr/>
        </p:nvPicPr>
        <p:blipFill>
          <a:blip r:embed="rId3"/>
          <a:stretch>
            <a:fillRect/>
          </a:stretch>
        </p:blipFill>
        <p:spPr>
          <a:xfrm>
            <a:off x="3216612" y="1664841"/>
            <a:ext cx="2399741" cy="2822854"/>
          </a:xfrm>
          <a:prstGeom prst="rect">
            <a:avLst/>
          </a:prstGeom>
        </p:spPr>
      </p:pic>
      <p:pic>
        <p:nvPicPr>
          <p:cNvPr id="6" name="Picture 5"/>
          <p:cNvPicPr>
            <a:picLocks noChangeAspect="1"/>
          </p:cNvPicPr>
          <p:nvPr/>
        </p:nvPicPr>
        <p:blipFill>
          <a:blip r:embed="rId4"/>
          <a:stretch>
            <a:fillRect/>
          </a:stretch>
        </p:blipFill>
        <p:spPr>
          <a:xfrm>
            <a:off x="6071016" y="1664841"/>
            <a:ext cx="2115505" cy="3335988"/>
          </a:xfrm>
          <a:prstGeom prst="rect">
            <a:avLst/>
          </a:prstGeom>
        </p:spPr>
      </p:pic>
      <p:pic>
        <p:nvPicPr>
          <p:cNvPr id="8" name="Picture 7"/>
          <p:cNvPicPr>
            <a:picLocks noChangeAspect="1"/>
          </p:cNvPicPr>
          <p:nvPr/>
        </p:nvPicPr>
        <p:blipFill>
          <a:blip r:embed="rId5"/>
          <a:stretch>
            <a:fillRect/>
          </a:stretch>
        </p:blipFill>
        <p:spPr>
          <a:xfrm>
            <a:off x="659354" y="1664840"/>
            <a:ext cx="2252521" cy="1569038"/>
          </a:xfrm>
          <a:prstGeom prst="rect">
            <a:avLst/>
          </a:prstGeom>
        </p:spPr>
      </p:pic>
    </p:spTree>
    <p:extLst>
      <p:ext uri="{BB962C8B-B14F-4D97-AF65-F5344CB8AC3E}">
        <p14:creationId xmlns:p14="http://schemas.microsoft.com/office/powerpoint/2010/main" val="23228540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t>Top tweets based on total engagements</a:t>
            </a:r>
            <a:endParaRPr lang="en-US" sz="2000" dirty="0">
              <a:latin typeface="+mn-lt"/>
            </a:endParaRPr>
          </a:p>
        </p:txBody>
      </p:sp>
      <p:pic>
        <p:nvPicPr>
          <p:cNvPr id="4" name="Picture 3"/>
          <p:cNvPicPr>
            <a:picLocks noChangeAspect="1"/>
          </p:cNvPicPr>
          <p:nvPr/>
        </p:nvPicPr>
        <p:blipFill>
          <a:blip r:embed="rId2"/>
          <a:stretch>
            <a:fillRect/>
          </a:stretch>
        </p:blipFill>
        <p:spPr>
          <a:xfrm>
            <a:off x="2284278" y="1746844"/>
            <a:ext cx="4025731" cy="3220585"/>
          </a:xfrm>
          <a:prstGeom prst="rect">
            <a:avLst/>
          </a:prstGeom>
        </p:spPr>
      </p:pic>
    </p:spTree>
    <p:extLst>
      <p:ext uri="{BB962C8B-B14F-4D97-AF65-F5344CB8AC3E}">
        <p14:creationId xmlns:p14="http://schemas.microsoft.com/office/powerpoint/2010/main" val="94954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6939-6F81-BD45-9971-952DF8E4D301}"/>
              </a:ext>
            </a:extLst>
          </p:cNvPr>
          <p:cNvSpPr>
            <a:spLocks noGrp="1"/>
          </p:cNvSpPr>
          <p:nvPr>
            <p:ph type="body" sz="quarter" idx="10"/>
          </p:nvPr>
        </p:nvSpPr>
        <p:spPr>
          <a:xfrm>
            <a:off x="427971" y="1751103"/>
            <a:ext cx="7509799" cy="2514902"/>
          </a:xfrm>
        </p:spPr>
        <p:txBody>
          <a:bodyPr/>
          <a:lstStyle/>
          <a:p>
            <a:pPr marL="285750" indent="-285750">
              <a:buFont typeface="Arial" panose="020B0604020202020204" pitchFamily="34" charset="0"/>
              <a:buChar char="•"/>
            </a:pPr>
            <a:r>
              <a:rPr lang="en-GB" sz="1200" dirty="0">
                <a:latin typeface="+mn-lt"/>
              </a:rPr>
              <a:t>The best-performing articles this month (slides 4 &amp; 5) included a combination of appointment stories, Staff Spotlights and timely content such as the Christmas video. This aligns with previous data on the success of people stories and supports a strategy of using key dates as news hooks to get maximum engagement. Strategy pieces also continued to perform well. </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There has been a short gap in reporting due to staffing changes, but it is interesting to compare December figures to September, as both months are characterised by a decrease of staff on campus due to term dates and holiday. With this in mind, the average views (slide 3) indicate that we have maintained a good level of engagement compared to September, although with considerably less output due to the Christmas break. </a:t>
            </a:r>
          </a:p>
          <a:p>
            <a:endParaRPr lang="en-GB" sz="1200" dirty="0">
              <a:latin typeface="+mn-lt"/>
            </a:endParaRPr>
          </a:p>
          <a:p>
            <a:pPr marL="285750" indent="-285750">
              <a:buFont typeface="Arial" panose="020B0604020202020204" pitchFamily="34" charset="0"/>
              <a:buChar char="•"/>
            </a:pPr>
            <a:r>
              <a:rPr lang="en-GB" sz="1200" dirty="0">
                <a:latin typeface="+mn-lt"/>
              </a:rPr>
              <a:t>Comparing the distribution graphs for feature (slide 6) and standard (slide 7) items to September, the length of the tale is noticeably shorter, suggesting we’re giving people more of what they want. We will continue to monitor progress in this area.</a:t>
            </a:r>
          </a:p>
          <a:p>
            <a:endParaRPr lang="en-GB" sz="1200" dirty="0">
              <a:latin typeface="+mn-lt"/>
            </a:endParaRPr>
          </a:p>
          <a:p>
            <a:pPr marL="285750" indent="-285750">
              <a:buFont typeface="Arial" panose="020B0604020202020204" pitchFamily="34" charset="0"/>
              <a:buChar char="•"/>
            </a:pPr>
            <a:r>
              <a:rPr lang="en-GB" sz="1200" dirty="0">
                <a:latin typeface="+mn-lt"/>
              </a:rPr>
              <a:t>7/10 of the top 10 standard items would now be classified in the ‘Service updates’ section of the new homepage. In next month’s report it will be interesting to see the impact this may have on engagement rates in each section. It will also be interesting to see if the addition of a strapline on the standard items increases engagement with certain types of content, as this now provides much needed context. </a:t>
            </a:r>
          </a:p>
          <a:p>
            <a:endParaRPr lang="en-GB" sz="1400" dirty="0">
              <a:latin typeface="+mn-lt"/>
            </a:endParaRPr>
          </a:p>
        </p:txBody>
      </p:sp>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t>Summary and recommendations</a:t>
            </a:r>
            <a:endParaRPr lang="en-US" sz="2000" dirty="0">
              <a:latin typeface="+mn-lt"/>
            </a:endParaRPr>
          </a:p>
        </p:txBody>
      </p:sp>
    </p:spTree>
    <p:extLst>
      <p:ext uri="{BB962C8B-B14F-4D97-AF65-F5344CB8AC3E}">
        <p14:creationId xmlns:p14="http://schemas.microsoft.com/office/powerpoint/2010/main" val="314147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6939-6F81-BD45-9971-952DF8E4D301}"/>
              </a:ext>
            </a:extLst>
          </p:cNvPr>
          <p:cNvSpPr>
            <a:spLocks noGrp="1"/>
          </p:cNvSpPr>
          <p:nvPr>
            <p:ph type="body" sz="quarter" idx="10"/>
          </p:nvPr>
        </p:nvSpPr>
        <p:spPr>
          <a:xfrm>
            <a:off x="427971" y="1751103"/>
            <a:ext cx="7177088" cy="2514902"/>
          </a:xfrm>
        </p:spPr>
        <p:txBody>
          <a:bodyPr/>
          <a:lstStyle/>
          <a:p>
            <a:r>
              <a:rPr lang="en-GB" sz="1400" dirty="0">
                <a:latin typeface="+mn-lt"/>
              </a:rPr>
              <a:t>In December 2019:</a:t>
            </a:r>
          </a:p>
          <a:p>
            <a:pPr marL="342900" indent="-342900">
              <a:buFont typeface="Arial" panose="020B0604020202020204" pitchFamily="34" charset="0"/>
              <a:buChar char="•"/>
            </a:pPr>
            <a:r>
              <a:rPr lang="en-GB" sz="1400" b="1" dirty="0"/>
              <a:t>27 </a:t>
            </a:r>
            <a:r>
              <a:rPr lang="en-GB" sz="1400" dirty="0"/>
              <a:t>photo features attracted</a:t>
            </a:r>
            <a:r>
              <a:rPr lang="en-GB" sz="1400" b="1" dirty="0"/>
              <a:t> 9,132 </a:t>
            </a:r>
            <a:r>
              <a:rPr lang="en-GB" sz="1400" dirty="0"/>
              <a:t>unique views (av. 338)</a:t>
            </a:r>
          </a:p>
          <a:p>
            <a:pPr marL="342900" indent="-342900">
              <a:buFont typeface="Arial" panose="020B0604020202020204" pitchFamily="34" charset="0"/>
              <a:buChar char="•"/>
            </a:pPr>
            <a:r>
              <a:rPr lang="en-GB" sz="1400" b="1" dirty="0"/>
              <a:t>92 </a:t>
            </a:r>
            <a:r>
              <a:rPr lang="en-GB" sz="1400" dirty="0"/>
              <a:t>standard news items were also live, attracting </a:t>
            </a:r>
            <a:r>
              <a:rPr lang="en-GB" sz="1400" b="1" dirty="0"/>
              <a:t>11,705 </a:t>
            </a:r>
            <a:r>
              <a:rPr lang="en-GB" sz="1400" dirty="0"/>
              <a:t>unique views (av. 127)</a:t>
            </a:r>
          </a:p>
          <a:p>
            <a:endParaRPr lang="en-GB" sz="1400" dirty="0">
              <a:latin typeface="+mn-lt"/>
            </a:endParaRPr>
          </a:p>
          <a:p>
            <a:pPr marL="342900" indent="-342900">
              <a:buFont typeface="Arial" panose="020B0604020202020204" pitchFamily="34" charset="0"/>
              <a:buChar char="•"/>
            </a:pPr>
            <a:endParaRPr lang="en-GB" sz="1400" dirty="0">
              <a:latin typeface="+mn-lt"/>
            </a:endParaRPr>
          </a:p>
          <a:p>
            <a:r>
              <a:rPr lang="en-GB" sz="1400" dirty="0">
                <a:latin typeface="+mn-lt"/>
              </a:rPr>
              <a:t>This compares to September 2019 (last report):</a:t>
            </a:r>
          </a:p>
          <a:p>
            <a:pPr marL="342900" indent="-342900">
              <a:buFont typeface="Arial" panose="020B0604020202020204" pitchFamily="34" charset="0"/>
              <a:buChar char="•"/>
            </a:pPr>
            <a:r>
              <a:rPr lang="en-GB" sz="1400" b="1" dirty="0"/>
              <a:t>36 </a:t>
            </a:r>
            <a:r>
              <a:rPr lang="en-GB" sz="1400" dirty="0"/>
              <a:t>photo features attracted</a:t>
            </a:r>
            <a:r>
              <a:rPr lang="en-GB" sz="1400" b="1" dirty="0"/>
              <a:t> 12,266 </a:t>
            </a:r>
            <a:r>
              <a:rPr lang="en-GB" sz="1400" dirty="0"/>
              <a:t>unique views (av. 341)</a:t>
            </a:r>
          </a:p>
          <a:p>
            <a:pPr marL="342900" indent="-342900">
              <a:buFont typeface="Arial" panose="020B0604020202020204" pitchFamily="34" charset="0"/>
              <a:buChar char="•"/>
            </a:pPr>
            <a:r>
              <a:rPr lang="en-GB" sz="1400" b="1" dirty="0"/>
              <a:t>131 </a:t>
            </a:r>
            <a:r>
              <a:rPr lang="en-GB" sz="1400" dirty="0"/>
              <a:t>standard news items were also live, attracting </a:t>
            </a:r>
            <a:r>
              <a:rPr lang="en-GB" sz="1400" b="1" dirty="0"/>
              <a:t>11,306 </a:t>
            </a:r>
            <a:r>
              <a:rPr lang="en-GB" sz="1400" dirty="0"/>
              <a:t>unique views (av. 86)</a:t>
            </a:r>
          </a:p>
          <a:p>
            <a:pPr lvl="0"/>
            <a:endParaRPr lang="en-GB" sz="1400" dirty="0">
              <a:solidFill>
                <a:prstClr val="black"/>
              </a:solidFill>
              <a:latin typeface="+mn-lt"/>
            </a:endParaRPr>
          </a:p>
        </p:txBody>
      </p:sp>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latin typeface="+mn-lt"/>
              </a:rPr>
              <a:t>Homepage news items: overall numbers and visits</a:t>
            </a:r>
          </a:p>
        </p:txBody>
      </p:sp>
    </p:spTree>
    <p:extLst>
      <p:ext uri="{BB962C8B-B14F-4D97-AF65-F5344CB8AC3E}">
        <p14:creationId xmlns:p14="http://schemas.microsoft.com/office/powerpoint/2010/main" val="224973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latin typeface="+mn-lt"/>
              </a:rPr>
              <a:t>Top ten most visited photo features</a:t>
            </a:r>
          </a:p>
        </p:txBody>
      </p:sp>
      <p:graphicFrame>
        <p:nvGraphicFramePr>
          <p:cNvPr id="5" name="Chart 4"/>
          <p:cNvGraphicFramePr>
            <a:graphicFrameLocks/>
          </p:cNvGraphicFramePr>
          <p:nvPr>
            <p:extLst>
              <p:ext uri="{D42A27DB-BD31-4B8C-83A1-F6EECF244321}">
                <p14:modId xmlns:p14="http://schemas.microsoft.com/office/powerpoint/2010/main" val="1965171087"/>
              </p:ext>
            </p:extLst>
          </p:nvPr>
        </p:nvGraphicFramePr>
        <p:xfrm>
          <a:off x="346840" y="1767708"/>
          <a:ext cx="7958433"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149483" y="4558914"/>
            <a:ext cx="4395427" cy="215444"/>
          </a:xfrm>
          <a:prstGeom prst="rect">
            <a:avLst/>
          </a:prstGeom>
          <a:noFill/>
        </p:spPr>
        <p:txBody>
          <a:bodyPr wrap="square" rtlCol="0">
            <a:spAutoFit/>
          </a:bodyPr>
          <a:lstStyle/>
          <a:p>
            <a:r>
              <a:rPr lang="en-GB" sz="800" dirty="0"/>
              <a:t>*Features that were also sent as all staff emails</a:t>
            </a:r>
          </a:p>
        </p:txBody>
      </p:sp>
    </p:spTree>
    <p:extLst>
      <p:ext uri="{BB962C8B-B14F-4D97-AF65-F5344CB8AC3E}">
        <p14:creationId xmlns:p14="http://schemas.microsoft.com/office/powerpoint/2010/main" val="346343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086012" cy="615251"/>
          </a:xfrm>
        </p:spPr>
        <p:txBody>
          <a:bodyPr/>
          <a:lstStyle/>
          <a:p>
            <a:r>
              <a:rPr lang="en-GB" sz="2000" dirty="0">
                <a:latin typeface="+mj-lt"/>
              </a:rPr>
              <a:t>Top ten most visited standard news items</a:t>
            </a:r>
          </a:p>
        </p:txBody>
      </p:sp>
      <p:graphicFrame>
        <p:nvGraphicFramePr>
          <p:cNvPr id="5" name="Chart 4"/>
          <p:cNvGraphicFramePr>
            <a:graphicFrameLocks/>
          </p:cNvGraphicFramePr>
          <p:nvPr>
            <p:extLst>
              <p:ext uri="{D42A27DB-BD31-4B8C-83A1-F6EECF244321}">
                <p14:modId xmlns:p14="http://schemas.microsoft.com/office/powerpoint/2010/main" val="2527318171"/>
              </p:ext>
            </p:extLst>
          </p:nvPr>
        </p:nvGraphicFramePr>
        <p:xfrm>
          <a:off x="137887" y="1715440"/>
          <a:ext cx="8381800" cy="3151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16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solidFill>
                  <a:prstClr val="black">
                    <a:lumMod val="65000"/>
                    <a:lumOff val="35000"/>
                  </a:prstClr>
                </a:solidFill>
                <a:latin typeface="Calibri"/>
              </a:rPr>
              <a:t>Overall distribution of visits to photo features</a:t>
            </a:r>
          </a:p>
          <a:p>
            <a:endParaRPr lang="en-GB" sz="2000" dirty="0">
              <a:latin typeface="+mn-lt"/>
            </a:endParaRPr>
          </a:p>
        </p:txBody>
      </p:sp>
      <p:sp>
        <p:nvSpPr>
          <p:cNvPr id="7" name="TextBox 6"/>
          <p:cNvSpPr txBox="1"/>
          <p:nvPr/>
        </p:nvSpPr>
        <p:spPr>
          <a:xfrm>
            <a:off x="6692630" y="3054485"/>
            <a:ext cx="2172511" cy="954107"/>
          </a:xfrm>
          <a:prstGeom prst="rect">
            <a:avLst/>
          </a:prstGeom>
          <a:noFill/>
        </p:spPr>
        <p:txBody>
          <a:bodyPr wrap="square" rtlCol="0">
            <a:spAutoFit/>
          </a:bodyPr>
          <a:lstStyle/>
          <a:p>
            <a:r>
              <a:rPr lang="en-GB" sz="1400" dirty="0"/>
              <a:t>The red bars indicate articles which have less than 200 views, and are under the threshold.</a:t>
            </a:r>
          </a:p>
        </p:txBody>
      </p:sp>
      <p:graphicFrame>
        <p:nvGraphicFramePr>
          <p:cNvPr id="6" name="Chart 5"/>
          <p:cNvGraphicFramePr>
            <a:graphicFrameLocks/>
          </p:cNvGraphicFramePr>
          <p:nvPr>
            <p:extLst>
              <p:ext uri="{D42A27DB-BD31-4B8C-83A1-F6EECF244321}">
                <p14:modId xmlns:p14="http://schemas.microsoft.com/office/powerpoint/2010/main" val="3329328820"/>
              </p:ext>
            </p:extLst>
          </p:nvPr>
        </p:nvGraphicFramePr>
        <p:xfrm>
          <a:off x="1030228" y="1835355"/>
          <a:ext cx="4834122" cy="3280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246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086012" cy="615251"/>
          </a:xfrm>
        </p:spPr>
        <p:txBody>
          <a:bodyPr/>
          <a:lstStyle/>
          <a:p>
            <a:r>
              <a:rPr lang="en-GB" sz="2000" dirty="0">
                <a:solidFill>
                  <a:prstClr val="black">
                    <a:lumMod val="65000"/>
                    <a:lumOff val="35000"/>
                  </a:prstClr>
                </a:solidFill>
                <a:latin typeface="Calibri"/>
              </a:rPr>
              <a:t>Overall distribution of visits to standard features</a:t>
            </a:r>
          </a:p>
          <a:p>
            <a:endParaRPr lang="en-GB" sz="2000" dirty="0">
              <a:latin typeface="+mj-lt"/>
            </a:endParaRPr>
          </a:p>
        </p:txBody>
      </p:sp>
      <p:sp>
        <p:nvSpPr>
          <p:cNvPr id="5" name="TextBox 4"/>
          <p:cNvSpPr txBox="1"/>
          <p:nvPr/>
        </p:nvSpPr>
        <p:spPr>
          <a:xfrm>
            <a:off x="7243863" y="2709138"/>
            <a:ext cx="1625287" cy="1384995"/>
          </a:xfrm>
          <a:prstGeom prst="rect">
            <a:avLst/>
          </a:prstGeom>
          <a:noFill/>
        </p:spPr>
        <p:txBody>
          <a:bodyPr wrap="square" rtlCol="0">
            <a:spAutoFit/>
          </a:bodyPr>
          <a:lstStyle/>
          <a:p>
            <a:r>
              <a:rPr lang="en-GB" sz="1400" dirty="0"/>
              <a:t>The red bars indicate articles which have less than 50 views, and are under the threshold.</a:t>
            </a:r>
          </a:p>
        </p:txBody>
      </p:sp>
      <p:graphicFrame>
        <p:nvGraphicFramePr>
          <p:cNvPr id="6" name="Chart 5"/>
          <p:cNvGraphicFramePr>
            <a:graphicFrameLocks/>
          </p:cNvGraphicFramePr>
          <p:nvPr>
            <p:extLst>
              <p:ext uri="{D42A27DB-BD31-4B8C-83A1-F6EECF244321}">
                <p14:modId xmlns:p14="http://schemas.microsoft.com/office/powerpoint/2010/main" val="3329454155"/>
              </p:ext>
            </p:extLst>
          </p:nvPr>
        </p:nvGraphicFramePr>
        <p:xfrm>
          <a:off x="273704" y="1835355"/>
          <a:ext cx="6970160" cy="2794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81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latin typeface="+mn-lt"/>
              </a:rPr>
              <a:t>2019/20 overview</a:t>
            </a:r>
          </a:p>
          <a:p>
            <a:r>
              <a:rPr lang="en-GB" sz="2000" dirty="0">
                <a:latin typeface="+mn-lt"/>
              </a:rPr>
              <a:t>Photo news items: overall numbers and average visits</a:t>
            </a:r>
          </a:p>
        </p:txBody>
      </p:sp>
      <p:graphicFrame>
        <p:nvGraphicFramePr>
          <p:cNvPr id="4" name="Chart 3"/>
          <p:cNvGraphicFramePr>
            <a:graphicFrameLocks/>
          </p:cNvGraphicFramePr>
          <p:nvPr>
            <p:extLst>
              <p:ext uri="{D42A27DB-BD31-4B8C-83A1-F6EECF244321}">
                <p14:modId xmlns:p14="http://schemas.microsoft.com/office/powerpoint/2010/main" val="373623809"/>
              </p:ext>
            </p:extLst>
          </p:nvPr>
        </p:nvGraphicFramePr>
        <p:xfrm>
          <a:off x="645319" y="1721168"/>
          <a:ext cx="6966274" cy="3422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19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171008" cy="615251"/>
          </a:xfrm>
        </p:spPr>
        <p:txBody>
          <a:bodyPr/>
          <a:lstStyle/>
          <a:p>
            <a:r>
              <a:rPr lang="en-GB" sz="2000" dirty="0">
                <a:latin typeface="+mn-lt"/>
              </a:rPr>
              <a:t>2019/20 overview</a:t>
            </a:r>
          </a:p>
          <a:p>
            <a:r>
              <a:rPr lang="en-GB" sz="2000" dirty="0">
                <a:latin typeface="+mn-lt"/>
              </a:rPr>
              <a:t>Standard news items: overall numbers and average visits</a:t>
            </a:r>
          </a:p>
        </p:txBody>
      </p:sp>
      <p:graphicFrame>
        <p:nvGraphicFramePr>
          <p:cNvPr id="6" name="Chart 5"/>
          <p:cNvGraphicFramePr>
            <a:graphicFrameLocks/>
          </p:cNvGraphicFramePr>
          <p:nvPr>
            <p:extLst>
              <p:ext uri="{D42A27DB-BD31-4B8C-83A1-F6EECF244321}">
                <p14:modId xmlns:p14="http://schemas.microsoft.com/office/powerpoint/2010/main" val="693650769"/>
              </p:ext>
            </p:extLst>
          </p:nvPr>
        </p:nvGraphicFramePr>
        <p:xfrm>
          <a:off x="647307" y="2050142"/>
          <a:ext cx="6941097" cy="3093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92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CF7CB4B-7E71-450D-AB9D-AC0A6FF3BB25}" vid="{A921572F-9DB4-4C1B-BF40-45E7FF5223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5279</TotalTime>
  <Words>813</Words>
  <Application>Microsoft Office PowerPoint</Application>
  <PresentationFormat>On-screen Show (16:9)</PresentationFormat>
  <Paragraphs>63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Williams</dc:creator>
  <cp:lastModifiedBy>Alison Crichton</cp:lastModifiedBy>
  <cp:revision>268</cp:revision>
  <cp:lastPrinted>2018-08-02T14:56:33Z</cp:lastPrinted>
  <dcterms:created xsi:type="dcterms:W3CDTF">2018-05-04T08:42:26Z</dcterms:created>
  <dcterms:modified xsi:type="dcterms:W3CDTF">2020-02-17T12:24:43Z</dcterms:modified>
</cp:coreProperties>
</file>