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6" r:id="rId2"/>
    <p:sldId id="266" r:id="rId3"/>
    <p:sldId id="263" r:id="rId4"/>
    <p:sldId id="269" r:id="rId5"/>
    <p:sldId id="264" r:id="rId6"/>
    <p:sldId id="277" r:id="rId7"/>
    <p:sldId id="278" r:id="rId8"/>
    <p:sldId id="258" r:id="rId9"/>
    <p:sldId id="270" r:id="rId10"/>
    <p:sldId id="273" r:id="rId11"/>
    <p:sldId id="281" r:id="rId12"/>
    <p:sldId id="274" r:id="rId13"/>
    <p:sldId id="276" r:id="rId14"/>
    <p:sldId id="280" r:id="rId15"/>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2C4A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29" autoAdjust="0"/>
    <p:restoredTop sz="94631" autoAdjust="0"/>
  </p:normalViewPr>
  <p:slideViewPr>
    <p:cSldViewPr snapToGrid="0" snapToObjects="1">
      <p:cViewPr varScale="1">
        <p:scale>
          <a:sx n="150" d="100"/>
          <a:sy n="150" d="100"/>
        </p:scale>
        <p:origin x="708" y="12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63" d="100"/>
          <a:sy n="163" d="100"/>
        </p:scale>
        <p:origin x="-180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'top 10 feature'!$C$1</c:f>
              <c:strCache>
                <c:ptCount val="1"/>
                <c:pt idx="0">
                  <c:v>Unique Events</c:v>
                </c:pt>
              </c:strCache>
            </c:strRef>
          </c:tx>
          <c:spPr>
            <a:solidFill>
              <a:schemeClr val="accent1"/>
            </a:solidFill>
            <a:ln>
              <a:noFill/>
            </a:ln>
            <a:effectLst/>
          </c:spPr>
          <c:invertIfNegative val="0"/>
          <c:cat>
            <c:strRef>
              <c:f>'top 10 feature'!$B$2:$B$11</c:f>
              <c:strCache>
                <c:ptCount val="10"/>
                <c:pt idx="0">
                  <c:v>Vice Chancellor's Research Day 2020</c:v>
                </c:pt>
                <c:pt idx="1">
                  <c:v>Our Shared Furture event</c:v>
                </c:pt>
                <c:pt idx="2">
                  <c:v>Workplace Wellbeing Champions</c:v>
                </c:pt>
                <c:pt idx="3">
                  <c:v>Staff spotlight on... David Williams</c:v>
                </c:pt>
                <c:pt idx="4">
                  <c:v>Staff update regarding coronavirus</c:v>
                </c:pt>
                <c:pt idx="5">
                  <c:v>Launching the new staff homepage</c:v>
                </c:pt>
                <c:pt idx="6">
                  <c:v>Staff Spotlight on… Mark Westmore</c:v>
                </c:pt>
                <c:pt idx="7">
                  <c:v>Staff Spotlight on… Marianne Harkins </c:v>
                </c:pt>
                <c:pt idx="8">
                  <c:v>Welcome to your new staff homepage</c:v>
                </c:pt>
                <c:pt idx="9">
                  <c:v>New campus noticeboard trial now live</c:v>
                </c:pt>
              </c:strCache>
            </c:strRef>
          </c:cat>
          <c:val>
            <c:numRef>
              <c:f>'top 10 feature'!$C$2:$C$11</c:f>
              <c:numCache>
                <c:formatCode>General</c:formatCode>
                <c:ptCount val="10"/>
                <c:pt idx="0">
                  <c:v>334</c:v>
                </c:pt>
                <c:pt idx="1">
                  <c:v>341</c:v>
                </c:pt>
                <c:pt idx="2">
                  <c:v>381</c:v>
                </c:pt>
                <c:pt idx="3">
                  <c:v>418</c:v>
                </c:pt>
                <c:pt idx="4">
                  <c:v>494</c:v>
                </c:pt>
                <c:pt idx="5">
                  <c:v>511</c:v>
                </c:pt>
                <c:pt idx="6">
                  <c:v>540</c:v>
                </c:pt>
                <c:pt idx="7">
                  <c:v>553</c:v>
                </c:pt>
                <c:pt idx="8">
                  <c:v>687</c:v>
                </c:pt>
                <c:pt idx="9">
                  <c:v>746</c:v>
                </c:pt>
              </c:numCache>
            </c:numRef>
          </c:val>
          <c:extLst>
            <c:ext xmlns:c16="http://schemas.microsoft.com/office/drawing/2014/chart" uri="{C3380CC4-5D6E-409C-BE32-E72D297353CC}">
              <c16:uniqueId val="{00000000-8A8B-46DD-94EB-D4A933B21D59}"/>
            </c:ext>
          </c:extLst>
        </c:ser>
        <c:dLbls>
          <c:showLegendKey val="0"/>
          <c:showVal val="0"/>
          <c:showCatName val="0"/>
          <c:showSerName val="0"/>
          <c:showPercent val="0"/>
          <c:showBubbleSize val="0"/>
        </c:dLbls>
        <c:gapWidth val="182"/>
        <c:axId val="1189937840"/>
        <c:axId val="1280185712"/>
      </c:barChart>
      <c:catAx>
        <c:axId val="1189937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0185712"/>
        <c:crosses val="autoZero"/>
        <c:auto val="1"/>
        <c:lblAlgn val="ctr"/>
        <c:lblOffset val="100"/>
        <c:noMultiLvlLbl val="0"/>
      </c:catAx>
      <c:valAx>
        <c:axId val="12801857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9937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'top 10 stndard'!$B$1:$B$10</c:f>
              <c:strCache>
                <c:ptCount val="10"/>
                <c:pt idx="0">
                  <c:v>The Exchange is now available in 4W Café</c:v>
                </c:pt>
                <c:pt idx="1">
                  <c:v>Friday night ticket discount: Bath Rugby v Harlequins</c:v>
                </c:pt>
                <c:pt idx="2">
                  <c:v>My ability to see depends on men giving blood</c:v>
                </c:pt>
                <c:pt idx="3">
                  <c:v>Imposter Syndrome event</c:v>
                </c:pt>
                <c:pt idx="4">
                  <c:v>School of Management Building Project Update: January 2020</c:v>
                </c:pt>
                <c:pt idx="5">
                  <c:v>First Bus passes 1.2 million milestone</c:v>
                </c:pt>
                <c:pt idx="6">
                  <c:v>37 foolproof fat-loss tips for runners</c:v>
                </c:pt>
                <c:pt idx="7">
                  <c:v>Death of honorary graduand Sir Fazle Hasan Abed</c:v>
                </c:pt>
                <c:pt idx="8">
                  <c:v>It's been a week of frosty mornings in Bath! </c:v>
                </c:pt>
                <c:pt idx="9">
                  <c:v>Information regarding coronavirus</c:v>
                </c:pt>
              </c:strCache>
            </c:strRef>
          </c:cat>
          <c:val>
            <c:numRef>
              <c:f>'top 10 stndard'!$C$1:$C$10</c:f>
              <c:numCache>
                <c:formatCode>General</c:formatCode>
                <c:ptCount val="10"/>
                <c:pt idx="0">
                  <c:v>199</c:v>
                </c:pt>
                <c:pt idx="1">
                  <c:v>202</c:v>
                </c:pt>
                <c:pt idx="2">
                  <c:v>212</c:v>
                </c:pt>
                <c:pt idx="3">
                  <c:v>241</c:v>
                </c:pt>
                <c:pt idx="4">
                  <c:v>274</c:v>
                </c:pt>
                <c:pt idx="5">
                  <c:v>305</c:v>
                </c:pt>
                <c:pt idx="6">
                  <c:v>369</c:v>
                </c:pt>
                <c:pt idx="7">
                  <c:v>391</c:v>
                </c:pt>
                <c:pt idx="8">
                  <c:v>473</c:v>
                </c:pt>
                <c:pt idx="9">
                  <c:v>500</c:v>
                </c:pt>
              </c:numCache>
            </c:numRef>
          </c:val>
          <c:extLst>
            <c:ext xmlns:c16="http://schemas.microsoft.com/office/drawing/2014/chart" uri="{C3380CC4-5D6E-409C-BE32-E72D297353CC}">
              <c16:uniqueId val="{00000000-B728-4718-AC81-04E0923FC3E3}"/>
            </c:ext>
          </c:extLst>
        </c:ser>
        <c:dLbls>
          <c:showLegendKey val="0"/>
          <c:showVal val="0"/>
          <c:showCatName val="0"/>
          <c:showSerName val="0"/>
          <c:showPercent val="0"/>
          <c:showBubbleSize val="0"/>
        </c:dLbls>
        <c:gapWidth val="182"/>
        <c:axId val="1096007824"/>
        <c:axId val="1093650224"/>
      </c:barChart>
      <c:catAx>
        <c:axId val="1096007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3650224"/>
        <c:crosses val="autoZero"/>
        <c:auto val="1"/>
        <c:lblAlgn val="ctr"/>
        <c:lblOffset val="100"/>
        <c:noMultiLvlLbl val="0"/>
      </c:catAx>
      <c:valAx>
        <c:axId val="10936502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6007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25"/>
            <c:invertIfNegative val="0"/>
            <c:bubble3D val="0"/>
            <c:spPr>
              <a:solidFill>
                <a:srgbClr val="FF0000"/>
              </a:solidFill>
              <a:ln>
                <a:noFill/>
              </a:ln>
              <a:effectLst/>
            </c:spPr>
            <c:extLst>
              <c:ext xmlns:c16="http://schemas.microsoft.com/office/drawing/2014/chart" uri="{C3380CC4-5D6E-409C-BE32-E72D297353CC}">
                <c16:uniqueId val="{00000001-98A9-4E96-837E-D5EEA53CEAA0}"/>
              </c:ext>
            </c:extLst>
          </c:dPt>
          <c:dPt>
            <c:idx val="26"/>
            <c:invertIfNegative val="0"/>
            <c:bubble3D val="0"/>
            <c:spPr>
              <a:solidFill>
                <a:srgbClr val="FF0000"/>
              </a:solidFill>
              <a:ln>
                <a:noFill/>
              </a:ln>
              <a:effectLst/>
            </c:spPr>
            <c:extLst>
              <c:ext xmlns:c16="http://schemas.microsoft.com/office/drawing/2014/chart" uri="{C3380CC4-5D6E-409C-BE32-E72D297353CC}">
                <c16:uniqueId val="{00000003-98A9-4E96-837E-D5EEA53CEAA0}"/>
              </c:ext>
            </c:extLst>
          </c:dPt>
          <c:dPt>
            <c:idx val="27"/>
            <c:invertIfNegative val="0"/>
            <c:bubble3D val="0"/>
            <c:spPr>
              <a:solidFill>
                <a:srgbClr val="FF0000"/>
              </a:solidFill>
              <a:ln>
                <a:noFill/>
              </a:ln>
              <a:effectLst/>
            </c:spPr>
            <c:extLst>
              <c:ext xmlns:c16="http://schemas.microsoft.com/office/drawing/2014/chart" uri="{C3380CC4-5D6E-409C-BE32-E72D297353CC}">
                <c16:uniqueId val="{00000005-98A9-4E96-837E-D5EEA53CEAA0}"/>
              </c:ext>
            </c:extLst>
          </c:dPt>
          <c:dPt>
            <c:idx val="28"/>
            <c:invertIfNegative val="0"/>
            <c:bubble3D val="0"/>
            <c:spPr>
              <a:solidFill>
                <a:srgbClr val="FF0000"/>
              </a:solidFill>
              <a:ln>
                <a:noFill/>
              </a:ln>
              <a:effectLst/>
            </c:spPr>
            <c:extLst>
              <c:ext xmlns:c16="http://schemas.microsoft.com/office/drawing/2014/chart" uri="{C3380CC4-5D6E-409C-BE32-E72D297353CC}">
                <c16:uniqueId val="{00000007-98A9-4E96-837E-D5EEA53CEAA0}"/>
              </c:ext>
            </c:extLst>
          </c:dPt>
          <c:dPt>
            <c:idx val="29"/>
            <c:invertIfNegative val="0"/>
            <c:bubble3D val="0"/>
            <c:spPr>
              <a:solidFill>
                <a:srgbClr val="FF0000"/>
              </a:solidFill>
              <a:ln>
                <a:noFill/>
              </a:ln>
              <a:effectLst/>
            </c:spPr>
            <c:extLst>
              <c:ext xmlns:c16="http://schemas.microsoft.com/office/drawing/2014/chart" uri="{C3380CC4-5D6E-409C-BE32-E72D297353CC}">
                <c16:uniqueId val="{00000009-98A9-4E96-837E-D5EEA53CEAA0}"/>
              </c:ext>
            </c:extLst>
          </c:dPt>
          <c:dPt>
            <c:idx val="30"/>
            <c:invertIfNegative val="0"/>
            <c:bubble3D val="0"/>
            <c:spPr>
              <a:solidFill>
                <a:srgbClr val="FF0000"/>
              </a:solidFill>
              <a:ln>
                <a:noFill/>
              </a:ln>
              <a:effectLst/>
            </c:spPr>
            <c:extLst>
              <c:ext xmlns:c16="http://schemas.microsoft.com/office/drawing/2014/chart" uri="{C3380CC4-5D6E-409C-BE32-E72D297353CC}">
                <c16:uniqueId val="{0000000B-98A9-4E96-837E-D5EEA53CEAA0}"/>
              </c:ext>
            </c:extLst>
          </c:dPt>
          <c:dPt>
            <c:idx val="31"/>
            <c:invertIfNegative val="0"/>
            <c:bubble3D val="0"/>
            <c:spPr>
              <a:solidFill>
                <a:srgbClr val="FF0000"/>
              </a:solidFill>
              <a:ln>
                <a:noFill/>
              </a:ln>
              <a:effectLst/>
            </c:spPr>
            <c:extLst>
              <c:ext xmlns:c16="http://schemas.microsoft.com/office/drawing/2014/chart" uri="{C3380CC4-5D6E-409C-BE32-E72D297353CC}">
                <c16:uniqueId val="{0000000D-98A9-4E96-837E-D5EEA53CEAA0}"/>
              </c:ext>
            </c:extLst>
          </c:dPt>
          <c:dPt>
            <c:idx val="32"/>
            <c:invertIfNegative val="0"/>
            <c:bubble3D val="0"/>
            <c:spPr>
              <a:solidFill>
                <a:srgbClr val="FF0000"/>
              </a:solidFill>
              <a:ln>
                <a:noFill/>
              </a:ln>
              <a:effectLst/>
            </c:spPr>
            <c:extLst>
              <c:ext xmlns:c16="http://schemas.microsoft.com/office/drawing/2014/chart" uri="{C3380CC4-5D6E-409C-BE32-E72D297353CC}">
                <c16:uniqueId val="{0000000F-98A9-4E96-837E-D5EEA53CEAA0}"/>
              </c:ext>
            </c:extLst>
          </c:dPt>
          <c:dPt>
            <c:idx val="33"/>
            <c:invertIfNegative val="0"/>
            <c:bubble3D val="0"/>
            <c:spPr>
              <a:solidFill>
                <a:srgbClr val="FF0000"/>
              </a:solidFill>
              <a:ln>
                <a:noFill/>
              </a:ln>
              <a:effectLst/>
            </c:spPr>
            <c:extLst>
              <c:ext xmlns:c16="http://schemas.microsoft.com/office/drawing/2014/chart" uri="{C3380CC4-5D6E-409C-BE32-E72D297353CC}">
                <c16:uniqueId val="{00000011-98A9-4E96-837E-D5EEA53CEAA0}"/>
              </c:ext>
            </c:extLst>
          </c:dPt>
          <c:dPt>
            <c:idx val="34"/>
            <c:invertIfNegative val="0"/>
            <c:bubble3D val="0"/>
            <c:spPr>
              <a:solidFill>
                <a:srgbClr val="FF0000"/>
              </a:solidFill>
              <a:ln>
                <a:noFill/>
              </a:ln>
              <a:effectLst/>
            </c:spPr>
            <c:extLst>
              <c:ext xmlns:c16="http://schemas.microsoft.com/office/drawing/2014/chart" uri="{C3380CC4-5D6E-409C-BE32-E72D297353CC}">
                <c16:uniqueId val="{00000013-98A9-4E96-837E-D5EEA53CEAA0}"/>
              </c:ext>
            </c:extLst>
          </c:dPt>
          <c:dPt>
            <c:idx val="35"/>
            <c:invertIfNegative val="0"/>
            <c:bubble3D val="0"/>
            <c:spPr>
              <a:solidFill>
                <a:srgbClr val="FF0000"/>
              </a:solidFill>
              <a:ln>
                <a:noFill/>
              </a:ln>
              <a:effectLst/>
            </c:spPr>
            <c:extLst>
              <c:ext xmlns:c16="http://schemas.microsoft.com/office/drawing/2014/chart" uri="{C3380CC4-5D6E-409C-BE32-E72D297353CC}">
                <c16:uniqueId val="{00000015-98A9-4E96-837E-D5EEA53CEAA0}"/>
              </c:ext>
            </c:extLst>
          </c:dPt>
          <c:val>
            <c:numRef>
              <c:f>feature!$K$2:$K$37</c:f>
              <c:numCache>
                <c:formatCode>General</c:formatCode>
                <c:ptCount val="36"/>
                <c:pt idx="0">
                  <c:v>0</c:v>
                </c:pt>
                <c:pt idx="1">
                  <c:v>746</c:v>
                </c:pt>
                <c:pt idx="2">
                  <c:v>687</c:v>
                </c:pt>
                <c:pt idx="3">
                  <c:v>553</c:v>
                </c:pt>
                <c:pt idx="4">
                  <c:v>540</c:v>
                </c:pt>
                <c:pt idx="5">
                  <c:v>511</c:v>
                </c:pt>
                <c:pt idx="6">
                  <c:v>494</c:v>
                </c:pt>
                <c:pt idx="7">
                  <c:v>418</c:v>
                </c:pt>
                <c:pt idx="8">
                  <c:v>381</c:v>
                </c:pt>
                <c:pt idx="9">
                  <c:v>341</c:v>
                </c:pt>
                <c:pt idx="10">
                  <c:v>334</c:v>
                </c:pt>
                <c:pt idx="11">
                  <c:v>315</c:v>
                </c:pt>
                <c:pt idx="12">
                  <c:v>313</c:v>
                </c:pt>
                <c:pt idx="13">
                  <c:v>309</c:v>
                </c:pt>
                <c:pt idx="14">
                  <c:v>296</c:v>
                </c:pt>
                <c:pt idx="15">
                  <c:v>267</c:v>
                </c:pt>
                <c:pt idx="16">
                  <c:v>248</c:v>
                </c:pt>
                <c:pt idx="17">
                  <c:v>238</c:v>
                </c:pt>
                <c:pt idx="18">
                  <c:v>232</c:v>
                </c:pt>
                <c:pt idx="19">
                  <c:v>229</c:v>
                </c:pt>
                <c:pt idx="20">
                  <c:v>221</c:v>
                </c:pt>
                <c:pt idx="21">
                  <c:v>221</c:v>
                </c:pt>
                <c:pt idx="22">
                  <c:v>221</c:v>
                </c:pt>
                <c:pt idx="23">
                  <c:v>218</c:v>
                </c:pt>
                <c:pt idx="24">
                  <c:v>209</c:v>
                </c:pt>
                <c:pt idx="25">
                  <c:v>189</c:v>
                </c:pt>
                <c:pt idx="26">
                  <c:v>187</c:v>
                </c:pt>
                <c:pt idx="27">
                  <c:v>175</c:v>
                </c:pt>
                <c:pt idx="28">
                  <c:v>147</c:v>
                </c:pt>
                <c:pt idx="29">
                  <c:v>137</c:v>
                </c:pt>
                <c:pt idx="30">
                  <c:v>133</c:v>
                </c:pt>
                <c:pt idx="31">
                  <c:v>125</c:v>
                </c:pt>
                <c:pt idx="32">
                  <c:v>114</c:v>
                </c:pt>
                <c:pt idx="33">
                  <c:v>86</c:v>
                </c:pt>
                <c:pt idx="34">
                  <c:v>62</c:v>
                </c:pt>
                <c:pt idx="35">
                  <c:v>58</c:v>
                </c:pt>
              </c:numCache>
            </c:numRef>
          </c:val>
          <c:extLst>
            <c:ext xmlns:c16="http://schemas.microsoft.com/office/drawing/2014/chart" uri="{C3380CC4-5D6E-409C-BE32-E72D297353CC}">
              <c16:uniqueId val="{00000016-98A9-4E96-837E-D5EEA53CEAA0}"/>
            </c:ext>
          </c:extLst>
        </c:ser>
        <c:dLbls>
          <c:showLegendKey val="0"/>
          <c:showVal val="0"/>
          <c:showCatName val="0"/>
          <c:showSerName val="0"/>
          <c:showPercent val="0"/>
          <c:showBubbleSize val="0"/>
        </c:dLbls>
        <c:gapWidth val="219"/>
        <c:overlap val="-27"/>
        <c:axId val="1187556016"/>
        <c:axId val="1101862288"/>
      </c:barChart>
      <c:catAx>
        <c:axId val="118755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1862288"/>
        <c:crosses val="autoZero"/>
        <c:auto val="1"/>
        <c:lblAlgn val="ctr"/>
        <c:lblOffset val="100"/>
        <c:noMultiLvlLbl val="0"/>
      </c:catAx>
      <c:valAx>
        <c:axId val="1101862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7556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264303476458436E-2"/>
          <c:y val="0.12484981856775028"/>
          <c:w val="0.93272929744858235"/>
          <c:h val="0.82116941586663328"/>
        </c:manualLayout>
      </c:layout>
      <c:barChart>
        <c:barDir val="col"/>
        <c:grouping val="clustered"/>
        <c:varyColors val="0"/>
        <c:ser>
          <c:idx val="0"/>
          <c:order val="0"/>
          <c:spPr>
            <a:solidFill>
              <a:schemeClr val="accent1"/>
            </a:solidFill>
            <a:ln>
              <a:noFill/>
            </a:ln>
            <a:effectLst/>
          </c:spPr>
          <c:invertIfNegative val="0"/>
          <c:dPt>
            <c:idx val="52"/>
            <c:invertIfNegative val="0"/>
            <c:bubble3D val="0"/>
            <c:spPr>
              <a:solidFill>
                <a:srgbClr val="FF0000"/>
              </a:solidFill>
              <a:ln>
                <a:noFill/>
              </a:ln>
              <a:effectLst/>
            </c:spPr>
            <c:extLst>
              <c:ext xmlns:c16="http://schemas.microsoft.com/office/drawing/2014/chart" uri="{C3380CC4-5D6E-409C-BE32-E72D297353CC}">
                <c16:uniqueId val="{00000001-A819-4334-BEF4-823A9AF9D953}"/>
              </c:ext>
            </c:extLst>
          </c:dPt>
          <c:dPt>
            <c:idx val="53"/>
            <c:invertIfNegative val="0"/>
            <c:bubble3D val="0"/>
            <c:spPr>
              <a:solidFill>
                <a:srgbClr val="FF0000"/>
              </a:solidFill>
              <a:ln>
                <a:noFill/>
              </a:ln>
              <a:effectLst/>
            </c:spPr>
            <c:extLst>
              <c:ext xmlns:c16="http://schemas.microsoft.com/office/drawing/2014/chart" uri="{C3380CC4-5D6E-409C-BE32-E72D297353CC}">
                <c16:uniqueId val="{00000003-A819-4334-BEF4-823A9AF9D953}"/>
              </c:ext>
            </c:extLst>
          </c:dPt>
          <c:dPt>
            <c:idx val="54"/>
            <c:invertIfNegative val="0"/>
            <c:bubble3D val="0"/>
            <c:spPr>
              <a:solidFill>
                <a:srgbClr val="FF0000"/>
              </a:solidFill>
              <a:ln>
                <a:noFill/>
              </a:ln>
              <a:effectLst/>
            </c:spPr>
            <c:extLst>
              <c:ext xmlns:c16="http://schemas.microsoft.com/office/drawing/2014/chart" uri="{C3380CC4-5D6E-409C-BE32-E72D297353CC}">
                <c16:uniqueId val="{00000005-A819-4334-BEF4-823A9AF9D953}"/>
              </c:ext>
            </c:extLst>
          </c:dPt>
          <c:dPt>
            <c:idx val="55"/>
            <c:invertIfNegative val="0"/>
            <c:bubble3D val="0"/>
            <c:spPr>
              <a:solidFill>
                <a:srgbClr val="FF0000"/>
              </a:solidFill>
              <a:ln>
                <a:noFill/>
              </a:ln>
              <a:effectLst/>
            </c:spPr>
            <c:extLst>
              <c:ext xmlns:c16="http://schemas.microsoft.com/office/drawing/2014/chart" uri="{C3380CC4-5D6E-409C-BE32-E72D297353CC}">
                <c16:uniqueId val="{00000007-A819-4334-BEF4-823A9AF9D953}"/>
              </c:ext>
            </c:extLst>
          </c:dPt>
          <c:dPt>
            <c:idx val="56"/>
            <c:invertIfNegative val="0"/>
            <c:bubble3D val="0"/>
            <c:spPr>
              <a:solidFill>
                <a:srgbClr val="FF0000"/>
              </a:solidFill>
              <a:ln>
                <a:noFill/>
              </a:ln>
              <a:effectLst/>
            </c:spPr>
            <c:extLst>
              <c:ext xmlns:c16="http://schemas.microsoft.com/office/drawing/2014/chart" uri="{C3380CC4-5D6E-409C-BE32-E72D297353CC}">
                <c16:uniqueId val="{00000009-A819-4334-BEF4-823A9AF9D953}"/>
              </c:ext>
            </c:extLst>
          </c:dPt>
          <c:dPt>
            <c:idx val="57"/>
            <c:invertIfNegative val="0"/>
            <c:bubble3D val="0"/>
            <c:spPr>
              <a:solidFill>
                <a:srgbClr val="FF0000"/>
              </a:solidFill>
              <a:ln>
                <a:noFill/>
              </a:ln>
              <a:effectLst/>
            </c:spPr>
            <c:extLst>
              <c:ext xmlns:c16="http://schemas.microsoft.com/office/drawing/2014/chart" uri="{C3380CC4-5D6E-409C-BE32-E72D297353CC}">
                <c16:uniqueId val="{0000000B-A819-4334-BEF4-823A9AF9D953}"/>
              </c:ext>
            </c:extLst>
          </c:dPt>
          <c:dPt>
            <c:idx val="58"/>
            <c:invertIfNegative val="0"/>
            <c:bubble3D val="0"/>
            <c:spPr>
              <a:solidFill>
                <a:srgbClr val="FF0000"/>
              </a:solidFill>
              <a:ln>
                <a:noFill/>
              </a:ln>
              <a:effectLst/>
            </c:spPr>
            <c:extLst>
              <c:ext xmlns:c16="http://schemas.microsoft.com/office/drawing/2014/chart" uri="{C3380CC4-5D6E-409C-BE32-E72D297353CC}">
                <c16:uniqueId val="{0000000D-A819-4334-BEF4-823A9AF9D953}"/>
              </c:ext>
            </c:extLst>
          </c:dPt>
          <c:dPt>
            <c:idx val="59"/>
            <c:invertIfNegative val="0"/>
            <c:bubble3D val="0"/>
            <c:spPr>
              <a:solidFill>
                <a:srgbClr val="FF0000"/>
              </a:solidFill>
              <a:ln>
                <a:noFill/>
              </a:ln>
              <a:effectLst/>
            </c:spPr>
            <c:extLst>
              <c:ext xmlns:c16="http://schemas.microsoft.com/office/drawing/2014/chart" uri="{C3380CC4-5D6E-409C-BE32-E72D297353CC}">
                <c16:uniqueId val="{0000000F-A819-4334-BEF4-823A9AF9D953}"/>
              </c:ext>
            </c:extLst>
          </c:dPt>
          <c:dPt>
            <c:idx val="60"/>
            <c:invertIfNegative val="0"/>
            <c:bubble3D val="0"/>
            <c:spPr>
              <a:solidFill>
                <a:srgbClr val="FF0000"/>
              </a:solidFill>
              <a:ln>
                <a:noFill/>
              </a:ln>
              <a:effectLst/>
            </c:spPr>
            <c:extLst>
              <c:ext xmlns:c16="http://schemas.microsoft.com/office/drawing/2014/chart" uri="{C3380CC4-5D6E-409C-BE32-E72D297353CC}">
                <c16:uniqueId val="{00000011-A819-4334-BEF4-823A9AF9D953}"/>
              </c:ext>
            </c:extLst>
          </c:dPt>
          <c:dPt>
            <c:idx val="61"/>
            <c:invertIfNegative val="0"/>
            <c:bubble3D val="0"/>
            <c:spPr>
              <a:solidFill>
                <a:srgbClr val="FF0000"/>
              </a:solidFill>
              <a:ln>
                <a:noFill/>
              </a:ln>
              <a:effectLst/>
            </c:spPr>
            <c:extLst>
              <c:ext xmlns:c16="http://schemas.microsoft.com/office/drawing/2014/chart" uri="{C3380CC4-5D6E-409C-BE32-E72D297353CC}">
                <c16:uniqueId val="{00000013-A819-4334-BEF4-823A9AF9D953}"/>
              </c:ext>
            </c:extLst>
          </c:dPt>
          <c:dPt>
            <c:idx val="62"/>
            <c:invertIfNegative val="0"/>
            <c:bubble3D val="0"/>
            <c:spPr>
              <a:solidFill>
                <a:srgbClr val="FF0000"/>
              </a:solidFill>
              <a:ln>
                <a:noFill/>
              </a:ln>
              <a:effectLst/>
            </c:spPr>
            <c:extLst>
              <c:ext xmlns:c16="http://schemas.microsoft.com/office/drawing/2014/chart" uri="{C3380CC4-5D6E-409C-BE32-E72D297353CC}">
                <c16:uniqueId val="{00000015-A819-4334-BEF4-823A9AF9D953}"/>
              </c:ext>
            </c:extLst>
          </c:dPt>
          <c:dPt>
            <c:idx val="63"/>
            <c:invertIfNegative val="0"/>
            <c:bubble3D val="0"/>
            <c:spPr>
              <a:solidFill>
                <a:srgbClr val="FF0000"/>
              </a:solidFill>
              <a:ln>
                <a:noFill/>
              </a:ln>
              <a:effectLst/>
            </c:spPr>
            <c:extLst>
              <c:ext xmlns:c16="http://schemas.microsoft.com/office/drawing/2014/chart" uri="{C3380CC4-5D6E-409C-BE32-E72D297353CC}">
                <c16:uniqueId val="{00000017-A819-4334-BEF4-823A9AF9D953}"/>
              </c:ext>
            </c:extLst>
          </c:dPt>
          <c:dPt>
            <c:idx val="64"/>
            <c:invertIfNegative val="0"/>
            <c:bubble3D val="0"/>
            <c:spPr>
              <a:solidFill>
                <a:srgbClr val="FF0000"/>
              </a:solidFill>
              <a:ln>
                <a:noFill/>
              </a:ln>
              <a:effectLst/>
            </c:spPr>
            <c:extLst>
              <c:ext xmlns:c16="http://schemas.microsoft.com/office/drawing/2014/chart" uri="{C3380CC4-5D6E-409C-BE32-E72D297353CC}">
                <c16:uniqueId val="{00000019-A819-4334-BEF4-823A9AF9D953}"/>
              </c:ext>
            </c:extLst>
          </c:dPt>
          <c:dPt>
            <c:idx val="65"/>
            <c:invertIfNegative val="0"/>
            <c:bubble3D val="0"/>
            <c:spPr>
              <a:solidFill>
                <a:srgbClr val="FF0000"/>
              </a:solidFill>
              <a:ln>
                <a:noFill/>
              </a:ln>
              <a:effectLst/>
            </c:spPr>
            <c:extLst>
              <c:ext xmlns:c16="http://schemas.microsoft.com/office/drawing/2014/chart" uri="{C3380CC4-5D6E-409C-BE32-E72D297353CC}">
                <c16:uniqueId val="{0000001B-A819-4334-BEF4-823A9AF9D953}"/>
              </c:ext>
            </c:extLst>
          </c:dPt>
          <c:dPt>
            <c:idx val="66"/>
            <c:invertIfNegative val="0"/>
            <c:bubble3D val="0"/>
            <c:spPr>
              <a:solidFill>
                <a:srgbClr val="FF0000"/>
              </a:solidFill>
              <a:ln>
                <a:noFill/>
              </a:ln>
              <a:effectLst/>
            </c:spPr>
            <c:extLst>
              <c:ext xmlns:c16="http://schemas.microsoft.com/office/drawing/2014/chart" uri="{C3380CC4-5D6E-409C-BE32-E72D297353CC}">
                <c16:uniqueId val="{0000001D-A819-4334-BEF4-823A9AF9D953}"/>
              </c:ext>
            </c:extLst>
          </c:dPt>
          <c:dPt>
            <c:idx val="67"/>
            <c:invertIfNegative val="0"/>
            <c:bubble3D val="0"/>
            <c:spPr>
              <a:solidFill>
                <a:srgbClr val="FF0000"/>
              </a:solidFill>
              <a:ln>
                <a:noFill/>
              </a:ln>
              <a:effectLst/>
            </c:spPr>
            <c:extLst>
              <c:ext xmlns:c16="http://schemas.microsoft.com/office/drawing/2014/chart" uri="{C3380CC4-5D6E-409C-BE32-E72D297353CC}">
                <c16:uniqueId val="{0000001F-A819-4334-BEF4-823A9AF9D953}"/>
              </c:ext>
            </c:extLst>
          </c:dPt>
          <c:dPt>
            <c:idx val="68"/>
            <c:invertIfNegative val="0"/>
            <c:bubble3D val="0"/>
            <c:spPr>
              <a:solidFill>
                <a:srgbClr val="FF0000"/>
              </a:solidFill>
              <a:ln>
                <a:noFill/>
              </a:ln>
              <a:effectLst/>
            </c:spPr>
            <c:extLst>
              <c:ext xmlns:c16="http://schemas.microsoft.com/office/drawing/2014/chart" uri="{C3380CC4-5D6E-409C-BE32-E72D297353CC}">
                <c16:uniqueId val="{00000021-A819-4334-BEF4-823A9AF9D953}"/>
              </c:ext>
            </c:extLst>
          </c:dPt>
          <c:dPt>
            <c:idx val="69"/>
            <c:invertIfNegative val="0"/>
            <c:bubble3D val="0"/>
            <c:spPr>
              <a:solidFill>
                <a:srgbClr val="FF0000"/>
              </a:solidFill>
              <a:ln>
                <a:noFill/>
              </a:ln>
              <a:effectLst/>
            </c:spPr>
            <c:extLst>
              <c:ext xmlns:c16="http://schemas.microsoft.com/office/drawing/2014/chart" uri="{C3380CC4-5D6E-409C-BE32-E72D297353CC}">
                <c16:uniqueId val="{00000023-A819-4334-BEF4-823A9AF9D953}"/>
              </c:ext>
            </c:extLst>
          </c:dPt>
          <c:dPt>
            <c:idx val="70"/>
            <c:invertIfNegative val="0"/>
            <c:bubble3D val="0"/>
            <c:spPr>
              <a:solidFill>
                <a:srgbClr val="FF0000"/>
              </a:solidFill>
              <a:ln>
                <a:noFill/>
              </a:ln>
              <a:effectLst/>
            </c:spPr>
            <c:extLst>
              <c:ext xmlns:c16="http://schemas.microsoft.com/office/drawing/2014/chart" uri="{C3380CC4-5D6E-409C-BE32-E72D297353CC}">
                <c16:uniqueId val="{00000025-A819-4334-BEF4-823A9AF9D953}"/>
              </c:ext>
            </c:extLst>
          </c:dPt>
          <c:dPt>
            <c:idx val="71"/>
            <c:invertIfNegative val="0"/>
            <c:bubble3D val="0"/>
            <c:spPr>
              <a:solidFill>
                <a:srgbClr val="FF0000"/>
              </a:solidFill>
              <a:ln>
                <a:noFill/>
              </a:ln>
              <a:effectLst/>
            </c:spPr>
            <c:extLst>
              <c:ext xmlns:c16="http://schemas.microsoft.com/office/drawing/2014/chart" uri="{C3380CC4-5D6E-409C-BE32-E72D297353CC}">
                <c16:uniqueId val="{00000027-A819-4334-BEF4-823A9AF9D953}"/>
              </c:ext>
            </c:extLst>
          </c:dPt>
          <c:dPt>
            <c:idx val="72"/>
            <c:invertIfNegative val="0"/>
            <c:bubble3D val="0"/>
            <c:spPr>
              <a:solidFill>
                <a:srgbClr val="FF0000"/>
              </a:solidFill>
              <a:ln>
                <a:noFill/>
              </a:ln>
              <a:effectLst/>
            </c:spPr>
            <c:extLst>
              <c:ext xmlns:c16="http://schemas.microsoft.com/office/drawing/2014/chart" uri="{C3380CC4-5D6E-409C-BE32-E72D297353CC}">
                <c16:uniqueId val="{00000029-A819-4334-BEF4-823A9AF9D953}"/>
              </c:ext>
            </c:extLst>
          </c:dPt>
          <c:dPt>
            <c:idx val="73"/>
            <c:invertIfNegative val="0"/>
            <c:bubble3D val="0"/>
            <c:spPr>
              <a:solidFill>
                <a:srgbClr val="FF0000"/>
              </a:solidFill>
              <a:ln>
                <a:noFill/>
              </a:ln>
              <a:effectLst/>
            </c:spPr>
            <c:extLst>
              <c:ext xmlns:c16="http://schemas.microsoft.com/office/drawing/2014/chart" uri="{C3380CC4-5D6E-409C-BE32-E72D297353CC}">
                <c16:uniqueId val="{0000002B-A819-4334-BEF4-823A9AF9D953}"/>
              </c:ext>
            </c:extLst>
          </c:dPt>
          <c:dPt>
            <c:idx val="74"/>
            <c:invertIfNegative val="0"/>
            <c:bubble3D val="0"/>
            <c:spPr>
              <a:solidFill>
                <a:srgbClr val="FF0000"/>
              </a:solidFill>
              <a:ln>
                <a:noFill/>
              </a:ln>
              <a:effectLst/>
            </c:spPr>
            <c:extLst>
              <c:ext xmlns:c16="http://schemas.microsoft.com/office/drawing/2014/chart" uri="{C3380CC4-5D6E-409C-BE32-E72D297353CC}">
                <c16:uniqueId val="{0000002D-A819-4334-BEF4-823A9AF9D953}"/>
              </c:ext>
            </c:extLst>
          </c:dPt>
          <c:dPt>
            <c:idx val="75"/>
            <c:invertIfNegative val="0"/>
            <c:bubble3D val="0"/>
            <c:spPr>
              <a:solidFill>
                <a:srgbClr val="FF0000"/>
              </a:solidFill>
              <a:ln>
                <a:noFill/>
              </a:ln>
              <a:effectLst/>
            </c:spPr>
            <c:extLst>
              <c:ext xmlns:c16="http://schemas.microsoft.com/office/drawing/2014/chart" uri="{C3380CC4-5D6E-409C-BE32-E72D297353CC}">
                <c16:uniqueId val="{0000002F-A819-4334-BEF4-823A9AF9D953}"/>
              </c:ext>
            </c:extLst>
          </c:dPt>
          <c:dPt>
            <c:idx val="76"/>
            <c:invertIfNegative val="0"/>
            <c:bubble3D val="0"/>
            <c:spPr>
              <a:solidFill>
                <a:srgbClr val="FF0000"/>
              </a:solidFill>
              <a:ln>
                <a:noFill/>
              </a:ln>
              <a:effectLst/>
            </c:spPr>
            <c:extLst>
              <c:ext xmlns:c16="http://schemas.microsoft.com/office/drawing/2014/chart" uri="{C3380CC4-5D6E-409C-BE32-E72D297353CC}">
                <c16:uniqueId val="{00000031-A819-4334-BEF4-823A9AF9D953}"/>
              </c:ext>
            </c:extLst>
          </c:dPt>
          <c:dPt>
            <c:idx val="77"/>
            <c:invertIfNegative val="0"/>
            <c:bubble3D val="0"/>
            <c:spPr>
              <a:solidFill>
                <a:srgbClr val="FF0000"/>
              </a:solidFill>
              <a:ln>
                <a:noFill/>
              </a:ln>
              <a:effectLst/>
            </c:spPr>
            <c:extLst>
              <c:ext xmlns:c16="http://schemas.microsoft.com/office/drawing/2014/chart" uri="{C3380CC4-5D6E-409C-BE32-E72D297353CC}">
                <c16:uniqueId val="{00000033-A819-4334-BEF4-823A9AF9D953}"/>
              </c:ext>
            </c:extLst>
          </c:dPt>
          <c:val>
            <c:numRef>
              <c:f>standard!$C$2:$C$79</c:f>
              <c:numCache>
                <c:formatCode>General</c:formatCode>
                <c:ptCount val="78"/>
                <c:pt idx="0">
                  <c:v>0</c:v>
                </c:pt>
                <c:pt idx="1">
                  <c:v>500</c:v>
                </c:pt>
                <c:pt idx="2">
                  <c:v>473</c:v>
                </c:pt>
                <c:pt idx="3">
                  <c:v>391</c:v>
                </c:pt>
                <c:pt idx="4">
                  <c:v>369</c:v>
                </c:pt>
                <c:pt idx="5">
                  <c:v>305</c:v>
                </c:pt>
                <c:pt idx="6">
                  <c:v>274</c:v>
                </c:pt>
                <c:pt idx="7">
                  <c:v>241</c:v>
                </c:pt>
                <c:pt idx="8">
                  <c:v>212</c:v>
                </c:pt>
                <c:pt idx="9">
                  <c:v>202</c:v>
                </c:pt>
                <c:pt idx="10">
                  <c:v>199</c:v>
                </c:pt>
                <c:pt idx="11">
                  <c:v>175</c:v>
                </c:pt>
                <c:pt idx="12">
                  <c:v>173</c:v>
                </c:pt>
                <c:pt idx="13">
                  <c:v>155</c:v>
                </c:pt>
                <c:pt idx="14">
                  <c:v>143</c:v>
                </c:pt>
                <c:pt idx="15">
                  <c:v>140</c:v>
                </c:pt>
                <c:pt idx="16">
                  <c:v>135</c:v>
                </c:pt>
                <c:pt idx="17">
                  <c:v>134</c:v>
                </c:pt>
                <c:pt idx="18">
                  <c:v>128</c:v>
                </c:pt>
                <c:pt idx="19">
                  <c:v>128</c:v>
                </c:pt>
                <c:pt idx="20">
                  <c:v>124</c:v>
                </c:pt>
                <c:pt idx="21">
                  <c:v>121</c:v>
                </c:pt>
                <c:pt idx="22">
                  <c:v>120</c:v>
                </c:pt>
                <c:pt idx="23">
                  <c:v>114</c:v>
                </c:pt>
                <c:pt idx="24">
                  <c:v>114</c:v>
                </c:pt>
                <c:pt idx="25">
                  <c:v>106</c:v>
                </c:pt>
                <c:pt idx="26">
                  <c:v>105</c:v>
                </c:pt>
                <c:pt idx="27">
                  <c:v>104</c:v>
                </c:pt>
                <c:pt idx="28">
                  <c:v>97</c:v>
                </c:pt>
                <c:pt idx="29">
                  <c:v>93</c:v>
                </c:pt>
                <c:pt idx="30">
                  <c:v>92</c:v>
                </c:pt>
                <c:pt idx="31">
                  <c:v>90</c:v>
                </c:pt>
                <c:pt idx="32">
                  <c:v>86</c:v>
                </c:pt>
                <c:pt idx="33">
                  <c:v>86</c:v>
                </c:pt>
                <c:pt idx="34">
                  <c:v>85</c:v>
                </c:pt>
                <c:pt idx="35">
                  <c:v>85</c:v>
                </c:pt>
                <c:pt idx="36">
                  <c:v>82</c:v>
                </c:pt>
                <c:pt idx="37">
                  <c:v>70</c:v>
                </c:pt>
                <c:pt idx="38">
                  <c:v>68</c:v>
                </c:pt>
                <c:pt idx="39">
                  <c:v>66</c:v>
                </c:pt>
                <c:pt idx="40">
                  <c:v>65</c:v>
                </c:pt>
                <c:pt idx="41">
                  <c:v>65</c:v>
                </c:pt>
                <c:pt idx="42">
                  <c:v>63</c:v>
                </c:pt>
                <c:pt idx="43">
                  <c:v>63</c:v>
                </c:pt>
                <c:pt idx="44">
                  <c:v>63</c:v>
                </c:pt>
                <c:pt idx="45">
                  <c:v>61</c:v>
                </c:pt>
                <c:pt idx="46">
                  <c:v>59</c:v>
                </c:pt>
                <c:pt idx="47">
                  <c:v>58</c:v>
                </c:pt>
                <c:pt idx="48">
                  <c:v>58</c:v>
                </c:pt>
                <c:pt idx="49">
                  <c:v>57</c:v>
                </c:pt>
                <c:pt idx="50">
                  <c:v>54</c:v>
                </c:pt>
                <c:pt idx="51">
                  <c:v>53</c:v>
                </c:pt>
                <c:pt idx="52">
                  <c:v>49</c:v>
                </c:pt>
                <c:pt idx="53">
                  <c:v>48</c:v>
                </c:pt>
                <c:pt idx="54">
                  <c:v>47</c:v>
                </c:pt>
                <c:pt idx="55">
                  <c:v>45</c:v>
                </c:pt>
                <c:pt idx="56">
                  <c:v>45</c:v>
                </c:pt>
                <c:pt idx="57">
                  <c:v>43</c:v>
                </c:pt>
                <c:pt idx="58">
                  <c:v>43</c:v>
                </c:pt>
                <c:pt idx="59">
                  <c:v>42</c:v>
                </c:pt>
                <c:pt idx="60">
                  <c:v>40</c:v>
                </c:pt>
                <c:pt idx="61">
                  <c:v>39</c:v>
                </c:pt>
                <c:pt idx="62">
                  <c:v>39</c:v>
                </c:pt>
                <c:pt idx="63">
                  <c:v>37</c:v>
                </c:pt>
                <c:pt idx="64">
                  <c:v>36</c:v>
                </c:pt>
                <c:pt idx="65">
                  <c:v>33</c:v>
                </c:pt>
                <c:pt idx="66">
                  <c:v>33</c:v>
                </c:pt>
                <c:pt idx="67">
                  <c:v>31</c:v>
                </c:pt>
                <c:pt idx="68">
                  <c:v>22</c:v>
                </c:pt>
                <c:pt idx="69">
                  <c:v>21</c:v>
                </c:pt>
                <c:pt idx="70">
                  <c:v>20</c:v>
                </c:pt>
                <c:pt idx="71">
                  <c:v>20</c:v>
                </c:pt>
                <c:pt idx="72">
                  <c:v>19</c:v>
                </c:pt>
                <c:pt idx="73">
                  <c:v>17</c:v>
                </c:pt>
                <c:pt idx="74">
                  <c:v>15</c:v>
                </c:pt>
                <c:pt idx="75">
                  <c:v>14</c:v>
                </c:pt>
                <c:pt idx="76">
                  <c:v>7</c:v>
                </c:pt>
                <c:pt idx="77">
                  <c:v>7</c:v>
                </c:pt>
              </c:numCache>
            </c:numRef>
          </c:val>
          <c:extLst>
            <c:ext xmlns:c16="http://schemas.microsoft.com/office/drawing/2014/chart" uri="{C3380CC4-5D6E-409C-BE32-E72D297353CC}">
              <c16:uniqueId val="{00000034-A819-4334-BEF4-823A9AF9D953}"/>
            </c:ext>
          </c:extLst>
        </c:ser>
        <c:dLbls>
          <c:showLegendKey val="0"/>
          <c:showVal val="0"/>
          <c:showCatName val="0"/>
          <c:showSerName val="0"/>
          <c:showPercent val="0"/>
          <c:showBubbleSize val="0"/>
        </c:dLbls>
        <c:gapWidth val="219"/>
        <c:overlap val="-27"/>
        <c:axId val="1275036016"/>
        <c:axId val="689368576"/>
      </c:barChart>
      <c:catAx>
        <c:axId val="127503601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9368576"/>
        <c:crosses val="autoZero"/>
        <c:auto val="1"/>
        <c:lblAlgn val="ctr"/>
        <c:lblOffset val="100"/>
        <c:noMultiLvlLbl val="0"/>
      </c:catAx>
      <c:valAx>
        <c:axId val="689368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5036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99234178856737E-2"/>
          <c:y val="0.13915949897888044"/>
          <c:w val="0.85805571447544193"/>
          <c:h val="0.7100526115299749"/>
        </c:manualLayout>
      </c:layout>
      <c:barChart>
        <c:barDir val="col"/>
        <c:grouping val="clustered"/>
        <c:varyColors val="0"/>
        <c:ser>
          <c:idx val="0"/>
          <c:order val="0"/>
          <c:tx>
            <c:strRef>
              <c:f>Sheet1!$B$18</c:f>
              <c:strCache>
                <c:ptCount val="1"/>
                <c:pt idx="0">
                  <c:v> headline items </c:v>
                </c:pt>
              </c:strCache>
            </c:strRef>
          </c:tx>
          <c:spPr>
            <a:solidFill>
              <a:schemeClr val="accent1"/>
            </a:solidFill>
            <a:ln>
              <a:noFill/>
            </a:ln>
            <a:effectLst/>
          </c:spPr>
          <c:invertIfNegative val="0"/>
          <c:cat>
            <c:numRef>
              <c:f>Sheet1!$A$19:$A$31</c:f>
              <c:numCache>
                <c:formatCode>mmm\-yy</c:formatCode>
                <c:ptCount val="13"/>
                <c:pt idx="0">
                  <c:v>43525</c:v>
                </c:pt>
                <c:pt idx="1">
                  <c:v>43556</c:v>
                </c:pt>
                <c:pt idx="2">
                  <c:v>43586</c:v>
                </c:pt>
                <c:pt idx="3">
                  <c:v>43617</c:v>
                </c:pt>
                <c:pt idx="4">
                  <c:v>43647</c:v>
                </c:pt>
                <c:pt idx="5">
                  <c:v>43678</c:v>
                </c:pt>
                <c:pt idx="6">
                  <c:v>43709</c:v>
                </c:pt>
                <c:pt idx="7">
                  <c:v>43739</c:v>
                </c:pt>
                <c:pt idx="8">
                  <c:v>43770</c:v>
                </c:pt>
                <c:pt idx="9">
                  <c:v>43800</c:v>
                </c:pt>
                <c:pt idx="10">
                  <c:v>43831</c:v>
                </c:pt>
                <c:pt idx="11">
                  <c:v>43862</c:v>
                </c:pt>
                <c:pt idx="12">
                  <c:v>43891</c:v>
                </c:pt>
              </c:numCache>
            </c:numRef>
          </c:cat>
          <c:val>
            <c:numRef>
              <c:f>Sheet1!$B$19:$B$31</c:f>
              <c:numCache>
                <c:formatCode>_-* #,##0_-;\-* #,##0_-;_-* "-"??_-;_-@_-</c:formatCode>
                <c:ptCount val="13"/>
                <c:pt idx="0">
                  <c:v>37</c:v>
                </c:pt>
                <c:pt idx="1">
                  <c:v>34</c:v>
                </c:pt>
                <c:pt idx="2">
                  <c:v>36</c:v>
                </c:pt>
                <c:pt idx="3">
                  <c:v>35</c:v>
                </c:pt>
                <c:pt idx="4">
                  <c:v>39</c:v>
                </c:pt>
                <c:pt idx="5">
                  <c:v>34</c:v>
                </c:pt>
                <c:pt idx="6">
                  <c:v>36</c:v>
                </c:pt>
                <c:pt idx="7">
                  <c:v>39</c:v>
                </c:pt>
                <c:pt idx="8">
                  <c:v>32</c:v>
                </c:pt>
                <c:pt idx="9">
                  <c:v>27</c:v>
                </c:pt>
                <c:pt idx="10">
                  <c:v>36</c:v>
                </c:pt>
              </c:numCache>
            </c:numRef>
          </c:val>
          <c:extLst>
            <c:ext xmlns:c16="http://schemas.microsoft.com/office/drawing/2014/chart" uri="{C3380CC4-5D6E-409C-BE32-E72D297353CC}">
              <c16:uniqueId val="{00000000-3A0E-4044-A96A-B394DCFD64A1}"/>
            </c:ext>
          </c:extLst>
        </c:ser>
        <c:dLbls>
          <c:showLegendKey val="0"/>
          <c:showVal val="0"/>
          <c:showCatName val="0"/>
          <c:showSerName val="0"/>
          <c:showPercent val="0"/>
          <c:showBubbleSize val="0"/>
        </c:dLbls>
        <c:gapWidth val="219"/>
        <c:overlap val="-27"/>
        <c:axId val="187142008"/>
        <c:axId val="187141616"/>
      </c:barChart>
      <c:lineChart>
        <c:grouping val="standard"/>
        <c:varyColors val="0"/>
        <c:ser>
          <c:idx val="1"/>
          <c:order val="1"/>
          <c:tx>
            <c:strRef>
              <c:f>Sheet1!$D$18</c:f>
              <c:strCache>
                <c:ptCount val="1"/>
                <c:pt idx="0">
                  <c:v> average headline views </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Sheet1!$A$19:$A$31</c:f>
              <c:numCache>
                <c:formatCode>mmm\-yy</c:formatCode>
                <c:ptCount val="13"/>
                <c:pt idx="0">
                  <c:v>43525</c:v>
                </c:pt>
                <c:pt idx="1">
                  <c:v>43556</c:v>
                </c:pt>
                <c:pt idx="2">
                  <c:v>43586</c:v>
                </c:pt>
                <c:pt idx="3">
                  <c:v>43617</c:v>
                </c:pt>
                <c:pt idx="4">
                  <c:v>43647</c:v>
                </c:pt>
                <c:pt idx="5">
                  <c:v>43678</c:v>
                </c:pt>
                <c:pt idx="6">
                  <c:v>43709</c:v>
                </c:pt>
                <c:pt idx="7">
                  <c:v>43739</c:v>
                </c:pt>
                <c:pt idx="8">
                  <c:v>43770</c:v>
                </c:pt>
                <c:pt idx="9">
                  <c:v>43800</c:v>
                </c:pt>
                <c:pt idx="10">
                  <c:v>43831</c:v>
                </c:pt>
                <c:pt idx="11">
                  <c:v>43862</c:v>
                </c:pt>
                <c:pt idx="12">
                  <c:v>43891</c:v>
                </c:pt>
              </c:numCache>
            </c:numRef>
          </c:cat>
          <c:val>
            <c:numRef>
              <c:f>Sheet1!$D$19:$D$31</c:f>
              <c:numCache>
                <c:formatCode>_-* #,##0_-;\-* #,##0_-;_-* "-"??_-;_-@_-</c:formatCode>
                <c:ptCount val="13"/>
                <c:pt idx="0">
                  <c:v>438</c:v>
                </c:pt>
                <c:pt idx="1">
                  <c:v>396</c:v>
                </c:pt>
                <c:pt idx="2">
                  <c:v>403</c:v>
                </c:pt>
                <c:pt idx="3">
                  <c:v>373</c:v>
                </c:pt>
                <c:pt idx="4">
                  <c:v>327</c:v>
                </c:pt>
                <c:pt idx="5">
                  <c:v>301</c:v>
                </c:pt>
                <c:pt idx="6">
                  <c:v>341</c:v>
                </c:pt>
                <c:pt idx="7">
                  <c:v>275</c:v>
                </c:pt>
                <c:pt idx="8">
                  <c:v>367</c:v>
                </c:pt>
                <c:pt idx="9">
                  <c:v>338</c:v>
                </c:pt>
                <c:pt idx="10">
                  <c:v>277</c:v>
                </c:pt>
              </c:numCache>
            </c:numRef>
          </c:val>
          <c:smooth val="0"/>
          <c:extLst>
            <c:ext xmlns:c16="http://schemas.microsoft.com/office/drawing/2014/chart" uri="{C3380CC4-5D6E-409C-BE32-E72D297353CC}">
              <c16:uniqueId val="{00000001-3A0E-4044-A96A-B394DCFD64A1}"/>
            </c:ext>
          </c:extLst>
        </c:ser>
        <c:dLbls>
          <c:showLegendKey val="0"/>
          <c:showVal val="0"/>
          <c:showCatName val="0"/>
          <c:showSerName val="0"/>
          <c:showPercent val="0"/>
          <c:showBubbleSize val="0"/>
        </c:dLbls>
        <c:marker val="1"/>
        <c:smooth val="0"/>
        <c:axId val="187140832"/>
        <c:axId val="187141224"/>
      </c:lineChart>
      <c:dateAx>
        <c:axId val="18714083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141224"/>
        <c:crosses val="autoZero"/>
        <c:auto val="1"/>
        <c:lblOffset val="100"/>
        <c:baseTimeUnit val="months"/>
      </c:dateAx>
      <c:valAx>
        <c:axId val="187141224"/>
        <c:scaling>
          <c:orientation val="minMax"/>
          <c:max val="450"/>
          <c:min val="0"/>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140832"/>
        <c:crosses val="autoZero"/>
        <c:crossBetween val="between"/>
      </c:valAx>
      <c:valAx>
        <c:axId val="187141616"/>
        <c:scaling>
          <c:orientation val="minMax"/>
        </c:scaling>
        <c:delete val="0"/>
        <c:axPos val="r"/>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142008"/>
        <c:crosses val="max"/>
        <c:crossBetween val="between"/>
      </c:valAx>
      <c:dateAx>
        <c:axId val="187142008"/>
        <c:scaling>
          <c:orientation val="minMax"/>
        </c:scaling>
        <c:delete val="1"/>
        <c:axPos val="b"/>
        <c:numFmt formatCode="mmm\-yy" sourceLinked="1"/>
        <c:majorTickMark val="out"/>
        <c:minorTickMark val="none"/>
        <c:tickLblPos val="nextTo"/>
        <c:crossAx val="187141616"/>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Sheet1!$N$18</c:f>
              <c:strCache>
                <c:ptCount val="1"/>
                <c:pt idx="0">
                  <c:v> Standard items </c:v>
                </c:pt>
              </c:strCache>
            </c:strRef>
          </c:tx>
          <c:spPr>
            <a:solidFill>
              <a:schemeClr val="accent1"/>
            </a:solidFill>
            <a:ln>
              <a:noFill/>
            </a:ln>
            <a:effectLst/>
          </c:spPr>
          <c:invertIfNegative val="0"/>
          <c:cat>
            <c:numRef>
              <c:f>Sheet1!$J$19:$J$31</c:f>
              <c:numCache>
                <c:formatCode>mmm\-yy</c:formatCode>
                <c:ptCount val="13"/>
                <c:pt idx="0">
                  <c:v>43525</c:v>
                </c:pt>
                <c:pt idx="1">
                  <c:v>43556</c:v>
                </c:pt>
                <c:pt idx="2">
                  <c:v>43586</c:v>
                </c:pt>
                <c:pt idx="3">
                  <c:v>43617</c:v>
                </c:pt>
                <c:pt idx="4">
                  <c:v>43647</c:v>
                </c:pt>
                <c:pt idx="5">
                  <c:v>43678</c:v>
                </c:pt>
                <c:pt idx="6">
                  <c:v>43709</c:v>
                </c:pt>
                <c:pt idx="7">
                  <c:v>43739</c:v>
                </c:pt>
                <c:pt idx="8">
                  <c:v>43770</c:v>
                </c:pt>
                <c:pt idx="9">
                  <c:v>43800</c:v>
                </c:pt>
                <c:pt idx="10">
                  <c:v>43831</c:v>
                </c:pt>
                <c:pt idx="11">
                  <c:v>43862</c:v>
                </c:pt>
                <c:pt idx="12">
                  <c:v>43891</c:v>
                </c:pt>
              </c:numCache>
            </c:numRef>
          </c:cat>
          <c:val>
            <c:numRef>
              <c:f>Sheet1!$N$19:$N$31</c:f>
              <c:numCache>
                <c:formatCode>_-* #,##0_-;\-* #,##0_-;_-* "-"??_-;_-@_-</c:formatCode>
                <c:ptCount val="13"/>
                <c:pt idx="0">
                  <c:v>115</c:v>
                </c:pt>
                <c:pt idx="1">
                  <c:v>100</c:v>
                </c:pt>
                <c:pt idx="2">
                  <c:v>114</c:v>
                </c:pt>
                <c:pt idx="3">
                  <c:v>111</c:v>
                </c:pt>
                <c:pt idx="4">
                  <c:v>108</c:v>
                </c:pt>
                <c:pt idx="5">
                  <c:v>89</c:v>
                </c:pt>
                <c:pt idx="6">
                  <c:v>131</c:v>
                </c:pt>
                <c:pt idx="7">
                  <c:v>132</c:v>
                </c:pt>
                <c:pt idx="8">
                  <c:v>115</c:v>
                </c:pt>
                <c:pt idx="9">
                  <c:v>92</c:v>
                </c:pt>
                <c:pt idx="10">
                  <c:v>78</c:v>
                </c:pt>
              </c:numCache>
            </c:numRef>
          </c:val>
          <c:extLst>
            <c:ext xmlns:c16="http://schemas.microsoft.com/office/drawing/2014/chart" uri="{C3380CC4-5D6E-409C-BE32-E72D297353CC}">
              <c16:uniqueId val="{00000000-B50B-476E-A470-9989850D0890}"/>
            </c:ext>
          </c:extLst>
        </c:ser>
        <c:dLbls>
          <c:showLegendKey val="0"/>
          <c:showVal val="0"/>
          <c:showCatName val="0"/>
          <c:showSerName val="0"/>
          <c:showPercent val="0"/>
          <c:showBubbleSize val="0"/>
        </c:dLbls>
        <c:gapWidth val="219"/>
        <c:overlap val="-27"/>
        <c:axId val="186072664"/>
        <c:axId val="186073056"/>
      </c:barChart>
      <c:lineChart>
        <c:grouping val="standard"/>
        <c:varyColors val="0"/>
        <c:ser>
          <c:idx val="1"/>
          <c:order val="1"/>
          <c:tx>
            <c:strRef>
              <c:f>Sheet1!$P$18</c:f>
              <c:strCache>
                <c:ptCount val="1"/>
                <c:pt idx="0">
                  <c:v> average standard views </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Sheet1!$P$19:$P$31</c:f>
              <c:numCache>
                <c:formatCode>_-* #,##0_-;\-* #,##0_-;_-* "-"??_-;_-@_-</c:formatCode>
                <c:ptCount val="13"/>
                <c:pt idx="0">
                  <c:v>103</c:v>
                </c:pt>
                <c:pt idx="1">
                  <c:v>102</c:v>
                </c:pt>
                <c:pt idx="2">
                  <c:v>103</c:v>
                </c:pt>
                <c:pt idx="3">
                  <c:v>95</c:v>
                </c:pt>
                <c:pt idx="4">
                  <c:v>116</c:v>
                </c:pt>
                <c:pt idx="5">
                  <c:v>117</c:v>
                </c:pt>
                <c:pt idx="6">
                  <c:v>86</c:v>
                </c:pt>
                <c:pt idx="7">
                  <c:v>108</c:v>
                </c:pt>
                <c:pt idx="8">
                  <c:v>117</c:v>
                </c:pt>
                <c:pt idx="9">
                  <c:v>127</c:v>
                </c:pt>
                <c:pt idx="10">
                  <c:v>102</c:v>
                </c:pt>
              </c:numCache>
            </c:numRef>
          </c:val>
          <c:smooth val="0"/>
          <c:extLst>
            <c:ext xmlns:c16="http://schemas.microsoft.com/office/drawing/2014/chart" uri="{C3380CC4-5D6E-409C-BE32-E72D297353CC}">
              <c16:uniqueId val="{00000001-B50B-476E-A470-9989850D0890}"/>
            </c:ext>
          </c:extLst>
        </c:ser>
        <c:dLbls>
          <c:showLegendKey val="0"/>
          <c:showVal val="0"/>
          <c:showCatName val="0"/>
          <c:showSerName val="0"/>
          <c:showPercent val="0"/>
          <c:showBubbleSize val="0"/>
        </c:dLbls>
        <c:marker val="1"/>
        <c:smooth val="0"/>
        <c:axId val="580746368"/>
        <c:axId val="580719144"/>
      </c:lineChart>
      <c:valAx>
        <c:axId val="186073056"/>
        <c:scaling>
          <c:orientation val="minMax"/>
        </c:scaling>
        <c:delete val="1"/>
        <c:axPos val="r"/>
        <c:numFmt formatCode="_-* #,##0_-;\-* #,##0_-;_-* &quot;-&quot;??_-;_-@_-" sourceLinked="1"/>
        <c:majorTickMark val="out"/>
        <c:minorTickMark val="none"/>
        <c:tickLblPos val="nextTo"/>
        <c:crossAx val="186072664"/>
        <c:crosses val="max"/>
        <c:crossBetween val="between"/>
      </c:valAx>
      <c:dateAx>
        <c:axId val="18607266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073056"/>
        <c:crosses val="autoZero"/>
        <c:auto val="1"/>
        <c:lblOffset val="100"/>
        <c:baseTimeUnit val="months"/>
      </c:dateAx>
      <c:valAx>
        <c:axId val="580719144"/>
        <c:scaling>
          <c:orientation val="minMax"/>
        </c:scaling>
        <c:delete val="0"/>
        <c:axPos val="l"/>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0746368"/>
        <c:crosses val="autoZero"/>
        <c:crossBetween val="between"/>
      </c:valAx>
      <c:catAx>
        <c:axId val="580746368"/>
        <c:scaling>
          <c:orientation val="minMax"/>
        </c:scaling>
        <c:delete val="1"/>
        <c:axPos val="b"/>
        <c:majorTickMark val="out"/>
        <c:minorTickMark val="none"/>
        <c:tickLblPos val="nextTo"/>
        <c:crossAx val="580719144"/>
        <c:crosses val="autoZero"/>
        <c:auto val="1"/>
        <c:lblAlgn val="ctr"/>
        <c:lblOffset val="100"/>
        <c:tickLblSkip val="1"/>
        <c:tickMarkSkip val="1"/>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5516D46-BDE2-416A-A04B-59E2D6B69221}" type="datetimeFigureOut">
              <a:rPr lang="en-GB" smtClean="0"/>
              <a:t>17/02/2020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A62DE71-0981-4016-8F00-DFA16331FF0C}" type="slidenum">
              <a:rPr lang="en-GB" smtClean="0"/>
              <a:t>‹#›</a:t>
            </a:fld>
            <a:endParaRPr lang="en-GB"/>
          </a:p>
        </p:txBody>
      </p:sp>
    </p:spTree>
    <p:extLst>
      <p:ext uri="{BB962C8B-B14F-4D97-AF65-F5344CB8AC3E}">
        <p14:creationId xmlns:p14="http://schemas.microsoft.com/office/powerpoint/2010/main" val="1229929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C9F89EC-C880-B54A-A21A-B43DF73F455A}" type="datetimeFigureOut">
              <a:rPr lang="en-US" smtClean="0"/>
              <a:t>2/17/2020</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5AB0E47-F2DB-584A-B7DA-87224F5BADE5}" type="slidenum">
              <a:rPr lang="en-US" smtClean="0"/>
              <a:t>‹#›</a:t>
            </a:fld>
            <a:endParaRPr lang="en-US"/>
          </a:p>
        </p:txBody>
      </p:sp>
    </p:spTree>
    <p:extLst>
      <p:ext uri="{BB962C8B-B14F-4D97-AF65-F5344CB8AC3E}">
        <p14:creationId xmlns:p14="http://schemas.microsoft.com/office/powerpoint/2010/main" val="18811996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descr="27299-013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1" name="Picture 10" descr="Logo redrawn revsd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11116" y="362371"/>
            <a:ext cx="1779080" cy="599953"/>
          </a:xfrm>
          <a:prstGeom prst="rect">
            <a:avLst/>
          </a:prstGeom>
        </p:spPr>
      </p:pic>
      <p:pic>
        <p:nvPicPr>
          <p:cNvPr id="12" name="Picture 11" descr="Title bgrd.psd"/>
          <p:cNvPicPr>
            <a:picLocks noChangeAspect="1"/>
          </p:cNvPicPr>
          <p:nvPr userDrawn="1"/>
        </p:nvPicPr>
        <p:blipFill>
          <a:blip r:embed="rId4">
            <a:alphaModFix amt="81000"/>
            <a:extLst>
              <a:ext uri="{28A0092B-C50C-407E-A947-70E740481C1C}">
                <a14:useLocalDpi xmlns:a14="http://schemas.microsoft.com/office/drawing/2010/main" val="0"/>
              </a:ext>
            </a:extLst>
          </a:blip>
          <a:stretch>
            <a:fillRect/>
          </a:stretch>
        </p:blipFill>
        <p:spPr>
          <a:xfrm>
            <a:off x="0" y="1146362"/>
            <a:ext cx="6480048" cy="1167384"/>
          </a:xfrm>
          <a:prstGeom prst="rect">
            <a:avLst/>
          </a:prstGeom>
        </p:spPr>
      </p:pic>
      <p:pic>
        <p:nvPicPr>
          <p:cNvPr id="3" name="Picture 2" descr="Top grey.psd"/>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62371"/>
            <a:ext cx="6480048" cy="591312"/>
          </a:xfrm>
          <a:prstGeom prst="rect">
            <a:avLst/>
          </a:prstGeom>
        </p:spPr>
      </p:pic>
      <p:sp>
        <p:nvSpPr>
          <p:cNvPr id="8" name="Text Placeholder 12"/>
          <p:cNvSpPr>
            <a:spLocks noGrp="1"/>
          </p:cNvSpPr>
          <p:nvPr>
            <p:ph type="body" sz="quarter" idx="10" hasCustomPrompt="1"/>
          </p:nvPr>
        </p:nvSpPr>
        <p:spPr>
          <a:xfrm>
            <a:off x="139297" y="1146362"/>
            <a:ext cx="6038637" cy="615251"/>
          </a:xfrm>
          <a:prstGeom prst="rect">
            <a:avLst/>
          </a:prstGeom>
        </p:spPr>
        <p:txBody>
          <a:bodyPr vert="horz"/>
          <a:lstStyle>
            <a:lvl1pPr marL="0" indent="0">
              <a:buNone/>
              <a:defRPr b="1" i="0">
                <a:solidFill>
                  <a:schemeClr val="bg1"/>
                </a:solidFill>
                <a:latin typeface="Arial"/>
                <a:cs typeface="Arial"/>
              </a:defRPr>
            </a:lvl1pPr>
          </a:lstStyle>
          <a:p>
            <a:pPr lvl="0"/>
            <a:r>
              <a:rPr lang="en-US" dirty="0"/>
              <a:t>Click to edit Master title style</a:t>
            </a:r>
          </a:p>
        </p:txBody>
      </p:sp>
      <p:sp>
        <p:nvSpPr>
          <p:cNvPr id="13" name="Text Placeholder 15"/>
          <p:cNvSpPr>
            <a:spLocks noGrp="1"/>
          </p:cNvSpPr>
          <p:nvPr>
            <p:ph type="body" sz="quarter" idx="11"/>
          </p:nvPr>
        </p:nvSpPr>
        <p:spPr>
          <a:xfrm>
            <a:off x="139700" y="1761613"/>
            <a:ext cx="6038234" cy="551375"/>
          </a:xfrm>
          <a:prstGeom prst="rect">
            <a:avLst/>
          </a:prstGeom>
        </p:spPr>
        <p:txBody>
          <a:bodyPr vert="horz"/>
          <a:lstStyle>
            <a:lvl1pPr marL="0" indent="0">
              <a:buNone/>
              <a:defRPr sz="2400" b="0" i="0">
                <a:solidFill>
                  <a:schemeClr val="bg1"/>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332490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1" descr="27299-013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39506"/>
          </a:xfrm>
          <a:prstGeom prst="rect">
            <a:avLst/>
          </a:prstGeom>
        </p:spPr>
      </p:pic>
      <p:pic>
        <p:nvPicPr>
          <p:cNvPr id="11" name="Picture 10" descr="Small bgrd grey.psd"/>
          <p:cNvPicPr>
            <a:picLocks noChangeAspect="1"/>
          </p:cNvPicPr>
          <p:nvPr userDrawn="1"/>
        </p:nvPicPr>
        <p:blipFill>
          <a:blip r:embed="rId3">
            <a:alphaModFix amt="81000"/>
            <a:extLst>
              <a:ext uri="{28A0092B-C50C-407E-A947-70E740481C1C}">
                <a14:useLocalDpi xmlns:a14="http://schemas.microsoft.com/office/drawing/2010/main" val="0"/>
              </a:ext>
            </a:extLst>
          </a:blip>
          <a:stretch>
            <a:fillRect/>
          </a:stretch>
        </p:blipFill>
        <p:spPr>
          <a:xfrm>
            <a:off x="0" y="1156092"/>
            <a:ext cx="6480048" cy="2161032"/>
          </a:xfrm>
          <a:prstGeom prst="rect">
            <a:avLst/>
          </a:prstGeom>
        </p:spPr>
      </p:pic>
      <p:pic>
        <p:nvPicPr>
          <p:cNvPr id="4" name="Picture 3" descr="Logo redrawn revsd whit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11116" y="362371"/>
            <a:ext cx="1779080" cy="599953"/>
          </a:xfrm>
          <a:prstGeom prst="rect">
            <a:avLst/>
          </a:prstGeom>
        </p:spPr>
      </p:pic>
      <p:pic>
        <p:nvPicPr>
          <p:cNvPr id="5" name="Picture 4" descr="Top grey.psd"/>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62371"/>
            <a:ext cx="6480048" cy="591312"/>
          </a:xfrm>
          <a:prstGeom prst="rect">
            <a:avLst/>
          </a:prstGeom>
        </p:spPr>
      </p:pic>
      <p:sp>
        <p:nvSpPr>
          <p:cNvPr id="8" name="Text Placeholder 12"/>
          <p:cNvSpPr>
            <a:spLocks noGrp="1"/>
          </p:cNvSpPr>
          <p:nvPr>
            <p:ph type="body" sz="quarter" idx="10" hasCustomPrompt="1"/>
          </p:nvPr>
        </p:nvSpPr>
        <p:spPr>
          <a:xfrm>
            <a:off x="139297" y="1156092"/>
            <a:ext cx="6038637" cy="1236424"/>
          </a:xfrm>
          <a:prstGeom prst="rect">
            <a:avLst/>
          </a:prstGeom>
        </p:spPr>
        <p:txBody>
          <a:bodyPr vert="horz"/>
          <a:lstStyle>
            <a:lvl1pPr marL="0" indent="0">
              <a:buNone/>
              <a:defRPr b="1" i="0">
                <a:solidFill>
                  <a:schemeClr val="bg1"/>
                </a:solidFill>
                <a:latin typeface="Arial"/>
                <a:cs typeface="Arial"/>
              </a:defRPr>
            </a:lvl1pPr>
          </a:lstStyle>
          <a:p>
            <a:pPr lvl="0"/>
            <a:r>
              <a:rPr lang="en-US" dirty="0"/>
              <a:t>Click to edit </a:t>
            </a:r>
            <a:br>
              <a:rPr lang="en-US" dirty="0"/>
            </a:br>
            <a:r>
              <a:rPr lang="en-US" dirty="0"/>
              <a:t>Master title style</a:t>
            </a:r>
          </a:p>
        </p:txBody>
      </p:sp>
      <p:sp>
        <p:nvSpPr>
          <p:cNvPr id="9" name="Text Placeholder 15"/>
          <p:cNvSpPr>
            <a:spLocks noGrp="1"/>
          </p:cNvSpPr>
          <p:nvPr>
            <p:ph type="body" sz="quarter" idx="11" hasCustomPrompt="1"/>
          </p:nvPr>
        </p:nvSpPr>
        <p:spPr>
          <a:xfrm>
            <a:off x="139700" y="2392516"/>
            <a:ext cx="6038234" cy="924608"/>
          </a:xfrm>
          <a:prstGeom prst="rect">
            <a:avLst/>
          </a:prstGeom>
        </p:spPr>
        <p:txBody>
          <a:bodyPr vert="horz"/>
          <a:lstStyle>
            <a:lvl1pPr marL="0" indent="0">
              <a:buNone/>
              <a:defRPr sz="2400" b="0" i="0">
                <a:solidFill>
                  <a:schemeClr val="bg1"/>
                </a:solidFill>
                <a:latin typeface="Arial"/>
                <a:cs typeface="Arial"/>
              </a:defRPr>
            </a:lvl1pPr>
          </a:lstStyle>
          <a:p>
            <a:pPr lvl="0"/>
            <a:r>
              <a:rPr lang="en-GB" dirty="0"/>
              <a:t>Click to edit Master </a:t>
            </a:r>
            <a:br>
              <a:rPr lang="en-GB" dirty="0"/>
            </a:br>
            <a:r>
              <a:rPr lang="en-GB" dirty="0"/>
              <a:t>text style</a:t>
            </a:r>
          </a:p>
        </p:txBody>
      </p:sp>
    </p:spTree>
    <p:extLst>
      <p:ext uri="{BB962C8B-B14F-4D97-AF65-F5344CB8AC3E}">
        <p14:creationId xmlns:p14="http://schemas.microsoft.com/office/powerpoint/2010/main" val="1901276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27971" y="2116863"/>
            <a:ext cx="7177088" cy="2514902"/>
          </a:xfrm>
          <a:prstGeom prst="rect">
            <a:avLst/>
          </a:prstGeom>
        </p:spPr>
        <p:txBody>
          <a:bodyPr vert="horz"/>
          <a:lstStyle>
            <a:lvl1pPr marL="0" indent="0">
              <a:lnSpc>
                <a:spcPct val="80000"/>
              </a:lnSpc>
              <a:buFontTx/>
              <a:buNone/>
              <a:defRPr sz="2400">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pic>
        <p:nvPicPr>
          <p:cNvPr id="6" name="Picture 5" descr="Logo redrawn grey.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18936" y="350495"/>
            <a:ext cx="1763064" cy="623307"/>
          </a:xfrm>
          <a:prstGeom prst="rect">
            <a:avLst/>
          </a:prstGeom>
        </p:spPr>
      </p:pic>
      <p:pic>
        <p:nvPicPr>
          <p:cNvPr id="3" name="Picture 2" descr="Top grey.psd"/>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50495"/>
            <a:ext cx="6480048" cy="591312"/>
          </a:xfrm>
          <a:prstGeom prst="rect">
            <a:avLst/>
          </a:prstGeom>
        </p:spPr>
      </p:pic>
      <p:sp>
        <p:nvSpPr>
          <p:cNvPr id="8" name="Text Placeholder 12"/>
          <p:cNvSpPr>
            <a:spLocks noGrp="1"/>
          </p:cNvSpPr>
          <p:nvPr>
            <p:ph type="body" sz="quarter" idx="11" hasCustomPrompt="1"/>
          </p:nvPr>
        </p:nvSpPr>
        <p:spPr>
          <a:xfrm>
            <a:off x="427971" y="1220104"/>
            <a:ext cx="6038637" cy="615251"/>
          </a:xfrm>
          <a:prstGeom prst="rect">
            <a:avLst/>
          </a:prstGeom>
        </p:spPr>
        <p:txBody>
          <a:bodyPr vert="horz"/>
          <a:lstStyle>
            <a:lvl1pPr marL="0" indent="0">
              <a:buNone/>
              <a:defRPr b="1" i="0">
                <a:solidFill>
                  <a:schemeClr val="tx1">
                    <a:lumMod val="65000"/>
                    <a:lumOff val="35000"/>
                  </a:schemeClr>
                </a:solidFill>
                <a:latin typeface="Arial"/>
                <a:cs typeface="Arial"/>
              </a:defRPr>
            </a:lvl1pPr>
          </a:lstStyle>
          <a:p>
            <a:pPr lvl="0"/>
            <a:r>
              <a:rPr lang="en-US" dirty="0"/>
              <a:t>Click to edit Master title style</a:t>
            </a:r>
          </a:p>
        </p:txBody>
      </p:sp>
    </p:spTree>
    <p:extLst>
      <p:ext uri="{BB962C8B-B14F-4D97-AF65-F5344CB8AC3E}">
        <p14:creationId xmlns:p14="http://schemas.microsoft.com/office/powerpoint/2010/main" val="11361260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981405"/>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hemeOverride" Target="../theme/themeOverride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latin typeface="+mn-lt"/>
              </a:rPr>
              <a:t>Staff Homepage: January 2020</a:t>
            </a:r>
          </a:p>
        </p:txBody>
      </p:sp>
      <p:sp>
        <p:nvSpPr>
          <p:cNvPr id="3" name="Text Placeholder 2"/>
          <p:cNvSpPr>
            <a:spLocks noGrp="1"/>
          </p:cNvSpPr>
          <p:nvPr>
            <p:ph type="body" sz="quarter" idx="11"/>
          </p:nvPr>
        </p:nvSpPr>
        <p:spPr/>
        <p:txBody>
          <a:bodyPr/>
          <a:lstStyle/>
          <a:p>
            <a:r>
              <a:rPr lang="en-GB" dirty="0">
                <a:latin typeface="+mn-lt"/>
              </a:rPr>
              <a:t>Monthly Report</a:t>
            </a:r>
          </a:p>
        </p:txBody>
      </p:sp>
    </p:spTree>
    <p:extLst>
      <p:ext uri="{BB962C8B-B14F-4D97-AF65-F5344CB8AC3E}">
        <p14:creationId xmlns:p14="http://schemas.microsoft.com/office/powerpoint/2010/main" val="2855024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latin typeface="+mn-lt"/>
              </a:rPr>
              <a:t>@</a:t>
            </a:r>
            <a:r>
              <a:rPr lang="en-GB" dirty="0" err="1">
                <a:latin typeface="+mn-lt"/>
              </a:rPr>
              <a:t>UniofBathStaff</a:t>
            </a:r>
            <a:r>
              <a:rPr lang="en-GB" dirty="0">
                <a:latin typeface="+mn-lt"/>
              </a:rPr>
              <a:t>: January 2020</a:t>
            </a:r>
          </a:p>
        </p:txBody>
      </p:sp>
      <p:sp>
        <p:nvSpPr>
          <p:cNvPr id="3" name="Text Placeholder 2"/>
          <p:cNvSpPr>
            <a:spLocks noGrp="1"/>
          </p:cNvSpPr>
          <p:nvPr>
            <p:ph type="body" sz="quarter" idx="11"/>
          </p:nvPr>
        </p:nvSpPr>
        <p:spPr/>
        <p:txBody>
          <a:bodyPr/>
          <a:lstStyle/>
          <a:p>
            <a:r>
              <a:rPr lang="en-GB" dirty="0">
                <a:latin typeface="+mn-lt"/>
              </a:rPr>
              <a:t>Monthly Report</a:t>
            </a:r>
          </a:p>
        </p:txBody>
      </p:sp>
    </p:spTree>
    <p:extLst>
      <p:ext uri="{BB962C8B-B14F-4D97-AF65-F5344CB8AC3E}">
        <p14:creationId xmlns:p14="http://schemas.microsoft.com/office/powerpoint/2010/main" val="2027927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F06939-6F81-BD45-9971-952DF8E4D301}"/>
              </a:ext>
            </a:extLst>
          </p:cNvPr>
          <p:cNvSpPr>
            <a:spLocks noGrp="1"/>
          </p:cNvSpPr>
          <p:nvPr>
            <p:ph type="body" sz="quarter" idx="10"/>
          </p:nvPr>
        </p:nvSpPr>
        <p:spPr>
          <a:xfrm>
            <a:off x="427970" y="1681252"/>
            <a:ext cx="7597699" cy="3242429"/>
          </a:xfrm>
        </p:spPr>
        <p:txBody>
          <a:bodyPr/>
          <a:lstStyle/>
          <a:p>
            <a:pPr marL="285750" indent="-285750">
              <a:buFont typeface="Arial" panose="020B0604020202020204" pitchFamily="34" charset="0"/>
              <a:buChar char="•"/>
            </a:pPr>
            <a:r>
              <a:rPr lang="en-GB" sz="1200" dirty="0">
                <a:latin typeface="+mn-lt"/>
              </a:rPr>
              <a:t>January has seen </a:t>
            </a:r>
            <a:r>
              <a:rPr lang="en-GB" sz="1200" b="1" dirty="0">
                <a:latin typeface="+mn-lt"/>
              </a:rPr>
              <a:t>increases across the board on all Twitter analytic measures </a:t>
            </a:r>
            <a:r>
              <a:rPr lang="en-GB" sz="1200" dirty="0">
                <a:latin typeface="+mn-lt"/>
              </a:rPr>
              <a:t>(slide 12). This implies that improvements to our output, such as the inclusion of photos in the majority of posts and the continued use of strong calls to action have been successful. We have also been experimenting with more colloquial, engaging copy e.g. ‘From gamma-ray bursts to Brazilian presidents…’ (slide 14) and the use of emojis. We will continue to tweak and hone these approaches over the next month. </a:t>
            </a:r>
          </a:p>
          <a:p>
            <a:endParaRPr lang="en-GB" sz="1200" dirty="0">
              <a:latin typeface="+mn-lt"/>
            </a:endParaRPr>
          </a:p>
          <a:p>
            <a:pPr marL="285750" indent="-285750">
              <a:buFont typeface="Arial" panose="020B0604020202020204" pitchFamily="34" charset="0"/>
              <a:buChar char="•"/>
            </a:pPr>
            <a:r>
              <a:rPr lang="en-GB" sz="1200" dirty="0">
                <a:latin typeface="+mn-lt"/>
              </a:rPr>
              <a:t>Measurement of quantity and quality continues, to establish the optimum number of Tweets per day/week/month for maximum engagement. Based on current analytics it appears that </a:t>
            </a:r>
            <a:r>
              <a:rPr lang="en-GB" sz="1200" b="1" dirty="0">
                <a:latin typeface="+mn-lt"/>
              </a:rPr>
              <a:t>more output = more engagement </a:t>
            </a:r>
            <a:r>
              <a:rPr lang="en-GB" sz="1200" dirty="0">
                <a:latin typeface="+mn-lt"/>
              </a:rPr>
              <a:t>(slide 12) – we will continue to monitor.</a:t>
            </a:r>
          </a:p>
          <a:p>
            <a:endParaRPr lang="en-GB" sz="1200" dirty="0">
              <a:latin typeface="+mn-lt"/>
            </a:endParaRPr>
          </a:p>
          <a:p>
            <a:pPr marL="285750" indent="-285750">
              <a:buFont typeface="Arial" panose="020B0604020202020204" pitchFamily="34" charset="0"/>
              <a:buChar char="•"/>
            </a:pPr>
            <a:r>
              <a:rPr lang="en-GB" sz="1200" dirty="0">
                <a:latin typeface="+mn-lt"/>
              </a:rPr>
              <a:t>Although engagement levels have improved, the </a:t>
            </a:r>
            <a:r>
              <a:rPr lang="en-GB" sz="1200" b="1" dirty="0">
                <a:latin typeface="+mn-lt"/>
              </a:rPr>
              <a:t>conversion rate for ‘post link clicks’ is still low </a:t>
            </a:r>
            <a:r>
              <a:rPr lang="en-GB" sz="1200" dirty="0">
                <a:latin typeface="+mn-lt"/>
              </a:rPr>
              <a:t>(slide 14). Next month we will explore a range of tactics to try and improve this number. </a:t>
            </a:r>
          </a:p>
          <a:p>
            <a:pPr marL="285750" indent="-285750">
              <a:buFont typeface="Arial" panose="020B0604020202020204" pitchFamily="34" charset="0"/>
              <a:buChar char="•"/>
            </a:pPr>
            <a:endParaRPr lang="en-GB" sz="1200" dirty="0">
              <a:latin typeface="+mn-lt"/>
            </a:endParaRPr>
          </a:p>
          <a:p>
            <a:pPr marL="285750" indent="-285750">
              <a:buFont typeface="Arial" panose="020B0604020202020204" pitchFamily="34" charset="0"/>
              <a:buChar char="•"/>
            </a:pPr>
            <a:r>
              <a:rPr lang="en-GB" sz="1200" dirty="0">
                <a:latin typeface="+mn-lt"/>
              </a:rPr>
              <a:t>Going forward we are looking to </a:t>
            </a:r>
            <a:r>
              <a:rPr lang="en-GB" sz="1200" b="1" dirty="0">
                <a:latin typeface="+mn-lt"/>
              </a:rPr>
              <a:t>share content more effectively with the external social team </a:t>
            </a:r>
            <a:r>
              <a:rPr lang="en-GB" sz="1200" dirty="0">
                <a:latin typeface="+mn-lt"/>
              </a:rPr>
              <a:t>to avoid duplication of efforts and champion great content across all relevant platforms for all relevant audiences. </a:t>
            </a:r>
          </a:p>
          <a:p>
            <a:endParaRPr lang="en-GB" sz="1200" dirty="0">
              <a:latin typeface="+mn-lt"/>
            </a:endParaRPr>
          </a:p>
          <a:p>
            <a:pPr marL="285750" indent="-285750">
              <a:buFont typeface="Arial" panose="020B0604020202020204" pitchFamily="34" charset="0"/>
              <a:buChar char="•"/>
            </a:pPr>
            <a:r>
              <a:rPr lang="en-GB" sz="1200" dirty="0">
                <a:latin typeface="+mn-lt"/>
              </a:rPr>
              <a:t>Ongoing: Rather than growing our followers, how do we increase engagement and activity within the existing community? </a:t>
            </a:r>
          </a:p>
          <a:p>
            <a:endParaRPr lang="en-GB" sz="1200" dirty="0">
              <a:latin typeface="+mn-lt"/>
            </a:endParaRPr>
          </a:p>
          <a:p>
            <a:endParaRPr lang="en-GB" sz="1200" dirty="0">
              <a:latin typeface="+mn-lt"/>
            </a:endParaRPr>
          </a:p>
        </p:txBody>
      </p:sp>
      <p:sp>
        <p:nvSpPr>
          <p:cNvPr id="3" name="Text Placeholder 2">
            <a:extLst>
              <a:ext uri="{FF2B5EF4-FFF2-40B4-BE49-F238E27FC236}">
                <a16:creationId xmlns:a16="http://schemas.microsoft.com/office/drawing/2014/main" id="{F4BC5625-10D0-2142-989A-52846832C192}"/>
              </a:ext>
            </a:extLst>
          </p:cNvPr>
          <p:cNvSpPr>
            <a:spLocks noGrp="1"/>
          </p:cNvSpPr>
          <p:nvPr>
            <p:ph type="body" sz="quarter" idx="11"/>
          </p:nvPr>
        </p:nvSpPr>
        <p:spPr/>
        <p:txBody>
          <a:bodyPr/>
          <a:lstStyle/>
          <a:p>
            <a:r>
              <a:rPr lang="en-GB" sz="2000" dirty="0">
                <a:latin typeface="+mn-lt"/>
              </a:rPr>
              <a:t>Summary and recommendations</a:t>
            </a:r>
            <a:endParaRPr lang="en-US" sz="2000" dirty="0">
              <a:latin typeface="+mn-lt"/>
            </a:endParaRPr>
          </a:p>
        </p:txBody>
      </p:sp>
    </p:spTree>
    <p:extLst>
      <p:ext uri="{BB962C8B-B14F-4D97-AF65-F5344CB8AC3E}">
        <p14:creationId xmlns:p14="http://schemas.microsoft.com/office/powerpoint/2010/main" val="1592555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BC5625-10D0-2142-989A-52846832C192}"/>
              </a:ext>
            </a:extLst>
          </p:cNvPr>
          <p:cNvSpPr>
            <a:spLocks noGrp="1"/>
          </p:cNvSpPr>
          <p:nvPr>
            <p:ph type="body" sz="quarter" idx="11"/>
          </p:nvPr>
        </p:nvSpPr>
        <p:spPr/>
        <p:txBody>
          <a:bodyPr/>
          <a:lstStyle/>
          <a:p>
            <a:r>
              <a:rPr lang="en-GB" sz="2000" dirty="0">
                <a:latin typeface="+mn-lt"/>
              </a:rPr>
              <a:t>Key statistics </a:t>
            </a:r>
            <a:endParaRPr lang="en-US" sz="2000"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3492176495"/>
              </p:ext>
            </p:extLst>
          </p:nvPr>
        </p:nvGraphicFramePr>
        <p:xfrm>
          <a:off x="427971" y="1835355"/>
          <a:ext cx="8252202" cy="2670384"/>
        </p:xfrm>
        <a:graphic>
          <a:graphicData uri="http://schemas.openxmlformats.org/drawingml/2006/table">
            <a:tbl>
              <a:tblPr firstRow="1" bandRow="1">
                <a:tableStyleId>{5C22544A-7EE6-4342-B048-85BDC9FD1C3A}</a:tableStyleId>
              </a:tblPr>
              <a:tblGrid>
                <a:gridCol w="2750734">
                  <a:extLst>
                    <a:ext uri="{9D8B030D-6E8A-4147-A177-3AD203B41FA5}">
                      <a16:colId xmlns:a16="http://schemas.microsoft.com/office/drawing/2014/main" val="2040764106"/>
                    </a:ext>
                  </a:extLst>
                </a:gridCol>
                <a:gridCol w="2750734">
                  <a:extLst>
                    <a:ext uri="{9D8B030D-6E8A-4147-A177-3AD203B41FA5}">
                      <a16:colId xmlns:a16="http://schemas.microsoft.com/office/drawing/2014/main" val="3546367979"/>
                    </a:ext>
                  </a:extLst>
                </a:gridCol>
                <a:gridCol w="2750734">
                  <a:extLst>
                    <a:ext uri="{9D8B030D-6E8A-4147-A177-3AD203B41FA5}">
                      <a16:colId xmlns:a16="http://schemas.microsoft.com/office/drawing/2014/main" val="2120219827"/>
                    </a:ext>
                  </a:extLst>
                </a:gridCol>
              </a:tblGrid>
              <a:tr h="445064">
                <a:tc>
                  <a:txBody>
                    <a:bodyPr/>
                    <a:lstStyle/>
                    <a:p>
                      <a:r>
                        <a:rPr lang="en-GB" dirty="0"/>
                        <a:t>Metric</a:t>
                      </a:r>
                    </a:p>
                  </a:txBody>
                  <a:tcPr/>
                </a:tc>
                <a:tc>
                  <a:txBody>
                    <a:bodyPr/>
                    <a:lstStyle/>
                    <a:p>
                      <a:r>
                        <a:rPr lang="en-GB" dirty="0"/>
                        <a:t>December</a:t>
                      </a:r>
                    </a:p>
                  </a:txBody>
                  <a:tcPr/>
                </a:tc>
                <a:tc>
                  <a:txBody>
                    <a:bodyPr/>
                    <a:lstStyle/>
                    <a:p>
                      <a:r>
                        <a:rPr lang="en-GB" dirty="0"/>
                        <a:t>Change</a:t>
                      </a:r>
                    </a:p>
                  </a:txBody>
                  <a:tcPr/>
                </a:tc>
                <a:extLst>
                  <a:ext uri="{0D108BD9-81ED-4DB2-BD59-A6C34878D82A}">
                    <a16:rowId xmlns:a16="http://schemas.microsoft.com/office/drawing/2014/main" val="3059687105"/>
                  </a:ext>
                </a:extLst>
              </a:tr>
              <a:tr h="445064">
                <a:tc>
                  <a:txBody>
                    <a:bodyPr/>
                    <a:lstStyle/>
                    <a:p>
                      <a:r>
                        <a:rPr lang="en-GB" dirty="0"/>
                        <a:t>Tweets sent</a:t>
                      </a:r>
                    </a:p>
                  </a:txBody>
                  <a:tcPr/>
                </a:tc>
                <a:tc>
                  <a:txBody>
                    <a:bodyPr/>
                    <a:lstStyle/>
                    <a:p>
                      <a:r>
                        <a:rPr lang="en-GB" dirty="0">
                          <a:solidFill>
                            <a:srgbClr val="00B050"/>
                          </a:solidFill>
                        </a:rPr>
                        <a:t>79</a:t>
                      </a:r>
                    </a:p>
                  </a:txBody>
                  <a:tcPr/>
                </a:tc>
                <a:tc>
                  <a:txBody>
                    <a:bodyPr/>
                    <a:lstStyle/>
                    <a:p>
                      <a:r>
                        <a:rPr lang="en-GB" dirty="0">
                          <a:solidFill>
                            <a:srgbClr val="00B050"/>
                          </a:solidFill>
                        </a:rPr>
                        <a:t>+36.2%</a:t>
                      </a:r>
                    </a:p>
                  </a:txBody>
                  <a:tcPr/>
                </a:tc>
                <a:extLst>
                  <a:ext uri="{0D108BD9-81ED-4DB2-BD59-A6C34878D82A}">
                    <a16:rowId xmlns:a16="http://schemas.microsoft.com/office/drawing/2014/main" val="1001488636"/>
                  </a:ext>
                </a:extLst>
              </a:tr>
              <a:tr h="445064">
                <a:tc>
                  <a:txBody>
                    <a:bodyPr/>
                    <a:lstStyle/>
                    <a:p>
                      <a:r>
                        <a:rPr lang="en-GB" dirty="0"/>
                        <a:t>Total Engagements</a:t>
                      </a:r>
                    </a:p>
                  </a:txBody>
                  <a:tcPr/>
                </a:tc>
                <a:tc>
                  <a:txBody>
                    <a:bodyPr/>
                    <a:lstStyle/>
                    <a:p>
                      <a:r>
                        <a:rPr lang="en-GB" dirty="0">
                          <a:solidFill>
                            <a:srgbClr val="00B050"/>
                          </a:solidFill>
                        </a:rPr>
                        <a:t>541</a:t>
                      </a:r>
                    </a:p>
                  </a:txBody>
                  <a:tcPr/>
                </a:tc>
                <a:tc>
                  <a:txBody>
                    <a:bodyPr/>
                    <a:lstStyle/>
                    <a:p>
                      <a:r>
                        <a:rPr lang="en-GB" dirty="0">
                          <a:solidFill>
                            <a:srgbClr val="00B050"/>
                          </a:solidFill>
                        </a:rPr>
                        <a:t>+72.3%</a:t>
                      </a:r>
                    </a:p>
                  </a:txBody>
                  <a:tcPr/>
                </a:tc>
                <a:extLst>
                  <a:ext uri="{0D108BD9-81ED-4DB2-BD59-A6C34878D82A}">
                    <a16:rowId xmlns:a16="http://schemas.microsoft.com/office/drawing/2014/main" val="2038152278"/>
                  </a:ext>
                </a:extLst>
              </a:tr>
              <a:tr h="445064">
                <a:tc>
                  <a:txBody>
                    <a:bodyPr/>
                    <a:lstStyle/>
                    <a:p>
                      <a:r>
                        <a:rPr lang="en-GB" dirty="0"/>
                        <a:t>Total Organic Impressions</a:t>
                      </a:r>
                    </a:p>
                  </a:txBody>
                  <a:tcPr/>
                </a:tc>
                <a:tc>
                  <a:txBody>
                    <a:bodyPr/>
                    <a:lstStyle/>
                    <a:p>
                      <a:r>
                        <a:rPr lang="en-GB" dirty="0">
                          <a:solidFill>
                            <a:srgbClr val="00B050"/>
                          </a:solidFill>
                        </a:rPr>
                        <a:t>44.3k</a:t>
                      </a:r>
                    </a:p>
                  </a:txBody>
                  <a:tcPr/>
                </a:tc>
                <a:tc>
                  <a:txBody>
                    <a:bodyPr/>
                    <a:lstStyle/>
                    <a:p>
                      <a:r>
                        <a:rPr lang="en-GB" dirty="0">
                          <a:solidFill>
                            <a:srgbClr val="00B050"/>
                          </a:solidFill>
                        </a:rPr>
                        <a:t>+51.5%</a:t>
                      </a:r>
                    </a:p>
                  </a:txBody>
                  <a:tcPr/>
                </a:tc>
                <a:extLst>
                  <a:ext uri="{0D108BD9-81ED-4DB2-BD59-A6C34878D82A}">
                    <a16:rowId xmlns:a16="http://schemas.microsoft.com/office/drawing/2014/main" val="2212432872"/>
                  </a:ext>
                </a:extLst>
              </a:tr>
              <a:tr h="445064">
                <a:tc>
                  <a:txBody>
                    <a:bodyPr/>
                    <a:lstStyle/>
                    <a:p>
                      <a:r>
                        <a:rPr lang="en-GB" dirty="0"/>
                        <a:t>Mentions received</a:t>
                      </a:r>
                    </a:p>
                  </a:txBody>
                  <a:tcPr/>
                </a:tc>
                <a:tc>
                  <a:txBody>
                    <a:bodyPr/>
                    <a:lstStyle/>
                    <a:p>
                      <a:r>
                        <a:rPr lang="en-GB" dirty="0">
                          <a:solidFill>
                            <a:srgbClr val="00B050"/>
                          </a:solidFill>
                        </a:rPr>
                        <a:t>45</a:t>
                      </a:r>
                    </a:p>
                  </a:txBody>
                  <a:tcPr/>
                </a:tc>
                <a:tc>
                  <a:txBody>
                    <a:bodyPr/>
                    <a:lstStyle/>
                    <a:p>
                      <a:r>
                        <a:rPr lang="en-GB" dirty="0">
                          <a:solidFill>
                            <a:srgbClr val="00B050"/>
                          </a:solidFill>
                        </a:rPr>
                        <a:t>+40.4%</a:t>
                      </a:r>
                    </a:p>
                  </a:txBody>
                  <a:tcPr/>
                </a:tc>
                <a:extLst>
                  <a:ext uri="{0D108BD9-81ED-4DB2-BD59-A6C34878D82A}">
                    <a16:rowId xmlns:a16="http://schemas.microsoft.com/office/drawing/2014/main" val="1977931770"/>
                  </a:ext>
                </a:extLst>
              </a:tr>
              <a:tr h="445064">
                <a:tc>
                  <a:txBody>
                    <a:bodyPr/>
                    <a:lstStyle/>
                    <a:p>
                      <a:r>
                        <a:rPr lang="en-GB" dirty="0"/>
                        <a:t>Total number of followers </a:t>
                      </a:r>
                    </a:p>
                  </a:txBody>
                  <a:tcPr/>
                </a:tc>
                <a:tc>
                  <a:txBody>
                    <a:bodyPr/>
                    <a:lstStyle/>
                    <a:p>
                      <a:r>
                        <a:rPr lang="en-GB" dirty="0">
                          <a:solidFill>
                            <a:srgbClr val="00B050"/>
                          </a:solidFill>
                        </a:rPr>
                        <a:t>1,879</a:t>
                      </a:r>
                    </a:p>
                  </a:txBody>
                  <a:tcPr/>
                </a:tc>
                <a:tc>
                  <a:txBody>
                    <a:bodyPr/>
                    <a:lstStyle/>
                    <a:p>
                      <a:r>
                        <a:rPr lang="en-GB" dirty="0">
                          <a:solidFill>
                            <a:srgbClr val="00B050"/>
                          </a:solidFill>
                        </a:rPr>
                        <a:t>+1.2%</a:t>
                      </a:r>
                    </a:p>
                  </a:txBody>
                  <a:tcPr/>
                </a:tc>
                <a:extLst>
                  <a:ext uri="{0D108BD9-81ED-4DB2-BD59-A6C34878D82A}">
                    <a16:rowId xmlns:a16="http://schemas.microsoft.com/office/drawing/2014/main" val="1306095596"/>
                  </a:ext>
                </a:extLst>
              </a:tr>
            </a:tbl>
          </a:graphicData>
        </a:graphic>
      </p:graphicFrame>
    </p:spTree>
    <p:extLst>
      <p:ext uri="{BB962C8B-B14F-4D97-AF65-F5344CB8AC3E}">
        <p14:creationId xmlns:p14="http://schemas.microsoft.com/office/powerpoint/2010/main" val="1624966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BC5625-10D0-2142-989A-52846832C192}"/>
              </a:ext>
            </a:extLst>
          </p:cNvPr>
          <p:cNvSpPr>
            <a:spLocks noGrp="1"/>
          </p:cNvSpPr>
          <p:nvPr>
            <p:ph type="body" sz="quarter" idx="11"/>
          </p:nvPr>
        </p:nvSpPr>
        <p:spPr/>
        <p:txBody>
          <a:bodyPr/>
          <a:lstStyle/>
          <a:p>
            <a:r>
              <a:rPr lang="en-GB" sz="2000" dirty="0">
                <a:latin typeface="+mn-lt"/>
              </a:rPr>
              <a:t>Tweet highlights </a:t>
            </a:r>
            <a:endParaRPr lang="en-US" sz="2000" dirty="0">
              <a:latin typeface="+mn-lt"/>
            </a:endParaRPr>
          </a:p>
        </p:txBody>
      </p:sp>
      <p:pic>
        <p:nvPicPr>
          <p:cNvPr id="2" name="Picture 1">
            <a:extLst>
              <a:ext uri="{FF2B5EF4-FFF2-40B4-BE49-F238E27FC236}">
                <a16:creationId xmlns:a16="http://schemas.microsoft.com/office/drawing/2014/main" id="{353A0542-9033-4877-BEFF-720E3D88818D}"/>
              </a:ext>
            </a:extLst>
          </p:cNvPr>
          <p:cNvPicPr>
            <a:picLocks noChangeAspect="1"/>
          </p:cNvPicPr>
          <p:nvPr/>
        </p:nvPicPr>
        <p:blipFill>
          <a:blip r:embed="rId3"/>
          <a:stretch>
            <a:fillRect/>
          </a:stretch>
        </p:blipFill>
        <p:spPr>
          <a:xfrm>
            <a:off x="526273" y="1929670"/>
            <a:ext cx="2348495" cy="2268205"/>
          </a:xfrm>
          <a:prstGeom prst="rect">
            <a:avLst/>
          </a:prstGeom>
        </p:spPr>
      </p:pic>
      <p:pic>
        <p:nvPicPr>
          <p:cNvPr id="4" name="Picture 3">
            <a:extLst>
              <a:ext uri="{FF2B5EF4-FFF2-40B4-BE49-F238E27FC236}">
                <a16:creationId xmlns:a16="http://schemas.microsoft.com/office/drawing/2014/main" id="{87986CCF-5EBD-4E42-B330-C78F6AF3B74F}"/>
              </a:ext>
            </a:extLst>
          </p:cNvPr>
          <p:cNvPicPr>
            <a:picLocks noChangeAspect="1"/>
          </p:cNvPicPr>
          <p:nvPr/>
        </p:nvPicPr>
        <p:blipFill>
          <a:blip r:embed="rId4"/>
          <a:stretch>
            <a:fillRect/>
          </a:stretch>
        </p:blipFill>
        <p:spPr>
          <a:xfrm>
            <a:off x="756213" y="1705507"/>
            <a:ext cx="1749859" cy="259696"/>
          </a:xfrm>
          <a:prstGeom prst="rect">
            <a:avLst/>
          </a:prstGeom>
        </p:spPr>
      </p:pic>
      <p:pic>
        <p:nvPicPr>
          <p:cNvPr id="7" name="Picture 6">
            <a:extLst>
              <a:ext uri="{FF2B5EF4-FFF2-40B4-BE49-F238E27FC236}">
                <a16:creationId xmlns:a16="http://schemas.microsoft.com/office/drawing/2014/main" id="{F70B47E1-C114-4383-A97B-1FF4D8FDC0EF}"/>
              </a:ext>
            </a:extLst>
          </p:cNvPr>
          <p:cNvPicPr>
            <a:picLocks noChangeAspect="1"/>
          </p:cNvPicPr>
          <p:nvPr/>
        </p:nvPicPr>
        <p:blipFill>
          <a:blip r:embed="rId5"/>
          <a:stretch>
            <a:fillRect/>
          </a:stretch>
        </p:blipFill>
        <p:spPr>
          <a:xfrm>
            <a:off x="3447289" y="1705507"/>
            <a:ext cx="2197679" cy="2542864"/>
          </a:xfrm>
          <a:prstGeom prst="rect">
            <a:avLst/>
          </a:prstGeom>
        </p:spPr>
      </p:pic>
      <p:pic>
        <p:nvPicPr>
          <p:cNvPr id="9" name="Picture 8">
            <a:extLst>
              <a:ext uri="{FF2B5EF4-FFF2-40B4-BE49-F238E27FC236}">
                <a16:creationId xmlns:a16="http://schemas.microsoft.com/office/drawing/2014/main" id="{2102187D-F4EF-44C4-985A-38300A34EA14}"/>
              </a:ext>
            </a:extLst>
          </p:cNvPr>
          <p:cNvPicPr>
            <a:picLocks noChangeAspect="1"/>
          </p:cNvPicPr>
          <p:nvPr/>
        </p:nvPicPr>
        <p:blipFill>
          <a:blip r:embed="rId6"/>
          <a:stretch>
            <a:fillRect/>
          </a:stretch>
        </p:blipFill>
        <p:spPr>
          <a:xfrm>
            <a:off x="6015266" y="1683687"/>
            <a:ext cx="2244706" cy="3248916"/>
          </a:xfrm>
          <a:prstGeom prst="rect">
            <a:avLst/>
          </a:prstGeom>
        </p:spPr>
      </p:pic>
      <p:sp>
        <p:nvSpPr>
          <p:cNvPr id="10" name="TextBox 9">
            <a:extLst>
              <a:ext uri="{FF2B5EF4-FFF2-40B4-BE49-F238E27FC236}">
                <a16:creationId xmlns:a16="http://schemas.microsoft.com/office/drawing/2014/main" id="{105DCDEC-A5DC-4132-A821-F4B5D74BC2D7}"/>
              </a:ext>
            </a:extLst>
          </p:cNvPr>
          <p:cNvSpPr txBox="1"/>
          <p:nvPr/>
        </p:nvSpPr>
        <p:spPr>
          <a:xfrm>
            <a:off x="675341" y="4248371"/>
            <a:ext cx="2400778" cy="861774"/>
          </a:xfrm>
          <a:prstGeom prst="rect">
            <a:avLst/>
          </a:prstGeom>
          <a:noFill/>
        </p:spPr>
        <p:txBody>
          <a:bodyPr wrap="square" rtlCol="0">
            <a:spAutoFit/>
          </a:bodyPr>
          <a:lstStyle/>
          <a:p>
            <a:r>
              <a:rPr lang="en-GB" sz="1000" dirty="0"/>
              <a:t>Celebrating individuals' achievements is a priority for the Vice-Chancellor, so it’s encouraging to see these types of posts performing well. We will continue to look for opportunities to promote on social. </a:t>
            </a:r>
          </a:p>
        </p:txBody>
      </p:sp>
      <p:sp>
        <p:nvSpPr>
          <p:cNvPr id="11" name="TextBox 10">
            <a:extLst>
              <a:ext uri="{FF2B5EF4-FFF2-40B4-BE49-F238E27FC236}">
                <a16:creationId xmlns:a16="http://schemas.microsoft.com/office/drawing/2014/main" id="{8E1A20BF-65DE-474C-9B09-295415154872}"/>
              </a:ext>
            </a:extLst>
          </p:cNvPr>
          <p:cNvSpPr txBox="1"/>
          <p:nvPr/>
        </p:nvSpPr>
        <p:spPr>
          <a:xfrm>
            <a:off x="3311204" y="4248181"/>
            <a:ext cx="2400778" cy="707886"/>
          </a:xfrm>
          <a:prstGeom prst="rect">
            <a:avLst/>
          </a:prstGeom>
          <a:noFill/>
        </p:spPr>
        <p:txBody>
          <a:bodyPr wrap="square" rtlCol="0">
            <a:spAutoFit/>
          </a:bodyPr>
          <a:lstStyle/>
          <a:p>
            <a:r>
              <a:rPr lang="en-GB" sz="1000" dirty="0"/>
              <a:t>The success of this post supports our strategy for timely content with strong calls to action, as well as our shift to including images in all posts.</a:t>
            </a:r>
          </a:p>
        </p:txBody>
      </p:sp>
    </p:spTree>
    <p:extLst>
      <p:ext uri="{BB962C8B-B14F-4D97-AF65-F5344CB8AC3E}">
        <p14:creationId xmlns:p14="http://schemas.microsoft.com/office/powerpoint/2010/main" val="232285403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BC5625-10D0-2142-989A-52846832C192}"/>
              </a:ext>
            </a:extLst>
          </p:cNvPr>
          <p:cNvSpPr>
            <a:spLocks noGrp="1"/>
          </p:cNvSpPr>
          <p:nvPr>
            <p:ph type="body" sz="quarter" idx="11"/>
          </p:nvPr>
        </p:nvSpPr>
        <p:spPr/>
        <p:txBody>
          <a:bodyPr/>
          <a:lstStyle/>
          <a:p>
            <a:r>
              <a:rPr lang="en-GB" sz="2000" dirty="0">
                <a:latin typeface="+mn-lt"/>
              </a:rPr>
              <a:t>Top tweets based on total engagements</a:t>
            </a:r>
            <a:endParaRPr lang="en-US" sz="2000" dirty="0">
              <a:latin typeface="+mn-lt"/>
            </a:endParaRPr>
          </a:p>
        </p:txBody>
      </p:sp>
      <p:pic>
        <p:nvPicPr>
          <p:cNvPr id="2" name="Picture 1">
            <a:extLst>
              <a:ext uri="{FF2B5EF4-FFF2-40B4-BE49-F238E27FC236}">
                <a16:creationId xmlns:a16="http://schemas.microsoft.com/office/drawing/2014/main" id="{4DA56ACE-1CE3-4E8B-9D39-46F1C1E43021}"/>
              </a:ext>
            </a:extLst>
          </p:cNvPr>
          <p:cNvPicPr>
            <a:picLocks noChangeAspect="1"/>
          </p:cNvPicPr>
          <p:nvPr/>
        </p:nvPicPr>
        <p:blipFill>
          <a:blip r:embed="rId2"/>
          <a:stretch>
            <a:fillRect/>
          </a:stretch>
        </p:blipFill>
        <p:spPr>
          <a:xfrm>
            <a:off x="532828" y="1673520"/>
            <a:ext cx="4039172" cy="3163008"/>
          </a:xfrm>
          <a:prstGeom prst="rect">
            <a:avLst/>
          </a:prstGeom>
        </p:spPr>
      </p:pic>
      <p:sp>
        <p:nvSpPr>
          <p:cNvPr id="5" name="TextBox 4">
            <a:extLst>
              <a:ext uri="{FF2B5EF4-FFF2-40B4-BE49-F238E27FC236}">
                <a16:creationId xmlns:a16="http://schemas.microsoft.com/office/drawing/2014/main" id="{63308803-0739-4C7C-8ABF-186DC36D623E}"/>
              </a:ext>
            </a:extLst>
          </p:cNvPr>
          <p:cNvSpPr txBox="1"/>
          <p:nvPr/>
        </p:nvSpPr>
        <p:spPr>
          <a:xfrm>
            <a:off x="4861450" y="1673520"/>
            <a:ext cx="3894073" cy="2123658"/>
          </a:xfrm>
          <a:prstGeom prst="rect">
            <a:avLst/>
          </a:prstGeom>
          <a:noFill/>
        </p:spPr>
        <p:txBody>
          <a:bodyPr wrap="square" rtlCol="0">
            <a:spAutoFit/>
          </a:bodyPr>
          <a:lstStyle/>
          <a:p>
            <a:pPr marL="171450" indent="-171450">
              <a:buFont typeface="Arial" panose="020B0604020202020204" pitchFamily="34" charset="0"/>
              <a:buChar char="•"/>
            </a:pPr>
            <a:r>
              <a:rPr lang="en-GB" sz="1200" dirty="0"/>
              <a:t>The top three posts based on engagement are not surprising as they all resonate with our most engaged Twitter audiences – academics and technicians. </a:t>
            </a:r>
          </a:p>
          <a:p>
            <a:endParaRPr lang="en-GB" sz="1200" dirty="0"/>
          </a:p>
          <a:p>
            <a:pPr marL="171450" indent="-171450">
              <a:buFont typeface="Arial" panose="020B0604020202020204" pitchFamily="34" charset="0"/>
              <a:buChar char="•"/>
            </a:pPr>
            <a:r>
              <a:rPr lang="en-GB" sz="1200" dirty="0"/>
              <a:t>Interestingly, the Matthew Jones article was one of the lowest performing on the homepage, confirming that Twitter may be a more effective way to reach academics than the staff page. Going forward we should explore how to use this information more strategically in comms planning.</a:t>
            </a:r>
          </a:p>
          <a:p>
            <a:endParaRPr lang="en-GB" sz="1200" dirty="0"/>
          </a:p>
        </p:txBody>
      </p:sp>
    </p:spTree>
    <p:extLst>
      <p:ext uri="{BB962C8B-B14F-4D97-AF65-F5344CB8AC3E}">
        <p14:creationId xmlns:p14="http://schemas.microsoft.com/office/powerpoint/2010/main" val="949547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F06939-6F81-BD45-9971-952DF8E4D301}"/>
              </a:ext>
            </a:extLst>
          </p:cNvPr>
          <p:cNvSpPr>
            <a:spLocks noGrp="1"/>
          </p:cNvSpPr>
          <p:nvPr>
            <p:ph type="body" sz="quarter" idx="10"/>
          </p:nvPr>
        </p:nvSpPr>
        <p:spPr>
          <a:xfrm>
            <a:off x="427971" y="1621071"/>
            <a:ext cx="8222648" cy="2514902"/>
          </a:xfrm>
        </p:spPr>
        <p:txBody>
          <a:bodyPr/>
          <a:lstStyle/>
          <a:p>
            <a:pPr marL="285750" indent="-285750">
              <a:lnSpc>
                <a:spcPct val="100000"/>
              </a:lnSpc>
              <a:buFont typeface="Arial" panose="020B0604020202020204" pitchFamily="34" charset="0"/>
              <a:buChar char="•"/>
            </a:pPr>
            <a:r>
              <a:rPr lang="en-GB" sz="1100" dirty="0">
                <a:latin typeface="+mn-lt"/>
              </a:rPr>
              <a:t>This month saw a </a:t>
            </a:r>
            <a:r>
              <a:rPr lang="en-GB" sz="1100" b="1" dirty="0">
                <a:latin typeface="+mn-lt"/>
              </a:rPr>
              <a:t>decrease in average views </a:t>
            </a:r>
            <a:r>
              <a:rPr lang="en-GB" sz="1100" dirty="0">
                <a:latin typeface="+mn-lt"/>
              </a:rPr>
              <a:t>for photo features and standards (slide 3). Several factors may have contributed:</a:t>
            </a:r>
          </a:p>
          <a:p>
            <a:pPr marL="742950" lvl="1" indent="-285750">
              <a:spcBef>
                <a:spcPts val="0"/>
              </a:spcBef>
              <a:buFont typeface="Arial" panose="020B0604020202020204" pitchFamily="34" charset="0"/>
              <a:buChar char="•"/>
            </a:pPr>
            <a:r>
              <a:rPr lang="en-GB" sz="1100" dirty="0"/>
              <a:t>The majority of staff returned to work on 6 January, so the figures for the first few days were very low, skewing the average. </a:t>
            </a:r>
          </a:p>
          <a:p>
            <a:pPr marL="742950" lvl="1" indent="-285750">
              <a:spcBef>
                <a:spcPts val="0"/>
              </a:spcBef>
              <a:buFont typeface="Arial" panose="020B0604020202020204" pitchFamily="34" charset="0"/>
              <a:buChar char="•"/>
            </a:pPr>
            <a:r>
              <a:rPr lang="en-GB" sz="1100" dirty="0"/>
              <a:t>We launched the new staff page on Wednesday 8 January, which saw an initial spike in interest before engagement levelled off. Adopting a new platform can take time – we will continue to monitor.</a:t>
            </a:r>
          </a:p>
          <a:p>
            <a:pPr marL="742950" lvl="1" indent="-285750">
              <a:spcBef>
                <a:spcPts val="0"/>
              </a:spcBef>
              <a:buFont typeface="Arial" panose="020B0604020202020204" pitchFamily="34" charset="0"/>
              <a:buChar char="•"/>
            </a:pPr>
            <a:r>
              <a:rPr lang="en-GB" sz="1100" dirty="0"/>
              <a:t>We had several ad-hoc announcements e.g. Brexit and Coronavirus, which meant items did not always run for the full 48 hours.</a:t>
            </a:r>
          </a:p>
          <a:p>
            <a:endParaRPr lang="en-GB" sz="1100" dirty="0">
              <a:latin typeface="+mn-lt"/>
            </a:endParaRPr>
          </a:p>
          <a:p>
            <a:pPr marL="285750" indent="-285750">
              <a:buFont typeface="Arial" panose="020B0604020202020204" pitchFamily="34" charset="0"/>
              <a:buChar char="•"/>
            </a:pPr>
            <a:r>
              <a:rPr lang="en-GB" sz="1100" dirty="0">
                <a:latin typeface="+mn-lt"/>
              </a:rPr>
              <a:t>The </a:t>
            </a:r>
            <a:r>
              <a:rPr lang="en-GB" sz="1100" b="1" dirty="0">
                <a:latin typeface="+mn-lt"/>
              </a:rPr>
              <a:t>most visited articles </a:t>
            </a:r>
            <a:r>
              <a:rPr lang="en-GB" sz="1100" dirty="0">
                <a:latin typeface="+mn-lt"/>
              </a:rPr>
              <a:t>(slides 4 &amp; 5) included a mix of content types spanning platform launches (homepage and noticeboard), Staff Spotlights, strategy, wellbeing and coronavirus. Once again, we found that </a:t>
            </a:r>
            <a:r>
              <a:rPr lang="en-GB" sz="1100" b="1" dirty="0">
                <a:latin typeface="+mn-lt"/>
              </a:rPr>
              <a:t>topical/timely pieces </a:t>
            </a:r>
            <a:r>
              <a:rPr lang="en-GB" sz="1100" dirty="0">
                <a:latin typeface="+mn-lt"/>
              </a:rPr>
              <a:t>e.g. the ‘frosty mornings’ drone video and ‘37 fat loss tips’, performed well. </a:t>
            </a:r>
          </a:p>
          <a:p>
            <a:pPr marL="285750" indent="-285750">
              <a:buFont typeface="Arial" panose="020B0604020202020204" pitchFamily="34" charset="0"/>
              <a:buChar char="•"/>
            </a:pPr>
            <a:endParaRPr lang="en-GB" sz="1100" dirty="0">
              <a:latin typeface="+mn-lt"/>
            </a:endParaRPr>
          </a:p>
          <a:p>
            <a:pPr marL="285750" indent="-285750">
              <a:buFont typeface="Arial" panose="020B0604020202020204" pitchFamily="34" charset="0"/>
              <a:buChar char="•"/>
            </a:pPr>
            <a:r>
              <a:rPr lang="en-GB" sz="1100" dirty="0">
                <a:latin typeface="+mn-lt"/>
              </a:rPr>
              <a:t>After improvements to the tail last month, January’s figures show an </a:t>
            </a:r>
            <a:r>
              <a:rPr lang="en-GB" sz="1100" b="1" dirty="0">
                <a:latin typeface="+mn-lt"/>
              </a:rPr>
              <a:t>increase in underperforming articles </a:t>
            </a:r>
            <a:r>
              <a:rPr lang="en-GB" sz="1100" dirty="0">
                <a:latin typeface="+mn-lt"/>
              </a:rPr>
              <a:t>(slides 6 &amp; 7), which may also be due to some of the factors listed above. We are about to distribute our </a:t>
            </a:r>
            <a:r>
              <a:rPr lang="en-GB" sz="1100" b="1" dirty="0">
                <a:latin typeface="+mn-lt"/>
              </a:rPr>
              <a:t>guide to ‘what works well on the homepage’ </a:t>
            </a:r>
            <a:r>
              <a:rPr lang="en-GB" sz="1100" dirty="0">
                <a:latin typeface="+mn-lt"/>
              </a:rPr>
              <a:t>to all contributors with the aim of reducing the number of articles below threshold. Post-event articles, media coverage, student stories, funding announcements and award shortlists/nominations consistently get the lowest engagement on the page, so other channels should be considered to reach key audiences. </a:t>
            </a:r>
          </a:p>
          <a:p>
            <a:pPr marL="285750" indent="-285750">
              <a:buFont typeface="Arial" panose="020B0604020202020204" pitchFamily="34" charset="0"/>
              <a:buChar char="•"/>
            </a:pPr>
            <a:endParaRPr lang="en-GB" sz="1100" dirty="0">
              <a:latin typeface="+mn-lt"/>
            </a:endParaRPr>
          </a:p>
          <a:p>
            <a:pPr marL="285750" indent="-285750">
              <a:buFont typeface="Arial" panose="020B0604020202020204" pitchFamily="34" charset="0"/>
              <a:buChar char="•"/>
            </a:pPr>
            <a:r>
              <a:rPr lang="en-GB" sz="1100" dirty="0">
                <a:latin typeface="+mn-lt"/>
              </a:rPr>
              <a:t>Some of the statistics on slides 8 &amp; 9 indicate that </a:t>
            </a:r>
            <a:r>
              <a:rPr lang="en-GB" sz="1100" b="1" dirty="0">
                <a:latin typeface="+mn-lt"/>
              </a:rPr>
              <a:t>more content can lead to a decrease in average view rates</a:t>
            </a:r>
            <a:r>
              <a:rPr lang="en-GB" sz="1100" dirty="0">
                <a:latin typeface="+mn-lt"/>
              </a:rPr>
              <a:t>, which is why we need to </a:t>
            </a:r>
            <a:r>
              <a:rPr lang="en-GB" sz="1100" b="1" dirty="0">
                <a:latin typeface="+mn-lt"/>
              </a:rPr>
              <a:t>continue being selective </a:t>
            </a:r>
            <a:r>
              <a:rPr lang="en-GB" sz="1100" dirty="0">
                <a:latin typeface="+mn-lt"/>
              </a:rPr>
              <a:t>about what we post on the homepage, prioritising quality over quantity. </a:t>
            </a:r>
          </a:p>
          <a:p>
            <a:endParaRPr lang="en-GB" sz="1100" dirty="0">
              <a:latin typeface="+mn-lt"/>
            </a:endParaRPr>
          </a:p>
          <a:p>
            <a:pPr marL="285750" indent="-285750">
              <a:buFont typeface="Arial" panose="020B0604020202020204" pitchFamily="34" charset="0"/>
              <a:buChar char="•"/>
            </a:pPr>
            <a:r>
              <a:rPr lang="en-GB" sz="1100" dirty="0">
                <a:latin typeface="+mn-lt"/>
              </a:rPr>
              <a:t>Google Analytics tracking for the ‘events’ and ‘service update’ sections only went live at the end of the month, so have not been included in this report. The sections will be reported on separately from February 2020.  </a:t>
            </a:r>
          </a:p>
          <a:p>
            <a:endParaRPr lang="en-GB" sz="1400" dirty="0">
              <a:latin typeface="+mn-lt"/>
            </a:endParaRPr>
          </a:p>
        </p:txBody>
      </p:sp>
      <p:sp>
        <p:nvSpPr>
          <p:cNvPr id="3" name="Text Placeholder 2">
            <a:extLst>
              <a:ext uri="{FF2B5EF4-FFF2-40B4-BE49-F238E27FC236}">
                <a16:creationId xmlns:a16="http://schemas.microsoft.com/office/drawing/2014/main" id="{F4BC5625-10D0-2142-989A-52846832C192}"/>
              </a:ext>
            </a:extLst>
          </p:cNvPr>
          <p:cNvSpPr>
            <a:spLocks noGrp="1"/>
          </p:cNvSpPr>
          <p:nvPr>
            <p:ph type="body" sz="quarter" idx="11"/>
          </p:nvPr>
        </p:nvSpPr>
        <p:spPr>
          <a:xfrm>
            <a:off x="427971" y="1220105"/>
            <a:ext cx="6038637" cy="457392"/>
          </a:xfrm>
        </p:spPr>
        <p:txBody>
          <a:bodyPr/>
          <a:lstStyle/>
          <a:p>
            <a:r>
              <a:rPr lang="en-GB" sz="2000" dirty="0">
                <a:latin typeface="+mn-lt"/>
              </a:rPr>
              <a:t>Summary and recommendations</a:t>
            </a:r>
            <a:endParaRPr lang="en-US" sz="2000" dirty="0">
              <a:latin typeface="+mn-lt"/>
            </a:endParaRPr>
          </a:p>
        </p:txBody>
      </p:sp>
    </p:spTree>
    <p:extLst>
      <p:ext uri="{BB962C8B-B14F-4D97-AF65-F5344CB8AC3E}">
        <p14:creationId xmlns:p14="http://schemas.microsoft.com/office/powerpoint/2010/main" val="3141473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F06939-6F81-BD45-9971-952DF8E4D301}"/>
              </a:ext>
            </a:extLst>
          </p:cNvPr>
          <p:cNvSpPr>
            <a:spLocks noGrp="1"/>
          </p:cNvSpPr>
          <p:nvPr>
            <p:ph type="body" sz="quarter" idx="10"/>
          </p:nvPr>
        </p:nvSpPr>
        <p:spPr>
          <a:xfrm>
            <a:off x="427971" y="1751103"/>
            <a:ext cx="7177088" cy="2514902"/>
          </a:xfrm>
        </p:spPr>
        <p:txBody>
          <a:bodyPr/>
          <a:lstStyle/>
          <a:p>
            <a:r>
              <a:rPr lang="en-GB" sz="1400" dirty="0">
                <a:latin typeface="+mj-lt"/>
                <a:cs typeface="Arial" panose="020B0604020202020204" pitchFamily="34" charset="0"/>
              </a:rPr>
              <a:t>In January 2020:</a:t>
            </a:r>
          </a:p>
          <a:p>
            <a:pPr marL="342900" indent="-342900">
              <a:buFont typeface="Arial" panose="020B0604020202020204" pitchFamily="34" charset="0"/>
              <a:buChar char="•"/>
            </a:pPr>
            <a:r>
              <a:rPr lang="en-GB" sz="1400" b="1" dirty="0">
                <a:latin typeface="+mj-lt"/>
                <a:cs typeface="Arial" panose="020B0604020202020204" pitchFamily="34" charset="0"/>
              </a:rPr>
              <a:t>36 </a:t>
            </a:r>
            <a:r>
              <a:rPr lang="en-GB" sz="1400" dirty="0">
                <a:latin typeface="+mj-lt"/>
                <a:cs typeface="Arial" panose="020B0604020202020204" pitchFamily="34" charset="0"/>
              </a:rPr>
              <a:t>photo features attracted</a:t>
            </a:r>
            <a:r>
              <a:rPr lang="en-GB" sz="1400" b="1" dirty="0">
                <a:latin typeface="+mj-lt"/>
                <a:cs typeface="Arial" panose="020B0604020202020204" pitchFamily="34" charset="0"/>
              </a:rPr>
              <a:t> 9,971 </a:t>
            </a:r>
            <a:r>
              <a:rPr lang="en-GB" sz="1400" dirty="0">
                <a:latin typeface="+mj-lt"/>
                <a:cs typeface="Arial" panose="020B0604020202020204" pitchFamily="34" charset="0"/>
              </a:rPr>
              <a:t>unique views (average views </a:t>
            </a:r>
            <a:r>
              <a:rPr lang="en-GB" sz="1400" b="1" dirty="0">
                <a:latin typeface="+mj-lt"/>
                <a:cs typeface="Arial" panose="020B0604020202020204" pitchFamily="34" charset="0"/>
              </a:rPr>
              <a:t>277</a:t>
            </a:r>
            <a:r>
              <a:rPr lang="en-GB" sz="1400" dirty="0">
                <a:latin typeface="+mj-lt"/>
                <a:cs typeface="Arial" panose="020B0604020202020204" pitchFamily="34" charset="0"/>
              </a:rPr>
              <a:t>)</a:t>
            </a:r>
          </a:p>
          <a:p>
            <a:pPr marL="342900" indent="-342900">
              <a:buFont typeface="Arial" panose="020B0604020202020204" pitchFamily="34" charset="0"/>
              <a:buChar char="•"/>
            </a:pPr>
            <a:r>
              <a:rPr lang="en-GB" sz="1400" b="1" dirty="0">
                <a:latin typeface="+mj-lt"/>
                <a:cs typeface="Arial" panose="020B0604020202020204" pitchFamily="34" charset="0"/>
              </a:rPr>
              <a:t>78 </a:t>
            </a:r>
            <a:r>
              <a:rPr lang="en-GB" sz="1400" dirty="0">
                <a:latin typeface="+mj-lt"/>
                <a:cs typeface="Arial" panose="020B0604020202020204" pitchFamily="34" charset="0"/>
              </a:rPr>
              <a:t>standard news items were also live, attracting </a:t>
            </a:r>
            <a:r>
              <a:rPr lang="en-GB" sz="1400" b="1" dirty="0">
                <a:latin typeface="+mj-lt"/>
                <a:cs typeface="Arial" panose="020B0604020202020204" pitchFamily="34" charset="0"/>
              </a:rPr>
              <a:t>7,992 </a:t>
            </a:r>
            <a:r>
              <a:rPr lang="en-GB" sz="1400" dirty="0">
                <a:latin typeface="+mj-lt"/>
                <a:cs typeface="Arial" panose="020B0604020202020204" pitchFamily="34" charset="0"/>
              </a:rPr>
              <a:t>unique views (average views </a:t>
            </a:r>
            <a:r>
              <a:rPr lang="en-GB" sz="1400" b="1" dirty="0">
                <a:latin typeface="+mj-lt"/>
                <a:cs typeface="Arial" panose="020B0604020202020204" pitchFamily="34" charset="0"/>
              </a:rPr>
              <a:t>102</a:t>
            </a:r>
            <a:r>
              <a:rPr lang="en-GB" sz="1400" dirty="0">
                <a:latin typeface="+mj-lt"/>
                <a:cs typeface="Arial" panose="020B0604020202020204" pitchFamily="34" charset="0"/>
              </a:rPr>
              <a:t>)</a:t>
            </a:r>
          </a:p>
          <a:p>
            <a:endParaRPr lang="en-GB" sz="1400" dirty="0">
              <a:latin typeface="+mj-lt"/>
              <a:cs typeface="Arial" panose="020B0604020202020204" pitchFamily="34" charset="0"/>
            </a:endParaRPr>
          </a:p>
          <a:p>
            <a:pPr marL="342900" indent="-342900">
              <a:buFont typeface="Arial" panose="020B0604020202020204" pitchFamily="34" charset="0"/>
              <a:buChar char="•"/>
            </a:pPr>
            <a:endParaRPr lang="en-GB" sz="1400" dirty="0">
              <a:latin typeface="+mj-lt"/>
              <a:cs typeface="Arial" panose="020B0604020202020204" pitchFamily="34" charset="0"/>
            </a:endParaRPr>
          </a:p>
          <a:p>
            <a:r>
              <a:rPr lang="en-GB" sz="1400" dirty="0">
                <a:latin typeface="+mj-lt"/>
                <a:cs typeface="Arial" panose="020B0604020202020204" pitchFamily="34" charset="0"/>
              </a:rPr>
              <a:t>This compares to December 2019 (last report):</a:t>
            </a:r>
          </a:p>
          <a:p>
            <a:pPr marL="342900" indent="-342900">
              <a:buFont typeface="Arial" panose="020B0604020202020204" pitchFamily="34" charset="0"/>
              <a:buChar char="•"/>
            </a:pPr>
            <a:r>
              <a:rPr lang="en-GB" sz="1400" b="1" dirty="0">
                <a:latin typeface="+mj-lt"/>
                <a:cs typeface="Arial" panose="020B0604020202020204" pitchFamily="34" charset="0"/>
              </a:rPr>
              <a:t>27 </a:t>
            </a:r>
            <a:r>
              <a:rPr lang="en-GB" sz="1400" dirty="0">
                <a:latin typeface="+mj-lt"/>
                <a:cs typeface="Arial" panose="020B0604020202020204" pitchFamily="34" charset="0"/>
              </a:rPr>
              <a:t>photo features attracted</a:t>
            </a:r>
            <a:r>
              <a:rPr lang="en-GB" sz="1400" b="1" dirty="0">
                <a:latin typeface="+mj-lt"/>
                <a:cs typeface="Arial" panose="020B0604020202020204" pitchFamily="34" charset="0"/>
              </a:rPr>
              <a:t> 9,132 </a:t>
            </a:r>
            <a:r>
              <a:rPr lang="en-GB" sz="1400" dirty="0">
                <a:latin typeface="+mj-lt"/>
                <a:cs typeface="Arial" panose="020B0604020202020204" pitchFamily="34" charset="0"/>
              </a:rPr>
              <a:t>unique views (average views </a:t>
            </a:r>
            <a:r>
              <a:rPr lang="en-GB" sz="1400" b="1" dirty="0">
                <a:latin typeface="+mj-lt"/>
                <a:cs typeface="Arial" panose="020B0604020202020204" pitchFamily="34" charset="0"/>
              </a:rPr>
              <a:t>338</a:t>
            </a:r>
            <a:r>
              <a:rPr lang="en-GB" sz="1400" dirty="0">
                <a:latin typeface="+mj-lt"/>
                <a:cs typeface="Arial" panose="020B0604020202020204" pitchFamily="34" charset="0"/>
              </a:rPr>
              <a:t>)</a:t>
            </a:r>
          </a:p>
          <a:p>
            <a:pPr marL="342900" indent="-342900">
              <a:buFont typeface="Arial" panose="020B0604020202020204" pitchFamily="34" charset="0"/>
              <a:buChar char="•"/>
            </a:pPr>
            <a:r>
              <a:rPr lang="en-GB" sz="1400" b="1" dirty="0">
                <a:latin typeface="+mj-lt"/>
                <a:cs typeface="Arial" panose="020B0604020202020204" pitchFamily="34" charset="0"/>
              </a:rPr>
              <a:t>92 </a:t>
            </a:r>
            <a:r>
              <a:rPr lang="en-GB" sz="1400" dirty="0">
                <a:latin typeface="+mj-lt"/>
                <a:cs typeface="Arial" panose="020B0604020202020204" pitchFamily="34" charset="0"/>
              </a:rPr>
              <a:t>standard news items were also live, attracting </a:t>
            </a:r>
            <a:r>
              <a:rPr lang="en-GB" sz="1400" b="1" dirty="0">
                <a:latin typeface="+mj-lt"/>
                <a:cs typeface="Arial" panose="020B0604020202020204" pitchFamily="34" charset="0"/>
              </a:rPr>
              <a:t>11,705 </a:t>
            </a:r>
            <a:r>
              <a:rPr lang="en-GB" sz="1400" dirty="0">
                <a:latin typeface="+mj-lt"/>
                <a:cs typeface="Arial" panose="020B0604020202020204" pitchFamily="34" charset="0"/>
              </a:rPr>
              <a:t>unique views (average views </a:t>
            </a:r>
            <a:r>
              <a:rPr lang="en-GB" sz="1400" b="1" dirty="0">
                <a:latin typeface="+mj-lt"/>
                <a:cs typeface="Arial" panose="020B0604020202020204" pitchFamily="34" charset="0"/>
              </a:rPr>
              <a:t>127</a:t>
            </a:r>
            <a:r>
              <a:rPr lang="en-GB" sz="1400" dirty="0">
                <a:latin typeface="+mj-lt"/>
                <a:cs typeface="Arial" panose="020B0604020202020204" pitchFamily="34" charset="0"/>
              </a:rPr>
              <a:t>)</a:t>
            </a:r>
          </a:p>
          <a:p>
            <a:pPr lvl="0"/>
            <a:endParaRPr lang="en-GB" sz="1400" dirty="0">
              <a:solidFill>
                <a:prstClr val="black"/>
              </a:solidFill>
              <a:latin typeface="+mn-lt"/>
            </a:endParaRPr>
          </a:p>
        </p:txBody>
      </p:sp>
      <p:sp>
        <p:nvSpPr>
          <p:cNvPr id="3" name="Text Placeholder 2">
            <a:extLst>
              <a:ext uri="{FF2B5EF4-FFF2-40B4-BE49-F238E27FC236}">
                <a16:creationId xmlns:a16="http://schemas.microsoft.com/office/drawing/2014/main" id="{F4BC5625-10D0-2142-989A-52846832C192}"/>
              </a:ext>
            </a:extLst>
          </p:cNvPr>
          <p:cNvSpPr>
            <a:spLocks noGrp="1"/>
          </p:cNvSpPr>
          <p:nvPr>
            <p:ph type="body" sz="quarter" idx="11"/>
          </p:nvPr>
        </p:nvSpPr>
        <p:spPr/>
        <p:txBody>
          <a:bodyPr/>
          <a:lstStyle/>
          <a:p>
            <a:r>
              <a:rPr lang="en-GB" sz="2000" dirty="0">
                <a:latin typeface="+mn-lt"/>
              </a:rPr>
              <a:t>Homepage news items: overall numbers and visits</a:t>
            </a:r>
          </a:p>
        </p:txBody>
      </p:sp>
    </p:spTree>
    <p:extLst>
      <p:ext uri="{BB962C8B-B14F-4D97-AF65-F5344CB8AC3E}">
        <p14:creationId xmlns:p14="http://schemas.microsoft.com/office/powerpoint/2010/main" val="2249731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sz="2000" dirty="0">
                <a:latin typeface="+mn-lt"/>
              </a:rPr>
              <a:t>Photo features: Top ten most visited </a:t>
            </a:r>
          </a:p>
        </p:txBody>
      </p:sp>
      <p:graphicFrame>
        <p:nvGraphicFramePr>
          <p:cNvPr id="6" name="Chart 5">
            <a:extLst>
              <a:ext uri="{FF2B5EF4-FFF2-40B4-BE49-F238E27FC236}">
                <a16:creationId xmlns:a16="http://schemas.microsoft.com/office/drawing/2014/main" id="{55998162-44E8-434E-9336-B1F4C72BA3D0}"/>
              </a:ext>
            </a:extLst>
          </p:cNvPr>
          <p:cNvGraphicFramePr>
            <a:graphicFrameLocks/>
          </p:cNvGraphicFramePr>
          <p:nvPr>
            <p:extLst>
              <p:ext uri="{D42A27DB-BD31-4B8C-83A1-F6EECF244321}">
                <p14:modId xmlns:p14="http://schemas.microsoft.com/office/powerpoint/2010/main" val="2324948312"/>
              </p:ext>
            </p:extLst>
          </p:nvPr>
        </p:nvGraphicFramePr>
        <p:xfrm>
          <a:off x="654050" y="1790700"/>
          <a:ext cx="673735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3437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27971" y="1220104"/>
            <a:ext cx="7086012" cy="615251"/>
          </a:xfrm>
        </p:spPr>
        <p:txBody>
          <a:bodyPr/>
          <a:lstStyle/>
          <a:p>
            <a:r>
              <a:rPr lang="en-GB" sz="2000" dirty="0">
                <a:latin typeface="+mj-lt"/>
              </a:rPr>
              <a:t>Standard items: Top ten most visited </a:t>
            </a:r>
          </a:p>
        </p:txBody>
      </p:sp>
      <p:graphicFrame>
        <p:nvGraphicFramePr>
          <p:cNvPr id="5" name="Chart 4">
            <a:extLst>
              <a:ext uri="{FF2B5EF4-FFF2-40B4-BE49-F238E27FC236}">
                <a16:creationId xmlns:a16="http://schemas.microsoft.com/office/drawing/2014/main" id="{F8D8A6D6-DADE-4948-AE45-CABC51C95B4A}"/>
              </a:ext>
            </a:extLst>
          </p:cNvPr>
          <p:cNvGraphicFramePr>
            <a:graphicFrameLocks/>
          </p:cNvGraphicFramePr>
          <p:nvPr>
            <p:extLst>
              <p:ext uri="{D42A27DB-BD31-4B8C-83A1-F6EECF244321}">
                <p14:modId xmlns:p14="http://schemas.microsoft.com/office/powerpoint/2010/main" val="499407980"/>
              </p:ext>
            </p:extLst>
          </p:nvPr>
        </p:nvGraphicFramePr>
        <p:xfrm>
          <a:off x="808590" y="1713266"/>
          <a:ext cx="6324774"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9163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sz="2000" dirty="0">
                <a:solidFill>
                  <a:prstClr val="black">
                    <a:lumMod val="65000"/>
                    <a:lumOff val="35000"/>
                  </a:prstClr>
                </a:solidFill>
                <a:latin typeface="Calibri"/>
              </a:rPr>
              <a:t>Photo features: Overall distribution of visits (tail)</a:t>
            </a:r>
          </a:p>
          <a:p>
            <a:endParaRPr lang="en-GB" sz="2000" dirty="0">
              <a:latin typeface="+mn-lt"/>
            </a:endParaRPr>
          </a:p>
        </p:txBody>
      </p:sp>
      <p:sp>
        <p:nvSpPr>
          <p:cNvPr id="7" name="TextBox 6"/>
          <p:cNvSpPr txBox="1"/>
          <p:nvPr/>
        </p:nvSpPr>
        <p:spPr>
          <a:xfrm>
            <a:off x="6411993" y="3738640"/>
            <a:ext cx="2453149" cy="738664"/>
          </a:xfrm>
          <a:prstGeom prst="rect">
            <a:avLst/>
          </a:prstGeom>
          <a:noFill/>
        </p:spPr>
        <p:txBody>
          <a:bodyPr wrap="square" rtlCol="0">
            <a:spAutoFit/>
          </a:bodyPr>
          <a:lstStyle/>
          <a:p>
            <a:r>
              <a:rPr lang="en-GB" sz="1400" dirty="0"/>
              <a:t>The red bars indicate articles that are under the 200 views threshold.</a:t>
            </a:r>
          </a:p>
        </p:txBody>
      </p:sp>
      <p:graphicFrame>
        <p:nvGraphicFramePr>
          <p:cNvPr id="6" name="Chart 5">
            <a:extLst>
              <a:ext uri="{FF2B5EF4-FFF2-40B4-BE49-F238E27FC236}">
                <a16:creationId xmlns:a16="http://schemas.microsoft.com/office/drawing/2014/main" id="{921F48A4-96E2-4CE2-9CD6-FDE901C20641}"/>
              </a:ext>
            </a:extLst>
          </p:cNvPr>
          <p:cNvGraphicFramePr>
            <a:graphicFrameLocks/>
          </p:cNvGraphicFramePr>
          <p:nvPr>
            <p:extLst>
              <p:ext uri="{D42A27DB-BD31-4B8C-83A1-F6EECF244321}">
                <p14:modId xmlns:p14="http://schemas.microsoft.com/office/powerpoint/2010/main" val="3620865935"/>
              </p:ext>
            </p:extLst>
          </p:nvPr>
        </p:nvGraphicFramePr>
        <p:xfrm>
          <a:off x="615280" y="1948700"/>
          <a:ext cx="5664017" cy="25286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2467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27971" y="1220104"/>
            <a:ext cx="7086012" cy="615251"/>
          </a:xfrm>
        </p:spPr>
        <p:txBody>
          <a:bodyPr/>
          <a:lstStyle/>
          <a:p>
            <a:r>
              <a:rPr lang="en-GB" sz="2000" dirty="0">
                <a:solidFill>
                  <a:prstClr val="black">
                    <a:lumMod val="65000"/>
                    <a:lumOff val="35000"/>
                  </a:prstClr>
                </a:solidFill>
                <a:latin typeface="Calibri"/>
              </a:rPr>
              <a:t>Standard items: Overall distribution of visits (tail) </a:t>
            </a:r>
          </a:p>
          <a:p>
            <a:endParaRPr lang="en-GB" sz="2000" dirty="0">
              <a:latin typeface="+mj-lt"/>
            </a:endParaRPr>
          </a:p>
        </p:txBody>
      </p:sp>
      <p:graphicFrame>
        <p:nvGraphicFramePr>
          <p:cNvPr id="6" name="Chart 5">
            <a:extLst>
              <a:ext uri="{FF2B5EF4-FFF2-40B4-BE49-F238E27FC236}">
                <a16:creationId xmlns:a16="http://schemas.microsoft.com/office/drawing/2014/main" id="{EFBD620B-D73A-4570-94C8-EA5AAEA1A13B}"/>
              </a:ext>
            </a:extLst>
          </p:cNvPr>
          <p:cNvGraphicFramePr>
            <a:graphicFrameLocks/>
          </p:cNvGraphicFramePr>
          <p:nvPr>
            <p:extLst>
              <p:ext uri="{D42A27DB-BD31-4B8C-83A1-F6EECF244321}">
                <p14:modId xmlns:p14="http://schemas.microsoft.com/office/powerpoint/2010/main" val="2670640345"/>
              </p:ext>
            </p:extLst>
          </p:nvPr>
        </p:nvGraphicFramePr>
        <p:xfrm>
          <a:off x="657841" y="1857907"/>
          <a:ext cx="5828477" cy="27120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83571C7-B522-4650-814F-CD0FC6755AB4}"/>
              </a:ext>
            </a:extLst>
          </p:cNvPr>
          <p:cNvSpPr txBox="1"/>
          <p:nvPr/>
        </p:nvSpPr>
        <p:spPr>
          <a:xfrm>
            <a:off x="6736298" y="3831281"/>
            <a:ext cx="2315603" cy="738664"/>
          </a:xfrm>
          <a:prstGeom prst="rect">
            <a:avLst/>
          </a:prstGeom>
          <a:noFill/>
        </p:spPr>
        <p:txBody>
          <a:bodyPr wrap="square" rtlCol="0">
            <a:spAutoFit/>
          </a:bodyPr>
          <a:lstStyle/>
          <a:p>
            <a:r>
              <a:rPr lang="en-GB" sz="1400" dirty="0"/>
              <a:t>The red bars indicate articles that are under the 50 views threshold.</a:t>
            </a:r>
          </a:p>
        </p:txBody>
      </p:sp>
    </p:spTree>
    <p:extLst>
      <p:ext uri="{BB962C8B-B14F-4D97-AF65-F5344CB8AC3E}">
        <p14:creationId xmlns:p14="http://schemas.microsoft.com/office/powerpoint/2010/main" val="285811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sz="2000" dirty="0">
                <a:latin typeface="+mn-lt"/>
              </a:rPr>
              <a:t>2019/20 overview</a:t>
            </a:r>
          </a:p>
          <a:p>
            <a:r>
              <a:rPr lang="en-GB" sz="2000" dirty="0">
                <a:latin typeface="+mn-lt"/>
              </a:rPr>
              <a:t>Photo features: Overall numbers and average visits</a:t>
            </a:r>
          </a:p>
        </p:txBody>
      </p:sp>
      <p:graphicFrame>
        <p:nvGraphicFramePr>
          <p:cNvPr id="5" name="Chart 4">
            <a:extLst>
              <a:ext uri="{FF2B5EF4-FFF2-40B4-BE49-F238E27FC236}">
                <a16:creationId xmlns:a16="http://schemas.microsoft.com/office/drawing/2014/main" id="{00000000-0008-0000-0000-000011000000}"/>
              </a:ext>
            </a:extLst>
          </p:cNvPr>
          <p:cNvGraphicFramePr>
            <a:graphicFrameLocks/>
          </p:cNvGraphicFramePr>
          <p:nvPr>
            <p:extLst>
              <p:ext uri="{D42A27DB-BD31-4B8C-83A1-F6EECF244321}">
                <p14:modId xmlns:p14="http://schemas.microsoft.com/office/powerpoint/2010/main" val="3547457376"/>
              </p:ext>
            </p:extLst>
          </p:nvPr>
        </p:nvGraphicFramePr>
        <p:xfrm>
          <a:off x="645319" y="1752600"/>
          <a:ext cx="7222331" cy="31416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0196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27971" y="1220104"/>
            <a:ext cx="7171008" cy="615251"/>
          </a:xfrm>
        </p:spPr>
        <p:txBody>
          <a:bodyPr/>
          <a:lstStyle/>
          <a:p>
            <a:r>
              <a:rPr lang="en-GB" sz="2000" dirty="0">
                <a:latin typeface="+mn-lt"/>
              </a:rPr>
              <a:t>2019/20 overview</a:t>
            </a:r>
          </a:p>
          <a:p>
            <a:r>
              <a:rPr lang="en-GB" sz="2000" dirty="0">
                <a:latin typeface="+mn-lt"/>
              </a:rPr>
              <a:t>Standard items: Overall numbers and average visits</a:t>
            </a:r>
          </a:p>
        </p:txBody>
      </p:sp>
      <p:graphicFrame>
        <p:nvGraphicFramePr>
          <p:cNvPr id="4" name="Chart 3">
            <a:extLst>
              <a:ext uri="{FF2B5EF4-FFF2-40B4-BE49-F238E27FC236}">
                <a16:creationId xmlns:a16="http://schemas.microsoft.com/office/drawing/2014/main" id="{00000000-0008-0000-0000-000012000000}"/>
              </a:ext>
            </a:extLst>
          </p:cNvPr>
          <p:cNvGraphicFramePr>
            <a:graphicFrameLocks/>
          </p:cNvGraphicFramePr>
          <p:nvPr>
            <p:extLst>
              <p:ext uri="{D42A27DB-BD31-4B8C-83A1-F6EECF244321}">
                <p14:modId xmlns:p14="http://schemas.microsoft.com/office/powerpoint/2010/main" val="1796008890"/>
              </p:ext>
            </p:extLst>
          </p:nvPr>
        </p:nvGraphicFramePr>
        <p:xfrm>
          <a:off x="752476" y="1987755"/>
          <a:ext cx="7171008" cy="30398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0922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BCF7CB4B-7E71-450D-AB9D-AC0A6FF3BB25}" vid="{A921572F-9DB4-4C1B-BF40-45E7FF5223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6127</TotalTime>
  <Words>964</Words>
  <Application>Microsoft Office PowerPoint</Application>
  <PresentationFormat>On-screen Show (16:9)</PresentationFormat>
  <Paragraphs>72</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Bath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Williams</dc:creator>
  <cp:lastModifiedBy>Alison Crichton</cp:lastModifiedBy>
  <cp:revision>302</cp:revision>
  <cp:lastPrinted>2018-08-02T14:56:33Z</cp:lastPrinted>
  <dcterms:created xsi:type="dcterms:W3CDTF">2018-05-04T08:42:26Z</dcterms:created>
  <dcterms:modified xsi:type="dcterms:W3CDTF">2020-02-17T11:38:34Z</dcterms:modified>
</cp:coreProperties>
</file>