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1" r:id="rId5"/>
    <p:sldMasterId id="2147483722" r:id="rId6"/>
  </p:sldMasterIdLst>
  <p:notesMasterIdLst>
    <p:notesMasterId r:id="rId11"/>
  </p:notesMasterIdLst>
  <p:handoutMasterIdLst>
    <p:handoutMasterId r:id="rId12"/>
  </p:handoutMasterIdLst>
  <p:sldIdLst>
    <p:sldId id="301" r:id="rId7"/>
    <p:sldId id="293" r:id="rId8"/>
    <p:sldId id="300" r:id="rId9"/>
    <p:sldId id="302" r:id="rId10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63B"/>
    <a:srgbClr val="333521"/>
    <a:srgbClr val="1B4974"/>
    <a:srgbClr val="FABA21"/>
    <a:srgbClr val="0094DB"/>
    <a:srgbClr val="EB4F38"/>
    <a:srgbClr val="40AE67"/>
    <a:srgbClr val="33B8BA"/>
    <a:srgbClr val="F5A8BD"/>
    <a:srgbClr val="555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1FA2B0-E378-4C45-A9AE-5649C1B3062B}" v="4" dt="2023-03-14T13:42:51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>
        <p:guide orient="horz" pos="2160"/>
        <p:guide pos="34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D2D359-F79C-45E1-A73E-9C850141A9DB}" type="datetime1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7D4547-CE67-4CF8-B508-60980E6239CD}" type="datetime1">
              <a:rPr lang="en-GB" noProof="0" smtClean="0"/>
              <a:t>15/03/2023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11162"/>
            <a:ext cx="8928992" cy="2516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7B97EC04-E12B-7943-A228-F86A9CC205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02472" y="0"/>
            <a:ext cx="6670477" cy="6957392"/>
          </a:xfrm>
          <a:prstGeom prst="rect">
            <a:avLst/>
          </a:prstGeom>
          <a:ln w="50800">
            <a:noFill/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1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07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  <a:prstGeom prst="rect">
            <a:avLst/>
          </a:prstGeom>
        </p:spPr>
        <p:txBody>
          <a:bodyPr vert="eaVert"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0B1B46-72BB-2F4D-B18B-7DE6872A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50C3-BB25-4EB8-A355-4B03C01D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7E76-4167-8E5C-5F68-6EFE90F85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46332-EDBB-8A8B-7669-0E87C7EE1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1BF70-1D3A-91EA-68EB-38C6E630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587F-137F-4C26-BB19-EBDD410B5642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28FAF-21DA-6B20-973E-13763C42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D2B70-0A42-0B10-C918-595EBD86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538-2416-4299-BB7A-9993D1CB4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292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0F64-C6A6-4BAF-9640-A5374D80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908720"/>
            <a:ext cx="5832647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4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52E-7323-A746-8BAC-BAD9EDF46C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00" y="3015534"/>
            <a:ext cx="6120878" cy="2645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9B7068-B074-CE42-ABFE-3EE1AEA8F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F378E80-7892-B445-A6F1-0F38E96772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F5A8BD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89D1C7F-A192-B245-A9C6-32FB796438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980728"/>
            <a:ext cx="4870356" cy="16076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Section title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C33216FD-1667-418B-A14D-6ED2ACA5C6B7}"/>
              </a:ext>
            </a:extLst>
          </p:cNvPr>
          <p:cNvSpPr/>
          <p:nvPr userDrawn="1"/>
        </p:nvSpPr>
        <p:spPr>
          <a:xfrm>
            <a:off x="7462564" y="1628800"/>
            <a:ext cx="1368152" cy="1386734"/>
          </a:xfrm>
          <a:prstGeom prst="round2Same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460997"/>
            <a:ext cx="4294291" cy="1522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sub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ED66-D9C6-E343-B119-49844847F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2203218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FFEF18-4AE0-D044-AF8F-96145EDEE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CAD3585-5AF4-2944-8119-021EAD35BF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772816"/>
            <a:ext cx="864000" cy="720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3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E59A6CF-068B-3D44-8052-78084591A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1983797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32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D1A404-6ABE-174D-880B-9DC495DFF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336389"/>
            <a:ext cx="5473080" cy="1655832"/>
          </a:xfrm>
        </p:spPr>
        <p:txBody>
          <a:bodyPr anchor="ctr">
            <a:normAutofit/>
          </a:bodyPr>
          <a:lstStyle>
            <a:lvl1pPr marL="45720" indent="0" algn="l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C45BB2E-639F-5F48-8290-C79A537F3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626D0FA-CF2C-004D-BC27-9A2BA775B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556791"/>
            <a:ext cx="864000" cy="72000"/>
          </a:xfrm>
          <a:solidFill>
            <a:srgbClr val="FABA21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8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281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94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281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78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26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1" y="533400"/>
            <a:ext cx="5638801" cy="5486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2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F22046-0CDF-D541-B180-5CD01941979B}"/>
              </a:ext>
            </a:extLst>
          </p:cNvPr>
          <p:cNvSpPr/>
          <p:nvPr userDrawn="1"/>
        </p:nvSpPr>
        <p:spPr>
          <a:xfrm>
            <a:off x="-21386" y="0"/>
            <a:ext cx="12210211" cy="6957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ulis Head">
            <a:extLst>
              <a:ext uri="{FF2B5EF4-FFF2-40B4-BE49-F238E27FC236}">
                <a16:creationId xmlns:a16="http://schemas.microsoft.com/office/drawing/2014/main" id="{DF51CF94-E447-FE42-9E52-16E513E14D5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46940" y="5733256"/>
            <a:ext cx="952969" cy="9500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800"/>
            <a:ext cx="8686801" cy="4191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7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4" r:id="rId3"/>
    <p:sldLayoutId id="2147483715" r:id="rId4"/>
    <p:sldLayoutId id="2147483711" r:id="rId5"/>
    <p:sldLayoutId id="2147483712" r:id="rId6"/>
    <p:sldLayoutId id="2147483723" r:id="rId7"/>
    <p:sldLayoutId id="2147483713" r:id="rId8"/>
    <p:sldLayoutId id="2147483716" r:id="rId9"/>
    <p:sldLayoutId id="2147483717" r:id="rId10"/>
    <p:sldLayoutId id="2147483718" r:id="rId11"/>
    <p:sldLayoutId id="2147483719" r:id="rId12"/>
    <p:sldLayoutId id="2147483650" r:id="rId13"/>
    <p:sldLayoutId id="214748372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1"/>
        </a:buClr>
        <a:buSzPct val="80000"/>
        <a:buFont typeface="Arial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SzPct val="80000"/>
        <a:buFont typeface="Arial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udents at the Royal Crescent">
            <a:extLst>
              <a:ext uri="{FF2B5EF4-FFF2-40B4-BE49-F238E27FC236}">
                <a16:creationId xmlns:a16="http://schemas.microsoft.com/office/drawing/2014/main" id="{566C15AC-C1E4-45FE-B6EE-2B18C5771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20312" r="11919" b="21407"/>
          <a:stretch/>
        </p:blipFill>
        <p:spPr>
          <a:xfrm>
            <a:off x="-303729" y="0"/>
            <a:ext cx="12492554" cy="547582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7EC0F-598A-4EBF-A50E-E781B883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FDF3E-6688-41C6-88F5-409ECBBB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71EE-F5E3-48B5-8FE3-23762A5AC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587F-137F-4C26-BB19-EBDD410B5642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F45F1-5BA6-4CE8-9BF8-9963CE911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AB40E-09EF-423E-8D22-E3E9D7C27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52538-2416-4299-BB7A-9993D1CB4CA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D4406-72C6-4866-8780-BED6083A0432}"/>
              </a:ext>
            </a:extLst>
          </p:cNvPr>
          <p:cNvSpPr/>
          <p:nvPr userDrawn="1"/>
        </p:nvSpPr>
        <p:spPr>
          <a:xfrm>
            <a:off x="0" y="5445224"/>
            <a:ext cx="12188825" cy="1412776"/>
          </a:xfrm>
          <a:prstGeom prst="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5F5B-EA7B-4BF3-BC5D-FA2420EE9313}"/>
              </a:ext>
            </a:extLst>
          </p:cNvPr>
          <p:cNvSpPr/>
          <p:nvPr userDrawn="1"/>
        </p:nvSpPr>
        <p:spPr>
          <a:xfrm>
            <a:off x="9584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D769BC-BD88-4B60-94BA-8768457E3C11}"/>
              </a:ext>
            </a:extLst>
          </p:cNvPr>
          <p:cNvSpPr/>
          <p:nvPr userDrawn="1"/>
        </p:nvSpPr>
        <p:spPr>
          <a:xfrm>
            <a:off x="36281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BE31E0-7D9F-4309-9905-5B97C892B187}"/>
              </a:ext>
            </a:extLst>
          </p:cNvPr>
          <p:cNvSpPr/>
          <p:nvPr userDrawn="1"/>
        </p:nvSpPr>
        <p:spPr>
          <a:xfrm>
            <a:off x="62978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24A5BA-18E4-43CC-94FF-0094B9D8E9E5}"/>
              </a:ext>
            </a:extLst>
          </p:cNvPr>
          <p:cNvSpPr/>
          <p:nvPr userDrawn="1"/>
        </p:nvSpPr>
        <p:spPr>
          <a:xfrm>
            <a:off x="8967574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142335F-BF21-4908-B632-8BD5353060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53118" y="5650820"/>
            <a:ext cx="1082588" cy="10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4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FB96BB-0158-4698-8A5E-CB45572CE221}"/>
              </a:ext>
            </a:extLst>
          </p:cNvPr>
          <p:cNvSpPr/>
          <p:nvPr userDrawn="1"/>
        </p:nvSpPr>
        <p:spPr>
          <a:xfrm>
            <a:off x="0" y="5445224"/>
            <a:ext cx="12188825" cy="1412776"/>
          </a:xfrm>
          <a:prstGeom prst="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2E1D1-203A-460A-AF98-8E838E22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8211B-ABFD-48B0-A58F-3B5F1CA0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946E4-3793-47E5-864D-3DC53767D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89DA0-6B20-4F3D-BF18-BD35C310C34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05F0B7-9B21-490C-8072-3C7FA6E3F096}"/>
              </a:ext>
            </a:extLst>
          </p:cNvPr>
          <p:cNvSpPr txBox="1">
            <a:spLocks/>
          </p:cNvSpPr>
          <p:nvPr userDrawn="1"/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06587F-137F-4C26-BB19-EBDD410B5642}" type="datetimeFigureOut">
              <a:rPr lang="en-GB" smtClean="0"/>
              <a:pPr/>
              <a:t>15/03/2023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B56F6A-0AF8-423D-8516-CFFC867CD035}"/>
              </a:ext>
            </a:extLst>
          </p:cNvPr>
          <p:cNvSpPr txBox="1">
            <a:spLocks/>
          </p:cNvSpPr>
          <p:nvPr userDrawn="1"/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2538-2416-4299-BB7A-9993D1CB4CA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FFACDD-65B8-43D6-BA20-F2F204191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3118" y="5650820"/>
            <a:ext cx="1082588" cy="107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6C035-D153-40D8-B9A1-F169E7BC28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8176" r="11919" b="17032"/>
          <a:stretch/>
        </p:blipFill>
        <p:spPr>
          <a:xfrm>
            <a:off x="-1" y="0"/>
            <a:ext cx="12386101" cy="69671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EC965-766B-4BC0-B6CF-A0A87765875C}"/>
              </a:ext>
            </a:extLst>
          </p:cNvPr>
          <p:cNvGrpSpPr/>
          <p:nvPr userDrawn="1"/>
        </p:nvGrpSpPr>
        <p:grpSpPr>
          <a:xfrm>
            <a:off x="6443938" y="1068324"/>
            <a:ext cx="2441280" cy="2182459"/>
            <a:chOff x="5379550" y="1098646"/>
            <a:chExt cx="2441280" cy="218245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0DE076-D9EA-445F-9506-76856EBD9B5B}"/>
                </a:ext>
              </a:extLst>
            </p:cNvPr>
            <p:cNvSpPr/>
            <p:nvPr/>
          </p:nvSpPr>
          <p:spPr>
            <a:xfrm>
              <a:off x="5379550" y="1098646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lvl="0"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 kern="12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tangle: Single Corner Rounded 13">
              <a:extLst>
                <a:ext uri="{FF2B5EF4-FFF2-40B4-BE49-F238E27FC236}">
                  <a16:creationId xmlns:a16="http://schemas.microsoft.com/office/drawing/2014/main" id="{0E6B8FC6-8117-43B2-97ED-146CBD0CA88D}"/>
                </a:ext>
              </a:extLst>
            </p:cNvPr>
            <p:cNvSpPr/>
            <p:nvPr/>
          </p:nvSpPr>
          <p:spPr>
            <a:xfrm>
              <a:off x="5563795" y="1355782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3207EF-89A4-4F3C-8BFB-97B644AA1199}"/>
              </a:ext>
            </a:extLst>
          </p:cNvPr>
          <p:cNvGrpSpPr/>
          <p:nvPr userDrawn="1"/>
        </p:nvGrpSpPr>
        <p:grpSpPr>
          <a:xfrm>
            <a:off x="9130747" y="1068324"/>
            <a:ext cx="2441280" cy="2182459"/>
            <a:chOff x="9029132" y="620974"/>
            <a:chExt cx="2441280" cy="218245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4882B5-4618-420E-ABB8-EFCFC7EF50CC}"/>
                </a:ext>
              </a:extLst>
            </p:cNvPr>
            <p:cNvSpPr/>
            <p:nvPr/>
          </p:nvSpPr>
          <p:spPr>
            <a:xfrm>
              <a:off x="9029132" y="620974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17" name="Rectangle: Single Corner Rounded 16">
              <a:extLst>
                <a:ext uri="{FF2B5EF4-FFF2-40B4-BE49-F238E27FC236}">
                  <a16:creationId xmlns:a16="http://schemas.microsoft.com/office/drawing/2014/main" id="{0E19328B-BD01-408E-A879-C586ECED7533}"/>
                </a:ext>
              </a:extLst>
            </p:cNvPr>
            <p:cNvSpPr/>
            <p:nvPr/>
          </p:nvSpPr>
          <p:spPr>
            <a:xfrm>
              <a:off x="9213377" y="878110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5AEE8C-3EB5-451D-AF20-9E659CD36705}"/>
              </a:ext>
            </a:extLst>
          </p:cNvPr>
          <p:cNvGrpSpPr/>
          <p:nvPr userDrawn="1"/>
        </p:nvGrpSpPr>
        <p:grpSpPr>
          <a:xfrm>
            <a:off x="6445339" y="3524921"/>
            <a:ext cx="2441280" cy="2182459"/>
            <a:chOff x="5380951" y="3555243"/>
            <a:chExt cx="2441280" cy="21824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E22189-8ECD-4824-9866-0EBF54447F64}"/>
                </a:ext>
              </a:extLst>
            </p:cNvPr>
            <p:cNvSpPr/>
            <p:nvPr/>
          </p:nvSpPr>
          <p:spPr>
            <a:xfrm>
              <a:off x="5380951" y="3555243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20" name="Rectangle: Single Corner Rounded 19">
              <a:extLst>
                <a:ext uri="{FF2B5EF4-FFF2-40B4-BE49-F238E27FC236}">
                  <a16:creationId xmlns:a16="http://schemas.microsoft.com/office/drawing/2014/main" id="{443BDFFA-5F8A-4B00-8EFE-E1A99A9ADF74}"/>
                </a:ext>
              </a:extLst>
            </p:cNvPr>
            <p:cNvSpPr/>
            <p:nvPr/>
          </p:nvSpPr>
          <p:spPr>
            <a:xfrm>
              <a:off x="5561573" y="3812379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AB07A6-5BC5-4C23-995E-C11D5C04D6FD}"/>
              </a:ext>
            </a:extLst>
          </p:cNvPr>
          <p:cNvGrpSpPr/>
          <p:nvPr userDrawn="1"/>
        </p:nvGrpSpPr>
        <p:grpSpPr>
          <a:xfrm>
            <a:off x="9130747" y="3524921"/>
            <a:ext cx="2441280" cy="2182459"/>
            <a:chOff x="8066359" y="3555243"/>
            <a:chExt cx="2441280" cy="218245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99272D-ADE8-4858-95EB-FF3195882E0F}"/>
                </a:ext>
              </a:extLst>
            </p:cNvPr>
            <p:cNvSpPr/>
            <p:nvPr/>
          </p:nvSpPr>
          <p:spPr>
            <a:xfrm>
              <a:off x="8066359" y="3555243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3E8272CF-A133-437B-8EEA-506BAD78A586}"/>
                </a:ext>
              </a:extLst>
            </p:cNvPr>
            <p:cNvSpPr/>
            <p:nvPr/>
          </p:nvSpPr>
          <p:spPr>
            <a:xfrm>
              <a:off x="8263830" y="3812379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09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mailto:sj2151@bath.ac.u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teacherchampions@bath.ac.u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73D91F4-F3F5-4962-A55C-AF66B8F37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5" b="2984"/>
          <a:stretch/>
        </p:blipFill>
        <p:spPr bwMode="auto">
          <a:xfrm>
            <a:off x="0" y="-60158"/>
            <a:ext cx="12188825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404279-6D7A-4E92-8B2B-95E3DE6A156A}"/>
              </a:ext>
            </a:extLst>
          </p:cNvPr>
          <p:cNvSpPr txBox="1">
            <a:spLocks/>
          </p:cNvSpPr>
          <p:nvPr/>
        </p:nvSpPr>
        <p:spPr>
          <a:xfrm>
            <a:off x="3642514" y="1406544"/>
            <a:ext cx="4903795" cy="1743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400" b="0" dirty="0">
                <a:latin typeface="Calibri" panose="020F0502020204030204" pitchFamily="34" charset="0"/>
                <a:cs typeface="Calibri" panose="020F0502020204030204" pitchFamily="34" charset="0"/>
              </a:rPr>
              <a:t>Teacher Champion Programme Welcome Pack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735C-5DD6-42E7-89F5-96200280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58" y="5685754"/>
            <a:ext cx="1476091" cy="965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4CDEA-D5AB-4913-8D91-55F82505F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1" y="6011286"/>
            <a:ext cx="1743607" cy="640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1B88-FD47-46E6-98F0-8B82873B7525}"/>
              </a:ext>
            </a:extLst>
          </p:cNvPr>
          <p:cNvSpPr txBox="1"/>
          <p:nvPr/>
        </p:nvSpPr>
        <p:spPr>
          <a:xfrm>
            <a:off x="3139149" y="3429000"/>
            <a:ext cx="5859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pack you will find useful information about who is running the programme and who you can contact if you have any questions.</a:t>
            </a:r>
          </a:p>
        </p:txBody>
      </p:sp>
    </p:spTree>
    <p:extLst>
      <p:ext uri="{BB962C8B-B14F-4D97-AF65-F5344CB8AC3E}">
        <p14:creationId xmlns:p14="http://schemas.microsoft.com/office/powerpoint/2010/main" val="15143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73D91F4-F3F5-4962-A55C-AF66B8F37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5" b="2984"/>
          <a:stretch/>
        </p:blipFill>
        <p:spPr bwMode="auto">
          <a:xfrm>
            <a:off x="0" y="-60158"/>
            <a:ext cx="12188825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404279-6D7A-4E92-8B2B-95E3DE6A156A}"/>
              </a:ext>
            </a:extLst>
          </p:cNvPr>
          <p:cNvSpPr txBox="1">
            <a:spLocks/>
          </p:cNvSpPr>
          <p:nvPr/>
        </p:nvSpPr>
        <p:spPr>
          <a:xfrm>
            <a:off x="415983" y="2557250"/>
            <a:ext cx="4903795" cy="1743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b="0" dirty="0">
                <a:latin typeface="Calibri" panose="020F0502020204030204" pitchFamily="34" charset="0"/>
                <a:cs typeface="Calibri" panose="020F0502020204030204" pitchFamily="34" charset="0"/>
              </a:rPr>
              <a:t>Meet the Teacher Champions Programme Team </a:t>
            </a:r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E2569A5-8285-4CB9-904A-45B0D2C40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 b="13635"/>
          <a:stretch/>
        </p:blipFill>
        <p:spPr>
          <a:xfrm>
            <a:off x="9508292" y="344372"/>
            <a:ext cx="2055998" cy="2091652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05C7DD7-0DE3-4535-BDA4-33AA28367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44373"/>
            <a:ext cx="2091652" cy="2091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CCD54-0E77-496B-ACD6-24E17DAF91DB}"/>
              </a:ext>
            </a:extLst>
          </p:cNvPr>
          <p:cNvSpPr txBox="1"/>
          <p:nvPr/>
        </p:nvSpPr>
        <p:spPr>
          <a:xfrm>
            <a:off x="5735760" y="2413337"/>
            <a:ext cx="2808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Ross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Widening Access and Participation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FAFEB-7A02-43C0-AD02-CBFB6E7F2EC0}"/>
              </a:ext>
            </a:extLst>
          </p:cNvPr>
          <p:cNvSpPr txBox="1"/>
          <p:nvPr/>
        </p:nvSpPr>
        <p:spPr>
          <a:xfrm>
            <a:off x="9113986" y="2436024"/>
            <a:ext cx="2808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Samantha Jones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Champion Programme Lead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663AD-4407-4679-A889-6ECDF7F66815}"/>
              </a:ext>
            </a:extLst>
          </p:cNvPr>
          <p:cNvSpPr txBox="1"/>
          <p:nvPr/>
        </p:nvSpPr>
        <p:spPr>
          <a:xfrm>
            <a:off x="7317438" y="5728091"/>
            <a:ext cx="2808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Esther Reeves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Outreach Programmes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735C-5DD6-42E7-89F5-962002805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058" y="5685754"/>
            <a:ext cx="1476091" cy="965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4CDEA-D5AB-4913-8D91-55F82505F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01" y="6011286"/>
            <a:ext cx="1743607" cy="64013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87E3631-E64F-34FB-A9C4-5DE4037E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078" y="3414906"/>
            <a:ext cx="19716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73D91F4-F3F5-4962-A55C-AF66B8F37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5" b="2984"/>
          <a:stretch/>
        </p:blipFill>
        <p:spPr bwMode="auto">
          <a:xfrm>
            <a:off x="0" y="-60158"/>
            <a:ext cx="12188825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404279-6D7A-4E92-8B2B-95E3DE6A156A}"/>
              </a:ext>
            </a:extLst>
          </p:cNvPr>
          <p:cNvSpPr txBox="1">
            <a:spLocks/>
          </p:cNvSpPr>
          <p:nvPr/>
        </p:nvSpPr>
        <p:spPr>
          <a:xfrm>
            <a:off x="-177840" y="401481"/>
            <a:ext cx="4706591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4000" b="0" dirty="0">
                <a:latin typeface="Calibri" panose="020F0502020204030204" pitchFamily="34" charset="0"/>
                <a:cs typeface="Calibri" panose="020F0502020204030204" pitchFamily="34" charset="0"/>
              </a:rPr>
              <a:t>Meet your Peer Group Facilitators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CCD54-0E77-496B-ACD6-24E17DAF91DB}"/>
              </a:ext>
            </a:extLst>
          </p:cNvPr>
          <p:cNvSpPr txBox="1"/>
          <p:nvPr/>
        </p:nvSpPr>
        <p:spPr>
          <a:xfrm>
            <a:off x="4661603" y="2178439"/>
            <a:ext cx="2240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Eagleton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Recruitment &amp; Admissions Insight Manager </a:t>
            </a:r>
          </a:p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FAFEB-7A02-43C0-AD02-CBFB6E7F2EC0}"/>
              </a:ext>
            </a:extLst>
          </p:cNvPr>
          <p:cNvSpPr txBox="1"/>
          <p:nvPr/>
        </p:nvSpPr>
        <p:spPr>
          <a:xfrm>
            <a:off x="8501927" y="2227379"/>
            <a:ext cx="211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Hannah Kirby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Careers Advisors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663AD-4407-4679-A889-6ECDF7F66815}"/>
              </a:ext>
            </a:extLst>
          </p:cNvPr>
          <p:cNvSpPr txBox="1"/>
          <p:nvPr/>
        </p:nvSpPr>
        <p:spPr>
          <a:xfrm>
            <a:off x="8541845" y="4103823"/>
            <a:ext cx="211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Wilsonlock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Undergraduate Admissions Selector</a:t>
            </a:r>
          </a:p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653998-AB5A-4108-904A-A72126F9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896" y="397188"/>
            <a:ext cx="1641020" cy="1641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A89A48-C53D-4F44-823B-A3C9EEE7F6A2}"/>
              </a:ext>
            </a:extLst>
          </p:cNvPr>
          <p:cNvSpPr txBox="1"/>
          <p:nvPr/>
        </p:nvSpPr>
        <p:spPr>
          <a:xfrm>
            <a:off x="356731" y="1602613"/>
            <a:ext cx="4304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 with many more guest speakers from the university throughout the programme…</a:t>
            </a:r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A9CEB79-1F43-453B-B210-9000C81D9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0" b="11846"/>
          <a:stretch/>
        </p:blipFill>
        <p:spPr>
          <a:xfrm>
            <a:off x="6853943" y="389729"/>
            <a:ext cx="1632235" cy="15839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9DFED4-FB3F-4DD4-9C76-8DDBC58503E4}"/>
              </a:ext>
            </a:extLst>
          </p:cNvPr>
          <p:cNvSpPr txBox="1"/>
          <p:nvPr/>
        </p:nvSpPr>
        <p:spPr>
          <a:xfrm>
            <a:off x="6488058" y="2214458"/>
            <a:ext cx="24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Katherine Davis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Pathway to Bath Programme Lead</a:t>
            </a:r>
          </a:p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C92C22B-A8DC-44F9-B226-1AF5D2A7E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92" y="3678553"/>
            <a:ext cx="1663735" cy="16637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8D514F-259F-45AD-ADB8-0979CD0E9FF7}"/>
              </a:ext>
            </a:extLst>
          </p:cNvPr>
          <p:cNvSpPr txBox="1"/>
          <p:nvPr/>
        </p:nvSpPr>
        <p:spPr>
          <a:xfrm>
            <a:off x="6529736" y="5347545"/>
            <a:ext cx="2280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Ross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Widening Access and Participation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319AB6-0A60-4A23-A953-634679A354A2}"/>
              </a:ext>
            </a:extLst>
          </p:cNvPr>
          <p:cNvSpPr txBox="1"/>
          <p:nvPr/>
        </p:nvSpPr>
        <p:spPr>
          <a:xfrm>
            <a:off x="4661603" y="5368567"/>
            <a:ext cx="2054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Nerys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Shah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Widening Access &amp; Participation Manager</a:t>
            </a:r>
          </a:p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5228F78-311B-412E-A236-AF485AB73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0137" y="3678553"/>
            <a:ext cx="1607921" cy="16079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029607-C7EB-4C34-B4C9-A2304A929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901" y="6011286"/>
            <a:ext cx="1743607" cy="640135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E6BC0A58-9A18-416A-A793-13CA02B5F0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4629"/>
          <a:stretch/>
        </p:blipFill>
        <p:spPr>
          <a:xfrm>
            <a:off x="1588590" y="5671802"/>
            <a:ext cx="1307612" cy="854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95351-6814-F22D-4CD5-77E247D0B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5101" y="397188"/>
            <a:ext cx="1641020" cy="16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73D91F4-F3F5-4962-A55C-AF66B8F37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5" b="2984"/>
          <a:stretch/>
        </p:blipFill>
        <p:spPr bwMode="auto">
          <a:xfrm>
            <a:off x="0" y="0"/>
            <a:ext cx="12188825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2735C-5DD6-42E7-89F5-96200280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58" y="5685754"/>
            <a:ext cx="1476091" cy="965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4CDEA-D5AB-4913-8D91-55F82505F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1" y="6011286"/>
            <a:ext cx="1743607" cy="640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74644-E234-4760-A877-DC7AFFFF2034}"/>
              </a:ext>
            </a:extLst>
          </p:cNvPr>
          <p:cNvSpPr txBox="1"/>
          <p:nvPr/>
        </p:nvSpPr>
        <p:spPr>
          <a:xfrm>
            <a:off x="1150706" y="1472996"/>
            <a:ext cx="5527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 Email: </a:t>
            </a: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teacherchampions@bath.ac.uk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Samantha Jones: </a:t>
            </a: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sj2151@bath.ac.uk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A98D4-EACC-4A3F-90A7-6C5A257B3B09}"/>
              </a:ext>
            </a:extLst>
          </p:cNvPr>
          <p:cNvSpPr txBox="1"/>
          <p:nvPr/>
        </p:nvSpPr>
        <p:spPr>
          <a:xfrm>
            <a:off x="934949" y="501133"/>
            <a:ext cx="364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22727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gineering">
  <a:themeElements>
    <a:clrScheme name="Custom 17">
      <a:dk1>
        <a:srgbClr val="000000"/>
      </a:dk1>
      <a:lt1>
        <a:srgbClr val="FFFFFF"/>
      </a:lt1>
      <a:dk2>
        <a:srgbClr val="1B4974"/>
      </a:dk2>
      <a:lt2>
        <a:srgbClr val="E5E8E8"/>
      </a:lt2>
      <a:accent1>
        <a:srgbClr val="38965D"/>
      </a:accent1>
      <a:accent2>
        <a:srgbClr val="FBBB20"/>
      </a:accent2>
      <a:accent3>
        <a:srgbClr val="32B7BB"/>
      </a:accent3>
      <a:accent4>
        <a:srgbClr val="E94F38"/>
      </a:accent4>
      <a:accent5>
        <a:srgbClr val="0093DA"/>
      </a:accent5>
      <a:accent6>
        <a:srgbClr val="F3A9BE"/>
      </a:accent6>
      <a:hlink>
        <a:srgbClr val="0563C1"/>
      </a:hlink>
      <a:folHlink>
        <a:srgbClr val="934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24FAB94-46B7-084D-B3FD-41877286C9A7}" vid="{016ECFDE-EE76-FF4A-89B1-A39F322CFF7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579319E0FC043A020CF81BBFA262F" ma:contentTypeVersion="15" ma:contentTypeDescription="Create a new document." ma:contentTypeScope="" ma:versionID="2c350a3316718e7f60478babbd0291f1">
  <xsd:schema xmlns:xsd="http://www.w3.org/2001/XMLSchema" xmlns:xs="http://www.w3.org/2001/XMLSchema" xmlns:p="http://schemas.microsoft.com/office/2006/metadata/properties" xmlns:ns2="6e1f99cb-a366-49e9-bd4c-bed800eba288" xmlns:ns3="0163554b-848e-4ac3-9d50-24f8beb289d2" xmlns:ns4="7baf63a6-8159-4531-922f-8d695af1915f" targetNamespace="http://schemas.microsoft.com/office/2006/metadata/properties" ma:root="true" ma:fieldsID="7c791d96f1eecab200611979df7bd2cd" ns2:_="" ns3:_="" ns4:_="">
    <xsd:import namespace="6e1f99cb-a366-49e9-bd4c-bed800eba288"/>
    <xsd:import namespace="0163554b-848e-4ac3-9d50-24f8beb289d2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f99cb-a366-49e9-bd4c-bed800eba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3554b-848e-4ac3-9d50-24f8beb289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f0c7d96-3755-4d1f-b330-c3286254817a}" ma:internalName="TaxCatchAll" ma:showField="CatchAllData" ma:web="0163554b-848e-4ac3-9d50-24f8beb289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af63a6-8159-4531-922f-8d695af1915f" xsi:nil="true"/>
    <lcf76f155ced4ddcb4097134ff3c332f xmlns="6e1f99cb-a366-49e9-bd4c-bed800eba28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6389F9-8F61-4BFB-A161-675810AF32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f99cb-a366-49e9-bd4c-bed800eba288"/>
    <ds:schemaRef ds:uri="0163554b-848e-4ac3-9d50-24f8beb289d2"/>
    <ds:schemaRef ds:uri="7baf63a6-8159-4531-922f-8d695af19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220E13-D325-4A9E-AA7A-0D1409275EB9}">
  <ds:schemaRefs>
    <ds:schemaRef ds:uri="http://schemas.microsoft.com/office/infopath/2007/PartnerControls"/>
    <ds:schemaRef ds:uri="http://purl.org/dc/elements/1.1/"/>
    <ds:schemaRef ds:uri="0163554b-848e-4ac3-9d50-24f8beb289d2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7baf63a6-8159-4531-922f-8d695af1915f"/>
    <ds:schemaRef ds:uri="6e1f99cb-a366-49e9-bd4c-bed800eba2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134</Words>
  <Application>Microsoft Office PowerPoint</Application>
  <PresentationFormat>Custom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Franklin Gothic Medium</vt:lpstr>
      <vt:lpstr>Montserrat</vt:lpstr>
      <vt:lpstr>Engineering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making your PowerPoint  presentation accessible</dc:title>
  <dc:creator>Andrew Long</dc:creator>
  <cp:lastModifiedBy>Maddie Stoodley</cp:lastModifiedBy>
  <cp:revision>28</cp:revision>
  <dcterms:created xsi:type="dcterms:W3CDTF">2021-04-01T13:35:05Z</dcterms:created>
  <dcterms:modified xsi:type="dcterms:W3CDTF">2023-03-15T12:27:10Z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0x01010068D579319E0FC043A020CF81BBFA262F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