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4"/>
    <p:sldMasterId id="2147483721" r:id="rId5"/>
    <p:sldMasterId id="2147483722" r:id="rId6"/>
  </p:sldMasterIdLst>
  <p:notesMasterIdLst>
    <p:notesMasterId r:id="rId13"/>
  </p:notesMasterIdLst>
  <p:handoutMasterIdLst>
    <p:handoutMasterId r:id="rId14"/>
  </p:handoutMasterIdLst>
  <p:sldIdLst>
    <p:sldId id="298" r:id="rId7"/>
    <p:sldId id="279" r:id="rId8"/>
    <p:sldId id="300" r:id="rId9"/>
    <p:sldId id="299" r:id="rId10"/>
    <p:sldId id="301" r:id="rId11"/>
    <p:sldId id="302" r:id="rId12"/>
  </p:sldIdLst>
  <p:sldSz cx="12188825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8" pos="34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te Awdry" initials="KA" lastIdx="3" clrIdx="0">
    <p:extLst>
      <p:ext uri="{19B8F6BF-5375-455C-9EA6-DF929625EA0E}">
        <p15:presenceInfo xmlns:p15="http://schemas.microsoft.com/office/powerpoint/2012/main" userId="S::ka776@bath.ac.uk::ba1e238a-6933-4883-aa8c-71fca141248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4974"/>
    <a:srgbClr val="FABA21"/>
    <a:srgbClr val="0094DB"/>
    <a:srgbClr val="EB4F38"/>
    <a:srgbClr val="40AE67"/>
    <a:srgbClr val="33B8BA"/>
    <a:srgbClr val="F5A8BD"/>
    <a:srgbClr val="555E6B"/>
    <a:srgbClr val="3896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F7D05BC-FEB9-4A11-86D8-54B244A9D63C}" v="2" dt="2023-03-14T13:51:13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808" y="44"/>
      </p:cViewPr>
      <p:guideLst>
        <p:guide orient="horz" pos="2160"/>
        <p:guide pos="347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5CD2D359-F79C-45E1-A73E-9C850141A9DB}" type="datetime1">
              <a:rPr lang="en-GB" smtClean="0"/>
              <a:t>15/03/2023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A4CBEF8-5CDE-472B-839B-B8BB0C88100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32892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67D4547-CE67-4CF8-B508-60980E6239CD}" type="datetime1">
              <a:rPr lang="en-GB" noProof="0" smtClean="0"/>
              <a:t>15/03/2023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B98AFB-CB0D-4DFE-87B9-B4B0D0DE73CD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128058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01282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3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316484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4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9752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5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151146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6BB98AFB-CB0D-4DFE-87B9-B4B0D0DE73CD}" type="slidenum">
              <a:rPr lang="en-GB" noProof="0" smtClean="0"/>
              <a:t>6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13619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20000" y="511162"/>
            <a:ext cx="8928992" cy="25164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8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Master title</a:t>
            </a:r>
          </a:p>
        </p:txBody>
      </p:sp>
      <p:sp>
        <p:nvSpPr>
          <p:cNvPr id="11" name="Picture Placeholder 15">
            <a:extLst>
              <a:ext uri="{FF2B5EF4-FFF2-40B4-BE49-F238E27FC236}">
                <a16:creationId xmlns:a16="http://schemas.microsoft.com/office/drawing/2014/main" id="{7B97EC04-E12B-7943-A228-F86A9CC2053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7175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5502472" y="0"/>
            <a:ext cx="6670477" cy="6957392"/>
          </a:xfrm>
          <a:prstGeom prst="rect">
            <a:avLst/>
          </a:prstGeom>
          <a:ln w="50800">
            <a:noFill/>
            <a:miter lim="800000"/>
          </a:ln>
        </p:spPr>
        <p:txBody>
          <a:bodyPr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7516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9907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1412" y="533400"/>
            <a:ext cx="2362201" cy="5486400"/>
          </a:xfrm>
          <a:prstGeom prst="rect">
            <a:avLst/>
          </a:prstGeom>
        </p:spPr>
        <p:txBody>
          <a:bodyPr vert="eaVert"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5213" y="533400"/>
            <a:ext cx="7467599" cy="5486400"/>
          </a:xfrm>
          <a:prstGeom prst="rect">
            <a:avLst/>
          </a:prstGeom>
        </p:spPr>
        <p:txBody>
          <a:bodyPr vert="eaVert"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36831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812" y="1552416"/>
            <a:ext cx="8686801" cy="4191000"/>
          </a:xfrm>
          <a:prstGeom prst="rect">
            <a:avLst/>
          </a:prstGeo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860B1B46-72BB-2F4D-B18B-7DE6872AB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2915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50C3-BB25-4EB8-A355-4B03C01D4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697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7534-FEDA-781A-ED38-C98DFAC9E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0825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0AF9DD-66BB-83F3-18D8-642241BBD7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08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42AB7-CC23-01FC-E6E6-2411F04EC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6587F-137F-4C26-BB19-EBDD410B5642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B3096-FAF9-6318-F52C-19C8BA7B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020E8-E6AE-B3B2-899D-5763E8B73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A52538-2416-4299-BB7A-9993D1CB4C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2721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0F64-C6A6-4BAF-9640-A5374D809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764" y="908720"/>
            <a:ext cx="5832647" cy="208823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24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4B52E-7323-A746-8BAC-BAD9EDF46C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48000" y="3015534"/>
            <a:ext cx="6120878" cy="264571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49B7068-B074-CE42-ABFE-3EE1AEA8F6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F378E80-7892-B445-A6F1-0F38E96772B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2588400"/>
            <a:ext cx="1123200" cy="100800"/>
          </a:xfrm>
          <a:solidFill>
            <a:srgbClr val="F5A8BD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89D1C7F-A192-B245-A9C6-32FB796438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20000" y="980728"/>
            <a:ext cx="4870356" cy="1607672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lnSpc>
                <a:spcPct val="80000"/>
              </a:lnSpc>
              <a:defRPr sz="4300" b="1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Section title</a:t>
            </a:r>
          </a:p>
        </p:txBody>
      </p:sp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C33216FD-1667-418B-A14D-6ED2ACA5C6B7}"/>
              </a:ext>
            </a:extLst>
          </p:cNvPr>
          <p:cNvSpPr/>
          <p:nvPr userDrawn="1"/>
        </p:nvSpPr>
        <p:spPr>
          <a:xfrm>
            <a:off x="7462564" y="1628800"/>
            <a:ext cx="1368152" cy="1386734"/>
          </a:xfrm>
          <a:prstGeom prst="round2Same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139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0000" y="460997"/>
            <a:ext cx="4294291" cy="15228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>
              <a:defRPr sz="2800"/>
            </a:lvl1pPr>
          </a:lstStyle>
          <a:p>
            <a:pPr rtl="0"/>
            <a:r>
              <a:rPr lang="en-GB" noProof="0"/>
              <a:t>Click to edit </a:t>
            </a:r>
            <a:br>
              <a:rPr lang="en-GB" noProof="0"/>
            </a:br>
            <a:r>
              <a:rPr lang="en-GB" noProof="0"/>
              <a:t>sub title style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8A1ED66-D9C6-E343-B119-49844847F9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2203218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1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F7FFEF18-4AE0-D044-AF8F-96145EDEEC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15">
            <a:extLst>
              <a:ext uri="{FF2B5EF4-FFF2-40B4-BE49-F238E27FC236}">
                <a16:creationId xmlns:a16="http://schemas.microsoft.com/office/drawing/2014/main" id="{1CAD3585-5AF4-2944-8119-021EAD35BF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772816"/>
            <a:ext cx="864000" cy="72000"/>
          </a:xfrm>
          <a:solidFill>
            <a:srgbClr val="0094DB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86435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0E59A6CF-068B-3D44-8052-78084591AB7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8000" y="1983797"/>
            <a:ext cx="6120878" cy="2645713"/>
          </a:xfrm>
          <a:prstGeom prst="rect">
            <a:avLst/>
          </a:prstGeom>
        </p:spPr>
        <p:txBody>
          <a:bodyPr>
            <a:normAutofit/>
          </a:bodyPr>
          <a:lstStyle>
            <a:lvl1pPr marL="45720" indent="0">
              <a:lnSpc>
                <a:spcPct val="100000"/>
              </a:lnSpc>
              <a:buNone/>
              <a:defRPr sz="32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 marL="777240" indent="0">
              <a:lnSpc>
                <a:spcPct val="100000"/>
              </a:lnSpc>
              <a:buNone/>
              <a:defRPr sz="18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en-GB"/>
              <a:t>Edit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CD1A404-6ABE-174D-880B-9DC495DFF9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8000" y="336389"/>
            <a:ext cx="5473080" cy="1655832"/>
          </a:xfrm>
        </p:spPr>
        <p:txBody>
          <a:bodyPr anchor="ctr">
            <a:normAutofit/>
          </a:bodyPr>
          <a:lstStyle>
            <a:lvl1pPr marL="45720" indent="0" algn="l">
              <a:buNone/>
              <a:defRPr sz="2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9C45BB2E-639F-5F48-8290-C79A537F3C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74" y="6381750"/>
            <a:ext cx="5112965" cy="287338"/>
          </a:xfrm>
        </p:spPr>
        <p:txBody>
          <a:bodyPr anchor="ctr">
            <a:normAutofit/>
          </a:bodyPr>
          <a:lstStyle>
            <a:lvl1pPr marL="45720" indent="0">
              <a:buNone/>
              <a:defRPr sz="1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626D0FA-CF2C-004D-BC27-9A2BA775BDF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0000" y="1556791"/>
            <a:ext cx="864000" cy="72000"/>
          </a:xfrm>
          <a:solidFill>
            <a:srgbClr val="FABA21"/>
          </a:solidFill>
        </p:spPr>
        <p:txBody>
          <a:bodyPr/>
          <a:lstStyle>
            <a:lvl1pPr marL="45720" indent="0">
              <a:buNone/>
              <a:defRPr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16887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917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281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48942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0000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46281" y="1828800"/>
            <a:ext cx="4251960" cy="4191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60782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rtlCol="0" anchor="ctr"/>
          <a:lstStyle>
            <a:lvl1pPr>
              <a:defRPr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0000" y="1828799"/>
            <a:ext cx="4251960" cy="685801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20000" y="2590800"/>
            <a:ext cx="4251960" cy="34290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43265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533400"/>
            <a:ext cx="4114800" cy="1524000"/>
          </a:xfrm>
          <a:prstGeom prst="rect">
            <a:avLst/>
          </a:prstGeom>
        </p:spPr>
        <p:txBody>
          <a:bodyPr rtlCol="0" anchor="ctr">
            <a:normAutofit/>
          </a:bodyPr>
          <a:lstStyle>
            <a:lvl1pPr algn="l">
              <a:defRPr sz="3600" b="1"/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4411" y="533400"/>
            <a:ext cx="5638801" cy="5486400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0000" y="2209800"/>
            <a:ext cx="4114800" cy="38100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lnSpc>
                <a:spcPct val="110000"/>
              </a:lnSpc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82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6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EF22046-0CDF-D541-B180-5CD01941979B}"/>
              </a:ext>
            </a:extLst>
          </p:cNvPr>
          <p:cNvSpPr/>
          <p:nvPr userDrawn="1"/>
        </p:nvSpPr>
        <p:spPr>
          <a:xfrm>
            <a:off x="-21386" y="0"/>
            <a:ext cx="12210211" cy="695739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Sulis Head">
            <a:extLst>
              <a:ext uri="{FF2B5EF4-FFF2-40B4-BE49-F238E27FC236}">
                <a16:creationId xmlns:a16="http://schemas.microsoft.com/office/drawing/2014/main" id="{DF51CF94-E447-FE42-9E52-16E513E14D5A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0846940" y="5733256"/>
            <a:ext cx="952969" cy="95007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000" y="762000"/>
            <a:ext cx="8686801" cy="1066800"/>
          </a:xfrm>
          <a:prstGeom prst="rect">
            <a:avLst/>
          </a:prstGeom>
        </p:spPr>
        <p:txBody>
          <a:bodyPr vert="horz" lIns="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000" y="1828800"/>
            <a:ext cx="8686801" cy="4191000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9076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4" r:id="rId3"/>
    <p:sldLayoutId id="2147483715" r:id="rId4"/>
    <p:sldLayoutId id="2147483711" r:id="rId5"/>
    <p:sldLayoutId id="2147483712" r:id="rId6"/>
    <p:sldLayoutId id="2147483723" r:id="rId7"/>
    <p:sldLayoutId id="2147483713" r:id="rId8"/>
    <p:sldLayoutId id="2147483716" r:id="rId9"/>
    <p:sldLayoutId id="2147483717" r:id="rId10"/>
    <p:sldLayoutId id="2147483718" r:id="rId11"/>
    <p:sldLayoutId id="2147483719" r:id="rId12"/>
    <p:sldLayoutId id="2147483650" r:id="rId13"/>
    <p:sldLayoutId id="2147483720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36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bg1"/>
        </a:buClr>
        <a:buSzPct val="80000"/>
        <a:buFont typeface="Arial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SzPct val="80000"/>
        <a:buFont typeface="Arial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7724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097280" indent="-137160" algn="l" defTabSz="914400" rtl="0" eaLnBrk="1" latinLnBrk="0" hangingPunct="1">
        <a:lnSpc>
          <a:spcPct val="90000"/>
        </a:lnSpc>
        <a:spcBef>
          <a:spcPts val="600"/>
        </a:spcBef>
        <a:buClr>
          <a:schemeClr val="bg1"/>
        </a:buClr>
        <a:buSzPct val="80000"/>
        <a:buFont typeface="Arial" pitchFamily="34" charset="0"/>
        <a:buChar char="•"/>
        <a:defRPr sz="1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23444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37160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0876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645920" indent="-137160" algn="l" defTabSz="914400" rtl="0" eaLnBrk="1" latinLnBrk="0" hangingPunct="1">
        <a:spcBef>
          <a:spcPts val="600"/>
        </a:spcBef>
        <a:buSzPct val="80000"/>
        <a:buFont typeface="Arial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39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tudents at the Royal Crescent">
            <a:extLst>
              <a:ext uri="{FF2B5EF4-FFF2-40B4-BE49-F238E27FC236}">
                <a16:creationId xmlns:a16="http://schemas.microsoft.com/office/drawing/2014/main" id="{566C15AC-C1E4-45FE-B6EE-2B18C57719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</a:blip>
          <a:srcRect t="20312" r="11919" b="21407"/>
          <a:stretch/>
        </p:blipFill>
        <p:spPr>
          <a:xfrm>
            <a:off x="-303729" y="0"/>
            <a:ext cx="12492554" cy="547582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77EC0F-598A-4EBF-A50E-E781B8830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FDF3E-6688-41C6-88F5-409ECBBB6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271EE-F5E3-48B5-8FE3-23762A5ACA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6587F-137F-4C26-BB19-EBDD410B5642}" type="datetimeFigureOut">
              <a:rPr lang="en-GB" smtClean="0"/>
              <a:t>15/03/2023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F45F1-5BA6-4CE8-9BF8-9963CE911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AB40E-09EF-423E-8D22-E3E9D7C272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52538-2416-4299-BB7A-9993D1CB4CA2}" type="slidenum">
              <a:rPr lang="en-GB" smtClean="0"/>
              <a:t>‹#›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F8D4406-72C6-4866-8780-BED6083A0432}"/>
              </a:ext>
            </a:extLst>
          </p:cNvPr>
          <p:cNvSpPr/>
          <p:nvPr userDrawn="1"/>
        </p:nvSpPr>
        <p:spPr>
          <a:xfrm>
            <a:off x="0" y="5445224"/>
            <a:ext cx="12188825" cy="1412776"/>
          </a:xfrm>
          <a:prstGeom prst="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2585F5B-EA7B-4BF3-BC5D-FA2420EE9313}"/>
              </a:ext>
            </a:extLst>
          </p:cNvPr>
          <p:cNvSpPr/>
          <p:nvPr userDrawn="1"/>
        </p:nvSpPr>
        <p:spPr>
          <a:xfrm>
            <a:off x="9584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BD769BC-BD88-4B60-94BA-8768457E3C11}"/>
              </a:ext>
            </a:extLst>
          </p:cNvPr>
          <p:cNvSpPr/>
          <p:nvPr userDrawn="1"/>
        </p:nvSpPr>
        <p:spPr>
          <a:xfrm>
            <a:off x="36281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BE31E0-7D9F-4309-9905-5B97C892B187}"/>
              </a:ext>
            </a:extLst>
          </p:cNvPr>
          <p:cNvSpPr/>
          <p:nvPr userDrawn="1"/>
        </p:nvSpPr>
        <p:spPr>
          <a:xfrm>
            <a:off x="6297873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24A5BA-18E4-43CC-94FF-0094B9D8E9E5}"/>
              </a:ext>
            </a:extLst>
          </p:cNvPr>
          <p:cNvSpPr/>
          <p:nvPr userDrawn="1"/>
        </p:nvSpPr>
        <p:spPr>
          <a:xfrm>
            <a:off x="8967574" y="2511871"/>
            <a:ext cx="2265956" cy="2265956"/>
          </a:xfrm>
          <a:prstGeom prst="ellipse">
            <a:avLst/>
          </a:prstGeom>
          <a:solidFill>
            <a:srgbClr val="1B49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121876" tIns="60937" rIns="121876" bIns="60937"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Open Sans Condensed" panose="020B0806030504020204" pitchFamily="34" charset="0"/>
              <a:cs typeface="Mongolian Baiti" panose="03000500000000000000" pitchFamily="66" charset="0"/>
            </a:endParaRP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E142335F-BF21-4908-B632-8BD53530606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553118" y="5650820"/>
            <a:ext cx="1082588" cy="107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94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3FB96BB-0158-4698-8A5E-CB45572CE221}"/>
              </a:ext>
            </a:extLst>
          </p:cNvPr>
          <p:cNvSpPr/>
          <p:nvPr userDrawn="1"/>
        </p:nvSpPr>
        <p:spPr>
          <a:xfrm>
            <a:off x="0" y="5445224"/>
            <a:ext cx="12188825" cy="1412776"/>
          </a:xfrm>
          <a:prstGeom prst="rect">
            <a:avLst/>
          </a:prstGeom>
          <a:solidFill>
            <a:srgbClr val="1B497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92E1D1-203A-460A-AF98-8E838E224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24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8211B-ABFD-48B0-A58F-3B5F1CA0DA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7013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946E4-3793-47E5-864D-3DC53767D6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013" y="6356350"/>
            <a:ext cx="2741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789DA0-6B20-4F3D-BF18-BD35C310C34B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605F0B7-9B21-490C-8072-3C7FA6E3F096}"/>
              </a:ext>
            </a:extLst>
          </p:cNvPr>
          <p:cNvSpPr txBox="1">
            <a:spLocks/>
          </p:cNvSpPr>
          <p:nvPr userDrawn="1"/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06587F-137F-4C26-BB19-EBDD410B5642}" type="datetimeFigureOut">
              <a:rPr lang="en-GB" smtClean="0"/>
              <a:pPr/>
              <a:t>15/03/2023</a:t>
            </a:fld>
            <a:endParaRPr lang="en-GB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B3B56F6A-0AF8-423D-8516-CFFC867CD035}"/>
              </a:ext>
            </a:extLst>
          </p:cNvPr>
          <p:cNvSpPr txBox="1">
            <a:spLocks/>
          </p:cNvSpPr>
          <p:nvPr userDrawn="1"/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en-gb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EA52538-2416-4299-BB7A-9993D1CB4CA2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B6FFACDD-65B8-43D6-BA20-F2F204191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553118" y="5650820"/>
            <a:ext cx="1082588" cy="1078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ED6C035-D153-40D8-B9A1-F169E7BC286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50000"/>
                    </a14:imgEffect>
                  </a14:imgLayer>
                </a14:imgProps>
              </a:ext>
            </a:extLst>
          </a:blip>
          <a:srcRect t="8176" r="11919" b="17032"/>
          <a:stretch/>
        </p:blipFill>
        <p:spPr>
          <a:xfrm>
            <a:off x="-1" y="0"/>
            <a:ext cx="12386101" cy="696718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5EC965-766B-4BC0-B6CF-A0A87765875C}"/>
              </a:ext>
            </a:extLst>
          </p:cNvPr>
          <p:cNvGrpSpPr/>
          <p:nvPr userDrawn="1"/>
        </p:nvGrpSpPr>
        <p:grpSpPr>
          <a:xfrm>
            <a:off x="6443938" y="1068324"/>
            <a:ext cx="2441280" cy="2182459"/>
            <a:chOff x="5379550" y="1098646"/>
            <a:chExt cx="2441280" cy="218245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0DE076-D9EA-445F-9506-76856EBD9B5B}"/>
                </a:ext>
              </a:extLst>
            </p:cNvPr>
            <p:cNvSpPr/>
            <p:nvPr/>
          </p:nvSpPr>
          <p:spPr>
            <a:xfrm>
              <a:off x="5379550" y="1098646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lvl="0"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 kern="120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Rectangle: Single Corner Rounded 13">
              <a:extLst>
                <a:ext uri="{FF2B5EF4-FFF2-40B4-BE49-F238E27FC236}">
                  <a16:creationId xmlns:a16="http://schemas.microsoft.com/office/drawing/2014/main" id="{0E6B8FC6-8117-43B2-97ED-146CBD0CA88D}"/>
                </a:ext>
              </a:extLst>
            </p:cNvPr>
            <p:cNvSpPr/>
            <p:nvPr/>
          </p:nvSpPr>
          <p:spPr>
            <a:xfrm>
              <a:off x="5563795" y="1355782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23207EF-89A4-4F3C-8BFB-97B644AA1199}"/>
              </a:ext>
            </a:extLst>
          </p:cNvPr>
          <p:cNvGrpSpPr/>
          <p:nvPr userDrawn="1"/>
        </p:nvGrpSpPr>
        <p:grpSpPr>
          <a:xfrm>
            <a:off x="9130747" y="1068324"/>
            <a:ext cx="2441280" cy="2182459"/>
            <a:chOff x="9029132" y="620974"/>
            <a:chExt cx="2441280" cy="2182459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4882B5-4618-420E-ABB8-EFCFC7EF50CC}"/>
                </a:ext>
              </a:extLst>
            </p:cNvPr>
            <p:cNvSpPr/>
            <p:nvPr/>
          </p:nvSpPr>
          <p:spPr>
            <a:xfrm>
              <a:off x="9029132" y="620974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17" name="Rectangle: Single Corner Rounded 16">
              <a:extLst>
                <a:ext uri="{FF2B5EF4-FFF2-40B4-BE49-F238E27FC236}">
                  <a16:creationId xmlns:a16="http://schemas.microsoft.com/office/drawing/2014/main" id="{0E19328B-BD01-408E-A879-C586ECED7533}"/>
                </a:ext>
              </a:extLst>
            </p:cNvPr>
            <p:cNvSpPr/>
            <p:nvPr/>
          </p:nvSpPr>
          <p:spPr>
            <a:xfrm>
              <a:off x="9213377" y="878110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45AEE8C-3EB5-451D-AF20-9E659CD36705}"/>
              </a:ext>
            </a:extLst>
          </p:cNvPr>
          <p:cNvGrpSpPr/>
          <p:nvPr userDrawn="1"/>
        </p:nvGrpSpPr>
        <p:grpSpPr>
          <a:xfrm>
            <a:off x="6445339" y="3524921"/>
            <a:ext cx="2441280" cy="2182459"/>
            <a:chOff x="5380951" y="3555243"/>
            <a:chExt cx="2441280" cy="2182459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AE22189-8ECD-4824-9866-0EBF54447F64}"/>
                </a:ext>
              </a:extLst>
            </p:cNvPr>
            <p:cNvSpPr/>
            <p:nvPr/>
          </p:nvSpPr>
          <p:spPr>
            <a:xfrm>
              <a:off x="5380951" y="3555243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20" name="Rectangle: Single Corner Rounded 19">
              <a:extLst>
                <a:ext uri="{FF2B5EF4-FFF2-40B4-BE49-F238E27FC236}">
                  <a16:creationId xmlns:a16="http://schemas.microsoft.com/office/drawing/2014/main" id="{443BDFFA-5F8A-4B00-8EFE-E1A99A9ADF74}"/>
                </a:ext>
              </a:extLst>
            </p:cNvPr>
            <p:cNvSpPr/>
            <p:nvPr/>
          </p:nvSpPr>
          <p:spPr>
            <a:xfrm>
              <a:off x="5561573" y="3812379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AB07A6-5BC5-4C23-995E-C11D5C04D6FD}"/>
              </a:ext>
            </a:extLst>
          </p:cNvPr>
          <p:cNvGrpSpPr/>
          <p:nvPr userDrawn="1"/>
        </p:nvGrpSpPr>
        <p:grpSpPr>
          <a:xfrm>
            <a:off x="9130747" y="3524921"/>
            <a:ext cx="2441280" cy="2182459"/>
            <a:chOff x="8066359" y="3555243"/>
            <a:chExt cx="2441280" cy="2182459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D99272D-ADE8-4858-95EB-FF3195882E0F}"/>
                </a:ext>
              </a:extLst>
            </p:cNvPr>
            <p:cNvSpPr/>
            <p:nvPr/>
          </p:nvSpPr>
          <p:spPr>
            <a:xfrm>
              <a:off x="8066359" y="3555243"/>
              <a:ext cx="2441280" cy="2182459"/>
            </a:xfrm>
            <a:custGeom>
              <a:avLst/>
              <a:gdLst>
                <a:gd name="connsiteX0" fmla="*/ 0 w 2441280"/>
                <a:gd name="connsiteY0" fmla="*/ 0 h 1464768"/>
                <a:gd name="connsiteX1" fmla="*/ 2441280 w 2441280"/>
                <a:gd name="connsiteY1" fmla="*/ 0 h 1464768"/>
                <a:gd name="connsiteX2" fmla="*/ 2441280 w 2441280"/>
                <a:gd name="connsiteY2" fmla="*/ 1464768 h 1464768"/>
                <a:gd name="connsiteX3" fmla="*/ 0 w 2441280"/>
                <a:gd name="connsiteY3" fmla="*/ 1464768 h 1464768"/>
                <a:gd name="connsiteX4" fmla="*/ 0 w 2441280"/>
                <a:gd name="connsiteY4" fmla="*/ 0 h 14647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41280" h="1464768">
                  <a:moveTo>
                    <a:pt x="0" y="0"/>
                  </a:moveTo>
                  <a:lnTo>
                    <a:pt x="2441280" y="0"/>
                  </a:lnTo>
                  <a:lnTo>
                    <a:pt x="2441280" y="1464768"/>
                  </a:lnTo>
                  <a:lnTo>
                    <a:pt x="0" y="14647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0000" tIns="540000" rIns="180000" bIns="180000" numCol="1" spcCol="1270" anchor="t" anchorCtr="0">
              <a:noAutofit/>
            </a:bodyPr>
            <a:lstStyle/>
            <a:p>
              <a:pPr defTabSz="933450">
                <a:spcBef>
                  <a:spcPct val="0"/>
                </a:spcBef>
                <a:spcAft>
                  <a:spcPct val="35000"/>
                </a:spcAft>
              </a:pPr>
              <a:endParaRPr lang="en-GB" sz="1600" b="1">
                <a:solidFill>
                  <a:srgbClr val="202329"/>
                </a:solidFill>
                <a:latin typeface="+mj-lt"/>
              </a:endParaRPr>
            </a:p>
          </p:txBody>
        </p:sp>
        <p:sp>
          <p:nvSpPr>
            <p:cNvPr id="23" name="Rectangle: Single Corner Rounded 22">
              <a:extLst>
                <a:ext uri="{FF2B5EF4-FFF2-40B4-BE49-F238E27FC236}">
                  <a16:creationId xmlns:a16="http://schemas.microsoft.com/office/drawing/2014/main" id="{3E8272CF-A133-437B-8EEA-506BAD78A586}"/>
                </a:ext>
              </a:extLst>
            </p:cNvPr>
            <p:cNvSpPr/>
            <p:nvPr/>
          </p:nvSpPr>
          <p:spPr>
            <a:xfrm>
              <a:off x="8263830" y="3812379"/>
              <a:ext cx="1123200" cy="100800"/>
            </a:xfrm>
            <a:prstGeom prst="round1Rect">
              <a:avLst/>
            </a:prstGeom>
            <a:solidFill>
              <a:srgbClr val="0094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709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bath.ac.uk/topics/outreach-resource-hub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ath.ac.uk/campaigns/outreach-programmes/" TargetMode="External"/><Relationship Id="rId5" Type="http://schemas.openxmlformats.org/officeDocument/2006/relationships/hyperlink" Target="https://www.bath.ac.uk/corporate-information/widening-participation-criteria-for-students/" TargetMode="External"/><Relationship Id="rId4" Type="http://schemas.openxmlformats.org/officeDocument/2006/relationships/hyperlink" Target="https://www.bath.ac.uk/campaigns/widening-access-outreach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bath.ac.uk/campaigns/undergraduate-open-day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ath.ac.uk/campaigns/undergraduate-campus-tours/" TargetMode="External"/><Relationship Id="rId5" Type="http://schemas.openxmlformats.org/officeDocument/2006/relationships/hyperlink" Target="https://eur01.safelinks.protection.outlook.com/?url=https%3A%2F%2Fmassinteract.com%2Funiversity-of-bath%2F&amp;data=04%7C01%7Csj2151%40bath.ac.uk%7C0384291aa1224da8f4d008da0e5994fc%7C377e3d224ea1422db0ad8fcc89406b9e%7C0%7C0%7C637838075148474036%7CUnknown%7CTWFpbGZsb3d8eyJWIjoiMC4wLjAwMDAiLCJQIjoiV2luMzIiLCJBTiI6Ik1haWwiLCJXVCI6Mn0%3D%7C3000&amp;sdata=iu71%2FmOEmgu8iW1T68iQedhUg4IQygE7xvTLfD6tDug%3D&amp;reserved=0" TargetMode="External"/><Relationship Id="rId4" Type="http://schemas.openxmlformats.org/officeDocument/2006/relationships/hyperlink" Target="https://www.bath.ac.uk/topics/undergraduate-virtual-experience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bath.ac.uk/campaigns/forced-migration-student-experiences-at-bath/" TargetMode="External"/><Relationship Id="rId3" Type="http://schemas.openxmlformats.org/officeDocument/2006/relationships/image" Target="../media/image5.png"/><Relationship Id="rId7" Type="http://schemas.openxmlformats.org/officeDocument/2006/relationships/hyperlink" Target="https://www.bath.ac.uk/campaigns/young-adult-carer-student-experiences-at-bath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bath.ac.uk/campaigns/care-leaver-student-experiences-at-bath/" TargetMode="External"/><Relationship Id="rId5" Type="http://schemas.openxmlformats.org/officeDocument/2006/relationships/hyperlink" Target="https://www.bath.ac.uk/topics/funding-your-studies/" TargetMode="External"/><Relationship Id="rId4" Type="http://schemas.openxmlformats.org/officeDocument/2006/relationships/hyperlink" Target="https://blogs.bath.ac.uk/student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ur01.safelinks.protection.outlook.com/?url=https%3A%2F%2Fwww.prospects.ac.uk%2F&amp;data=04%7C01%7Csj2151%40bath.ac.uk%7C0384291aa1224da8f4d008da0e5994fc%7C377e3d224ea1422db0ad8fcc89406b9e%7C0%7C0%7C637838075148630255%7CUnknown%7CTWFpbGZsb3d8eyJWIjoiMC4wLjAwMDAiLCJQIjoiV2luMzIiLCJBTiI6Ik1haWwiLCJXVCI6Mn0%3D%7C3000&amp;sdata=iLbmvfRinP8vJeDJEHHqOPVA5RSSI6MEKpLeLwsUo1k%3D&amp;reserved=0" TargetMode="External"/><Relationship Id="rId5" Type="http://schemas.openxmlformats.org/officeDocument/2006/relationships/hyperlink" Target="https://eur01.safelinks.protection.outlook.com/?url=https%3A%2F%2Fwww.ucas.com%2F&amp;data=04%7C01%7Csj2151%40bath.ac.uk%7C0384291aa1224da8f4d008da0e5994fc%7C377e3d224ea1422db0ad8fcc89406b9e%7C0%7C0%7C637838075148630255%7CUnknown%7CTWFpbGZsb3d8eyJWIjoiMC4wLjAwMDAiLCJQIjoiV2luMzIiLCJBTiI6Ik1haWwiLCJXVCI6Mn0%3D%7C3000&amp;sdata=8miYmnQWQCXBCZMp1RdrVu%2FVF4FtfyyINfBGU%2Fj99qI%3D&amp;reserved=0" TargetMode="External"/><Relationship Id="rId4" Type="http://schemas.openxmlformats.org/officeDocument/2006/relationships/hyperlink" Target="https://eur01.safelinks.protection.outlook.com/?url=https%3A%2F%2Fcareerpilot.org.uk%2F&amp;data=04%7C01%7Csj2151%40bath.ac.uk%7C0384291aa1224da8f4d008da0e5994fc%7C377e3d224ea1422db0ad8fcc89406b9e%7C0%7C0%7C637838075148474036%7CUnknown%7CTWFpbGZsb3d8eyJWIjoiMC4wLjAwMDAiLCJQIjoiV2luMzIiLCJBTiI6Ik1haWwiLCJXVCI6Mn0%3D%7C3000&amp;sdata=YDnLdRZVlGsW5PV9eG3xBGclz5c%2FI5CTv7iQ%2FOPsHxI%3D&amp;reserved=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eur01.safelinks.protection.outlook.com/?url=https%3A%2F%2Fwww.reuk.org%2Fhome&amp;data=04%7C01%7Csj2151%40bath.ac.uk%7C0384291aa1224da8f4d008da0e5994fc%7C377e3d224ea1422db0ad8fcc89406b9e%7C0%7C0%7C637838075148630255%7CUnknown%7CTWFpbGZsb3d8eyJWIjoiMC4wLjAwMDAiLCJQIjoiV2luMzIiLCJBTiI6Ik1haWwiLCJXVCI6Mn0%3D%7C3000&amp;sdata=yRjSxXCOqQf3Ud9EqA0J5dJQJWmpBNYb%2BY0k%2B7bWVkI%3D&amp;reserved=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ur01.safelinks.protection.outlook.com/?url=https%3A%2F%2Fpropel.org.uk%2FUK%2F&amp;data=04%7C01%7Csj2151%40bath.ac.uk%7C0384291aa1224da8f4d008da0e5994fc%7C377e3d224ea1422db0ad8fcc89406b9e%7C0%7C0%7C637838075148630255%7CUnknown%7CTWFpbGZsb3d8eyJWIjoiMC4wLjAwMDAiLCJQIjoiV2luMzIiLCJBTiI6Ik1haWwiLCJXVCI6Mn0%3D%7C3000&amp;sdata=YkSLhexqBGSLX829dO1bQFxrAgDiBDe%2BhGkM4dEq%2Bn4%3D&amp;reserved=0" TargetMode="External"/><Relationship Id="rId5" Type="http://schemas.openxmlformats.org/officeDocument/2006/relationships/hyperlink" Target="https://eur01.safelinks.protection.outlook.com/?url=https%3A%2F%2Fwww.studentfinancewales.co.uk%2F&amp;data=04%7C01%7Csj2151%40bath.ac.uk%7C0384291aa1224da8f4d008da0e5994fc%7C377e3d224ea1422db0ad8fcc89406b9e%7C0%7C0%7C637838075148630255%7CUnknown%7CTWFpbGZsb3d8eyJWIjoiMC4wLjAwMDAiLCJQIjoiV2luMzIiLCJBTiI6Ik1haWwiLCJXVCI6Mn0%3D%7C3000&amp;sdata=cNebRBC8Q1u7kSsFlhfn8dJgw2RTFqhCs2VnpeSOYOs%3D&amp;reserved=0" TargetMode="External"/><Relationship Id="rId4" Type="http://schemas.openxmlformats.org/officeDocument/2006/relationships/hyperlink" Target="https://eur01.safelinks.protection.outlook.com/?url=https%3A%2F%2Fwww.gov.uk%2Fstudent-finance&amp;data=04%7C01%7Csj2151%40bath.ac.uk%7C0384291aa1224da8f4d008da0e5994fc%7C377e3d224ea1422db0ad8fcc89406b9e%7C0%7C0%7C637838075148630255%7CUnknown%7CTWFpbGZsb3d8eyJWIjoiMC4wLjAwMDAiLCJQIjoiV2luMzIiLCJBTiI6Ik1haWwiLCJXVCI6Mn0%3D%7C3000&amp;sdata=XxZkIoyTHKPW5wyDUS0GPlkHYWP4fPWW9XwGR3%2F2g7k%3D&amp;reserved=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33CB-BE84-44DF-9FF1-89A9B0073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>
                <a:latin typeface="Calibri" panose="020F0502020204030204" pitchFamily="34" charset="0"/>
                <a:cs typeface="Calibri" panose="020F0502020204030204" pitchFamily="34" charset="0"/>
              </a:rPr>
              <a:t>Useful Links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DE3EF-6C85-43B7-9CD5-EF890AF2CA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/>
              <a:t>This pack contains some links which you may find useful as some background reading before the programme or to refer back to in the future.</a:t>
            </a:r>
          </a:p>
          <a:p>
            <a:r>
              <a:rPr lang="en-GB" dirty="0"/>
              <a:t>They include some from the University of Bath website and some from the wider sector.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B983468-14BD-4C6C-B4B8-7F55993AF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473C74-AFEF-4D5E-A176-39BCB09D70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0216" y="362066"/>
            <a:ext cx="1841152" cy="184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2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>
                <a:latin typeface="Calibri" panose="020F0502020204030204" pitchFamily="34" charset="0"/>
                <a:cs typeface="Calibri" panose="020F0502020204030204" pitchFamily="34" charset="0"/>
              </a:rPr>
              <a:t>University of Bath Links  - Widening Access and Participation 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33B8BA"/>
          </a:solid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2AC83-548D-4313-9261-B056CB6B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32" y="215122"/>
            <a:ext cx="1840675" cy="1840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A7233-C254-42BA-95D8-4B680A3DF4F5}"/>
              </a:ext>
            </a:extLst>
          </p:cNvPr>
          <p:cNvSpPr txBox="1"/>
          <p:nvPr/>
        </p:nvSpPr>
        <p:spPr>
          <a:xfrm>
            <a:off x="876052" y="2244436"/>
            <a:ext cx="8276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D4518-8322-453F-B527-80A73EFDC095}"/>
              </a:ext>
            </a:extLst>
          </p:cNvPr>
          <p:cNvSpPr txBox="1"/>
          <p:nvPr/>
        </p:nvSpPr>
        <p:spPr>
          <a:xfrm>
            <a:off x="720000" y="1772816"/>
            <a:ext cx="9615802" cy="61863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fontAlgn="base"/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Widening Access and Outreach Home Page -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Widening Access Outreach (bath.ac.uk)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provides an overview of all outreach activities available at Bath, with links to respective pages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 tooltip="https://www.bath.ac.uk/corporate-information/widening-participation-criteria-for-studen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Widening Access Eligibility Criteria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Support to help yourself and students identify whether they're eligible to participate in Widening Access programmes with us.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 tooltip="https://www.bath.ac.uk/campaigns/outreach-programm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Widening Access Programmes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Programmes for your students to get involved in to support their skills development and gain insights into Student Life.</a:t>
            </a:r>
          </a:p>
          <a:p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/>
            </a:endParaRPr>
          </a:p>
          <a:p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Outreach Resource Hub (bath.ac.uk)</a:t>
            </a:r>
            <a:r>
              <a:rPr lang="en-GB" dirty="0">
                <a:solidFill>
                  <a:schemeClr val="bg1"/>
                </a:solidFill>
                <a:latin typeface="Calibri" panose="020F0502020204030204" pitchFamily="34" charset="0"/>
                <a:ea typeface="+mn-lt"/>
                <a:cs typeface="Calibri" panose="020F0502020204030204" pitchFamily="34" charset="0"/>
              </a:rPr>
              <a:t> - A hub for resources to support teachers and students to find out more about university.</a:t>
            </a:r>
            <a:endParaRPr lang="en-GB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base"/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404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>
                <a:latin typeface="Calibri" panose="020F0502020204030204" pitchFamily="34" charset="0"/>
                <a:cs typeface="Calibri" panose="020F0502020204030204" pitchFamily="34" charset="0"/>
              </a:rPr>
              <a:t>University of Bath Links – Experiencing our Campus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33B8BA"/>
          </a:solid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2AC83-548D-4313-9261-B056CB6B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32" y="215122"/>
            <a:ext cx="1840675" cy="1840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A7233-C254-42BA-95D8-4B680A3DF4F5}"/>
              </a:ext>
            </a:extLst>
          </p:cNvPr>
          <p:cNvSpPr txBox="1"/>
          <p:nvPr/>
        </p:nvSpPr>
        <p:spPr>
          <a:xfrm>
            <a:off x="876052" y="2244436"/>
            <a:ext cx="8276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F845D2-CB94-4853-8B87-79C3C1C2F99B}"/>
              </a:ext>
            </a:extLst>
          </p:cNvPr>
          <p:cNvSpPr txBox="1"/>
          <p:nvPr/>
        </p:nvSpPr>
        <p:spPr>
          <a:xfrm>
            <a:off x="720000" y="2259074"/>
            <a:ext cx="92522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 tooltip="https://www.bath.ac.uk/topics/undergraduate-virtual-experienc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Undergraduate Experience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A great virtual starting point for exploring all aspects of student life at Bath.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 tooltip="Original URL: https://massinteract.com/university-of-bath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Virtual Campus Tour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So you can take a look at our campus from the comfort of your classroom!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 tooltip="https://www.bath.ac.uk/campaigns/undergraduate-campus-tour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Campus Tours and Visits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, and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7" tooltip="https://www.bath.ac.uk/campaigns/undergraduate-open-day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Days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So that you can plan a visit to our beautiful campus in person. </a:t>
            </a:r>
          </a:p>
        </p:txBody>
      </p:sp>
    </p:spTree>
    <p:extLst>
      <p:ext uri="{BB962C8B-B14F-4D97-AF65-F5344CB8AC3E}">
        <p14:creationId xmlns:p14="http://schemas.microsoft.com/office/powerpoint/2010/main" val="227014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0" dirty="0">
                <a:latin typeface="Calibri" panose="020F0502020204030204" pitchFamily="34" charset="0"/>
                <a:cs typeface="Calibri" panose="020F0502020204030204" pitchFamily="34" charset="0"/>
              </a:rPr>
              <a:t>University of Bath Links – Student Support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33B8BA"/>
          </a:solid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2AC83-548D-4313-9261-B056CB6B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32" y="215122"/>
            <a:ext cx="1840675" cy="1840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A7233-C254-42BA-95D8-4B680A3DF4F5}"/>
              </a:ext>
            </a:extLst>
          </p:cNvPr>
          <p:cNvSpPr txBox="1"/>
          <p:nvPr/>
        </p:nvSpPr>
        <p:spPr>
          <a:xfrm>
            <a:off x="876052" y="2244436"/>
            <a:ext cx="8276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508268-C576-471D-B4FC-629062CFC5A9}"/>
              </a:ext>
            </a:extLst>
          </p:cNvPr>
          <p:cNvSpPr txBox="1"/>
          <p:nvPr/>
        </p:nvSpPr>
        <p:spPr>
          <a:xfrm>
            <a:off x="605642" y="1764333"/>
            <a:ext cx="1054917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 tooltip="https://blogs.bath.ac.uk/student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Bloggers</a:t>
            </a: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Stories and thoughts from current Bath students about all aspects of the HE journey.</a:t>
            </a:r>
          </a:p>
          <a:p>
            <a:pPr fontAlgn="base"/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 tooltip="https://www.bath.ac.uk/topics/funding-your-studies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Scholarships and Bursaries</a:t>
            </a: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Financial support available for students at Bath.</a:t>
            </a:r>
          </a:p>
          <a:p>
            <a:pPr fontAlgn="base"/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YouTube Channel - Our official University YouTube Channel</a:t>
            </a:r>
          </a:p>
          <a:p>
            <a:pPr fontAlgn="base"/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University of Bath Facebook and Instagram - So that you and your students can follow us for news and updates.</a:t>
            </a:r>
          </a:p>
          <a:p>
            <a:pPr fontAlgn="base"/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Student Experience Pages - Pages put together by current students from under-represented groups sharing experiences, information and helpful links.</a:t>
            </a:r>
          </a:p>
          <a:p>
            <a:pPr fontAlgn="base"/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 leaver student experiences at Bath</a:t>
            </a:r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Young Adult Carer student experiences at Bath</a:t>
            </a:r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6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Forced migration student experiences at Bath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20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Wider Sector Links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33B8BA"/>
          </a:solid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2AC83-548D-4313-9261-B056CB6B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32" y="215122"/>
            <a:ext cx="1840675" cy="1840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A7233-C254-42BA-95D8-4B680A3DF4F5}"/>
              </a:ext>
            </a:extLst>
          </p:cNvPr>
          <p:cNvSpPr txBox="1"/>
          <p:nvPr/>
        </p:nvSpPr>
        <p:spPr>
          <a:xfrm>
            <a:off x="876052" y="2244436"/>
            <a:ext cx="8276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75EC4F-428A-44B4-9B63-7F642675A3AD}"/>
              </a:ext>
            </a:extLst>
          </p:cNvPr>
          <p:cNvSpPr txBox="1"/>
          <p:nvPr/>
        </p:nvSpPr>
        <p:spPr>
          <a:xfrm>
            <a:off x="720000" y="1983797"/>
            <a:ext cx="9089018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br>
              <a:rPr lang="en-GB" sz="16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 tooltip="Original URL: https://careerpilot.org.uk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Career Pilot</a:t>
            </a: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An impartial careers support site for use in schools, including interactive activities and resources.</a:t>
            </a:r>
          </a:p>
          <a:p>
            <a:pPr fontAlgn="base"/>
            <a:b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 tooltip="Original URL: https://www.ucas.com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UCAS</a:t>
            </a: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The central resource for all University application related content and events.</a:t>
            </a:r>
          </a:p>
          <a:p>
            <a:pPr fontAlgn="base"/>
            <a:b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 tooltip="Original URL: https://www.prospects.ac.uk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Prospects </a:t>
            </a:r>
            <a:r>
              <a:rPr lang="en-GB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- A useful tool for careers exploration and looking at different post-18 Options.</a:t>
            </a:r>
          </a:p>
          <a:p>
            <a:pPr fontAlgn="base"/>
            <a:br>
              <a:rPr lang="en-GB" sz="16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br>
              <a: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191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5CF78-A341-1949-922D-BF83E4306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>
                <a:latin typeface="Calibri" panose="020F0502020204030204" pitchFamily="34" charset="0"/>
                <a:cs typeface="Calibri" panose="020F0502020204030204" pitchFamily="34" charset="0"/>
              </a:rPr>
              <a:t>Wider Sector Links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134B0C1-EB22-3549-8281-2B49D2687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solidFill>
            <a:srgbClr val="33B8BA"/>
          </a:solid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C22AC83-548D-4313-9261-B056CB6B6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2232" y="215122"/>
            <a:ext cx="1840675" cy="18406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45A7233-C254-42BA-95D8-4B680A3DF4F5}"/>
              </a:ext>
            </a:extLst>
          </p:cNvPr>
          <p:cNvSpPr txBox="1"/>
          <p:nvPr/>
        </p:nvSpPr>
        <p:spPr>
          <a:xfrm>
            <a:off x="876052" y="2244436"/>
            <a:ext cx="82764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A1B650-F59F-4DD8-8E3B-F38CF9386297}"/>
              </a:ext>
            </a:extLst>
          </p:cNvPr>
          <p:cNvSpPr txBox="1"/>
          <p:nvPr/>
        </p:nvSpPr>
        <p:spPr>
          <a:xfrm>
            <a:off x="720000" y="2259074"/>
            <a:ext cx="925223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4" tooltip="Original URL: https://www.gov.uk/student-finance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Finance England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and 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5" tooltip="Original URL: https://www.studentfinancewales.co.uk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Student Finance Wales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For up-to-date information and processes on student finance.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6" tooltip="Original URL: https://propel.org.uk/UK/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Propel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 Help and support for students leaving care.</a:t>
            </a:r>
          </a:p>
          <a:p>
            <a:pPr fontAlgn="base"/>
            <a:b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</a:br>
            <a:endParaRPr lang="en-GB" sz="1800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fontAlgn="base"/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hlinkClick r:id="rId7" tooltip="Original URL: https://www.reuk.org/home. Click or tap if you trust this link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Refugee Education UK</a:t>
            </a:r>
            <a:r>
              <a:rPr lang="en-GB" sz="1800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 - </a:t>
            </a:r>
            <a:r>
              <a:rPr lang="en-GB" sz="1800" dirty="0">
                <a:solidFill>
                  <a:schemeClr val="bg1"/>
                </a:solidFill>
                <a:effectLst/>
                <a:latin typeface="inherit"/>
              </a:rPr>
              <a:t>Help and support for students from forced migration backgrounds.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3290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ngineering">
  <a:themeElements>
    <a:clrScheme name="Custom 17">
      <a:dk1>
        <a:srgbClr val="000000"/>
      </a:dk1>
      <a:lt1>
        <a:srgbClr val="FFFFFF"/>
      </a:lt1>
      <a:dk2>
        <a:srgbClr val="1B4974"/>
      </a:dk2>
      <a:lt2>
        <a:srgbClr val="E5E8E8"/>
      </a:lt2>
      <a:accent1>
        <a:srgbClr val="38965D"/>
      </a:accent1>
      <a:accent2>
        <a:srgbClr val="FBBB20"/>
      </a:accent2>
      <a:accent3>
        <a:srgbClr val="32B7BB"/>
      </a:accent3>
      <a:accent4>
        <a:srgbClr val="E94F38"/>
      </a:accent4>
      <a:accent5>
        <a:srgbClr val="0093DA"/>
      </a:accent5>
      <a:accent6>
        <a:srgbClr val="F3A9BE"/>
      </a:accent6>
      <a:hlink>
        <a:srgbClr val="0563C1"/>
      </a:hlink>
      <a:folHlink>
        <a:srgbClr val="934E7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7" id="{924FAB94-46B7-084D-B3FD-41877286C9A7}" vid="{016ECFDE-EE76-FF4A-89B1-A39F322CFF7F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BusinessContrast">
      <a:dk1>
        <a:srgbClr val="000000"/>
      </a:dk1>
      <a:lt1>
        <a:sysClr val="window" lastClr="FFFFFF"/>
      </a:lt1>
      <a:dk2>
        <a:srgbClr val="000000"/>
      </a:dk2>
      <a:lt2>
        <a:srgbClr val="E5E8E8"/>
      </a:lt2>
      <a:accent1>
        <a:srgbClr val="00AEEF"/>
      </a:accent1>
      <a:accent2>
        <a:srgbClr val="EA428A"/>
      </a:accent2>
      <a:accent3>
        <a:srgbClr val="EED500"/>
      </a:accent3>
      <a:accent4>
        <a:srgbClr val="F5A70D"/>
      </a:accent4>
      <a:accent5>
        <a:srgbClr val="8BCB30"/>
      </a:accent5>
      <a:accent6>
        <a:srgbClr val="9962C1"/>
      </a:accent6>
      <a:hlink>
        <a:srgbClr val="00AEEF"/>
      </a:hlink>
      <a:folHlink>
        <a:srgbClr val="9962C1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af63a6-8159-4531-922f-8d695af1915f" xsi:nil="true"/>
    <lcf76f155ced4ddcb4097134ff3c332f xmlns="6e1f99cb-a366-49e9-bd4c-bed800eba288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579319E0FC043A020CF81BBFA262F" ma:contentTypeVersion="15" ma:contentTypeDescription="Create a new document." ma:contentTypeScope="" ma:versionID="2c350a3316718e7f60478babbd0291f1">
  <xsd:schema xmlns:xsd="http://www.w3.org/2001/XMLSchema" xmlns:xs="http://www.w3.org/2001/XMLSchema" xmlns:p="http://schemas.microsoft.com/office/2006/metadata/properties" xmlns:ns2="6e1f99cb-a366-49e9-bd4c-bed800eba288" xmlns:ns3="0163554b-848e-4ac3-9d50-24f8beb289d2" xmlns:ns4="7baf63a6-8159-4531-922f-8d695af1915f" targetNamespace="http://schemas.microsoft.com/office/2006/metadata/properties" ma:root="true" ma:fieldsID="7c791d96f1eecab200611979df7bd2cd" ns2:_="" ns3:_="" ns4:_="">
    <xsd:import namespace="6e1f99cb-a366-49e9-bd4c-bed800eba288"/>
    <xsd:import namespace="0163554b-848e-4ac3-9d50-24f8beb289d2"/>
    <xsd:import namespace="7baf63a6-8159-4531-922f-8d695af1915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1f99cb-a366-49e9-bd4c-bed800eba2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5693718-8356-48ba-866a-85db3a9efc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163554b-848e-4ac3-9d50-24f8beb289d2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af63a6-8159-4531-922f-8d695af1915f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7f0c7d96-3755-4d1f-b330-c3286254817a}" ma:internalName="TaxCatchAll" ma:showField="CatchAllData" ma:web="0163554b-848e-4ac3-9d50-24f8beb289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9220E13-D325-4A9E-AA7A-0D1409275EB9}">
  <ds:schemaRefs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0163554b-848e-4ac3-9d50-24f8beb289d2"/>
    <ds:schemaRef ds:uri="http://schemas.openxmlformats.org/package/2006/metadata/core-properties"/>
    <ds:schemaRef ds:uri="http://purl.org/dc/elements/1.1/"/>
    <ds:schemaRef ds:uri="7baf63a6-8159-4531-922f-8d695af1915f"/>
    <ds:schemaRef ds:uri="6e1f99cb-a366-49e9-bd4c-bed800eba288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2F2BE50-DDB3-465B-A26E-975A276D43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5FB05C-5431-4721-AC45-8CBB57A849C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1f99cb-a366-49e9-bd4c-bed800eba288"/>
    <ds:schemaRef ds:uri="0163554b-848e-4ac3-9d50-24f8beb289d2"/>
    <ds:schemaRef ds:uri="7baf63a6-8159-4531-922f-8d695af1915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377e3d22-4ea1-422d-b0ad-8fcc89406b9e}" enabled="0" method="" siteId="{377e3d22-4ea1-422d-b0ad-8fcc89406b9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460</Words>
  <Application>Microsoft Office PowerPoint</Application>
  <PresentationFormat>Custom</PresentationFormat>
  <Paragraphs>58</Paragraphs>
  <Slides>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Engineering</vt:lpstr>
      <vt:lpstr>1_Custom Design</vt:lpstr>
      <vt:lpstr>Custom Design</vt:lpstr>
      <vt:lpstr>Useful Links</vt:lpstr>
      <vt:lpstr>University of Bath Links  - Widening Access and Participation </vt:lpstr>
      <vt:lpstr>University of Bath Links – Experiencing our Campus</vt:lpstr>
      <vt:lpstr>University of Bath Links – Student Support</vt:lpstr>
      <vt:lpstr>Wider Sector Links</vt:lpstr>
      <vt:lpstr>Wider Sector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Tips for making your PowerPoint  presentation accessible</dc:title>
  <dc:creator>Andrew Long</dc:creator>
  <cp:lastModifiedBy>Samantha Jones</cp:lastModifiedBy>
  <cp:revision>4</cp:revision>
  <dcterms:created xsi:type="dcterms:W3CDTF">2021-04-01T13:35:05Z</dcterms:created>
  <dcterms:modified xsi:type="dcterms:W3CDTF">2023-03-15T12:39:55Z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0x01010068D579319E0FC043A020CF81BBFA262F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MediaServiceImageTags">
    <vt:lpwstr/>
  </property>
</Properties>
</file>