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  <p:sldId id="258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411"/>
    <a:srgbClr val="0950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0" autoAdjust="0"/>
    <p:restoredTop sz="86405" autoAdjust="0"/>
  </p:normalViewPr>
  <p:slideViewPr>
    <p:cSldViewPr snapToGrid="0">
      <p:cViewPr varScale="1">
        <p:scale>
          <a:sx n="59" d="100"/>
          <a:sy n="59" d="100"/>
        </p:scale>
        <p:origin x="86" y="3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A9374-3BF3-5F89-ABA2-128456AA32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A74EC8-34C9-34E2-9925-C53F2BAAA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992B1-FD19-505E-E2D4-3C4A85055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5B806-C8CE-0145-9DBF-54A7CB68B45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3B936-6406-9135-D2B8-97D2ED988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8D792-E528-2EA0-8E75-43E2FFBB9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AC2E-A0FF-8947-9AE7-F03DF05ED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30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E87AE-31DE-7010-7D30-17465F9F0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C2657-5296-16A7-FBE1-AB4145D29D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65FD5-0F9A-E205-826C-287629124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5B806-C8CE-0145-9DBF-54A7CB68B45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D99F2-B719-986D-351B-10921E0C8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EC492-2A3F-9FC6-1490-7CEAD9F3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AC2E-A0FF-8947-9AE7-F03DF05ED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559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D0DA30-220D-011C-8637-270E24F829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21B6F2-9FA8-D48E-88FF-64A0657F9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4A95C-15DA-0BC6-1A01-3634D9E1C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5B806-C8CE-0145-9DBF-54A7CB68B45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64EA35-FB0B-49B0-0CB8-88C97286F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14AFA2-7550-FFF0-78E9-1BA379BCE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AC2E-A0FF-8947-9AE7-F03DF05ED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19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C617A-1C64-B87F-063C-8807A274B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7E4D8-2E43-9CDA-D524-D76A0A070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CFE77-474C-C4D8-166F-D894B2D64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5B806-C8CE-0145-9DBF-54A7CB68B45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DF422-29BB-4AF4-898A-CEE85AD1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4AB32-7D9C-978D-7CFA-35C393AF7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AC2E-A0FF-8947-9AE7-F03DF05ED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28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7D8D8-1F9A-E7D1-9CA1-060F68708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32C6F-14B8-BE1D-DC4F-71EF65160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72895-5A2F-7D65-A808-847D36D23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5B806-C8CE-0145-9DBF-54A7CB68B45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519F7-61E4-F5B7-12E1-A4DE47B6B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0FDB5-8AC8-90ED-8E8C-49FE2273F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AC2E-A0FF-8947-9AE7-F03DF05ED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07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E64F-D41F-5A49-9D76-540F0AA8B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41D2E-3BC2-3C30-7056-0A957337B5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7CF20E-6C02-47CB-3AF7-1C3B8C319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DEED8A-EC4C-B51A-69F8-477344797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5B806-C8CE-0145-9DBF-54A7CB68B45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F35466-871D-BBB4-1AFB-061DF14E4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0B1133-35C3-01DE-B83C-68AE10828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AC2E-A0FF-8947-9AE7-F03DF05ED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40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51F0A-2A1C-582E-D366-6FF1A5E90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D4A17-CE40-1DC3-DCD8-A463585B2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DDF4AB-9E5A-D613-CC2C-30C833CD7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DAD218-ECCD-AF37-BAD0-C5C38B3A1E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6D0ADB-FC24-9E7D-9E30-978F8697E2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235108-7F90-D62E-E07A-12D76ADE4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5B806-C8CE-0145-9DBF-54A7CB68B45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4C4C3C-EF0F-F669-42DA-F2BC54712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2061DB-A57F-F14F-E9BE-C7BC2CCBB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AC2E-A0FF-8947-9AE7-F03DF05ED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2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B1562-B1A3-EEF0-FAD4-3E114BA2D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844D89-E3D7-5E85-8DAE-5B30E0A8F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5B806-C8CE-0145-9DBF-54A7CB68B45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5F3BDB-026F-EDFA-866A-D65618737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918561-553A-007E-21FF-A81BD8178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AC2E-A0FF-8947-9AE7-F03DF05ED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9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5D0D9F-22FB-5B70-200E-D21C3B8FC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5B806-C8CE-0145-9DBF-54A7CB68B45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67AD71-7A93-2190-0877-40AE37854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CD21C6-8B3F-0BD7-D7C9-4E66372B0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AC2E-A0FF-8947-9AE7-F03DF05ED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10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AAD8A-C743-CF64-A0FE-3FE76E6D7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D8282-4E80-14C3-88FB-5D2035395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BAB76E-FF86-C140-28B6-1EEC88BC5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CFDE97-2C70-94D0-78B7-EF90E980C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5B806-C8CE-0145-9DBF-54A7CB68B45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65E8F3-AB87-3F9D-D563-BBBC25AA9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E85B0-728E-3449-D28E-5ABE711B7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AC2E-A0FF-8947-9AE7-F03DF05ED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259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F2E27-A2BB-DD01-E4BC-1C6C0330F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E52AD0-EF58-8D0F-CCD9-1C46D78226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6AE0FD-7D0A-724F-05B3-456BEBD9C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8AB424-2779-E677-8D0A-C3A8CEF88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5B806-C8CE-0145-9DBF-54A7CB68B45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4F4FF-9333-9465-E88F-BD2232C4C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F15F8B-1152-E382-6E3A-6FBF02FFE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AC2E-A0FF-8947-9AE7-F03DF05ED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157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BDE6A5-13A6-FC4F-C7B9-B3C49E1E5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0176D-E5E0-F1A9-186E-98E909D39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08152-BF5C-4508-A6D3-6416C764D8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55B806-C8CE-0145-9DBF-54A7CB68B45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B4C18-C56E-D964-F5BD-EAECCD2F01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3F236-069A-099F-FED8-D3F69C4636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72AC2E-A0FF-8947-9AE7-F03DF05ED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096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505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8CDE15-1575-1F02-918D-019B7E0BC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The University of Bath logo">
            <a:extLst>
              <a:ext uri="{FF2B5EF4-FFF2-40B4-BE49-F238E27FC236}">
                <a16:creationId xmlns:a16="http://schemas.microsoft.com/office/drawing/2014/main" id="{A59F72DC-8C8A-C0BF-1C94-78A2C9133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3282" y="137307"/>
            <a:ext cx="1752818" cy="637389"/>
          </a:xfrm>
          <a:prstGeom prst="rect">
            <a:avLst/>
          </a:prstGeom>
        </p:spPr>
      </p:pic>
      <p:sp>
        <p:nvSpPr>
          <p:cNvPr id="23" name="Title 22">
            <a:extLst>
              <a:ext uri="{FF2B5EF4-FFF2-40B4-BE49-F238E27FC236}">
                <a16:creationId xmlns:a16="http://schemas.microsoft.com/office/drawing/2014/main" id="{9BE6E934-FF9B-D22F-3BDD-0F468DF8E0D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044699"/>
            <a:ext cx="12192000" cy="15696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THE BATH AWARD</a:t>
            </a:r>
            <a:b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</a:br>
            <a:r>
              <a:rPr lang="en-US" sz="4800" dirty="0">
                <a:solidFill>
                  <a:schemeClr val="bg1"/>
                </a:solidFill>
                <a:latin typeface="Helvetica" pitchFamily="2" charset="0"/>
              </a:rPr>
              <a:t>Endorsed Workshop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22" name="Picture 21" descr="The Bath Award logo">
            <a:extLst>
              <a:ext uri="{FF2B5EF4-FFF2-40B4-BE49-F238E27FC236}">
                <a16:creationId xmlns:a16="http://schemas.microsoft.com/office/drawing/2014/main" id="{ECEB59E6-8FF0-BCE6-175C-D0E664ECB8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36" t="34597" r="10402" b="10691"/>
          <a:stretch>
            <a:fillRect/>
          </a:stretch>
        </p:blipFill>
        <p:spPr>
          <a:xfrm>
            <a:off x="4504994" y="3380845"/>
            <a:ext cx="3127706" cy="264531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A0089B-19C7-532D-8848-7E5921073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37071" y="951474"/>
            <a:ext cx="12344400" cy="0"/>
          </a:xfrm>
          <a:prstGeom prst="line">
            <a:avLst/>
          </a:prstGeom>
          <a:ln w="28575">
            <a:solidFill>
              <a:srgbClr val="F9C4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0AAD7B-FCA4-54CD-4157-F26754984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32955" y="1017375"/>
            <a:ext cx="123444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A5A8D6-93C5-1086-BDE0-5B30109DC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80316" y="6666474"/>
            <a:ext cx="12344400" cy="0"/>
          </a:xfrm>
          <a:prstGeom prst="line">
            <a:avLst/>
          </a:prstGeom>
          <a:ln w="28575">
            <a:solidFill>
              <a:srgbClr val="F9C4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6AF6108-B33E-ACC4-6BA0-4F12502E9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76200" y="6605375"/>
            <a:ext cx="123444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121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505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802B1F-EE0F-96F8-DD91-2C8A3F77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>
            <a:extLst>
              <a:ext uri="{FF2B5EF4-FFF2-40B4-BE49-F238E27FC236}">
                <a16:creationId xmlns:a16="http://schemas.microsoft.com/office/drawing/2014/main" id="{077D6AE0-414D-FB52-8A80-3DA7F89CDA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80316" y="263095"/>
            <a:ext cx="377087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THE BATH AWARD</a:t>
            </a:r>
          </a:p>
        </p:txBody>
      </p:sp>
      <p:pic>
        <p:nvPicPr>
          <p:cNvPr id="25" name="Picture 24" descr="The Bath Award logo">
            <a:extLst>
              <a:ext uri="{FF2B5EF4-FFF2-40B4-BE49-F238E27FC236}">
                <a16:creationId xmlns:a16="http://schemas.microsoft.com/office/drawing/2014/main" id="{79CC2D32-B812-8978-EBF0-AD7F0A7325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736" t="34597" r="10402" b="10691"/>
          <a:stretch>
            <a:fillRect/>
          </a:stretch>
        </p:blipFill>
        <p:spPr>
          <a:xfrm>
            <a:off x="3459058" y="216212"/>
            <a:ext cx="715510" cy="605155"/>
          </a:xfrm>
          <a:prstGeom prst="rect">
            <a:avLst/>
          </a:prstGeom>
        </p:spPr>
      </p:pic>
      <p:pic>
        <p:nvPicPr>
          <p:cNvPr id="20" name="Picture 19" descr="The University of Bath logo">
            <a:extLst>
              <a:ext uri="{FF2B5EF4-FFF2-40B4-BE49-F238E27FC236}">
                <a16:creationId xmlns:a16="http://schemas.microsoft.com/office/drawing/2014/main" id="{5BC16CDC-354D-53EF-663F-2CFBAFBA9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3282" y="137307"/>
            <a:ext cx="1752818" cy="63738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CF325FA-B500-A7E6-6CB1-DE27D596C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37071" y="951474"/>
            <a:ext cx="12344400" cy="0"/>
          </a:xfrm>
          <a:prstGeom prst="line">
            <a:avLst/>
          </a:prstGeom>
          <a:ln w="28575">
            <a:solidFill>
              <a:srgbClr val="F9C4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36F9C3-3C82-5775-B357-43020333C2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32955" y="1017375"/>
            <a:ext cx="123444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D554170-A85F-FA71-C565-A0BEDDEE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80316" y="6666474"/>
            <a:ext cx="12344400" cy="0"/>
          </a:xfrm>
          <a:prstGeom prst="line">
            <a:avLst/>
          </a:prstGeom>
          <a:ln w="28575">
            <a:solidFill>
              <a:srgbClr val="F9C4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FF0723C-D98E-F516-08C5-DDC48792C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76200" y="6605375"/>
            <a:ext cx="123444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165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505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33E5D4-0923-E0F2-CAFD-50206900C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The University of Bath logo">
            <a:extLst>
              <a:ext uri="{FF2B5EF4-FFF2-40B4-BE49-F238E27FC236}">
                <a16:creationId xmlns:a16="http://schemas.microsoft.com/office/drawing/2014/main" id="{7433B3A1-7AA6-4356-C5AB-F10575F69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3282" y="137307"/>
            <a:ext cx="1752818" cy="637389"/>
          </a:xfrm>
          <a:prstGeom prst="rect">
            <a:avLst/>
          </a:prstGeom>
        </p:spPr>
      </p:pic>
      <p:sp>
        <p:nvSpPr>
          <p:cNvPr id="23" name="Title 22">
            <a:extLst>
              <a:ext uri="{FF2B5EF4-FFF2-40B4-BE49-F238E27FC236}">
                <a16:creationId xmlns:a16="http://schemas.microsoft.com/office/drawing/2014/main" id="{D6568E1B-5336-4838-3478-9E10EDA649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042048"/>
            <a:ext cx="12192000" cy="23083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800" dirty="0">
                <a:solidFill>
                  <a:schemeClr val="bg1"/>
                </a:solidFill>
                <a:latin typeface="Helvetica" pitchFamily="2" charset="0"/>
              </a:rPr>
              <a:t>Thank you for attending this</a:t>
            </a:r>
            <a:br>
              <a:rPr lang="en-US" sz="4800" dirty="0">
                <a:solidFill>
                  <a:schemeClr val="bg1"/>
                </a:solidFill>
                <a:latin typeface="Helvetica" pitchFamily="2" charset="0"/>
              </a:rPr>
            </a:br>
            <a:r>
              <a:rPr kumimoji="0" lang="en-US" sz="48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BATH AWARD</a:t>
            </a:r>
            <a:br>
              <a:rPr kumimoji="0" lang="en-US" sz="48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</a:br>
            <a:r>
              <a:rPr lang="en-US" sz="4800" dirty="0">
                <a:solidFill>
                  <a:schemeClr val="bg1"/>
                </a:solidFill>
                <a:latin typeface="Helvetica" pitchFamily="2" charset="0"/>
              </a:rPr>
              <a:t>Endorsed Workshop</a:t>
            </a:r>
            <a:endParaRPr kumimoji="0" lang="en-US" sz="4800" b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22" name="Picture 21" descr="The Bath Award logo">
            <a:extLst>
              <a:ext uri="{FF2B5EF4-FFF2-40B4-BE49-F238E27FC236}">
                <a16:creationId xmlns:a16="http://schemas.microsoft.com/office/drawing/2014/main" id="{B9562E7A-5847-D95F-2339-2CFC5E79CB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36" t="34597" r="10402" b="10691"/>
          <a:stretch>
            <a:fillRect/>
          </a:stretch>
        </p:blipFill>
        <p:spPr>
          <a:xfrm>
            <a:off x="4504994" y="3380845"/>
            <a:ext cx="3127706" cy="264531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519A1E5-E9AE-DEBC-1DE7-5509A5384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37071" y="951474"/>
            <a:ext cx="12344400" cy="0"/>
          </a:xfrm>
          <a:prstGeom prst="line">
            <a:avLst/>
          </a:prstGeom>
          <a:ln w="28575">
            <a:solidFill>
              <a:srgbClr val="F9C4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5A1B8-7CEB-D816-A16F-9B4592607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32955" y="1017375"/>
            <a:ext cx="123444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979C0BB-F62B-C582-6A40-09E93F3A0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80316" y="6666474"/>
            <a:ext cx="12344400" cy="0"/>
          </a:xfrm>
          <a:prstGeom prst="line">
            <a:avLst/>
          </a:prstGeom>
          <a:ln w="28575">
            <a:solidFill>
              <a:srgbClr val="F9C4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6CA6B10-0523-2D2A-CDC9-5E0B67B02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76200" y="6605375"/>
            <a:ext cx="123444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237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27a488-04a6-44b1-a33b-f05ab04a78b9" xsi:nil="true"/>
    <lcf76f155ced4ddcb4097134ff3c332f xmlns="9a1f0f0f-fe2d-43e6-8d67-b15f9e43c59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9F430E25F66545B09A0B83034C6903" ma:contentTypeVersion="11" ma:contentTypeDescription="Create a new document." ma:contentTypeScope="" ma:versionID="d56bf9fbaaedee50fc0b98e1f1acd361">
  <xsd:schema xmlns:xsd="http://www.w3.org/2001/XMLSchema" xmlns:xs="http://www.w3.org/2001/XMLSchema" xmlns:p="http://schemas.microsoft.com/office/2006/metadata/properties" xmlns:ns2="9a1f0f0f-fe2d-43e6-8d67-b15f9e43c598" xmlns:ns3="3f27a488-04a6-44b1-a33b-f05ab04a78b9" targetNamespace="http://schemas.microsoft.com/office/2006/metadata/properties" ma:root="true" ma:fieldsID="e691b8bfda1222c0c31841797bb6169e" ns2:_="" ns3:_="">
    <xsd:import namespace="9a1f0f0f-fe2d-43e6-8d67-b15f9e43c598"/>
    <xsd:import namespace="3f27a488-04a6-44b1-a33b-f05ab04a78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1f0f0f-fe2d-43e6-8d67-b15f9e43c5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85693718-8356-48ba-866a-85db3a9efc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27a488-04a6-44b1-a33b-f05ab04a78b9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77b65d7b-cc3e-47fa-94c1-e20dd8f59cd1}" ma:internalName="TaxCatchAll" ma:showField="CatchAllData" ma:web="3f27a488-04a6-44b1-a33b-f05ab04a78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F15DAD-822F-4676-9C14-244B703EAA53}">
  <ds:schemaRefs>
    <ds:schemaRef ds:uri="http://schemas.microsoft.com/office/2006/metadata/properties"/>
    <ds:schemaRef ds:uri="http://schemas.microsoft.com/office/infopath/2007/PartnerControls"/>
    <ds:schemaRef ds:uri="3f27a488-04a6-44b1-a33b-f05ab04a78b9"/>
    <ds:schemaRef ds:uri="9a1f0f0f-fe2d-43e6-8d67-b15f9e43c598"/>
  </ds:schemaRefs>
</ds:datastoreItem>
</file>

<file path=customXml/itemProps2.xml><?xml version="1.0" encoding="utf-8"?>
<ds:datastoreItem xmlns:ds="http://schemas.openxmlformats.org/officeDocument/2006/customXml" ds:itemID="{6FF870D0-D0C1-4A4A-A68F-AD739CB741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1f0f0f-fe2d-43e6-8d67-b15f9e43c598"/>
    <ds:schemaRef ds:uri="3f27a488-04a6-44b1-a33b-f05ab04a78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0EDC7D-1B20-40E9-9A3D-5BCA6D4F9D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20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Helvetica</vt:lpstr>
      <vt:lpstr>Office Theme</vt:lpstr>
      <vt:lpstr>THE BATH AWARD Endorsed Workshop</vt:lpstr>
      <vt:lpstr>THE BATH AWARD</vt:lpstr>
      <vt:lpstr>Thank you for attending this BATH AWARD Endorsed Workshop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Lily Ward</dc:creator>
  <cp:lastModifiedBy>Kyra Ings</cp:lastModifiedBy>
  <cp:revision>3</cp:revision>
  <dcterms:created xsi:type="dcterms:W3CDTF">2025-10-30T11:24:57Z</dcterms:created>
  <dcterms:modified xsi:type="dcterms:W3CDTF">2026-08-17T15:32:49Z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0x0101009E9F430E25F66545B09A0B83034C6903</vt:lpwstr>
  </property>
</Properties>
</file>