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</p:sldMasterIdLst>
  <p:notesMasterIdLst>
    <p:notesMasterId r:id="rId11"/>
  </p:notesMasterIdLst>
  <p:sldIdLst>
    <p:sldId id="277" r:id="rId6"/>
    <p:sldId id="267" r:id="rId7"/>
    <p:sldId id="282" r:id="rId8"/>
    <p:sldId id="283" r:id="rId9"/>
    <p:sldId id="284" r:id="rId10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B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>
        <p:scale>
          <a:sx n="75" d="100"/>
          <a:sy n="75" d="100"/>
        </p:scale>
        <p:origin x="54" y="3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E7FAC-9B38-DE4B-A483-0AB304E265E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4D145-E7F0-E941-B3BB-FE581845C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23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4D145-E7F0-E941-B3BB-FE581845C3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18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142004B-F79E-29C1-4A56-58BC072A53A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864" y="1577025"/>
            <a:ext cx="6281504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Intro title 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0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201D5D-A327-9284-9669-746790AF207A}"/>
              </a:ext>
            </a:extLst>
          </p:cNvPr>
          <p:cNvSpPr/>
          <p:nvPr userDrawn="1"/>
        </p:nvSpPr>
        <p:spPr>
          <a:xfrm>
            <a:off x="0" y="3429000"/>
            <a:ext cx="12192000" cy="3311434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D05077A-B955-736F-05DA-50C6BA666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4581525"/>
            <a:ext cx="11437039" cy="18865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Con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plicientem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privilis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v O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Itatint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sperica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me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nonsignatius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hebatiu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rissedo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us Ad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vividees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sulemurari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potia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tement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C32F4E95-1238-DC4D-C224-8B90DB9E3A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1391398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13E443B6-90F0-6FEB-0AE8-2506C401E7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1391398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A587161-3CCC-572E-0F88-DC57D1024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1391398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39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692495-0BE9-51AC-F986-CAC5B0E13A60}"/>
              </a:ext>
            </a:extLst>
          </p:cNvPr>
          <p:cNvSpPr/>
          <p:nvPr userDrawn="1"/>
        </p:nvSpPr>
        <p:spPr>
          <a:xfrm>
            <a:off x="0" y="4645152"/>
            <a:ext cx="12192000" cy="2095282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8BACCA2-03E0-0672-7D3A-47C392B3A1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61366" y="3183622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CA965E9-807C-F446-757A-0EAC646A32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322739" y="3183622"/>
            <a:ext cx="8405019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B7CCCD27-B244-BD46-9A9A-8AB948684CA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BEB1E23-A5BA-59ED-2D27-13C2144D30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1825660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0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1BDCBE-5F98-EDC9-72F3-21FC31F0E1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865" y="2387600"/>
            <a:ext cx="7004735" cy="167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Please use a larger box here if your </a:t>
            </a:r>
          </a:p>
          <a:p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title is longer that a single line of text</a:t>
            </a: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B5F582D-6563-DE30-2DBA-64B14E1C0FA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864" y="1577025"/>
            <a:ext cx="70047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Intro title 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multiple line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32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BE2292C-2759-189A-795E-D91DD7FF39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864" y="2772514"/>
            <a:ext cx="11437039" cy="167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F8B375D-4DA6-23A8-2EC6-5A4FECB5D0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864" y="1081725"/>
            <a:ext cx="6535199" cy="143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multiple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multiple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3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1908A5C-1BB1-C71B-5BC5-7CA23D5B898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155F52E-2448-0E11-B6CB-B2E112BC04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865" y="1825660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b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</a:b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2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2202CDD-CA18-AF0D-3D14-8B8569822F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5729" y="2062071"/>
            <a:ext cx="6444342" cy="4123588"/>
          </a:xfrm>
          <a:prstGeom prst="roundRect">
            <a:avLst>
              <a:gd name="adj" fmla="val 4910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3734ED-AE51-7696-C547-E575F1A0C4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1825660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b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</a:b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BC0AA46-57F2-D181-EF94-EE75EB0A02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865" y="2936004"/>
            <a:ext cx="5760135" cy="23793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Advanced knowledge </a:t>
            </a:r>
          </a:p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Practical skills</a:t>
            </a:r>
          </a:p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Sophisticated understanding</a:t>
            </a:r>
          </a:p>
          <a:p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Ambitious aspirations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EB6118F-4CEF-2A84-0499-60862525DD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Single line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headline</a:t>
            </a:r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12D5B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22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1908A5C-1BB1-C71B-5BC5-7CA23D5B898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6B5C-6200-BD66-0BB4-4E0B0276B9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1897479"/>
            <a:ext cx="11516166" cy="411599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00"/>
              </a:lnSpc>
              <a:spcBef>
                <a:spcPts val="1600"/>
              </a:spcBef>
              <a:buNone/>
              <a:defRPr sz="20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Go et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veripio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runtella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patquerdi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poptem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pror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ut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corit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O tam oca L. Pion pro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tu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se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ver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caucia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?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intiam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omne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effret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pro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urnicaus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At ad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furbis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bonte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quidin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nihic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Is hora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dienemus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con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plicientem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privilis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vis,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tuame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con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dinatrudam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opoti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ciortio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nonsultus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P. Vala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nostelicae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nu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nes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vil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hicerra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? P.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Scierbeffrei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tifent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? </a:t>
            </a:r>
          </a:p>
          <a:p>
            <a:pPr>
              <a:buNone/>
            </a:pP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notalie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nitiman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timoratiae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nit? O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Itatint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sperica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me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nonsignatius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hebatiu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rissedo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us Ad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vividees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sulemurari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potia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tement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Am me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nocae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atrorebus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neriocus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num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din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sed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ficupio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ex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nitio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tam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pritatquam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re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consupi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caventr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artidet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Catresena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sidiissentea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vis,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C. Forum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ferfirm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aximunclabem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audam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publii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se ius;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nium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apercesse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is.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Catiae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norus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pore,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pultus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facientem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inatum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ilicit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obus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ingul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Mulii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se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aucid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confectores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aut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iptio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convehem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dici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pPr>
              <a:buNone/>
            </a:pP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3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A62EC37-A468-467B-9192-DAD4E2A0EF8A}"/>
              </a:ext>
            </a:extLst>
          </p:cNvPr>
          <p:cNvSpPr/>
          <p:nvPr userDrawn="1"/>
        </p:nvSpPr>
        <p:spPr>
          <a:xfrm>
            <a:off x="0" y="2795451"/>
            <a:ext cx="12192000" cy="3944983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AA34979-BE69-6A96-5622-F89BDFD5C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1391398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3A4B3AA-FA10-AD6C-6172-04EDF2E47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1391398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1BE49-F52B-8759-E47E-F5132FAFC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1391398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9E72749-9383-7B29-5933-E70E2A0D2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4581525"/>
            <a:ext cx="11437039" cy="18865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Con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plicientem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privilis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v O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Itatint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sperica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me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nonsignatius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hebatiu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rissedo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us Ad in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vividees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sulemurari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potia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actem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dirty="0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tement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419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120E274-2272-CD08-E610-30E22BA1EC1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62EC37-A468-467B-9192-DAD4E2A0EF8A}"/>
              </a:ext>
            </a:extLst>
          </p:cNvPr>
          <p:cNvSpPr/>
          <p:nvPr userDrawn="1"/>
        </p:nvSpPr>
        <p:spPr>
          <a:xfrm>
            <a:off x="0" y="3429000"/>
            <a:ext cx="12192000" cy="3311434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AA34979-BE69-6A96-5622-F89BDFD5C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2397238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3A4B3AA-FA10-AD6C-6172-04EDF2E47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2397238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1BE49-F52B-8759-E47E-F5132FAFC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2397238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7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120E274-2272-CD08-E610-30E22BA1EC1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62EC37-A468-467B-9192-DAD4E2A0EF8A}"/>
              </a:ext>
            </a:extLst>
          </p:cNvPr>
          <p:cNvSpPr/>
          <p:nvPr userDrawn="1"/>
        </p:nvSpPr>
        <p:spPr>
          <a:xfrm>
            <a:off x="0" y="4599432"/>
            <a:ext cx="12192000" cy="2141002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AA34979-BE69-6A96-5622-F89BDFD5C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3183622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3A4B3AA-FA10-AD6C-6172-04EDF2E47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3183622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1BE49-F52B-8759-E47E-F5132FAFC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3183622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FA1A0-B016-65CD-1085-F78DA08E8BEE}"/>
              </a:ext>
            </a:extLst>
          </p:cNvPr>
          <p:cNvSpPr txBox="1">
            <a:spLocks/>
          </p:cNvSpPr>
          <p:nvPr userDrawn="1"/>
        </p:nvSpPr>
        <p:spPr>
          <a:xfrm>
            <a:off x="335865" y="1835357"/>
            <a:ext cx="5360847" cy="520845"/>
          </a:xfrm>
          <a:prstGeom prst="rect">
            <a:avLst/>
          </a:prstGeom>
        </p:spPr>
        <p:txBody>
          <a:bodyPr/>
          <a:lstStyle>
            <a:lvl1pPr marL="0" indent="0" algn="l" defTabSz="914332" rtl="0" eaLnBrk="1" latinLnBrk="0" hangingPunct="1">
              <a:lnSpc>
                <a:spcPts val="328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accent1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012D5B"/>
                </a:solidFill>
              </a:rPr>
              <a:t>Quam </a:t>
            </a:r>
            <a:r>
              <a:rPr lang="en-GB" b="1" dirty="0" err="1">
                <a:solidFill>
                  <a:srgbClr val="012D5B"/>
                </a:solidFill>
              </a:rPr>
              <a:t>volutet</a:t>
            </a:r>
            <a:r>
              <a:rPr lang="en-GB" b="1" dirty="0">
                <a:solidFill>
                  <a:srgbClr val="012D5B"/>
                </a:solidFill>
              </a:rPr>
              <a:t> </a:t>
            </a:r>
            <a:r>
              <a:rPr lang="en-GB" dirty="0" err="1">
                <a:solidFill>
                  <a:srgbClr val="012D5B"/>
                </a:solidFill>
              </a:rPr>
              <a:t>pra</a:t>
            </a:r>
            <a:r>
              <a:rPr lang="en-GB" dirty="0">
                <a:solidFill>
                  <a:srgbClr val="012D5B"/>
                </a:solidFill>
              </a:rPr>
              <a:t> </a:t>
            </a:r>
            <a:r>
              <a:rPr lang="en-GB" dirty="0" err="1">
                <a:solidFill>
                  <a:srgbClr val="012D5B"/>
                </a:solidFill>
              </a:rPr>
              <a:t>commoluptur</a:t>
            </a:r>
            <a:br>
              <a:rPr lang="en-GB" b="1" dirty="0">
                <a:solidFill>
                  <a:srgbClr val="012D5B"/>
                </a:solidFill>
              </a:rPr>
            </a:br>
            <a:endParaRPr lang="en-GB" dirty="0">
              <a:solidFill>
                <a:srgbClr val="012D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88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D28804-2147-13B0-B832-AECF097BA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59ABD1-332B-B0CA-0E8B-1A4ADA1852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" y="6751545"/>
            <a:ext cx="12191999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6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FF38D5B-2FB6-A13A-7455-572047D1697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-1" y="6751545"/>
            <a:ext cx="12191999" cy="133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D28804-2147-13B0-B832-AECF097BA5B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0" y="76201"/>
            <a:ext cx="12192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0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5" r:id="rId4"/>
    <p:sldLayoutId id="2147483684" r:id="rId5"/>
    <p:sldLayoutId id="2147483674" r:id="rId6"/>
    <p:sldLayoutId id="2147483686" r:id="rId7"/>
    <p:sldLayoutId id="2147483675" r:id="rId8"/>
    <p:sldLayoutId id="2147483683" r:id="rId9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accent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thebathaward@bath.ac.uk" TargetMode="External"/><Relationship Id="rId2" Type="http://schemas.openxmlformats.org/officeDocument/2006/relationships/hyperlink" Target="https://www.bath.ac.uk/campaigns/the-bath-award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h.ac.uk/campaigns/the-bath-award-information-for-staff/" TargetMode="External"/><Relationship Id="rId2" Type="http://schemas.openxmlformats.org/officeDocument/2006/relationships/hyperlink" Target="http://www.bath.ac.uk/campaigns/the-bath-award-information-for-staff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hyperlink" Target="mailto:thebathaward@bath.ac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248BC-061D-56EB-A391-51CAC1FC6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31516C2-D96B-ABCC-867D-07FF58D44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spect="1"/>
          </p:cNvSpPr>
          <p:nvPr/>
        </p:nvSpPr>
        <p:spPr>
          <a:xfrm>
            <a:off x="1" y="759600"/>
            <a:ext cx="12191999" cy="6014826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97" t="-28636" r="-197" b="-9364"/>
            </a:stretch>
          </a:blipFill>
        </p:spPr>
        <p:txBody>
          <a:bodyPr anchor="ctr"/>
          <a:lstStyle>
            <a:lvl1pPr marL="0" indent="0" algn="ctr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A0C2AD0-7EB8-8F07-3B3D-F73E6EB45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-344245" y="1268750"/>
            <a:ext cx="7278445" cy="1325563"/>
          </a:xfrm>
          <a:prstGeom prst="roundRect">
            <a:avLst>
              <a:gd name="adj" fmla="val 20089"/>
            </a:avLst>
          </a:prstGeom>
          <a:solidFill>
            <a:schemeClr val="bg2">
              <a:alpha val="9037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5" name="University of Bath_Intro title multiple line&#10;">
            <a:extLst>
              <a:ext uri="{FF2B5EF4-FFF2-40B4-BE49-F238E27FC236}">
                <a16:creationId xmlns:a16="http://schemas.microsoft.com/office/drawing/2014/main" id="{3739F761-8209-B2BB-6AF9-9C6FB23B5F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335864" y="1576388"/>
            <a:ext cx="6173788" cy="6080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The Bath Award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2026-27</a:t>
            </a:r>
          </a:p>
        </p:txBody>
      </p:sp>
      <p:pic>
        <p:nvPicPr>
          <p:cNvPr id="3" name="Picture 2" descr="A group of students sit by the lake at the University of Bath">
            <a:extLst>
              <a:ext uri="{FF2B5EF4-FFF2-40B4-BE49-F238E27FC236}">
                <a16:creationId xmlns:a16="http://schemas.microsoft.com/office/drawing/2014/main" id="{8A2CBCDB-77EB-0838-3B20-0809C37D66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/>
          <a:stretch/>
        </p:blipFill>
        <p:spPr>
          <a:xfrm>
            <a:off x="-1" y="6751545"/>
            <a:ext cx="12191999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5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0832E21B-1A61-564A-3591-CE54119762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335864" y="1081724"/>
            <a:ext cx="5633136" cy="607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What </a:t>
            </a:r>
            <a:r>
              <a:rPr kumimoji="0" lang="en-GB" sz="440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it is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9965B96-7EE1-1A17-6A4E-2AE75473F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5865" y="2062071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1600" dirty="0"/>
              <a:t>The Bath Award is an annual programme that encourages you to get involved in activities beyond your studies and supports your professional development along the way. </a:t>
            </a:r>
            <a:r>
              <a:rPr lang="en-US" sz="1600" dirty="0"/>
              <a:t>​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To earn the award you need to: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IN" sz="1600" dirty="0"/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600" dirty="0"/>
              <a:t>Complete 50 hours of extra-curricular activity develop your employability</a:t>
            </a:r>
            <a:r>
              <a:rPr lang="en-US" sz="1600" dirty="0"/>
              <a:t>​, s</a:t>
            </a:r>
            <a:r>
              <a:rPr lang="en-IN" sz="1600" dirty="0" err="1"/>
              <a:t>upport</a:t>
            </a:r>
            <a:r>
              <a:rPr lang="en-IN" sz="1600" dirty="0"/>
              <a:t> the university, contribute to your community</a:t>
            </a:r>
            <a:r>
              <a:rPr lang="en-US" sz="1600" dirty="0"/>
              <a:t>​ or advocate for sustainability​</a:t>
            </a:r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600" dirty="0"/>
              <a:t>Attend four Bath Award-endorsed workshops</a:t>
            </a:r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600" dirty="0"/>
              <a:t>Log four pieces of online training / long read per capability)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1600" dirty="0"/>
              <a:t>Everyone who successfully completes the award receives a certificate signed by </a:t>
            </a:r>
            <a:r>
              <a:rPr lang="en-GB" sz="1600" dirty="0"/>
              <a:t>the University of Bath Vice-Chancellor and ​the SU President.</a:t>
            </a:r>
            <a:endParaRPr lang="en-US" sz="16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89A0B16-C173-DE4F-00CC-9E0634A3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6046" r="6046"/>
          <a:stretch/>
        </p:blipFill>
        <p:spPr/>
      </p:pic>
    </p:spTree>
    <p:extLst>
      <p:ext uri="{BB962C8B-B14F-4D97-AF65-F5344CB8AC3E}">
        <p14:creationId xmlns:p14="http://schemas.microsoft.com/office/powerpoint/2010/main" val="324841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DB79-3C8F-D3EF-B8C3-93238024D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B18DB90-7BE0-7908-0B0E-3F1DAA573B5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864" y="1081724"/>
            <a:ext cx="5633136" cy="607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Who </a:t>
            </a:r>
            <a:r>
              <a:rPr kumimoji="0" lang="en-GB" sz="440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can take part</a:t>
            </a:r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12D5B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47EFE18-C783-E1E4-2BE1-9A55ACB8B1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5865" y="2062071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IN" dirty="0"/>
              <a:t>The Bath Award is open to all students currently studying at the university. You can be an undergraduate or postgraduate student, studying on campus or remotely, and full- or part-time. It doesn't matter which course you're studying or which year you're in, the award is open to everyone.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28CC6F0-FB15-7789-0264-017A653F7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231" r="2231"/>
          <a:stretch/>
        </p:blipFill>
        <p:spPr>
          <a:blipFill>
            <a:blip r:embed="rId3"/>
            <a:stretch>
              <a:fillRect t="-29243" r="-1302" b="-52397"/>
            </a:stretch>
          </a:blipFill>
        </p:spPr>
      </p:pic>
    </p:spTree>
    <p:extLst>
      <p:ext uri="{BB962C8B-B14F-4D97-AF65-F5344CB8AC3E}">
        <p14:creationId xmlns:p14="http://schemas.microsoft.com/office/powerpoint/2010/main" val="962380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1A001-3F8C-7B1E-21C9-F81C1172A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F1848E0-F3DE-C74D-6D0A-76639F245E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335864" y="1081724"/>
            <a:ext cx="5633136" cy="607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Find </a:t>
            </a:r>
            <a:r>
              <a:rPr kumimoji="0" lang="en-GB" sz="440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out more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C58A6DF-379E-1C68-BDF3-6C9320678D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5865" y="2062071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IN" dirty="0"/>
              <a:t>Everything you need to know is on the website: </a:t>
            </a:r>
          </a:p>
          <a:p>
            <a:r>
              <a:rPr lang="en-IN" dirty="0">
                <a:solidFill>
                  <a:srgbClr val="012D5B"/>
                </a:solidFill>
                <a:effectLst/>
                <a:latin typeface="Noto Sans" panose="020B0502040504020204" pitchFamily="34" charset="0"/>
                <a:hlinkClick r:id="rId2"/>
              </a:rPr>
              <a:t>go.bath.ac.uk/</a:t>
            </a:r>
            <a:r>
              <a:rPr lang="en-IN" dirty="0" err="1">
                <a:solidFill>
                  <a:srgbClr val="012D5B"/>
                </a:solidFill>
                <a:effectLst/>
                <a:latin typeface="Noto Sans" panose="020B0502040504020204" pitchFamily="34" charset="0"/>
                <a:hlinkClick r:id="rId2"/>
              </a:rPr>
              <a:t>thebathaward</a:t>
            </a:r>
            <a:r>
              <a:rPr lang="en-IN" dirty="0">
                <a:solidFill>
                  <a:srgbClr val="012D5B"/>
                </a:solidFill>
                <a:effectLst/>
                <a:latin typeface="Noto Sans" panose="020B0502040504020204" pitchFamily="34" charset="0"/>
                <a:hlinkClick r:id="rId2"/>
              </a:rPr>
              <a:t> </a:t>
            </a:r>
            <a:endParaRPr lang="en-IN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  <a:p>
            <a:r>
              <a:rPr lang="en-IN" dirty="0">
                <a:solidFill>
                  <a:srgbClr val="012D5B"/>
                </a:solidFill>
              </a:rPr>
              <a:t>or email </a:t>
            </a:r>
          </a:p>
          <a:p>
            <a:r>
              <a:rPr lang="en-IN" dirty="0">
                <a:solidFill>
                  <a:srgbClr val="012D5B"/>
                </a:solidFill>
                <a:effectLst/>
                <a:latin typeface="Noto Sans" panose="020B0502040504020204" pitchFamily="34" charset="0"/>
                <a:hlinkClick r:id="rId3"/>
              </a:rPr>
              <a:t>thebathaward@bath.ac.uk</a:t>
            </a:r>
            <a:r>
              <a:rPr lang="en-IN" dirty="0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endParaRPr lang="en-GB" dirty="0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CCE62F8-6557-DF7A-87C9-4C5B37C40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0930" r="10930"/>
          <a:stretch/>
        </p:blipFill>
        <p:spPr>
          <a:blipFill>
            <a:blip r:embed="rId5"/>
            <a:stretch>
              <a:fillRect t="-29243" r="-1302" b="-52397"/>
            </a:stretch>
          </a:blipFill>
        </p:spPr>
      </p:pic>
    </p:spTree>
    <p:extLst>
      <p:ext uri="{BB962C8B-B14F-4D97-AF65-F5344CB8AC3E}">
        <p14:creationId xmlns:p14="http://schemas.microsoft.com/office/powerpoint/2010/main" val="1736518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3FF3E-B8B5-D2D9-E974-523F1B713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9446644-473F-F76E-B7EB-617E91669D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335864" y="1081724"/>
            <a:ext cx="5633136" cy="607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Information</a:t>
            </a: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for staff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64294AC-4C75-FAB7-CE05-E2C8CCB8C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5865" y="2062071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1600" dirty="0"/>
              <a:t>As a member of staff, there are several ways you can support the Bath Award and your students:</a:t>
            </a:r>
            <a:r>
              <a:rPr lang="en-US" sz="1600" dirty="0"/>
              <a:t>​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IN" sz="1600" dirty="0"/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600" dirty="0"/>
              <a:t>Share it with your students - mention the award in lectures, tutorials, or emails</a:t>
            </a:r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600" dirty="0"/>
              <a:t>Submit your workshop for endorsement so students can count attendance towards their award</a:t>
            </a:r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1600" dirty="0"/>
              <a:t>Invite us to come and talk to your students about the award </a:t>
            </a:r>
          </a:p>
          <a:p>
            <a:pPr marL="285750" indent="-285750" fontAlgn="base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IN" sz="1600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1600" dirty="0"/>
              <a:t>Our </a:t>
            </a:r>
            <a:r>
              <a:rPr lang="en-IN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staff webpage </a:t>
            </a:r>
            <a:r>
              <a:rPr lang="en-IN" sz="1600" dirty="0"/>
              <a:t>has everything you need to know</a:t>
            </a:r>
            <a:r>
              <a:rPr lang="en-GB" sz="1600" dirty="0"/>
              <a:t>: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1600" dirty="0">
                <a:hlinkClick r:id="rId3"/>
              </a:rPr>
              <a:t>www.bath.ac.uk/campaigns/the-bath-award-information-for-staff/</a:t>
            </a:r>
            <a:r>
              <a:rPr lang="en-IN" sz="1600" dirty="0"/>
              <a:t> 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en-IN" sz="1600" dirty="0"/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1600" dirty="0"/>
              <a:t>Or email </a:t>
            </a:r>
            <a:r>
              <a:rPr lang="en-IN" sz="1600" dirty="0">
                <a:hlinkClick r:id="rId4"/>
              </a:rPr>
              <a:t>thebathaward@bath.ac.uk</a:t>
            </a:r>
            <a:r>
              <a:rPr lang="en-IN" sz="1600" dirty="0"/>
              <a:t>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798C191-7163-C693-BB9B-C2DC7FC0E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6" b="2026"/>
          <a:stretch/>
        </p:blipFill>
        <p:spPr>
          <a:blipFill>
            <a:blip r:embed="rId6"/>
            <a:stretch>
              <a:fillRect t="-29243" r="-1302" b="-52397"/>
            </a:stretch>
          </a:blipFill>
        </p:spPr>
      </p:pic>
    </p:spTree>
    <p:extLst>
      <p:ext uri="{BB962C8B-B14F-4D97-AF65-F5344CB8AC3E}">
        <p14:creationId xmlns:p14="http://schemas.microsoft.com/office/powerpoint/2010/main" val="3584146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Theme">
  <a:themeElements>
    <a:clrScheme name="Core Bath palette 1">
      <a:dk1>
        <a:srgbClr val="000000"/>
      </a:dk1>
      <a:lt1>
        <a:srgbClr val="FFFFFF"/>
      </a:lt1>
      <a:dk2>
        <a:srgbClr val="0E2841"/>
      </a:dk2>
      <a:lt2>
        <a:srgbClr val="FEFFFF"/>
      </a:lt2>
      <a:accent1>
        <a:srgbClr val="012C5B"/>
      </a:accent1>
      <a:accent2>
        <a:srgbClr val="62FFD9"/>
      </a:accent2>
      <a:accent3>
        <a:srgbClr val="33B8B9"/>
      </a:accent3>
      <a:accent4>
        <a:srgbClr val="0093D9"/>
      </a:accent4>
      <a:accent5>
        <a:srgbClr val="EB4F38"/>
      </a:accent5>
      <a:accent6>
        <a:srgbClr val="FAB92E"/>
      </a:accent6>
      <a:hlink>
        <a:srgbClr val="0800FF"/>
      </a:hlink>
      <a:folHlink>
        <a:srgbClr val="9800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t="-16631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oB core template_16.9_2025_v2.9 - accessible version" id="{EEE84C11-6D92-0143-A2BD-04A28156228C}" vid="{199E1AEC-E408-C042-9501-C4EB1EBA55D8}"/>
    </a:ext>
  </a:extLst>
</a:theme>
</file>

<file path=ppt/theme/theme2.xml><?xml version="1.0" encoding="utf-8"?>
<a:theme xmlns:a="http://schemas.openxmlformats.org/drawingml/2006/main" name="1_Office Theme">
  <a:themeElements>
    <a:clrScheme name="Core Bath palette 1">
      <a:dk1>
        <a:srgbClr val="000000"/>
      </a:dk1>
      <a:lt1>
        <a:srgbClr val="FFFFFF"/>
      </a:lt1>
      <a:dk2>
        <a:srgbClr val="0E2841"/>
      </a:dk2>
      <a:lt2>
        <a:srgbClr val="FEFFFF"/>
      </a:lt2>
      <a:accent1>
        <a:srgbClr val="012C5B"/>
      </a:accent1>
      <a:accent2>
        <a:srgbClr val="62FFD9"/>
      </a:accent2>
      <a:accent3>
        <a:srgbClr val="33B8B9"/>
      </a:accent3>
      <a:accent4>
        <a:srgbClr val="0093D9"/>
      </a:accent4>
      <a:accent5>
        <a:srgbClr val="EB4F38"/>
      </a:accent5>
      <a:accent6>
        <a:srgbClr val="FAB92E"/>
      </a:accent6>
      <a:hlink>
        <a:srgbClr val="0800FF"/>
      </a:hlink>
      <a:folHlink>
        <a:srgbClr val="9800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t="-16631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oB core template_16.9_2025_v2.9 - accessible version" id="{EEE84C11-6D92-0143-A2BD-04A28156228C}" vid="{A31241C2-76F2-634B-A5C9-98B24BA59DE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1C6F0F12D134489E3DD591A2EC661B" ma:contentTypeVersion="11" ma:contentTypeDescription="Create a new document." ma:contentTypeScope="" ma:versionID="711c1793ff9036fb3be0e690d6c83563">
  <xsd:schema xmlns:xsd="http://www.w3.org/2001/XMLSchema" xmlns:xs="http://www.w3.org/2001/XMLSchema" xmlns:p="http://schemas.microsoft.com/office/2006/metadata/properties" xmlns:ns2="67bdaf98-8073-444a-a7b0-7bfae5722741" xmlns:ns3="c7289542-0e54-4855-aa2f-f04f1f112527" targetNamespace="http://schemas.microsoft.com/office/2006/metadata/properties" ma:root="true" ma:fieldsID="e2130508cbbcf3625cb106772adcb926" ns2:_="" ns3:_="">
    <xsd:import namespace="67bdaf98-8073-444a-a7b0-7bfae5722741"/>
    <xsd:import namespace="c7289542-0e54-4855-aa2f-f04f1f1125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bdaf98-8073-444a-a7b0-7bfae5722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5693718-8356-48ba-866a-85db3a9efc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289542-0e54-4855-aa2f-f04f1f11252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de5aa16-c708-42dd-a509-d557cdab6bed}" ma:internalName="TaxCatchAll" ma:showField="CatchAllData" ma:web="c7289542-0e54-4855-aa2f-f04f1f1125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7289542-0e54-4855-aa2f-f04f1f112527" xsi:nil="true"/>
    <lcf76f155ced4ddcb4097134ff3c332f xmlns="67bdaf98-8073-444a-a7b0-7bfae57227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B4B52B-5006-4617-ABF1-4BA2C79ECC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bdaf98-8073-444a-a7b0-7bfae5722741"/>
    <ds:schemaRef ds:uri="c7289542-0e54-4855-aa2f-f04f1f1125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6102BD-297F-403B-AEE7-439944C19F18}">
  <ds:schemaRefs>
    <ds:schemaRef ds:uri="http://schemas.microsoft.com/office/2006/metadata/properties"/>
    <ds:schemaRef ds:uri="http://schemas.microsoft.com/office/infopath/2007/PartnerControls"/>
    <ds:schemaRef ds:uri="c7289542-0e54-4855-aa2f-f04f1f112527"/>
    <ds:schemaRef ds:uri="67bdaf98-8073-444a-a7b0-7bfae5722741"/>
  </ds:schemaRefs>
</ds:datastoreItem>
</file>

<file path=customXml/itemProps3.xml><?xml version="1.0" encoding="utf-8"?>
<ds:datastoreItem xmlns:ds="http://schemas.openxmlformats.org/officeDocument/2006/customXml" ds:itemID="{2DB86167-A52B-49D4-BBEF-A910012386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UoB core template_16.9_2025_v2.9 - accessible version</Template>
  <TotalTime>52</TotalTime>
  <Words>295</Words>
  <Application>Microsoft Office PowerPoint</Application>
  <PresentationFormat>Widescreen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Noto Sans</vt:lpstr>
      <vt:lpstr>Office Theme</vt:lpstr>
      <vt:lpstr>1_Office Theme</vt:lpstr>
      <vt:lpstr>The Bath Award 2026-27</vt:lpstr>
      <vt:lpstr>What it is</vt:lpstr>
      <vt:lpstr>Who can take part </vt:lpstr>
      <vt:lpstr>Find out more</vt:lpstr>
      <vt:lpstr>Information for staff </vt:lpstr>
    </vt:vector>
  </TitlesOfParts>
  <Company>University of Bath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Kyra Ings</dc:creator>
  <cp:lastModifiedBy>Kyra Ings</cp:lastModifiedBy>
  <cp:revision>1</cp:revision>
  <dcterms:created xsi:type="dcterms:W3CDTF">2026-08-18T10:47:46Z</dcterms:created>
  <dcterms:modified xsi:type="dcterms:W3CDTF">2026-08-18T11:40:35Z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0x010100DD1C6F0F12D134489E3DD591A2EC661B</vt:lpwstr>
  </property>
</Properties>
</file>