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 Medland" initials="JM" lastIdx="2" clrIdx="0">
    <p:extLst/>
  </p:cmAuthor>
  <p:cmAuthor id="2" name="jhm44" initials="j" lastIdx="7" clrIdx="1"/>
  <p:cmAuthor id="3" name="Jenny Medland-Kelly" initials="JM" lastIdx="2" clrIdx="2">
    <p:extLst>
      <p:ext uri="{19B8F6BF-5375-455C-9EA6-DF929625EA0E}">
        <p15:presenceInfo xmlns:p15="http://schemas.microsoft.com/office/powerpoint/2012/main" userId="S-1-5-21-1078081533-789336058-839522115-172898" providerId="AD"/>
      </p:ext>
    </p:extLst>
  </p:cmAuthor>
  <p:cmAuthor id="4" name="Tracey Wells" initials="TW" lastIdx="3" clrIdx="3">
    <p:extLst>
      <p:ext uri="{19B8F6BF-5375-455C-9EA6-DF929625EA0E}">
        <p15:presenceInfo xmlns:p15="http://schemas.microsoft.com/office/powerpoint/2012/main" userId="S-1-5-21-1078081533-789336058-839522115-1692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8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16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4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69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05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1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4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1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3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79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1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7F70-4D05-4CAC-B11B-855A6F1A5AE6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2E17D-6791-4BCB-9F03-D939C6B700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8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>
            <a:extLst>
              <a:ext uri="{FF2B5EF4-FFF2-40B4-BE49-F238E27FC236}">
                <a16:creationId xmlns:a16="http://schemas.microsoft.com/office/drawing/2014/main" id="{590EA0E9-0D17-E445-A187-F7FDA885160B}"/>
              </a:ext>
            </a:extLst>
          </p:cNvPr>
          <p:cNvSpPr/>
          <p:nvPr/>
        </p:nvSpPr>
        <p:spPr>
          <a:xfrm>
            <a:off x="5143440" y="1395228"/>
            <a:ext cx="2060096" cy="1537650"/>
          </a:xfrm>
          <a:prstGeom prst="donut">
            <a:avLst>
              <a:gd name="adj" fmla="val 463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DD98D-4713-0342-A5F3-D050CFCA03D2}"/>
              </a:ext>
            </a:extLst>
          </p:cNvPr>
          <p:cNvSpPr/>
          <p:nvPr/>
        </p:nvSpPr>
        <p:spPr>
          <a:xfrm>
            <a:off x="5203171" y="1597568"/>
            <a:ext cx="1945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Strand 1</a:t>
            </a:r>
          </a:p>
          <a:p>
            <a:pPr lvl="0" algn="ctr"/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‘Bath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</a:t>
            </a:r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’: a ‘lifecycle’ of 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 opportunities to empower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students to navigate their future</a:t>
            </a:r>
          </a:p>
          <a:p>
            <a:pPr lvl="0" algn="ctr"/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ctr"/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3E6898-A9D7-A14D-B745-0C950C86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446" y="3406237"/>
            <a:ext cx="820565" cy="1000689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9EBC2D11-E7A2-6945-9923-CC7BC60BD677}"/>
              </a:ext>
            </a:extLst>
          </p:cNvPr>
          <p:cNvSpPr/>
          <p:nvPr/>
        </p:nvSpPr>
        <p:spPr>
          <a:xfrm>
            <a:off x="3584834" y="4281564"/>
            <a:ext cx="1925160" cy="1285807"/>
          </a:xfrm>
          <a:prstGeom prst="donut">
            <a:avLst>
              <a:gd name="adj" fmla="val 463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698AEB-5AAA-F44C-BDAE-34876FC2F5E9}"/>
              </a:ext>
            </a:extLst>
          </p:cNvPr>
          <p:cNvSpPr/>
          <p:nvPr/>
        </p:nvSpPr>
        <p:spPr>
          <a:xfrm>
            <a:off x="3781465" y="4432378"/>
            <a:ext cx="15013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200" b="1" dirty="0" smtClean="0"/>
              <a:t>Strand 2 </a:t>
            </a:r>
          </a:p>
          <a:p>
            <a:pPr lvl="0" algn="ctr"/>
            <a:r>
              <a:rPr lang="en-GB" sz="1200" dirty="0" smtClean="0"/>
              <a:t>Strong </a:t>
            </a:r>
            <a:r>
              <a:rPr lang="en-GB" sz="1200" dirty="0"/>
              <a:t>partnership with employers and industry shapes our provision</a:t>
            </a:r>
          </a:p>
          <a:p>
            <a:pPr lvl="0" algn="ctr"/>
            <a:endParaRPr lang="en-GB" sz="1200" dirty="0"/>
          </a:p>
          <a:p>
            <a:pPr lvl="0" algn="ctr"/>
            <a:endParaRPr lang="en-GB" sz="1200" dirty="0"/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7490989F-818B-654E-9288-DFFD46BB5C5B}"/>
              </a:ext>
            </a:extLst>
          </p:cNvPr>
          <p:cNvSpPr/>
          <p:nvPr/>
        </p:nvSpPr>
        <p:spPr>
          <a:xfrm>
            <a:off x="6711897" y="4321521"/>
            <a:ext cx="1856096" cy="1337481"/>
          </a:xfrm>
          <a:prstGeom prst="donut">
            <a:avLst>
              <a:gd name="adj" fmla="val 463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E5C895-6B42-004B-BC6C-EA52C54E49DF}"/>
              </a:ext>
            </a:extLst>
          </p:cNvPr>
          <p:cNvSpPr/>
          <p:nvPr/>
        </p:nvSpPr>
        <p:spPr>
          <a:xfrm>
            <a:off x="6835135" y="4467120"/>
            <a:ext cx="1651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b="1" dirty="0" smtClean="0"/>
              <a:t>Strand 3</a:t>
            </a:r>
          </a:p>
          <a:p>
            <a:pPr lvl="0" algn="ctr"/>
            <a:r>
              <a:rPr lang="en-GB" sz="1200" dirty="0" smtClean="0"/>
              <a:t>Employability expertise derived </a:t>
            </a:r>
            <a:r>
              <a:rPr lang="en-GB" sz="1200" dirty="0"/>
              <a:t>from robust, research-informed insight</a:t>
            </a:r>
          </a:p>
          <a:p>
            <a:pPr lvl="0" algn="ctr"/>
            <a:endParaRPr lang="en-GB" sz="1200" dirty="0"/>
          </a:p>
          <a:p>
            <a:pPr lvl="0" algn="ctr"/>
            <a:endParaRPr lang="en-GB" sz="1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0DD08C9-7A04-5B44-BABC-E7B6CD0791B9}"/>
              </a:ext>
            </a:extLst>
          </p:cNvPr>
          <p:cNvSpPr/>
          <p:nvPr/>
        </p:nvSpPr>
        <p:spPr>
          <a:xfrm rot="16620829" flipV="1">
            <a:off x="5735641" y="2527666"/>
            <a:ext cx="1769927" cy="2209995"/>
          </a:xfrm>
          <a:prstGeom prst="arc">
            <a:avLst>
              <a:gd name="adj1" fmla="val 14525599"/>
              <a:gd name="adj2" fmla="val 20724798"/>
            </a:avLst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E55574AF-668F-774E-A7CF-D1173BD00316}"/>
              </a:ext>
            </a:extLst>
          </p:cNvPr>
          <p:cNvSpPr/>
          <p:nvPr/>
        </p:nvSpPr>
        <p:spPr>
          <a:xfrm rot="8510500">
            <a:off x="4874938" y="3682469"/>
            <a:ext cx="2543332" cy="2225480"/>
          </a:xfrm>
          <a:prstGeom prst="arc">
            <a:avLst>
              <a:gd name="adj1" fmla="val 15325456"/>
              <a:gd name="adj2" fmla="val 577972"/>
            </a:avLst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46B620BF-EC16-1342-9946-6497A4932AD4}"/>
              </a:ext>
            </a:extLst>
          </p:cNvPr>
          <p:cNvSpPr/>
          <p:nvPr/>
        </p:nvSpPr>
        <p:spPr>
          <a:xfrm rot="8768348" flipV="1">
            <a:off x="4486993" y="2640219"/>
            <a:ext cx="2569925" cy="1735485"/>
          </a:xfrm>
          <a:prstGeom prst="arc">
            <a:avLst>
              <a:gd name="adj1" fmla="val 16200000"/>
              <a:gd name="adj2" fmla="val 180055"/>
            </a:avLst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180BE3-C4C4-0F45-ACB7-42A51919F6E4}"/>
              </a:ext>
            </a:extLst>
          </p:cNvPr>
          <p:cNvGrpSpPr/>
          <p:nvPr/>
        </p:nvGrpSpPr>
        <p:grpSpPr>
          <a:xfrm>
            <a:off x="117033" y="1037264"/>
            <a:ext cx="4389797" cy="2435943"/>
            <a:chOff x="335301" y="-527856"/>
            <a:chExt cx="3369863" cy="3428425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BE885B1-48F3-BF42-AAB4-A31A1AAD228F}"/>
                </a:ext>
              </a:extLst>
            </p:cNvPr>
            <p:cNvSpPr/>
            <p:nvPr/>
          </p:nvSpPr>
          <p:spPr>
            <a:xfrm>
              <a:off x="335301" y="-474572"/>
              <a:ext cx="3369863" cy="3375141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ed Rectangle 4">
              <a:extLst>
                <a:ext uri="{FF2B5EF4-FFF2-40B4-BE49-F238E27FC236}">
                  <a16:creationId xmlns:a16="http://schemas.microsoft.com/office/drawing/2014/main" id="{130EE641-F3AC-C149-B904-ECDD98B4042D}"/>
                </a:ext>
              </a:extLst>
            </p:cNvPr>
            <p:cNvSpPr txBox="1"/>
            <p:nvPr/>
          </p:nvSpPr>
          <p:spPr>
            <a:xfrm>
              <a:off x="463708" y="-527856"/>
              <a:ext cx="3110081" cy="1740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u="sng" kern="1200" dirty="0"/>
                <a:t>Strand 1</a:t>
              </a:r>
              <a:r>
                <a:rPr lang="en-US" sz="1200" b="1" u="sng" dirty="0"/>
                <a:t>: </a:t>
              </a:r>
              <a:r>
                <a:rPr lang="en-US" sz="1200" b="1" dirty="0" smtClean="0"/>
                <a:t>The ‘Bath Impact’</a:t>
              </a:r>
              <a:endParaRPr lang="en-US" sz="1200" b="1" kern="1200" dirty="0"/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200" b="1" u="sng" dirty="0"/>
                <a:t>A:</a:t>
              </a:r>
              <a:r>
                <a:rPr lang="en-GB" sz="1200" dirty="0"/>
                <a:t> Develop the ‘Bath Impact’: a life cycle approach </a:t>
              </a:r>
              <a:r>
                <a:rPr lang="en-GB" sz="1200" dirty="0" smtClean="0"/>
                <a:t>to providing provision and </a:t>
              </a:r>
              <a:r>
                <a:rPr lang="en-GB" sz="1200" dirty="0"/>
                <a:t>career </a:t>
              </a:r>
              <a:r>
                <a:rPr lang="en-GB" sz="1200" dirty="0" smtClean="0"/>
                <a:t>progression support, </a:t>
              </a:r>
              <a:r>
                <a:rPr lang="en-GB" sz="1200" dirty="0"/>
                <a:t>from recruitment to graduate </a:t>
              </a:r>
              <a:r>
                <a:rPr lang="en-GB" sz="1200" dirty="0" smtClean="0"/>
                <a:t>destination.</a:t>
              </a:r>
              <a:endParaRPr lang="en-GB" sz="1200" dirty="0"/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200" dirty="0"/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200" b="1" u="sng" dirty="0"/>
                <a:t>B:</a:t>
              </a:r>
              <a:r>
                <a:rPr lang="en-GB" sz="1200" dirty="0"/>
                <a:t> Foster confidence to thrive in a global environment through access to a range of development opportunities, from professional research placements to work-based and work-related learning.</a:t>
              </a:r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200" dirty="0"/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200" b="1" u="sng" dirty="0"/>
                <a:t>C:</a:t>
              </a:r>
              <a:r>
                <a:rPr lang="en-GB" sz="1200" dirty="0"/>
                <a:t> Enable students to develop the flexibility and resilience to succeed and adapt to changing work environments through access to diverse personal development tools. </a:t>
              </a:r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CF37AF-EE00-6244-BFE9-4085564EC803}"/>
              </a:ext>
            </a:extLst>
          </p:cNvPr>
          <p:cNvGrpSpPr/>
          <p:nvPr/>
        </p:nvGrpSpPr>
        <p:grpSpPr>
          <a:xfrm>
            <a:off x="91300" y="3674515"/>
            <a:ext cx="3461604" cy="2510949"/>
            <a:chOff x="395545" y="-106329"/>
            <a:chExt cx="3570290" cy="9671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1CEDD65A-80AE-4247-A8D6-66B340E0744D}"/>
                </a:ext>
              </a:extLst>
            </p:cNvPr>
            <p:cNvSpPr/>
            <p:nvPr/>
          </p:nvSpPr>
          <p:spPr>
            <a:xfrm>
              <a:off x="395545" y="-106329"/>
              <a:ext cx="3570290" cy="93666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">
              <a:extLst>
                <a:ext uri="{FF2B5EF4-FFF2-40B4-BE49-F238E27FC236}">
                  <a16:creationId xmlns:a16="http://schemas.microsoft.com/office/drawing/2014/main" id="{C69968ED-93C7-084D-9CB3-A1CD4F0D324D}"/>
                </a:ext>
              </a:extLst>
            </p:cNvPr>
            <p:cNvSpPr txBox="1"/>
            <p:nvPr/>
          </p:nvSpPr>
          <p:spPr>
            <a:xfrm>
              <a:off x="617144" y="-95165"/>
              <a:ext cx="3315759" cy="95597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u="sng" kern="1200" dirty="0"/>
                <a:t>Strand 2: </a:t>
              </a:r>
              <a:r>
                <a:rPr lang="en-US" sz="1200" b="1" kern="1200" dirty="0" smtClean="0"/>
                <a:t>External Partnerships</a:t>
              </a:r>
              <a:endParaRPr lang="en-US" sz="1200" b="1" kern="1200" dirty="0"/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A:</a:t>
              </a:r>
              <a:r>
                <a:rPr lang="en-GB" sz="11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Build our diverse portfolio of external stakeholders - practitioners, employers and professional bodies - through coordinated and clear routes into the institution.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B:</a:t>
              </a:r>
              <a:r>
                <a:rPr lang="en-GB" sz="11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Develop regional, national and international relationships through coordinated external stakeholder engagement.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C; </a:t>
              </a:r>
              <a:r>
                <a:rPr lang="en-GB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Engage external stakeholders in the development and provision of opportunities throughout the student lifecycle as part of development of the ‘Bath Impact’.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0C955D-CB56-F240-A25B-85E791F5869C}"/>
              </a:ext>
            </a:extLst>
          </p:cNvPr>
          <p:cNvGrpSpPr/>
          <p:nvPr/>
        </p:nvGrpSpPr>
        <p:grpSpPr>
          <a:xfrm>
            <a:off x="8592911" y="2037048"/>
            <a:ext cx="3347902" cy="2435826"/>
            <a:chOff x="352817" y="-1611669"/>
            <a:chExt cx="3363861" cy="1555563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E3F52324-81D0-2843-B906-E76ED1E9D29C}"/>
                </a:ext>
              </a:extLst>
            </p:cNvPr>
            <p:cNvSpPr/>
            <p:nvPr/>
          </p:nvSpPr>
          <p:spPr>
            <a:xfrm>
              <a:off x="352817" y="-1611669"/>
              <a:ext cx="3363861" cy="1555563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ounded Rectangle 4">
              <a:extLst>
                <a:ext uri="{FF2B5EF4-FFF2-40B4-BE49-F238E27FC236}">
                  <a16:creationId xmlns:a16="http://schemas.microsoft.com/office/drawing/2014/main" id="{B5935E93-B152-7241-B7FF-692D5159F4D4}"/>
                </a:ext>
              </a:extLst>
            </p:cNvPr>
            <p:cNvSpPr txBox="1"/>
            <p:nvPr/>
          </p:nvSpPr>
          <p:spPr>
            <a:xfrm>
              <a:off x="514351" y="-1434470"/>
              <a:ext cx="3045587" cy="135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u="sng" kern="1200" dirty="0"/>
                <a:t>Strand </a:t>
              </a:r>
              <a:r>
                <a:rPr lang="en-US" sz="1200" b="1" u="sng" dirty="0"/>
                <a:t>3: </a:t>
              </a:r>
              <a:r>
                <a:rPr lang="en-US" sz="1200" b="1" dirty="0" smtClean="0"/>
                <a:t>Embedded and adaptive provision</a:t>
              </a:r>
              <a:endParaRPr lang="en-US" sz="1200" b="1" kern="1200" dirty="0"/>
            </a:p>
            <a:p>
              <a:r>
                <a:rPr lang="en-GB" sz="1100" b="1" u="sng" dirty="0">
                  <a:solidFill>
                    <a:schemeClr val="tx1"/>
                  </a:solidFill>
                </a:rPr>
                <a:t>A: </a:t>
              </a:r>
              <a:r>
                <a:rPr lang="en-GB" sz="1100" dirty="0">
                  <a:solidFill>
                    <a:schemeClr val="tx1"/>
                  </a:solidFill>
                </a:rPr>
                <a:t>Embed skills development and </a:t>
              </a:r>
              <a:r>
                <a:rPr lang="en-GB" sz="1100" dirty="0" smtClean="0">
                  <a:solidFill>
                    <a:schemeClr val="tx1"/>
                  </a:solidFill>
                </a:rPr>
                <a:t>encourage critical, </a:t>
              </a:r>
              <a:r>
                <a:rPr lang="en-GB" sz="1100" dirty="0">
                  <a:solidFill>
                    <a:schemeClr val="tx1"/>
                  </a:solidFill>
                </a:rPr>
                <a:t>creative thinking in our curriculum to meet the skill sets needed to thrive in the future.</a:t>
              </a:r>
            </a:p>
            <a:p>
              <a:endParaRPr lang="en-GB" sz="1100" b="1" u="sng" dirty="0">
                <a:solidFill>
                  <a:schemeClr val="tx1"/>
                </a:solidFill>
              </a:endParaRPr>
            </a:p>
            <a:p>
              <a:r>
                <a:rPr lang="en-GB" sz="1100" b="1" u="sng" dirty="0">
                  <a:solidFill>
                    <a:schemeClr val="tx1"/>
                  </a:solidFill>
                </a:rPr>
                <a:t>B: </a:t>
              </a:r>
              <a:r>
                <a:rPr lang="en-GB" sz="1100" dirty="0">
                  <a:solidFill>
                    <a:schemeClr val="tx1"/>
                  </a:solidFill>
                </a:rPr>
                <a:t>Deliver an inclusive and adaptive approach to our provision, informed by </a:t>
              </a:r>
              <a:r>
                <a:rPr lang="en-GB" sz="1100" dirty="0" smtClean="0">
                  <a:solidFill>
                    <a:schemeClr val="tx1"/>
                  </a:solidFill>
                </a:rPr>
                <a:t>the </a:t>
              </a:r>
              <a:r>
                <a:rPr lang="en-GB" sz="1100" dirty="0">
                  <a:solidFill>
                    <a:schemeClr val="tx1"/>
                  </a:solidFill>
                </a:rPr>
                <a:t>student voice. </a:t>
              </a:r>
            </a:p>
            <a:p>
              <a:endParaRPr lang="en-GB" sz="1100" b="1" u="sng" dirty="0">
                <a:solidFill>
                  <a:schemeClr val="tx1"/>
                </a:solidFill>
              </a:endParaRPr>
            </a:p>
            <a:p>
              <a:r>
                <a:rPr lang="en-GB" sz="1100" b="1" u="sng" dirty="0">
                  <a:solidFill>
                    <a:schemeClr val="tx1"/>
                  </a:solidFill>
                </a:rPr>
                <a:t>C: </a:t>
              </a:r>
              <a:r>
                <a:rPr lang="en-GB" sz="1100" dirty="0">
                  <a:solidFill>
                    <a:schemeClr val="tx1"/>
                  </a:solidFill>
                </a:rPr>
                <a:t>Ensure data-driven, impact-focused insights underpin our </a:t>
              </a:r>
              <a:r>
                <a:rPr lang="en-GB" sz="1100" dirty="0" smtClean="0">
                  <a:solidFill>
                    <a:schemeClr val="tx1"/>
                  </a:solidFill>
                </a:rPr>
                <a:t>provision </a:t>
              </a:r>
              <a:r>
                <a:rPr lang="en-GB" sz="1100" dirty="0">
                  <a:solidFill>
                    <a:schemeClr val="tx1"/>
                  </a:solidFill>
                </a:rPr>
                <a:t>to meet the needs of our diverse cohort.</a:t>
              </a:r>
            </a:p>
          </p:txBody>
        </p:sp>
      </p:grpSp>
      <p:sp>
        <p:nvSpPr>
          <p:cNvPr id="46" name="Striped Right Arrow 45">
            <a:extLst>
              <a:ext uri="{FF2B5EF4-FFF2-40B4-BE49-F238E27FC236}">
                <a16:creationId xmlns:a16="http://schemas.microsoft.com/office/drawing/2014/main" id="{DC528520-191F-FB45-BCC5-30BCF16D639B}"/>
              </a:ext>
            </a:extLst>
          </p:cNvPr>
          <p:cNvSpPr/>
          <p:nvPr/>
        </p:nvSpPr>
        <p:spPr>
          <a:xfrm rot="5400000">
            <a:off x="5986332" y="3007711"/>
            <a:ext cx="404046" cy="29779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riped Right Arrow 46">
            <a:extLst>
              <a:ext uri="{FF2B5EF4-FFF2-40B4-BE49-F238E27FC236}">
                <a16:creationId xmlns:a16="http://schemas.microsoft.com/office/drawing/2014/main" id="{717426E1-3E97-7248-9013-CF2AE0645E43}"/>
              </a:ext>
            </a:extLst>
          </p:cNvPr>
          <p:cNvSpPr/>
          <p:nvPr/>
        </p:nvSpPr>
        <p:spPr>
          <a:xfrm rot="19166970">
            <a:off x="5358269" y="4241738"/>
            <a:ext cx="577790" cy="34996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96333392-DDE3-AD49-8555-EC5247EB9790}"/>
              </a:ext>
            </a:extLst>
          </p:cNvPr>
          <p:cNvSpPr/>
          <p:nvPr/>
        </p:nvSpPr>
        <p:spPr>
          <a:xfrm rot="13161536">
            <a:off x="6477494" y="4242056"/>
            <a:ext cx="462526" cy="349964"/>
          </a:xfrm>
          <a:prstGeom prst="stripedRightArrow">
            <a:avLst>
              <a:gd name="adj1" fmla="val 50000"/>
              <a:gd name="adj2" fmla="val 5162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C739A8-458F-D348-8298-CEF00B8EFCE8}"/>
              </a:ext>
            </a:extLst>
          </p:cNvPr>
          <p:cNvSpPr txBox="1"/>
          <p:nvPr/>
        </p:nvSpPr>
        <p:spPr>
          <a:xfrm>
            <a:off x="-181080" y="361781"/>
            <a:ext cx="1179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b="1" u="sng" dirty="0" smtClean="0"/>
              <a:t>University of Bath Employability Strategy: 2018-21</a:t>
            </a:r>
            <a:endParaRPr lang="en-GB" b="1" dirty="0" smtClean="0"/>
          </a:p>
          <a:p>
            <a:pPr lvl="0" algn="ctr"/>
            <a:r>
              <a:rPr lang="en-GB" b="1" dirty="0" smtClean="0"/>
              <a:t>Building on success through:</a:t>
            </a:r>
            <a:endParaRPr lang="en-GB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02257" y="6124291"/>
            <a:ext cx="1113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i="1" dirty="0"/>
              <a:t>Our graduates have high levels of personal, professional and academic skills enabling them to </a:t>
            </a:r>
            <a:endParaRPr lang="en-GB" i="1" dirty="0" smtClean="0"/>
          </a:p>
          <a:p>
            <a:pPr lvl="0" algn="ctr"/>
            <a:r>
              <a:rPr lang="en-GB" i="1" dirty="0" smtClean="0"/>
              <a:t>fulfil </a:t>
            </a:r>
            <a:r>
              <a:rPr lang="en-GB" i="1" dirty="0"/>
              <a:t>their potential and thrive in their chosen employment (</a:t>
            </a:r>
            <a:r>
              <a:rPr lang="en-GB" i="1" dirty="0" err="1"/>
              <a:t>UoB</a:t>
            </a:r>
            <a:r>
              <a:rPr lang="en-GB" i="1" dirty="0"/>
              <a:t> Education Strategy, 2016)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4265157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FC739A8-458F-D348-8298-CEF00B8EFCE8}"/>
              </a:ext>
            </a:extLst>
          </p:cNvPr>
          <p:cNvSpPr txBox="1"/>
          <p:nvPr/>
        </p:nvSpPr>
        <p:spPr>
          <a:xfrm>
            <a:off x="1228726" y="347391"/>
            <a:ext cx="949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Key Operational Activities</a:t>
            </a:r>
            <a:endParaRPr lang="en-GB" sz="1600" b="1" i="1" dirty="0"/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590EA0E9-0D17-E445-A187-F7FDA885160B}"/>
              </a:ext>
            </a:extLst>
          </p:cNvPr>
          <p:cNvSpPr/>
          <p:nvPr/>
        </p:nvSpPr>
        <p:spPr>
          <a:xfrm>
            <a:off x="5001509" y="1101484"/>
            <a:ext cx="2342443" cy="1502729"/>
          </a:xfrm>
          <a:prstGeom prst="donut">
            <a:avLst>
              <a:gd name="adj" fmla="val 463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DD98D-4713-0342-A5F3-D050CFCA03D2}"/>
              </a:ext>
            </a:extLst>
          </p:cNvPr>
          <p:cNvSpPr/>
          <p:nvPr/>
        </p:nvSpPr>
        <p:spPr>
          <a:xfrm>
            <a:off x="5323785" y="1446972"/>
            <a:ext cx="1697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‘Bath Impact’ is a distinctive offer that empowers students to navigate their future</a:t>
            </a:r>
          </a:p>
          <a:p>
            <a:pPr lvl="0" algn="ctr"/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ctr"/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3E6898-A9D7-A14D-B745-0C950C86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863" y="3126384"/>
            <a:ext cx="820565" cy="1000689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9EBC2D11-E7A2-6945-9923-CC7BC60BD677}"/>
              </a:ext>
            </a:extLst>
          </p:cNvPr>
          <p:cNvSpPr/>
          <p:nvPr/>
        </p:nvSpPr>
        <p:spPr>
          <a:xfrm>
            <a:off x="3730146" y="3985336"/>
            <a:ext cx="1925160" cy="1513813"/>
          </a:xfrm>
          <a:prstGeom prst="donut">
            <a:avLst>
              <a:gd name="adj" fmla="val 463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698AEB-5AAA-F44C-BDAE-34876FC2F5E9}"/>
              </a:ext>
            </a:extLst>
          </p:cNvPr>
          <p:cNvSpPr/>
          <p:nvPr/>
        </p:nvSpPr>
        <p:spPr>
          <a:xfrm>
            <a:off x="3954790" y="4355850"/>
            <a:ext cx="15037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200" dirty="0"/>
              <a:t>Strong partnership with employers, entrepreneurs and industry shapes our provision</a:t>
            </a:r>
          </a:p>
          <a:p>
            <a:pPr lvl="0" algn="ctr"/>
            <a:endParaRPr lang="en-GB" sz="1200" dirty="0"/>
          </a:p>
          <a:p>
            <a:pPr lvl="0" algn="ctr"/>
            <a:endParaRPr lang="en-GB" sz="1200" dirty="0"/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7490989F-818B-654E-9288-DFFD46BB5C5B}"/>
              </a:ext>
            </a:extLst>
          </p:cNvPr>
          <p:cNvSpPr/>
          <p:nvPr/>
        </p:nvSpPr>
        <p:spPr>
          <a:xfrm>
            <a:off x="6732380" y="4062884"/>
            <a:ext cx="1856096" cy="1337481"/>
          </a:xfrm>
          <a:prstGeom prst="donut">
            <a:avLst>
              <a:gd name="adj" fmla="val 463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E5C895-6B42-004B-BC6C-EA52C54E49DF}"/>
              </a:ext>
            </a:extLst>
          </p:cNvPr>
          <p:cNvSpPr/>
          <p:nvPr/>
        </p:nvSpPr>
        <p:spPr>
          <a:xfrm>
            <a:off x="6881328" y="4252536"/>
            <a:ext cx="1565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200" dirty="0"/>
              <a:t>Our expertise in employability is derived from robust, research-informed insight</a:t>
            </a:r>
          </a:p>
          <a:p>
            <a:pPr lvl="0" algn="ctr"/>
            <a:endParaRPr lang="en-GB" sz="1200" dirty="0"/>
          </a:p>
          <a:p>
            <a:pPr lvl="0" algn="ctr"/>
            <a:endParaRPr lang="en-GB" sz="1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0DD08C9-7A04-5B44-BABC-E7B6CD0791B9}"/>
              </a:ext>
            </a:extLst>
          </p:cNvPr>
          <p:cNvSpPr/>
          <p:nvPr/>
        </p:nvSpPr>
        <p:spPr>
          <a:xfrm rot="16620829" flipV="1">
            <a:off x="6141630" y="2186241"/>
            <a:ext cx="1769927" cy="2209995"/>
          </a:xfrm>
          <a:prstGeom prst="arc">
            <a:avLst>
              <a:gd name="adj1" fmla="val 13797637"/>
              <a:gd name="adj2" fmla="val 53155"/>
            </a:avLst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E55574AF-668F-774E-A7CF-D1173BD00316}"/>
              </a:ext>
            </a:extLst>
          </p:cNvPr>
          <p:cNvSpPr/>
          <p:nvPr/>
        </p:nvSpPr>
        <p:spPr>
          <a:xfrm rot="8510500">
            <a:off x="5089734" y="3514201"/>
            <a:ext cx="2543332" cy="2225480"/>
          </a:xfrm>
          <a:prstGeom prst="arc">
            <a:avLst>
              <a:gd name="adj1" fmla="val 15325456"/>
              <a:gd name="adj2" fmla="val 180055"/>
            </a:avLst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46B620BF-EC16-1342-9946-6497A4932AD4}"/>
              </a:ext>
            </a:extLst>
          </p:cNvPr>
          <p:cNvSpPr/>
          <p:nvPr/>
        </p:nvSpPr>
        <p:spPr>
          <a:xfrm rot="8768348" flipV="1">
            <a:off x="4471618" y="2338056"/>
            <a:ext cx="2511458" cy="1735485"/>
          </a:xfrm>
          <a:prstGeom prst="arc">
            <a:avLst>
              <a:gd name="adj1" fmla="val 16200000"/>
              <a:gd name="adj2" fmla="val 180055"/>
            </a:avLst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180BE3-C4C4-0F45-ACB7-42A51919F6E4}"/>
              </a:ext>
            </a:extLst>
          </p:cNvPr>
          <p:cNvGrpSpPr/>
          <p:nvPr/>
        </p:nvGrpSpPr>
        <p:grpSpPr>
          <a:xfrm>
            <a:off x="256713" y="772740"/>
            <a:ext cx="4168762" cy="3173737"/>
            <a:chOff x="287811" y="27736"/>
            <a:chExt cx="3444361" cy="380981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BE885B1-48F3-BF42-AAB4-A31A1AAD228F}"/>
                </a:ext>
              </a:extLst>
            </p:cNvPr>
            <p:cNvSpPr/>
            <p:nvPr/>
          </p:nvSpPr>
          <p:spPr>
            <a:xfrm>
              <a:off x="287811" y="27736"/>
              <a:ext cx="3400552" cy="3809817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ed Rectangle 4">
              <a:extLst>
                <a:ext uri="{FF2B5EF4-FFF2-40B4-BE49-F238E27FC236}">
                  <a16:creationId xmlns:a16="http://schemas.microsoft.com/office/drawing/2014/main" id="{130EE641-F3AC-C149-B904-ECDD98B4042D}"/>
                </a:ext>
              </a:extLst>
            </p:cNvPr>
            <p:cNvSpPr txBox="1"/>
            <p:nvPr/>
          </p:nvSpPr>
          <p:spPr>
            <a:xfrm>
              <a:off x="357018" y="117361"/>
              <a:ext cx="3375154" cy="1574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kern="1200" dirty="0"/>
                <a:t>Strand 1</a:t>
              </a:r>
              <a:endParaRPr lang="en-US" sz="1200" b="1" dirty="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en-GB" sz="1200" dirty="0"/>
                <a:t>An interactive, adaptive journey map will be created which will illustrate the diverse range of opportunities for students to enhance and develop their skill set. 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en-GB" sz="1200" kern="1200" dirty="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en-GB" sz="1200" dirty="0" smtClean="0"/>
                <a:t>Develop a ‘hub’ system </a:t>
              </a:r>
              <a:r>
                <a:rPr lang="en-GB" sz="1200" dirty="0"/>
                <a:t>to bring together all careers, employability and skills activities into a central employability portal, drawing on resourcing identified for the Skills Review.</a:t>
              </a:r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200" kern="1200" dirty="0"/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en-GB" sz="1200" dirty="0"/>
                <a:t>Students will capture their personal development through curriculum-embedded employability provision, access to online portfolios, and greater recognition of co-curricular development activities (particularly through the SU), bringing together work-based and work-related learning reflections and helping them develop a clearer sense of their own skills, strengths and attributes .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en-US" sz="1200" b="1" kern="1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CF37AF-EE00-6244-BFE9-4085564EC803}"/>
              </a:ext>
            </a:extLst>
          </p:cNvPr>
          <p:cNvGrpSpPr/>
          <p:nvPr/>
        </p:nvGrpSpPr>
        <p:grpSpPr>
          <a:xfrm>
            <a:off x="81771" y="4186252"/>
            <a:ext cx="3621322" cy="2547924"/>
            <a:chOff x="178120" y="173364"/>
            <a:chExt cx="3669283" cy="10571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1CEDD65A-80AE-4247-A8D6-66B340E0744D}"/>
                </a:ext>
              </a:extLst>
            </p:cNvPr>
            <p:cNvSpPr/>
            <p:nvPr/>
          </p:nvSpPr>
          <p:spPr>
            <a:xfrm>
              <a:off x="178120" y="173364"/>
              <a:ext cx="3669283" cy="10571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">
              <a:extLst>
                <a:ext uri="{FF2B5EF4-FFF2-40B4-BE49-F238E27FC236}">
                  <a16:creationId xmlns:a16="http://schemas.microsoft.com/office/drawing/2014/main" id="{C69968ED-93C7-084D-9CB3-A1CD4F0D324D}"/>
                </a:ext>
              </a:extLst>
            </p:cNvPr>
            <p:cNvSpPr txBox="1"/>
            <p:nvPr/>
          </p:nvSpPr>
          <p:spPr>
            <a:xfrm>
              <a:off x="350968" y="188492"/>
              <a:ext cx="3309411" cy="104201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kern="1200" dirty="0"/>
                <a:t>Strand 2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en-GB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Development of a central Employer Engagement “collaboration” website to showcase our employability offerings and signpost to relevant areas of the University</a:t>
              </a:r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en-GB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Enhance and develop our internal processes and  systems to better coordinate employer engagement</a:t>
              </a:r>
            </a:p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en-GB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Develop an annual employer survey and accompanying promotional material to ensure an ongoing link between employer engagement and Curriculum Transformation, showcasing how our programmes are responsive to sector/industry needs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0C955D-CB56-F240-A25B-85E791F5869C}"/>
              </a:ext>
            </a:extLst>
          </p:cNvPr>
          <p:cNvGrpSpPr/>
          <p:nvPr/>
        </p:nvGrpSpPr>
        <p:grpSpPr>
          <a:xfrm>
            <a:off x="8629163" y="2647301"/>
            <a:ext cx="3238480" cy="3867774"/>
            <a:chOff x="349181" y="-1210799"/>
            <a:chExt cx="3363861" cy="1555563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E3F52324-81D0-2843-B906-E76ED1E9D29C}"/>
                </a:ext>
              </a:extLst>
            </p:cNvPr>
            <p:cNvSpPr/>
            <p:nvPr/>
          </p:nvSpPr>
          <p:spPr>
            <a:xfrm>
              <a:off x="349181" y="-1210799"/>
              <a:ext cx="3363861" cy="1555563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ounded Rectangle 4">
              <a:extLst>
                <a:ext uri="{FF2B5EF4-FFF2-40B4-BE49-F238E27FC236}">
                  <a16:creationId xmlns:a16="http://schemas.microsoft.com/office/drawing/2014/main" id="{B5935E93-B152-7241-B7FF-692D5159F4D4}"/>
                </a:ext>
              </a:extLst>
            </p:cNvPr>
            <p:cNvSpPr txBox="1"/>
            <p:nvPr/>
          </p:nvSpPr>
          <p:spPr>
            <a:xfrm>
              <a:off x="520519" y="-1091197"/>
              <a:ext cx="3045587" cy="135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1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kern="1200" dirty="0"/>
                <a:t>Strand </a:t>
              </a:r>
              <a:r>
                <a:rPr lang="en-US" sz="1200" b="1" dirty="0"/>
                <a:t>3</a:t>
              </a:r>
            </a:p>
            <a:p>
              <a:pPr marL="171450" indent="-171450">
                <a:buFontTx/>
                <a:buChar char="-"/>
              </a:pPr>
              <a:r>
                <a:rPr lang="en-GB" sz="1100" dirty="0" smtClean="0"/>
                <a:t>As part of curriculum transformation, create tools </a:t>
              </a:r>
              <a:r>
                <a:rPr lang="en-GB" sz="1100" dirty="0"/>
                <a:t>to support staff in embedding opportunities for acquisition of both discipline-specific and transferable skills into their teaching. </a:t>
              </a:r>
            </a:p>
            <a:p>
              <a:pPr marL="171450" indent="-171450">
                <a:buFontTx/>
                <a:buChar char="-"/>
              </a:pPr>
              <a:endParaRPr lang="en-GB" sz="1100" dirty="0"/>
            </a:p>
            <a:p>
              <a:pPr marL="171450" indent="-171450">
                <a:buFontTx/>
                <a:buChar char="-"/>
              </a:pPr>
              <a:r>
                <a:rPr lang="en-GB" sz="1100" dirty="0" smtClean="0"/>
                <a:t>Use ‘Hub’ system </a:t>
              </a:r>
              <a:r>
                <a:rPr lang="en-GB" sz="1100" dirty="0"/>
                <a:t>to capture interactions with </a:t>
              </a:r>
              <a:r>
                <a:rPr lang="en-GB" sz="1100" dirty="0" smtClean="0"/>
                <a:t>employability </a:t>
              </a:r>
              <a:r>
                <a:rPr lang="en-GB" sz="1100" dirty="0"/>
                <a:t>services </a:t>
              </a:r>
              <a:r>
                <a:rPr lang="en-GB" sz="1100" dirty="0" smtClean="0"/>
                <a:t>(e.g. SU</a:t>
              </a:r>
              <a:r>
                <a:rPr lang="en-GB" sz="1100" dirty="0"/>
                <a:t>, Careers, Skills Centre) </a:t>
              </a:r>
              <a:r>
                <a:rPr lang="en-GB" sz="1100" dirty="0" smtClean="0"/>
                <a:t>recording student </a:t>
              </a:r>
              <a:r>
                <a:rPr lang="en-GB" sz="1100" dirty="0"/>
                <a:t>engagement data </a:t>
              </a:r>
              <a:r>
                <a:rPr lang="en-GB" sz="1100" dirty="0" smtClean="0"/>
                <a:t>to measure impact and </a:t>
              </a:r>
              <a:r>
                <a:rPr lang="en-GB" sz="1100" dirty="0"/>
                <a:t>providing students with a record of their service interactions. </a:t>
              </a:r>
            </a:p>
            <a:p>
              <a:endParaRPr lang="en-GB" sz="1100" dirty="0"/>
            </a:p>
            <a:p>
              <a:pPr marL="171450" indent="-171450">
                <a:buFontTx/>
                <a:buChar char="-"/>
              </a:pPr>
              <a:r>
                <a:rPr lang="en-GB" sz="1100" dirty="0"/>
                <a:t>Develop a Business Intelligence Dashboard to integrate employability-related information held in existing systems, (Razor’s Edge, </a:t>
              </a:r>
              <a:r>
                <a:rPr lang="en-GB" sz="1100" dirty="0" err="1"/>
                <a:t>CareersHub</a:t>
              </a:r>
              <a:r>
                <a:rPr lang="en-GB" sz="1100" dirty="0"/>
                <a:t>, PIMS, KAM etc.) to develop a more comprehensive set of data to deliver a holistic understanding of provision and to shape further opportunities. </a:t>
              </a:r>
            </a:p>
            <a:p>
              <a:endParaRPr lang="en-GB" sz="1100" dirty="0"/>
            </a:p>
            <a:p>
              <a:endParaRPr lang="en-GB" sz="1100" dirty="0"/>
            </a:p>
            <a:p>
              <a:endParaRPr lang="en-GB" sz="1100" dirty="0"/>
            </a:p>
          </p:txBody>
        </p:sp>
      </p:grpSp>
      <p:sp>
        <p:nvSpPr>
          <p:cNvPr id="46" name="Striped Right Arrow 45">
            <a:extLst>
              <a:ext uri="{FF2B5EF4-FFF2-40B4-BE49-F238E27FC236}">
                <a16:creationId xmlns:a16="http://schemas.microsoft.com/office/drawing/2014/main" id="{DC528520-191F-FB45-BCC5-30BCF16D639B}"/>
              </a:ext>
            </a:extLst>
          </p:cNvPr>
          <p:cNvSpPr/>
          <p:nvPr/>
        </p:nvSpPr>
        <p:spPr>
          <a:xfrm rot="5400000">
            <a:off x="5970707" y="2732142"/>
            <a:ext cx="404046" cy="29779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riped Right Arrow 46">
            <a:extLst>
              <a:ext uri="{FF2B5EF4-FFF2-40B4-BE49-F238E27FC236}">
                <a16:creationId xmlns:a16="http://schemas.microsoft.com/office/drawing/2014/main" id="{717426E1-3E97-7248-9013-CF2AE0645E43}"/>
              </a:ext>
            </a:extLst>
          </p:cNvPr>
          <p:cNvSpPr/>
          <p:nvPr/>
        </p:nvSpPr>
        <p:spPr>
          <a:xfrm rot="19166970">
            <a:off x="5315534" y="3824049"/>
            <a:ext cx="437749" cy="34996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96333392-DDE3-AD49-8555-EC5247EB9790}"/>
              </a:ext>
            </a:extLst>
          </p:cNvPr>
          <p:cNvSpPr/>
          <p:nvPr/>
        </p:nvSpPr>
        <p:spPr>
          <a:xfrm rot="13161536">
            <a:off x="6553814" y="3852655"/>
            <a:ext cx="437749" cy="349964"/>
          </a:xfrm>
          <a:prstGeom prst="stripedRightArrow">
            <a:avLst>
              <a:gd name="adj1" fmla="val 50000"/>
              <a:gd name="adj2" fmla="val 5162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9650</TotalTime>
  <Words>649</Words>
  <Application>Microsoft Office PowerPoint</Application>
  <PresentationFormat>Widescreen</PresentationFormat>
  <Paragraphs>49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Momna Hejmadi</dc:creator>
  <cp:lastModifiedBy>Jenny Medland-Kelly</cp:lastModifiedBy>
  <cp:revision>90</cp:revision>
  <cp:lastPrinted>2018-12-04T09:25:49Z</cp:lastPrinted>
  <dcterms:created xsi:type="dcterms:W3CDTF">2018-07-10T15:47:06Z</dcterms:created>
  <dcterms:modified xsi:type="dcterms:W3CDTF">2019-01-08T13:54:40Z</dcterms:modified>
</cp:coreProperties>
</file>