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7" r:id="rId3"/>
    <p:sldId id="260" r:id="rId4"/>
    <p:sldId id="258" r:id="rId5"/>
    <p:sldId id="261" r:id="rId6"/>
    <p:sldId id="273" r:id="rId7"/>
    <p:sldId id="262" r:id="rId8"/>
    <p:sldId id="263" r:id="rId9"/>
    <p:sldId id="282" r:id="rId10"/>
    <p:sldId id="289" r:id="rId11"/>
    <p:sldId id="291" r:id="rId12"/>
    <p:sldId id="290" r:id="rId13"/>
    <p:sldId id="278"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Jefferies" initials="SJ" lastIdx="2" clrIdx="0">
    <p:extLst>
      <p:ext uri="{19B8F6BF-5375-455C-9EA6-DF929625EA0E}">
        <p15:presenceInfo xmlns:p15="http://schemas.microsoft.com/office/powerpoint/2012/main" userId="S::steven.jefferies@universitiesuk.ac.uk::54c4e925-56b2-4bef-9174-90b57fe74b71" providerId="AD"/>
      </p:ext>
    </p:extLst>
  </p:cmAuthor>
  <p:cmAuthor id="2" name="Michael Thompson" initials="MT" lastIdx="1" clrIdx="1">
    <p:extLst>
      <p:ext uri="{19B8F6BF-5375-455C-9EA6-DF929625EA0E}">
        <p15:presenceInfo xmlns:p15="http://schemas.microsoft.com/office/powerpoint/2012/main" userId="S::Michael.Thompson@universitiesuk.ac.uk::7f3bcd6b-299e-434b-b846-4cab3a412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F90"/>
    <a:srgbClr val="31465E"/>
    <a:srgbClr val="E2E5F2"/>
    <a:srgbClr val="CFD5EA"/>
    <a:srgbClr val="685696"/>
    <a:srgbClr val="5B8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7619" autoAdjust="0"/>
  </p:normalViewPr>
  <p:slideViewPr>
    <p:cSldViewPr snapToGrid="0">
      <p:cViewPr varScale="1">
        <p:scale>
          <a:sx n="111" d="100"/>
          <a:sy n="111" d="100"/>
        </p:scale>
        <p:origin x="896" y="2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Harris" userId="274db07f-b0f2-4c08-bd5c-c240ae6926a8" providerId="ADAL" clId="{83297AA1-4B74-3342-91A9-5C3767CD9A65}"/>
    <pc:docChg chg="delSld">
      <pc:chgData name="Ben Harris" userId="274db07f-b0f2-4c08-bd5c-c240ae6926a8" providerId="ADAL" clId="{83297AA1-4B74-3342-91A9-5C3767CD9A65}" dt="2021-04-26T10:18:01.260" v="1" actId="2696"/>
      <pc:docMkLst>
        <pc:docMk/>
      </pc:docMkLst>
      <pc:sldChg chg="del">
        <pc:chgData name="Ben Harris" userId="274db07f-b0f2-4c08-bd5c-c240ae6926a8" providerId="ADAL" clId="{83297AA1-4B74-3342-91A9-5C3767CD9A65}" dt="2021-04-26T10:18:01.260" v="1" actId="2696"/>
        <pc:sldMkLst>
          <pc:docMk/>
          <pc:sldMk cId="2624562153" sldId="292"/>
        </pc:sldMkLst>
      </pc:sldChg>
      <pc:sldChg chg="del">
        <pc:chgData name="Ben Harris" userId="274db07f-b0f2-4c08-bd5c-c240ae6926a8" providerId="ADAL" clId="{83297AA1-4B74-3342-91A9-5C3767CD9A65}" dt="2021-04-26T10:17:59.221" v="0" actId="2696"/>
        <pc:sldMkLst>
          <pc:docMk/>
          <pc:sldMk cId="760898140"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FB180D-4D6A-40E8-A0A3-E19654C5F4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17E544-C5FC-46C2-9054-9900C28D20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0A7138-F5DE-4E7D-A96A-DC09B73C2AC4}" type="datetimeFigureOut">
              <a:rPr lang="en-GB" smtClean="0"/>
              <a:t>26/04/2021</a:t>
            </a:fld>
            <a:endParaRPr lang="en-GB"/>
          </a:p>
        </p:txBody>
      </p:sp>
      <p:sp>
        <p:nvSpPr>
          <p:cNvPr id="4" name="Footer Placeholder 3">
            <a:extLst>
              <a:ext uri="{FF2B5EF4-FFF2-40B4-BE49-F238E27FC236}">
                <a16:creationId xmlns:a16="http://schemas.microsoft.com/office/drawing/2014/main" id="{D3D1EFFD-1B08-4363-B6C7-08F2B24DD7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250348-A4DF-4951-92E4-E122AC2C6D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32B54-03B0-4D3A-A27E-80D017AB4C68}" type="slidenum">
              <a:rPr lang="en-GB" smtClean="0"/>
              <a:t>‹#›</a:t>
            </a:fld>
            <a:endParaRPr lang="en-GB"/>
          </a:p>
        </p:txBody>
      </p:sp>
    </p:spTree>
    <p:extLst>
      <p:ext uri="{BB962C8B-B14F-4D97-AF65-F5344CB8AC3E}">
        <p14:creationId xmlns:p14="http://schemas.microsoft.com/office/powerpoint/2010/main" val="317678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26A32-402A-4BFF-9604-C1FF02DD9983}"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DC522-39E1-4521-A73B-24B215BB73D4}" type="slidenum">
              <a:rPr lang="en-GB" smtClean="0"/>
              <a:t>‹#›</a:t>
            </a:fld>
            <a:endParaRPr lang="en-GB"/>
          </a:p>
        </p:txBody>
      </p:sp>
    </p:spTree>
    <p:extLst>
      <p:ext uri="{BB962C8B-B14F-4D97-AF65-F5344CB8AC3E}">
        <p14:creationId xmlns:p14="http://schemas.microsoft.com/office/powerpoint/2010/main" val="3399475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to update scheme members on the latest with the 2020 USS valuation.  </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a:t>
            </a:fld>
            <a:endParaRPr lang="en-GB"/>
          </a:p>
        </p:txBody>
      </p:sp>
    </p:spTree>
    <p:extLst>
      <p:ext uri="{BB962C8B-B14F-4D97-AF65-F5344CB8AC3E}">
        <p14:creationId xmlns:p14="http://schemas.microsoft.com/office/powerpoint/2010/main" val="110256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In its announcement at the start of March 2021, the USS Trustee said it calculates the pension scheme faces a deficit of up to £17bn and that contributions to the scheme would need to increase from 30.7% (total current contributions for employers and employees) to </a:t>
            </a:r>
            <a:r>
              <a:rPr lang="en-GB" sz="1800" b="1" dirty="0">
                <a:effectLst/>
                <a:latin typeface="Arial" panose="020B0604020202020204" pitchFamily="34" charset="0"/>
                <a:ea typeface="Calibri" panose="020F0502020204030204" pitchFamily="34" charset="0"/>
                <a:cs typeface="Times New Roman" panose="02020603050405020304" pitchFamily="18" charset="0"/>
              </a:rPr>
              <a:t>at least </a:t>
            </a:r>
            <a:r>
              <a:rPr lang="en-GB" sz="1800" dirty="0">
                <a:effectLst/>
                <a:latin typeface="Arial" panose="020B0604020202020204" pitchFamily="34" charset="0"/>
                <a:ea typeface="Calibri" panose="020F0502020204030204" pitchFamily="34" charset="0"/>
                <a:cs typeface="Times New Roman" panose="02020603050405020304" pitchFamily="18" charset="0"/>
              </a:rPr>
              <a:t>42.1% of salary to maintain the current level of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In response, employers said t</a:t>
            </a:r>
            <a:r>
              <a:rPr lang="en-GB" sz="1800" dirty="0">
                <a:effectLst/>
                <a:latin typeface="Arial" panose="020B0604020202020204" pitchFamily="34" charset="0"/>
                <a:ea typeface="Calibri" panose="020F0502020204030204" pitchFamily="34" charset="0"/>
              </a:rPr>
              <a:t>he very high prices for current benefits put forward by the USS Trustee would be unaffordable for employers, risk pricing even more staff out of the scheme, and undervalue the collective and enduring financial strength of the participating employers. </a:t>
            </a:r>
            <a:r>
              <a:rPr lang="en-GB" sz="1800" dirty="0">
                <a:solidFill>
                  <a:srgbClr val="000000"/>
                </a:solidFill>
                <a:effectLst/>
                <a:latin typeface="Arial" panose="020B0604020202020204" pitchFamily="34" charset="0"/>
                <a:ea typeface="Calibri" panose="020F0502020204030204" pitchFamily="34" charset="0"/>
              </a:rPr>
              <a:t>UUK, on behalf of employers, continues to question the USS Trustee about its approach to the valuation and is questioning the role of The Pensions Regulator.  You can see copies of their recent letters to the Pensions Regulator and the USS Trustee on the USS Employers website.</a:t>
            </a: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In the pricing put forward by USS there are three scenarios, which depend on how the ongoing discussions about covenant support conclude.  </a:t>
            </a: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“Covenant strength” relates to long-term financial health of the universities that back the fund, and their commitment to it.  UUK is proposing even more stringent covenant support measures as part of its current consultation.  (</a:t>
            </a:r>
            <a:r>
              <a:rPr lang="en-GB" sz="1800" i="1" dirty="0">
                <a:solidFill>
                  <a:srgbClr val="000000"/>
                </a:solidFill>
                <a:effectLst/>
                <a:latin typeface="Arial" panose="020B0604020202020204" pitchFamily="34" charset="0"/>
                <a:ea typeface="Calibri" panose="020F0502020204030204" pitchFamily="34" charset="0"/>
              </a:rPr>
              <a:t>PLEASE NOTE –  this following sentence my be too technical. </a:t>
            </a:r>
            <a:r>
              <a:rPr lang="en-GB" sz="1800" i="0" dirty="0">
                <a:solidFill>
                  <a:srgbClr val="000000"/>
                </a:solidFill>
                <a:effectLst/>
                <a:latin typeface="Arial" panose="020B0604020202020204" pitchFamily="34" charset="0"/>
                <a:ea typeface="Calibri" panose="020F0502020204030204" pitchFamily="34" charset="0"/>
              </a:rPr>
              <a:t>For example, this includes </a:t>
            </a:r>
            <a:r>
              <a:rPr lang="en-GB" sz="1800" i="0" dirty="0">
                <a:effectLst/>
                <a:latin typeface="Arial" panose="020B0604020202020204" pitchFamily="34" charset="0"/>
                <a:ea typeface="Times New Roman" panose="02020603050405020304" pitchFamily="18" charset="0"/>
                <a:cs typeface="Arial" panose="020B0604020202020204" pitchFamily="34" charset="0"/>
              </a:rPr>
              <a:t>a longer moratorium on employer exists, 20 years, when under scenario 3 USS is asking for a 12-year moratorium. </a:t>
            </a:r>
            <a:r>
              <a:rPr lang="en-GB" sz="1800" i="1" dirty="0">
                <a:effectLst/>
                <a:latin typeface="Arial" panose="020B0604020202020204" pitchFamily="34" charset="0"/>
                <a:ea typeface="Times New Roman" panose="02020603050405020304" pitchFamily="18" charset="0"/>
                <a:cs typeface="Arial" panose="020B0604020202020204" pitchFamily="34" charset="0"/>
              </a:rPr>
              <a:t>)</a:t>
            </a:r>
            <a:endParaRPr lang="en-GB" sz="1800" i="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These commitments – if agreed by employers-  would be substantial and go beyond the level of support USS has asked for in its scenarios.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rPr>
              <a:t>In all scenarios, the USS Trustee is saying that the lowest price for current benefits is 42.1% of salary, which is unaffordable for employers and members alike and makes changes to the scheme inevitable.</a:t>
            </a:r>
            <a:endParaRPr lang="en-GB" sz="1800" b="1"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10</a:t>
            </a:fld>
            <a:endParaRPr lang="en-GB"/>
          </a:p>
        </p:txBody>
      </p:sp>
    </p:spTree>
    <p:extLst>
      <p:ext uri="{BB962C8B-B14F-4D97-AF65-F5344CB8AC3E}">
        <p14:creationId xmlns:p14="http://schemas.microsoft.com/office/powerpoint/2010/main" val="423585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too early to say how exactly pension benefits will change.  Several factors will influence this, including the approach taken by the USS Trustee, the covenant support measures employers can provide, and the response of scheme members – how can the benefits package be best designed to suit their needs.</a:t>
            </a:r>
          </a:p>
          <a:p>
            <a:endParaRPr lang="en-GB" dirty="0"/>
          </a:p>
          <a:p>
            <a:r>
              <a:rPr lang="en-GB" dirty="0"/>
              <a:t>Remember that pensions built up to date are safe and can’t be changed retrospectively.</a:t>
            </a:r>
          </a:p>
          <a:p>
            <a:pPr marL="0" indent="0">
              <a:buNone/>
            </a:pPr>
            <a:endParaRPr lang="en-GB"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Going forward, at the higher end of the USS Trustees’ pricing scenarios, DB pensions wouldn’t be an affordable option.  At the lower end (scenario 3 - 42% contribution rate) it should be possible to offer defined benefits up to a lower salary threshold and a longer accrual rate.  The accrual rate is the proportion of salary a member receives annually as a pension in retirement under the defined benefit section of USS (it is currently 1/75th) and DB pensions are paid on earnings up to the salary threshold of £59,883.65.  Under the USS Trustee’s scenario 3 the Trustee tells us that the accrual rate would be around 1/115 and the salary threshold around £40K.</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Under the UUK alternative path, a better level of DB benefits would be possible – possibly with an accrual rate of 1/85 and DB up to the salary threshold of around £40K (with some inflation capping) and the same level of DC that currently exists above the threshold.  USS would remain a valuable pension.  However, it is important to stress that these figures are indicative at this stage and it would need compromise from all sides, including the USS Trustee, to be able to offer this sort of level of benefits.</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11</a:t>
            </a:fld>
            <a:endParaRPr lang="en-GB"/>
          </a:p>
        </p:txBody>
      </p:sp>
    </p:spTree>
    <p:extLst>
      <p:ext uri="{BB962C8B-B14F-4D97-AF65-F5344CB8AC3E}">
        <p14:creationId xmlns:p14="http://schemas.microsoft.com/office/powerpoint/2010/main" val="136058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Universities UK is keeping up the pressure on the USS Trustee to reconsider its approach to the valuation and, as part of its consultation, launched on 7 April 2021, UUK is proposing an alternative path to the valuation which would reduce the headline costs put forward by USS and give scheme members the best possible level of benefits for more affordable contributions. </a:t>
            </a:r>
          </a:p>
          <a:p>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This alternative path includes employers offering further covenant support, the USS Trustee evolving their assumptions and affordable benefits which includes a defined benefit (DB) element.</a:t>
            </a:r>
          </a:p>
          <a:p>
            <a:endParaRPr lang="en-GB" sz="12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200" dirty="0">
                <a:effectLst/>
                <a:latin typeface="Arial" panose="020B0604020202020204" pitchFamily="34" charset="0"/>
                <a:ea typeface="Times New Roman" panose="02020603050405020304" pitchFamily="18" charset="0"/>
              </a:rPr>
              <a:t>UUK believes that the USS Trustee has the power and room for manoeuvre on its assumptions to lower its pricing to minimise the extent of the changes needed to the scheme and to keep alive a significant defined benefits element to the scheme.  It would be a dreadful outcome if an overly cautious approach by the USS Trustee were to lead to unjustified and unnecessary cuts to the scheme.  </a:t>
            </a:r>
          </a:p>
          <a:p>
            <a:pPr marL="0" indent="0">
              <a:buNone/>
            </a:pPr>
            <a:endParaRPr lang="en-GB" sz="1200" dirty="0">
              <a:effectLst/>
              <a:latin typeface="Arial" panose="020B0604020202020204" pitchFamily="34" charset="0"/>
              <a:ea typeface="Calibri" panose="020F0502020204030204" pitchFamily="34" charset="0"/>
            </a:endParaRPr>
          </a:p>
          <a:p>
            <a:pPr marL="0" indent="0">
              <a:buNone/>
            </a:pPr>
            <a:r>
              <a:rPr lang="en-GB" sz="1200" dirty="0">
                <a:effectLst/>
                <a:latin typeface="Arial" panose="020B0604020202020204" pitchFamily="34" charset="0"/>
                <a:ea typeface="Times New Roman" panose="02020603050405020304" pitchFamily="18" charset="0"/>
              </a:rPr>
              <a:t>The consultation also suggests ways of making USS appeal more to the generation of university staff being priced out of the scheme.  The opt-out rate is currently around 20% - that’s one in five of eligible scheme members.  The main reason given by those opting out is the high contribution level. </a:t>
            </a:r>
          </a:p>
          <a:p>
            <a:pPr marL="0" indent="0">
              <a:buNone/>
            </a:pPr>
            <a:endParaRPr lang="en-GB" sz="1200" dirty="0">
              <a:effectLst/>
              <a:latin typeface="Arial" panose="020B0604020202020204" pitchFamily="34" charset="0"/>
              <a:ea typeface="Times New Roman" panose="02020603050405020304" pitchFamily="18" charset="0"/>
            </a:endParaRPr>
          </a:p>
          <a:p>
            <a:pPr marL="0" indent="0">
              <a:buNone/>
            </a:pPr>
            <a:r>
              <a:rPr lang="en-GB" sz="1200" dirty="0">
                <a:effectLst/>
                <a:latin typeface="Arial" panose="020B0604020202020204" pitchFamily="34" charset="0"/>
                <a:ea typeface="Times New Roman" panose="02020603050405020304" pitchFamily="18" charset="0"/>
              </a:rPr>
              <a:t>This means these colleagues are missing out on money from their employers, not saving for their future and not getting life cover or the other scheme benefits. This is more likely to impact on younger members of staff, adding to a sense of intergenerational unfairness in wider society.</a:t>
            </a:r>
          </a:p>
          <a:p>
            <a:pPr marL="0" indent="0">
              <a:buNone/>
            </a:pPr>
            <a:endParaRPr lang="en-GB" sz="1200" dirty="0">
              <a:latin typeface="Arial" panose="020B0604020202020204" pitchFamily="34" charset="0"/>
              <a:ea typeface="Calibri" panose="020F0502020204030204" pitchFamily="34" charset="0"/>
            </a:endParaRPr>
          </a:p>
          <a:p>
            <a:pPr marL="0" indent="0">
              <a:buNone/>
            </a:pPr>
            <a:r>
              <a:rPr lang="en-GB" sz="1200" dirty="0">
                <a:effectLst/>
                <a:latin typeface="Arial" panose="020B0604020202020204" pitchFamily="34" charset="0"/>
                <a:ea typeface="Times New Roman" panose="02020603050405020304" pitchFamily="18" charset="0"/>
                <a:cs typeface="Arial" panose="020B0604020202020204" pitchFamily="34" charset="0"/>
              </a:rPr>
              <a:t>USS is currently a one-size fits all scheme, so people can only be part of it if they are able to contribute 9.6% of their salary. One suggestion in the consultation is that an optional lower cost flexible pension payment could be introduced to help people at different stages in their lives.  It would allow colleagues to choose to pay in less for a period but still benefit from a valuable employer contribution. </a:t>
            </a:r>
            <a:r>
              <a:rPr lang="en-GB" sz="1200" b="1" dirty="0">
                <a:effectLst/>
                <a:latin typeface="Arial" panose="020B0604020202020204" pitchFamily="34" charset="0"/>
                <a:ea typeface="Times New Roman" panose="02020603050405020304" pitchFamily="18" charset="0"/>
                <a:cs typeface="Arial" panose="020B0604020202020204" pitchFamily="34" charset="0"/>
              </a:rPr>
              <a:t>This wouldn’t be a replacement for the main USS Scheme </a:t>
            </a:r>
            <a:r>
              <a:rPr lang="en-GB" sz="1200" dirty="0">
                <a:effectLst/>
                <a:latin typeface="Arial" panose="020B0604020202020204" pitchFamily="34" charset="0"/>
                <a:ea typeface="Times New Roman" panose="02020603050405020304" pitchFamily="18" charset="0"/>
                <a:cs typeface="Arial" panose="020B0604020202020204" pitchFamily="34" charset="0"/>
              </a:rPr>
              <a:t>- it would be an optional short-term alternative for those who are currently unfairly priced out of the scheme.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12</a:t>
            </a:fld>
            <a:endParaRPr lang="en-GB"/>
          </a:p>
        </p:txBody>
      </p:sp>
    </p:spTree>
    <p:extLst>
      <p:ext uri="{BB962C8B-B14F-4D97-AF65-F5344CB8AC3E}">
        <p14:creationId xmlns:p14="http://schemas.microsoft.com/office/powerpoint/2010/main" val="125893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what’s the current state of play with the valuation?</a:t>
            </a:r>
          </a:p>
          <a:p>
            <a:endPar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In September, USS consulted Universities UK (UUK), on the technical provisions - key aspects of the valuation, including the methodology and the assumptions You can read the response of employers on the USS Employers website. </a:t>
            </a: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In March 2021, the USS Trustee p</a:t>
            </a:r>
            <a:r>
              <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ublished a series of prices for providing the current benefits – based upon different views of covenant support (the financial strength of employers sponsoring the scheme and their commitment to the scheme). </a:t>
            </a:r>
          </a:p>
          <a:p>
            <a:endPar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34454E"/>
                </a:solidFill>
                <a:effectLst/>
                <a:latin typeface="Arial" panose="020B0604020202020204" pitchFamily="34" charset="0"/>
                <a:ea typeface="Times New Roman" panose="02020603050405020304" pitchFamily="18" charset="0"/>
                <a:cs typeface="Times New Roman" panose="02020603050405020304" pitchFamily="18" charset="0"/>
              </a:rPr>
              <a:t>UUK is now consulting all employers on the issued raised and in turn employers are being urged to seek the views of all their staff eligible for USS.  This will help inform discussions that continue to take place between UUK, UCU and USS and at the JNC. The JNC is made up of an equal number of representatives from UUK and member representatives from the University and College Union (UCU). It has an independent Chair.  The JNC decides how any increase to the overall contribution rate should be shared between members and employers and whether any changes should be made to benefits or the structure of the scheme.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DC522-39E1-4521-A73B-24B215BB73D4}" type="slidenum">
              <a:rPr lang="en-GB" smtClean="0"/>
              <a:t>13</a:t>
            </a:fld>
            <a:endParaRPr lang="en-GB"/>
          </a:p>
        </p:txBody>
      </p:sp>
    </p:spTree>
    <p:extLst>
      <p:ext uri="{BB962C8B-B14F-4D97-AF65-F5344CB8AC3E}">
        <p14:creationId xmlns:p14="http://schemas.microsoft.com/office/powerpoint/2010/main" val="293015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a:t>
            </a:r>
          </a:p>
          <a:p>
            <a:endParaRPr lang="en-GB" dirty="0"/>
          </a:p>
          <a:p>
            <a:r>
              <a:rPr lang="en-GB" dirty="0"/>
              <a:t>USS is facing long-term challenges created by rising life expectancy and low interest rates, and the financial outlook for universities has been made worse by the pandemic.</a:t>
            </a:r>
          </a:p>
          <a:p>
            <a:r>
              <a:rPr lang="en-GB" dirty="0"/>
              <a:t>Employers and you, scheme members, have had to pay in increasing amounts of money to the scheme in recent years and the USS Trustee says even more money is needed to keep current benefits, at unaffordable levels for employers and scheme members alike. </a:t>
            </a:r>
          </a:p>
          <a:p>
            <a:r>
              <a:rPr lang="en-GB" dirty="0"/>
              <a:t>We want USS to continue to be an excellent pension scheme which rewards and recognises your hard work – but the scheme needs to be sustainable and within the boundaries of the money available. </a:t>
            </a:r>
          </a:p>
          <a:p>
            <a:pPr>
              <a:lnSpc>
                <a:spcPct val="115000"/>
              </a:lnSpc>
            </a:pPr>
            <a:r>
              <a:rPr lang="en-GB" sz="1800" dirty="0">
                <a:effectLst/>
                <a:latin typeface="Avenir Next LT Pro" panose="020B0504020202020204" pitchFamily="34" charset="0"/>
                <a:ea typeface="Times New Roman" panose="02020603050405020304" pitchFamily="18" charset="0"/>
                <a:cs typeface="Arial" panose="020B0604020202020204" pitchFamily="34" charset="0"/>
              </a:rPr>
              <a:t>We know that talking about pension changes is unsettling, especially after the year everyone has had with Coronavirus.  But doing nothing isn’t an option – the Trustee can impose much higher contributions without the agreement of employers and the union – but we can look at other options together. </a:t>
            </a:r>
            <a:r>
              <a:rPr lang="en-GB" sz="1800" dirty="0">
                <a:effectLst/>
                <a:latin typeface="Georgia" panose="02040502050405020303" pitchFamily="18" charset="0"/>
                <a:ea typeface="Arial Unicode MS" panose="020B0604020202020204" pitchFamily="34" charset="-128"/>
                <a:cs typeface="Arial Unicode MS" panose="020B0604020202020204" pitchFamily="34" charset="-128"/>
              </a:rPr>
              <a:t>We want to reassure you that your USS pensions built up to date are secure and can’t be changed.</a:t>
            </a:r>
            <a:endParaRPr lang="en-GB" sz="1800" dirty="0">
              <a:effectLst/>
              <a:latin typeface="Avenir Next LT Pro" panose="020B0504020202020204" pitchFamily="34" charset="0"/>
              <a:ea typeface="Times New Roman" panose="02020603050405020304" pitchFamily="18" charset="0"/>
              <a:cs typeface="Arial" panose="020B0604020202020204" pitchFamily="34" charset="0"/>
            </a:endParaRPr>
          </a:p>
          <a:p>
            <a:pPr>
              <a:lnSpc>
                <a:spcPct val="115000"/>
              </a:lnSpc>
            </a:pPr>
            <a:r>
              <a:rPr lang="en-GB" dirty="0"/>
              <a:t>Through the UUK consultation, employers want to hear from you and the rest of the university community – including academic and professional services staff – as we look to tackle the deficit and make the scheme more appealing to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With constructive engagement from everyone involved we can secure a valuable, inclusive, and sustainable pension scheme for the future</a:t>
            </a:r>
            <a:endParaRPr lang="en-GB" dirty="0"/>
          </a:p>
          <a:p>
            <a:r>
              <a:rPr lang="en-GB" dirty="0"/>
              <a:t>UUK is consulting employers on various options for achieving this and we will very much welcome your views as part of this process.  You can read the full consultation document on the USS Employers website: </a:t>
            </a:r>
            <a:r>
              <a:rPr lang="en-GB" b="1" dirty="0"/>
              <a:t>www.ussemployers.org.uk</a:t>
            </a: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14</a:t>
            </a:fld>
            <a:endParaRPr lang="en-GB"/>
          </a:p>
        </p:txBody>
      </p:sp>
    </p:spTree>
    <p:extLst>
      <p:ext uri="{BB962C8B-B14F-4D97-AF65-F5344CB8AC3E}">
        <p14:creationId xmlns:p14="http://schemas.microsoft.com/office/powerpoint/2010/main" val="239568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USS is the main pension scheme for university staff and the largest private pension scheme in the country. There are 340 scheme employers and 200,000 active members.  </a:t>
            </a:r>
          </a:p>
          <a:p>
            <a:r>
              <a:rPr lang="en-GB" sz="1800" dirty="0">
                <a:solidFill>
                  <a:srgbClr val="34454E"/>
                </a:solidFill>
                <a:effectLst/>
                <a:latin typeface="Arial" panose="020B0604020202020204" pitchFamily="34" charset="0"/>
                <a:ea typeface="Calibri" panose="020F0502020204030204" pitchFamily="34" charset="0"/>
              </a:rPr>
              <a:t>A pension is a great way to save for your future. USS pensions are funded by money taken from the salaries of members and payments made by employers.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All scheme members currently contribute 9.6% of their salary (before tax).  </a:t>
            </a:r>
          </a:p>
          <a:p>
            <a:r>
              <a:rPr lang="en-GB" sz="1800" dirty="0">
                <a:effectLst/>
                <a:latin typeface="Arial" panose="020B0604020202020204" pitchFamily="34" charset="0"/>
                <a:ea typeface="Times New Roman" panose="02020603050405020304" pitchFamily="18" charset="0"/>
              </a:rPr>
              <a:t>All employers pay in 21.1% of salary for each employee within the scheme - whether the employer is a large university or one of the smaller research based charities, which form part of the scheme (the Overseas Development Institute, for example).</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USS offers a mix of defined benefit (DB) and defined contribution (DC) pensions.</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2</a:t>
            </a:fld>
            <a:endParaRPr lang="en-GB"/>
          </a:p>
        </p:txBody>
      </p:sp>
    </p:spTree>
    <p:extLst>
      <p:ext uri="{BB962C8B-B14F-4D97-AF65-F5344CB8AC3E}">
        <p14:creationId xmlns:p14="http://schemas.microsoft.com/office/powerpoint/2010/main" val="291604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A DB pension offers a set amount of benefits based on how long you’re a member and your salary</a:t>
            </a:r>
            <a:endParaRPr lang="en-GB" sz="1800" dirty="0">
              <a:effectLst/>
              <a:latin typeface="Times New Roman" panose="02020603050405020304" pitchFamily="18" charset="0"/>
              <a:ea typeface="Times New Roman" panose="02020603050405020304" pitchFamily="18" charset="0"/>
            </a:endParaRPr>
          </a:p>
          <a:p>
            <a:br>
              <a:rPr lang="en-GB" sz="1800" dirty="0">
                <a:effectLst/>
                <a:latin typeface="Arial" panose="020B0604020202020204" pitchFamily="34" charset="0"/>
                <a:ea typeface="Times New Roman" panose="02020603050405020304" pitchFamily="18" charset="0"/>
              </a:rPr>
            </a:br>
            <a:r>
              <a:rPr lang="en-GB" sz="1800" dirty="0">
                <a:effectLst/>
                <a:latin typeface="Arial" panose="020B0604020202020204" pitchFamily="34" charset="0"/>
                <a:ea typeface="Times New Roman" panose="02020603050405020304" pitchFamily="18" charset="0"/>
              </a:rPr>
              <a:t>With DC pensions member and employer contributions are both invested and the proceeds used to buy a pension and/or other benefits on retirement.</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Everyone in USS gets a defined benefit pension up to the salary threshold of £</a:t>
            </a:r>
            <a:r>
              <a:rPr lang="en-GB" sz="1800" dirty="0">
                <a:effectLst/>
                <a:latin typeface="Calibri" panose="020F0502020204030204" pitchFamily="34" charset="0"/>
                <a:ea typeface="Calibri" panose="020F0502020204030204" pitchFamily="34" charset="0"/>
              </a:rPr>
              <a:t>59,883.65 </a:t>
            </a:r>
            <a:r>
              <a:rPr lang="en-GB" sz="1800" dirty="0">
                <a:effectLst/>
                <a:latin typeface="Arial" panose="020B0604020202020204" pitchFamily="34" charset="0"/>
                <a:ea typeface="Times New Roman" panose="02020603050405020304" pitchFamily="18" charset="0"/>
              </a:rPr>
              <a:t>with salary above this on a defined contribution basis.</a:t>
            </a:r>
          </a:p>
          <a:p>
            <a:endParaRPr lang="en-GB" sz="1200" b="0" dirty="0">
              <a:solidFill>
                <a:schemeClr val="tx1"/>
              </a:solidFill>
              <a:latin typeface="Arial" panose="020B0604020202020204" pitchFamily="34" charset="0"/>
              <a:cs typeface="Arial" panose="020B0604020202020204" pitchFamily="34" charset="0"/>
            </a:endParaRPr>
          </a:p>
          <a:p>
            <a:r>
              <a:rPr lang="en-GB" sz="1200" b="0" dirty="0">
                <a:solidFill>
                  <a:schemeClr val="tx1"/>
                </a:solidFill>
                <a:latin typeface="Arial" panose="020B0604020202020204" pitchFamily="34" charset="0"/>
                <a:cs typeface="Arial" panose="020B0604020202020204" pitchFamily="34" charset="0"/>
              </a:rPr>
              <a:t>DB benefits provide certainty whereas DC </a:t>
            </a:r>
            <a:r>
              <a:rPr lang="en-GB" sz="1800" dirty="0">
                <a:effectLst/>
                <a:latin typeface="Calibri" panose="020F0502020204030204" pitchFamily="34" charset="0"/>
                <a:ea typeface="Calibri" panose="020F0502020204030204" pitchFamily="34" charset="0"/>
                <a:cs typeface="Times New Roman" panose="02020603050405020304" pitchFamily="18" charset="0"/>
              </a:rPr>
              <a:t>offers better choice and flexibility for members.  As a member, you can choose to  pay in higher or lower amounts depending on your own stage of life, and financial circumstances.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You can access and use your pension pot in any way you wish from age 55.  DC pensions are also easier to take with you when you move to a different employer. You also have choice over how your money is invested, which is increasingly important to many people who want to know that industries and companies with strong ethics benefit from their money.</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So through the mix of DC and DB pensions, USS members have </a:t>
            </a:r>
            <a:r>
              <a:rPr lang="en-GB" sz="1800" dirty="0">
                <a:effectLst/>
                <a:latin typeface="Calibri" panose="020F0502020204030204" pitchFamily="34" charset="0"/>
                <a:ea typeface="Times New Roman" panose="02020603050405020304" pitchFamily="18" charset="0"/>
              </a:rPr>
              <a:t>certainty, flexibility and choice.</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200" b="0"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3</a:t>
            </a:fld>
            <a:endParaRPr lang="en-GB"/>
          </a:p>
        </p:txBody>
      </p:sp>
    </p:spTree>
    <p:extLst>
      <p:ext uri="{BB962C8B-B14F-4D97-AF65-F5344CB8AC3E}">
        <p14:creationId xmlns:p14="http://schemas.microsoft.com/office/powerpoint/2010/main" val="27295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666666"/>
                </a:solidFill>
                <a:effectLst/>
                <a:latin typeface="Hind"/>
              </a:rPr>
              <a:t>USS offers a secure monthly payment in retirement for the rest of your life. </a:t>
            </a:r>
            <a:r>
              <a:rPr lang="en-GB" sz="1800" dirty="0">
                <a:solidFill>
                  <a:srgbClr val="34454E"/>
                </a:solidFill>
                <a:effectLst/>
                <a:latin typeface="Arial" panose="020B0604020202020204" pitchFamily="34" charset="0"/>
                <a:ea typeface="Times New Roman" panose="02020603050405020304" pitchFamily="18" charset="0"/>
              </a:rPr>
              <a:t>It could help towards paying off your mortgage, planning getaways and get you the standard of living you’d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44444"/>
                </a:solidFill>
                <a:effectLst/>
                <a:latin typeface="Helvetica" panose="020B0604020202020204" pitchFamily="34" charset="0"/>
                <a:ea typeface="Times New Roman" panose="02020603050405020304" pitchFamily="18" charset="0"/>
              </a:rPr>
              <a:t>That’s why t</a:t>
            </a:r>
            <a:r>
              <a:rPr lang="en-GB" b="0" i="0" u="none" strike="noStrike" dirty="0">
                <a:solidFill>
                  <a:srgbClr val="666666"/>
                </a:solidFill>
                <a:effectLst/>
                <a:latin typeface="Hind"/>
              </a:rPr>
              <a:t>he opt-out rate of around 20% - members of staff deciding not to be part of the scheme – is concerning. Even if opting-out is a temporary measure, it can have negative consequences for people later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666666"/>
              </a:solidFill>
              <a:effectLst/>
              <a:latin typeface="Hind"/>
            </a:endParaRPr>
          </a:p>
          <a:p>
            <a:r>
              <a:rPr lang="en-GB" sz="1800" dirty="0">
                <a:solidFill>
                  <a:srgbClr val="34454E"/>
                </a:solidFill>
                <a:effectLst/>
                <a:latin typeface="Arial" panose="020B0604020202020204" pitchFamily="34" charset="0"/>
                <a:ea typeface="Times New Roman" panose="02020603050405020304" pitchFamily="18" charset="0"/>
              </a:rPr>
              <a:t>You may receive the State Pension when you retire, but it might not be enough.  Putting some income now into a pension scheme means you’ll have a bigger income in the future. Plus, your employer will be contributing too – making up a big chunk of your pension. </a:t>
            </a:r>
            <a:endParaRPr lang="en-GB" sz="1800" dirty="0">
              <a:effectLst/>
              <a:latin typeface="Calibri" panose="020F0502020204030204" pitchFamily="34" charset="0"/>
              <a:ea typeface="Times New Roman" panose="02020603050405020304" pitchFamily="18" charset="0"/>
            </a:endParaRP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You get tax relief on your contributions and there’s life cover of three-times your annual salary to look after your loved ones in case you die while paying into the scheme. </a:t>
            </a: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With the DC part of the scheme, members can make </a:t>
            </a:r>
            <a:r>
              <a:rPr lang="en-GB" sz="1100" dirty="0">
                <a:effectLst/>
                <a:latin typeface="Calibri" panose="020F0502020204030204" pitchFamily="34" charset="0"/>
                <a:ea typeface="Times New Roman" panose="02020603050405020304" pitchFamily="18" charset="0"/>
              </a:rPr>
              <a:t>additional voluntary contributions and transfer money in - tax efficient ways of saving on top of the hugely valuable employer contributions.  </a:t>
            </a:r>
            <a:endParaRPr lang="en-GB" sz="11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Staff should keep in mind the importance of joining a pension scheme, continuing to save, and benefit from the contributions employers make.  This is especially important </a:t>
            </a:r>
            <a:r>
              <a:rPr lang="en-GB" b="0" i="0" u="none" strike="noStrike" dirty="0">
                <a:solidFill>
                  <a:srgbClr val="666666"/>
                </a:solidFill>
                <a:effectLst/>
                <a:latin typeface="Hind"/>
              </a:rPr>
              <a:t>during these difficult times when members may be more tempted to withdraw from the scheme.</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4</a:t>
            </a:fld>
            <a:endParaRPr lang="en-GB"/>
          </a:p>
        </p:txBody>
      </p:sp>
    </p:spTree>
    <p:extLst>
      <p:ext uri="{BB962C8B-B14F-4D97-AF65-F5344CB8AC3E}">
        <p14:creationId xmlns:p14="http://schemas.microsoft.com/office/powerpoint/2010/main" val="405294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A valuation provides a snapshot at a point in time, to show whether a scheme is expected to have enough money to pay the benefits already promised to members. It also shows whether the combined member and employer contribution rate will be sufficient to fund the level of benefits currently provided to members.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rPr>
              <a:t>The 2020 USS valuation is based on a snapshot of the scheme’s funding position on 31 March 2020, but the process itself will run well into 2021, as there’s a number of different steps.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 deficit means </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contributions will be needed to get the funding back on track or the benefits on offer need to change.  USS estimates that the current deficit is as high as £17 billion – that kind of money would be sufficient to pay for the hosting of the London 2021 Olympics, twice.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GB" sz="1800" dirty="0">
                <a:solidFill>
                  <a:srgbClr val="000000"/>
                </a:solidFill>
                <a:effectLst/>
                <a:latin typeface="Helvetica" panose="020B0604020202020204" pitchFamily="34" charset="0"/>
                <a:ea typeface="Times New Roman" panose="02020603050405020304" pitchFamily="18" charset="0"/>
              </a:rPr>
              <a:t>If UCU, representing scheme members, and UUK representing employers, can’t reach an agreement on increased contributions, it would be necessary to consider reducing future benefits to make the scheme affordable. </a:t>
            </a:r>
          </a:p>
          <a:p>
            <a:pPr>
              <a:spcAft>
                <a:spcPts val="1200"/>
              </a:spcAft>
            </a:pPr>
            <a:endParaRPr lang="en-GB" sz="1800" dirty="0">
              <a:solidFill>
                <a:srgbClr val="000000"/>
              </a:solidFill>
              <a:effectLst/>
              <a:latin typeface="Helvetica" panose="020B0604020202020204" pitchFamily="34" charset="0"/>
              <a:ea typeface="Times New Roman" panose="02020603050405020304" pitchFamily="18" charset="0"/>
            </a:endParaRPr>
          </a:p>
          <a:p>
            <a:pPr>
              <a:spcAft>
                <a:spcPts val="1200"/>
              </a:spcAft>
            </a:pPr>
            <a:r>
              <a:rPr lang="en-GB" sz="1800" dirty="0">
                <a:solidFill>
                  <a:srgbClr val="000000"/>
                </a:solidFill>
                <a:effectLst/>
                <a:latin typeface="Helvetica" panose="020B0604020202020204" pitchFamily="34" charset="0"/>
                <a:ea typeface="Times New Roman" panose="02020603050405020304" pitchFamily="18" charset="0"/>
              </a:rPr>
              <a:t>Members’ pensions built up before the valuation date are protected by law and won’t be affected by any changes.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solidFill>
                <a:srgbClr val="34454E"/>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5</a:t>
            </a:fld>
            <a:endParaRPr lang="en-GB"/>
          </a:p>
        </p:txBody>
      </p:sp>
    </p:spTree>
    <p:extLst>
      <p:ext uri="{BB962C8B-B14F-4D97-AF65-F5344CB8AC3E}">
        <p14:creationId xmlns:p14="http://schemas.microsoft.com/office/powerpoint/2010/main" val="161008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There are four main stakeholders involved in the valuation:</a:t>
            </a:r>
          </a:p>
          <a:p>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USS Trustee has legal responsibility for the running of the scheme and ensuring that pension promises are paid as they should be.</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UUK represents all 340 employers in the scheme. </a:t>
            </a:r>
          </a:p>
          <a:p>
            <a:r>
              <a:rPr lang="en-GB" sz="1800" dirty="0">
                <a:effectLst/>
                <a:latin typeface="Arial" panose="020B0604020202020204" pitchFamily="34" charset="0"/>
                <a:ea typeface="Times New Roman" panose="02020603050405020304" pitchFamily="18" charset="0"/>
              </a:rPr>
              <a:t>UCU represents all scheme members, even those who aren’t members of UCU</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Pensions Regulator is the public body responsible for regulating workplace pensions in the UK.  All valuations must be submitted to the Regulator for approval, to satisfy it that the scheme is on a secure and sustainable footing.</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6</a:t>
            </a:fld>
            <a:endParaRPr lang="en-GB"/>
          </a:p>
        </p:txBody>
      </p:sp>
    </p:spTree>
    <p:extLst>
      <p:ext uri="{BB962C8B-B14F-4D97-AF65-F5344CB8AC3E}">
        <p14:creationId xmlns:p14="http://schemas.microsoft.com/office/powerpoint/2010/main" val="145712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Times New Roman" panose="02020603050405020304" pitchFamily="18" charset="0"/>
              </a:rPr>
              <a:t>In recent years, the cost of providing all defined benefit pensions in the UK has risen because people are living longer, and the economic environment has been challenging with </a:t>
            </a:r>
            <a:r>
              <a:rPr lang="en-GB" sz="1800" dirty="0">
                <a:solidFill>
                  <a:srgbClr val="34454E"/>
                </a:solidFill>
                <a:effectLst/>
                <a:latin typeface="Arial" panose="020B0604020202020204" pitchFamily="34" charset="0"/>
                <a:ea typeface="Times New Roman" panose="02020603050405020304" pitchFamily="18" charset="0"/>
              </a:rPr>
              <a:t>long-term low interest rates and a weak outlook for investments, generally, in the future. </a:t>
            </a:r>
          </a:p>
          <a:p>
            <a:pPr>
              <a:lnSpc>
                <a:spcPct val="115000"/>
              </a:lnSpc>
            </a:pPr>
            <a:endParaRPr lang="en-GB" sz="18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t>This has impacted all defined benefit pension schemes in the UK. The average cost has gone up by a quarter in six years. As a result, m</a:t>
            </a:r>
            <a:r>
              <a:rPr lang="en-GB" sz="1800" dirty="0">
                <a:effectLst/>
                <a:latin typeface="Arial" panose="020B0604020202020204" pitchFamily="34" charset="0"/>
                <a:ea typeface="Times New Roman" panose="02020603050405020304" pitchFamily="18" charset="0"/>
              </a:rPr>
              <a:t>any defined benefit schemes have already closed.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800" dirty="0">
              <a:solidFill>
                <a:srgbClr val="34454E"/>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2800" dirty="0">
                <a:solidFill>
                  <a:srgbClr val="34454E"/>
                </a:solidFill>
                <a:effectLst/>
                <a:latin typeface="Arial" panose="020B0604020202020204" pitchFamily="34" charset="0"/>
                <a:ea typeface="Times New Roman" panose="02020603050405020304" pitchFamily="18" charset="0"/>
              </a:rPr>
              <a:t>The number of private sector schemes in the UK has reduced from 3,500 to less than 800 in the past 15 years. </a:t>
            </a:r>
            <a:endParaRPr lang="en-GB" sz="2800" dirty="0">
              <a:effectLst/>
              <a:latin typeface="Calibri" panose="020F0502020204030204" pitchFamily="34" charset="0"/>
              <a:ea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t>USS is one of those to continue to offer DB pensions to new members of staff.</a:t>
            </a:r>
          </a:p>
          <a:p>
            <a:pPr>
              <a:lnSpc>
                <a:spcPct val="115000"/>
              </a:lnSpc>
            </a:pPr>
            <a:endParaRPr lang="en-GB" sz="1800" dirty="0">
              <a:effectLst/>
              <a:latin typeface="Calibri" panose="020F0502020204030204" pitchFamily="34" charset="0"/>
              <a:ea typeface="Times New Roman" panose="02020603050405020304" pitchFamily="18" charset="0"/>
            </a:endParaRPr>
          </a:p>
          <a:p>
            <a:pPr>
              <a:lnSpc>
                <a:spcPct val="115000"/>
              </a:lnSpc>
            </a:pP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7</a:t>
            </a:fld>
            <a:endParaRPr lang="en-GB"/>
          </a:p>
        </p:txBody>
      </p:sp>
    </p:spTree>
    <p:extLst>
      <p:ext uri="{BB962C8B-B14F-4D97-AF65-F5344CB8AC3E}">
        <p14:creationId xmlns:p14="http://schemas.microsoft.com/office/powerpoint/2010/main" val="148895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Covid-19 has made the financial outlook worse for pension schemes.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money markets have been hit hard and the value of investments has decreased.  This means that more money has to be found to meet pension promises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Institute of Fiscal Studies estimates that </a:t>
            </a:r>
            <a:r>
              <a:rPr lang="en-GB" sz="1800" dirty="0" err="1">
                <a:effectLst/>
                <a:latin typeface="Arial" panose="020B0604020202020204" pitchFamily="34" charset="0"/>
                <a:ea typeface="Times New Roman" panose="02020603050405020304" pitchFamily="18" charset="0"/>
              </a:rPr>
              <a:t>Covid</a:t>
            </a:r>
            <a:r>
              <a:rPr lang="en-GB" sz="1800" dirty="0">
                <a:effectLst/>
                <a:latin typeface="Arial" panose="020B0604020202020204" pitchFamily="34" charset="0"/>
                <a:ea typeface="Times New Roman" panose="02020603050405020304" pitchFamily="18" charset="0"/>
              </a:rPr>
              <a:t> could cost higher education sector institutions £10 billion in lost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Universities face several risks to their finances, including reduced income from accommodation, conferences and catering, and universities have spent much more compared to a ‘normal’ year on Covid-19 safety measures, enhanced digital learning platforms, and putting additional learning and wellbeing support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Covid financial challenges come on top of the long-term decline in student financing across the UK and in England there is uncertainty over future tuition fee  levels, with the UK Government considering a fee cut.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8</a:t>
            </a:fld>
            <a:endParaRPr lang="en-GB"/>
          </a:p>
        </p:txBody>
      </p:sp>
    </p:spTree>
    <p:extLst>
      <p:ext uri="{BB962C8B-B14F-4D97-AF65-F5344CB8AC3E}">
        <p14:creationId xmlns:p14="http://schemas.microsoft.com/office/powerpoint/2010/main" val="2715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While the cost of providing pensions has gone up, so have the contributions of employers and you, scheme members, in order to keep the same level of benefits. </a:t>
            </a:r>
            <a:endParaRPr lang="en-GB" sz="1800" b="0" i="0" u="none" strike="noStrike" baseline="0" dirty="0">
              <a:solidFill>
                <a:srgbClr val="000000"/>
              </a:solidFill>
              <a:latin typeface="AvenirNext LT Pro Regular" panose="020B0504020202020204"/>
            </a:endParaRPr>
          </a:p>
          <a:p>
            <a:endParaRPr lang="en-GB" sz="1800" b="0" i="0" u="none" strike="noStrike" baseline="0" dirty="0">
              <a:latin typeface="AvenirNext LT Pro Regular" panose="020B0504020202020204"/>
            </a:endParaRPr>
          </a:p>
          <a:p>
            <a:r>
              <a:rPr lang="en-GB" sz="1800" b="0" i="0" u="none" strike="noStrike" baseline="0" dirty="0">
                <a:latin typeface="AvenirNext LT Pro Regular" panose="020B0504020202020204"/>
              </a:rPr>
              <a:t>USS employers are paying in 21.1% of salary for each member. </a:t>
            </a:r>
            <a:r>
              <a:rPr lang="en-GB" sz="1800" b="0" i="0" u="none" strike="noStrike" baseline="0" dirty="0">
                <a:solidFill>
                  <a:srgbClr val="221E1F"/>
                </a:solidFill>
                <a:latin typeface="AvenirNext LT Pro Regular" panose="020B0504020202020204"/>
              </a:rPr>
              <a:t>This is far higher than other private sector schemes – the average is 13% of salary for the combined employer and employee payments. </a:t>
            </a:r>
            <a:endParaRPr lang="en-GB" dirty="0"/>
          </a:p>
        </p:txBody>
      </p:sp>
      <p:sp>
        <p:nvSpPr>
          <p:cNvPr id="4" name="Slide Number Placeholder 3"/>
          <p:cNvSpPr>
            <a:spLocks noGrp="1"/>
          </p:cNvSpPr>
          <p:nvPr>
            <p:ph type="sldNum" sz="quarter" idx="5"/>
          </p:nvPr>
        </p:nvSpPr>
        <p:spPr/>
        <p:txBody>
          <a:bodyPr/>
          <a:lstStyle/>
          <a:p>
            <a:fld id="{6A8DC522-39E1-4521-A73B-24B215BB73D4}" type="slidenum">
              <a:rPr lang="en-GB" smtClean="0"/>
              <a:t>9</a:t>
            </a:fld>
            <a:endParaRPr lang="en-GB"/>
          </a:p>
        </p:txBody>
      </p:sp>
    </p:spTree>
    <p:extLst>
      <p:ext uri="{BB962C8B-B14F-4D97-AF65-F5344CB8AC3E}">
        <p14:creationId xmlns:p14="http://schemas.microsoft.com/office/powerpoint/2010/main" val="296969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F6D3-3F03-4841-8C0F-9305ECD5B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1FFE39-41E8-4E4F-830F-4E9B7BD6E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F9B11A-9A04-4179-AC03-351820553216}"/>
              </a:ext>
            </a:extLst>
          </p:cNvPr>
          <p:cNvSpPr>
            <a:spLocks noGrp="1"/>
          </p:cNvSpPr>
          <p:nvPr>
            <p:ph type="dt" sz="half" idx="10"/>
          </p:nvPr>
        </p:nvSpPr>
        <p:spPr/>
        <p:txBody>
          <a:bodyPr/>
          <a:lstStyle/>
          <a:p>
            <a:fld id="{816E0F1D-F48C-47AA-9E11-D9D1C882A465}" type="datetime1">
              <a:rPr lang="en-GB" smtClean="0"/>
              <a:t>26/04/2021</a:t>
            </a:fld>
            <a:endParaRPr lang="en-GB"/>
          </a:p>
        </p:txBody>
      </p:sp>
      <p:sp>
        <p:nvSpPr>
          <p:cNvPr id="5" name="Footer Placeholder 4">
            <a:extLst>
              <a:ext uri="{FF2B5EF4-FFF2-40B4-BE49-F238E27FC236}">
                <a16:creationId xmlns:a16="http://schemas.microsoft.com/office/drawing/2014/main" id="{AAE0A050-5827-4161-94E5-498BE6320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6B074-50D6-4034-96CB-9E43C5D93F74}"/>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46496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D1E2-DEA0-43F1-A991-70558047F0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B6C2F-3773-429F-AD97-3446A623C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2C6E4-327B-4EBF-B3FB-BE97B3254D7D}"/>
              </a:ext>
            </a:extLst>
          </p:cNvPr>
          <p:cNvSpPr>
            <a:spLocks noGrp="1"/>
          </p:cNvSpPr>
          <p:nvPr>
            <p:ph type="dt" sz="half" idx="10"/>
          </p:nvPr>
        </p:nvSpPr>
        <p:spPr/>
        <p:txBody>
          <a:bodyPr/>
          <a:lstStyle/>
          <a:p>
            <a:fld id="{ECB6E13B-937D-4D28-B104-B8B196C34C02}" type="datetime1">
              <a:rPr lang="en-GB" smtClean="0"/>
              <a:t>26/04/2021</a:t>
            </a:fld>
            <a:endParaRPr lang="en-GB"/>
          </a:p>
        </p:txBody>
      </p:sp>
      <p:sp>
        <p:nvSpPr>
          <p:cNvPr id="5" name="Footer Placeholder 4">
            <a:extLst>
              <a:ext uri="{FF2B5EF4-FFF2-40B4-BE49-F238E27FC236}">
                <a16:creationId xmlns:a16="http://schemas.microsoft.com/office/drawing/2014/main" id="{E86E1C74-BB74-4A94-913D-26487217A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28A60-FBA7-46FE-A44A-22580DB5A7FE}"/>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5503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BB63B-D12B-46E4-981F-867993BF52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082457-2623-473D-9CAA-91CE93F2E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518E5-2F7B-45D5-AD4D-8124A5CC6ED9}"/>
              </a:ext>
            </a:extLst>
          </p:cNvPr>
          <p:cNvSpPr>
            <a:spLocks noGrp="1"/>
          </p:cNvSpPr>
          <p:nvPr>
            <p:ph type="dt" sz="half" idx="10"/>
          </p:nvPr>
        </p:nvSpPr>
        <p:spPr/>
        <p:txBody>
          <a:bodyPr/>
          <a:lstStyle/>
          <a:p>
            <a:fld id="{AB295040-D30D-4AA2-AAAF-A73FF0EDA5C5}" type="datetime1">
              <a:rPr lang="en-GB" smtClean="0"/>
              <a:t>26/04/2021</a:t>
            </a:fld>
            <a:endParaRPr lang="en-GB"/>
          </a:p>
        </p:txBody>
      </p:sp>
      <p:sp>
        <p:nvSpPr>
          <p:cNvPr id="5" name="Footer Placeholder 4">
            <a:extLst>
              <a:ext uri="{FF2B5EF4-FFF2-40B4-BE49-F238E27FC236}">
                <a16:creationId xmlns:a16="http://schemas.microsoft.com/office/drawing/2014/main" id="{67E74092-8759-49FF-862C-4B729FEDF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21CA5E-8B7C-4759-B5A5-8941063100F9}"/>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64936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EF78F58-93E5-40F0-A630-DFAC9CEE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90129C-E954-4AE8-A1E2-AA79C00AE214}"/>
              </a:ext>
            </a:extLst>
          </p:cNvPr>
          <p:cNvSpPr>
            <a:spLocks noGrp="1"/>
          </p:cNvSpPr>
          <p:nvPr>
            <p:ph type="title" hasCustomPrompt="1"/>
          </p:nvPr>
        </p:nvSpPr>
        <p:spPr/>
        <p:txBody>
          <a:bodyPr/>
          <a:lstStyle>
            <a:lvl1pPr>
              <a:defRPr>
                <a:solidFill>
                  <a:srgbClr val="685696"/>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A798A1-CC24-45E9-B4B5-11EF97DAF804}"/>
              </a:ext>
            </a:extLst>
          </p:cNvPr>
          <p:cNvSpPr>
            <a:spLocks noGrp="1"/>
          </p:cNvSpPr>
          <p:nvPr>
            <p:ph idx="1"/>
          </p:nvPr>
        </p:nvSpPr>
        <p:spPr/>
        <p:txBody>
          <a:bodyPr/>
          <a:lstStyle>
            <a:lvl1pPr>
              <a:buClr>
                <a:srgbClr val="31465E"/>
              </a:buClr>
              <a:defRPr>
                <a:solidFill>
                  <a:srgbClr val="31465E"/>
                </a:solidFill>
              </a:defRPr>
            </a:lvl1pPr>
            <a:lvl2pPr>
              <a:buClr>
                <a:srgbClr val="31465E"/>
              </a:buClr>
              <a:defRPr>
                <a:solidFill>
                  <a:srgbClr val="31465E"/>
                </a:solidFill>
              </a:defRPr>
            </a:lvl2pPr>
            <a:lvl3pPr>
              <a:buClr>
                <a:srgbClr val="31465E"/>
              </a:buClr>
              <a:defRPr>
                <a:solidFill>
                  <a:srgbClr val="31465E"/>
                </a:solidFill>
              </a:defRPr>
            </a:lvl3pPr>
            <a:lvl4pPr>
              <a:buClr>
                <a:srgbClr val="31465E"/>
              </a:buClr>
              <a:defRPr>
                <a:solidFill>
                  <a:srgbClr val="31465E"/>
                </a:solidFill>
              </a:defRPr>
            </a:lvl4pPr>
            <a:lvl5pPr>
              <a:buClr>
                <a:srgbClr val="31465E"/>
              </a:buClr>
              <a:defRPr>
                <a:solidFill>
                  <a:srgbClr val="3146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DB3B487-60F6-441D-80CC-FDDC81453F0B}"/>
              </a:ext>
            </a:extLst>
          </p:cNvPr>
          <p:cNvSpPr>
            <a:spLocks noGrp="1"/>
          </p:cNvSpPr>
          <p:nvPr>
            <p:ph type="dt" sz="half" idx="10"/>
          </p:nvPr>
        </p:nvSpPr>
        <p:spPr/>
        <p:txBody>
          <a:bodyPr/>
          <a:lstStyle/>
          <a:p>
            <a:fld id="{20F6C8DC-07AD-4C0A-BDBE-039C257320C9}" type="datetime1">
              <a:rPr lang="en-GB" smtClean="0"/>
              <a:t>26/04/2021</a:t>
            </a:fld>
            <a:endParaRPr lang="en-GB"/>
          </a:p>
        </p:txBody>
      </p:sp>
      <p:sp>
        <p:nvSpPr>
          <p:cNvPr id="5" name="Footer Placeholder 4">
            <a:extLst>
              <a:ext uri="{FF2B5EF4-FFF2-40B4-BE49-F238E27FC236}">
                <a16:creationId xmlns:a16="http://schemas.microsoft.com/office/drawing/2014/main" id="{7AAA4AAF-AA54-47EE-8C55-FAE3D3C05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FE74E-DA72-41EB-B456-272BD7DFC784}"/>
              </a:ext>
            </a:extLst>
          </p:cNvPr>
          <p:cNvSpPr>
            <a:spLocks noGrp="1"/>
          </p:cNvSpPr>
          <p:nvPr>
            <p:ph type="sldNum" sz="quarter" idx="12"/>
          </p:nvPr>
        </p:nvSpPr>
        <p:spPr>
          <a:xfrm>
            <a:off x="9118300" y="6350000"/>
            <a:ext cx="2743200" cy="365125"/>
          </a:xfrm>
        </p:spPr>
        <p:txBody>
          <a:bodyPr/>
          <a:lstStyle>
            <a:lvl1pPr>
              <a:defRPr sz="2000">
                <a:solidFill>
                  <a:srgbClr val="685696"/>
                </a:solidFill>
                <a:latin typeface="AvenirNext LT Pro Regular" panose="020B0504020202020204" pitchFamily="34" charset="0"/>
              </a:defRPr>
            </a:lvl1pPr>
          </a:lstStyle>
          <a:p>
            <a:fld id="{3B2F44BC-4952-4529-8C54-3057FECC78B7}" type="slidenum">
              <a:rPr lang="en-GB" smtClean="0"/>
              <a:pPr/>
              <a:t>‹#›</a:t>
            </a:fld>
            <a:endParaRPr lang="en-GB" dirty="0"/>
          </a:p>
        </p:txBody>
      </p:sp>
      <p:pic>
        <p:nvPicPr>
          <p:cNvPr id="9" name="Picture 8" descr="A picture containing drawing&#10;&#10;Description automatically generated">
            <a:extLst>
              <a:ext uri="{FF2B5EF4-FFF2-40B4-BE49-F238E27FC236}">
                <a16:creationId xmlns:a16="http://schemas.microsoft.com/office/drawing/2014/main" id="{82B803EF-C0A4-48A8-831A-2FEE4B9FCF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2908" y="192088"/>
            <a:ext cx="2680300" cy="573584"/>
          </a:xfrm>
          <a:prstGeom prst="rect">
            <a:avLst/>
          </a:prstGeom>
        </p:spPr>
      </p:pic>
    </p:spTree>
    <p:extLst>
      <p:ext uri="{BB962C8B-B14F-4D97-AF65-F5344CB8AC3E}">
        <p14:creationId xmlns:p14="http://schemas.microsoft.com/office/powerpoint/2010/main" val="23015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27BD-EFD4-477E-A556-9BFA686EA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9AE758-F135-4B9C-A87D-91AFBFA29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0BA62-7366-4582-8C1C-B1704F5BF1CD}"/>
              </a:ext>
            </a:extLst>
          </p:cNvPr>
          <p:cNvSpPr>
            <a:spLocks noGrp="1"/>
          </p:cNvSpPr>
          <p:nvPr>
            <p:ph type="dt" sz="half" idx="10"/>
          </p:nvPr>
        </p:nvSpPr>
        <p:spPr/>
        <p:txBody>
          <a:bodyPr/>
          <a:lstStyle/>
          <a:p>
            <a:fld id="{FF78E90B-0D60-4BBB-9F78-17F58B8F06E0}" type="datetime1">
              <a:rPr lang="en-GB" smtClean="0"/>
              <a:t>26/04/2021</a:t>
            </a:fld>
            <a:endParaRPr lang="en-GB"/>
          </a:p>
        </p:txBody>
      </p:sp>
      <p:sp>
        <p:nvSpPr>
          <p:cNvPr id="5" name="Footer Placeholder 4">
            <a:extLst>
              <a:ext uri="{FF2B5EF4-FFF2-40B4-BE49-F238E27FC236}">
                <a16:creationId xmlns:a16="http://schemas.microsoft.com/office/drawing/2014/main" id="{24367171-AF19-4FEF-9C15-1D50E38F0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4FE4A4-BAF9-4682-8BD6-E83555128E69}"/>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7365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5B3F-6F6E-4C44-BF92-922E76FE02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7BA3D-AA6B-48AD-BCD1-255F4B092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2F67F-59D7-4957-B0F2-062A00891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E7444-5660-49C3-8820-4D433E157B83}"/>
              </a:ext>
            </a:extLst>
          </p:cNvPr>
          <p:cNvSpPr>
            <a:spLocks noGrp="1"/>
          </p:cNvSpPr>
          <p:nvPr>
            <p:ph type="dt" sz="half" idx="10"/>
          </p:nvPr>
        </p:nvSpPr>
        <p:spPr/>
        <p:txBody>
          <a:bodyPr/>
          <a:lstStyle/>
          <a:p>
            <a:fld id="{D76AC988-99DD-4E49-9DBE-64560C738C52}" type="datetime1">
              <a:rPr lang="en-GB" smtClean="0"/>
              <a:t>26/04/2021</a:t>
            </a:fld>
            <a:endParaRPr lang="en-GB"/>
          </a:p>
        </p:txBody>
      </p:sp>
      <p:sp>
        <p:nvSpPr>
          <p:cNvPr id="6" name="Footer Placeholder 5">
            <a:extLst>
              <a:ext uri="{FF2B5EF4-FFF2-40B4-BE49-F238E27FC236}">
                <a16:creationId xmlns:a16="http://schemas.microsoft.com/office/drawing/2014/main" id="{BD385393-072C-4DB5-8FA2-5C00B40182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FF0682-ED1B-4DEE-B75B-0C9AA48ED90A}"/>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14812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7F98-FA81-4917-9BCE-3B23613566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E88E01-C0AF-4CDE-B3CB-1EB3F5CD1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14746-1436-4411-A81D-FB43BE69D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BA47BA-BD65-4CE3-8120-B299B690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BE77E-FEE6-4397-AB77-ECD6D28F96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9ED1BC-2A0E-4FF9-9259-715D6C13AC92}"/>
              </a:ext>
            </a:extLst>
          </p:cNvPr>
          <p:cNvSpPr>
            <a:spLocks noGrp="1"/>
          </p:cNvSpPr>
          <p:nvPr>
            <p:ph type="dt" sz="half" idx="10"/>
          </p:nvPr>
        </p:nvSpPr>
        <p:spPr/>
        <p:txBody>
          <a:bodyPr/>
          <a:lstStyle/>
          <a:p>
            <a:fld id="{9F54AA75-2EE3-4DE7-A16A-2154A573122F}" type="datetime1">
              <a:rPr lang="en-GB" smtClean="0"/>
              <a:t>26/04/2021</a:t>
            </a:fld>
            <a:endParaRPr lang="en-GB"/>
          </a:p>
        </p:txBody>
      </p:sp>
      <p:sp>
        <p:nvSpPr>
          <p:cNvPr id="8" name="Footer Placeholder 7">
            <a:extLst>
              <a:ext uri="{FF2B5EF4-FFF2-40B4-BE49-F238E27FC236}">
                <a16:creationId xmlns:a16="http://schemas.microsoft.com/office/drawing/2014/main" id="{5235200C-F978-4B20-AA40-E973073BF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7BF9E3-6401-4F8B-9810-5021AF89C683}"/>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28742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43BD-B50F-4E1C-831E-FAC27C4C3A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EA5E21-E3E1-4BAB-920D-3F15C7053015}"/>
              </a:ext>
            </a:extLst>
          </p:cNvPr>
          <p:cNvSpPr>
            <a:spLocks noGrp="1"/>
          </p:cNvSpPr>
          <p:nvPr>
            <p:ph type="dt" sz="half" idx="10"/>
          </p:nvPr>
        </p:nvSpPr>
        <p:spPr/>
        <p:txBody>
          <a:bodyPr/>
          <a:lstStyle/>
          <a:p>
            <a:fld id="{FD5BF172-9CAF-4220-BF62-04D7B3F3EFD2}" type="datetime1">
              <a:rPr lang="en-GB" smtClean="0"/>
              <a:t>26/04/2021</a:t>
            </a:fld>
            <a:endParaRPr lang="en-GB"/>
          </a:p>
        </p:txBody>
      </p:sp>
      <p:sp>
        <p:nvSpPr>
          <p:cNvPr id="4" name="Footer Placeholder 3">
            <a:extLst>
              <a:ext uri="{FF2B5EF4-FFF2-40B4-BE49-F238E27FC236}">
                <a16:creationId xmlns:a16="http://schemas.microsoft.com/office/drawing/2014/main" id="{4305C765-EFC2-4152-A0A7-FB65364677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078FB6-4A0C-49E5-B35C-7187E67F57A5}"/>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04798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4F81E-D4A4-4EC1-8CA3-045251A74C5F}"/>
              </a:ext>
            </a:extLst>
          </p:cNvPr>
          <p:cNvSpPr>
            <a:spLocks noGrp="1"/>
          </p:cNvSpPr>
          <p:nvPr>
            <p:ph type="dt" sz="half" idx="10"/>
          </p:nvPr>
        </p:nvSpPr>
        <p:spPr/>
        <p:txBody>
          <a:bodyPr/>
          <a:lstStyle/>
          <a:p>
            <a:fld id="{756CACE5-EB1E-43A1-B5F8-D39C11BD7E5D}" type="datetime1">
              <a:rPr lang="en-GB" smtClean="0"/>
              <a:t>26/04/2021</a:t>
            </a:fld>
            <a:endParaRPr lang="en-GB"/>
          </a:p>
        </p:txBody>
      </p:sp>
      <p:sp>
        <p:nvSpPr>
          <p:cNvPr id="3" name="Footer Placeholder 2">
            <a:extLst>
              <a:ext uri="{FF2B5EF4-FFF2-40B4-BE49-F238E27FC236}">
                <a16:creationId xmlns:a16="http://schemas.microsoft.com/office/drawing/2014/main" id="{8CAAB076-8BBC-4A9E-99A3-4E23CE03D1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86DAC-493A-43BC-B615-9A14132ED6ED}"/>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355916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E89E-28AA-4C45-9025-55A3D88FF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1134BE-C745-420B-A56F-9DF78B70A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B3F102-B98A-43BE-8C01-0AAE35988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0048D-3574-49A0-BB2D-AB844BFB3139}"/>
              </a:ext>
            </a:extLst>
          </p:cNvPr>
          <p:cNvSpPr>
            <a:spLocks noGrp="1"/>
          </p:cNvSpPr>
          <p:nvPr>
            <p:ph type="dt" sz="half" idx="10"/>
          </p:nvPr>
        </p:nvSpPr>
        <p:spPr/>
        <p:txBody>
          <a:bodyPr/>
          <a:lstStyle/>
          <a:p>
            <a:fld id="{213EF593-DD4B-4232-B912-1E93D8C10501}" type="datetime1">
              <a:rPr lang="en-GB" smtClean="0"/>
              <a:t>26/04/2021</a:t>
            </a:fld>
            <a:endParaRPr lang="en-GB"/>
          </a:p>
        </p:txBody>
      </p:sp>
      <p:sp>
        <p:nvSpPr>
          <p:cNvPr id="6" name="Footer Placeholder 5">
            <a:extLst>
              <a:ext uri="{FF2B5EF4-FFF2-40B4-BE49-F238E27FC236}">
                <a16:creationId xmlns:a16="http://schemas.microsoft.com/office/drawing/2014/main" id="{53F4D7C0-E528-4F09-BAB0-73D75DD4C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EE125-38E3-4DDC-8C8E-FC2D9FE6DFC5}"/>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148303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62D5-21CE-47E3-86BE-AC37C8576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ED9021-887C-4588-9DE1-6A96F2DD8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08EC4F-BACA-4900-B805-BEBCA2D6A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09E08-5A75-42D2-91E9-EFC9F9ED3D06}"/>
              </a:ext>
            </a:extLst>
          </p:cNvPr>
          <p:cNvSpPr>
            <a:spLocks noGrp="1"/>
          </p:cNvSpPr>
          <p:nvPr>
            <p:ph type="dt" sz="half" idx="10"/>
          </p:nvPr>
        </p:nvSpPr>
        <p:spPr/>
        <p:txBody>
          <a:bodyPr/>
          <a:lstStyle/>
          <a:p>
            <a:fld id="{D2677E20-9E2A-4D36-BB34-C3C9FCBF908A}" type="datetime1">
              <a:rPr lang="en-GB" smtClean="0"/>
              <a:t>26/04/2021</a:t>
            </a:fld>
            <a:endParaRPr lang="en-GB"/>
          </a:p>
        </p:txBody>
      </p:sp>
      <p:sp>
        <p:nvSpPr>
          <p:cNvPr id="6" name="Footer Placeholder 5">
            <a:extLst>
              <a:ext uri="{FF2B5EF4-FFF2-40B4-BE49-F238E27FC236}">
                <a16:creationId xmlns:a16="http://schemas.microsoft.com/office/drawing/2014/main" id="{DFBB6C99-169B-4317-9F63-325D7BB8C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5CF842-284D-447A-8C91-46529296ACB6}"/>
              </a:ext>
            </a:extLst>
          </p:cNvPr>
          <p:cNvSpPr>
            <a:spLocks noGrp="1"/>
          </p:cNvSpPr>
          <p:nvPr>
            <p:ph type="sldNum" sz="quarter" idx="12"/>
          </p:nvPr>
        </p:nvSpPr>
        <p:spPr/>
        <p:txBody>
          <a:bodyPr/>
          <a:lstStyle/>
          <a:p>
            <a:fld id="{FCF257AA-9543-49E8-B614-DECC1DE6829E}" type="slidenum">
              <a:rPr lang="en-GB" smtClean="0"/>
              <a:t>‹#›</a:t>
            </a:fld>
            <a:endParaRPr lang="en-GB"/>
          </a:p>
        </p:txBody>
      </p:sp>
    </p:spTree>
    <p:extLst>
      <p:ext uri="{BB962C8B-B14F-4D97-AF65-F5344CB8AC3E}">
        <p14:creationId xmlns:p14="http://schemas.microsoft.com/office/powerpoint/2010/main" val="297089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8EE97-49D4-4531-9D16-66F398AF5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B3C941-AD56-44E3-ACD1-622446A9D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4FA76-1076-41B0-9A14-A1D64C171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90EED-B65D-4980-B961-D5A346246B6C}" type="datetime1">
              <a:rPr lang="en-GB" smtClean="0"/>
              <a:t>26/04/2021</a:t>
            </a:fld>
            <a:endParaRPr lang="en-GB"/>
          </a:p>
        </p:txBody>
      </p:sp>
      <p:sp>
        <p:nvSpPr>
          <p:cNvPr id="5" name="Footer Placeholder 4">
            <a:extLst>
              <a:ext uri="{FF2B5EF4-FFF2-40B4-BE49-F238E27FC236}">
                <a16:creationId xmlns:a16="http://schemas.microsoft.com/office/drawing/2014/main" id="{1E76C819-08CD-4B34-90F9-5EA7DCC51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558A4F-5F05-440D-8F81-7F1143559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257AA-9543-49E8-B614-DECC1DE6829E}" type="slidenum">
              <a:rPr lang="en-GB" smtClean="0"/>
              <a:t>‹#›</a:t>
            </a:fld>
            <a:endParaRPr lang="en-GB"/>
          </a:p>
        </p:txBody>
      </p:sp>
    </p:spTree>
    <p:extLst>
      <p:ext uri="{BB962C8B-B14F-4D97-AF65-F5344CB8AC3E}">
        <p14:creationId xmlns:p14="http://schemas.microsoft.com/office/powerpoint/2010/main" val="398759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rgbClr val="68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85139-F2DE-46D1-BB12-C7D3237AFFFA}"/>
              </a:ext>
            </a:extLst>
          </p:cNvPr>
          <p:cNvSpPr>
            <a:spLocks noGrp="1"/>
          </p:cNvSpPr>
          <p:nvPr>
            <p:ph type="ctrTitle"/>
          </p:nvPr>
        </p:nvSpPr>
        <p:spPr>
          <a:xfrm>
            <a:off x="1293025" y="616887"/>
            <a:ext cx="9605948" cy="2550503"/>
          </a:xfrm>
        </p:spPr>
        <p:txBody>
          <a:bodyPr>
            <a:normAutofit/>
          </a:bodyPr>
          <a:lstStyle/>
          <a:p>
            <a:r>
              <a:rPr lang="en-US" sz="7200" baseline="30000" dirty="0">
                <a:solidFill>
                  <a:schemeClr val="bg1">
                    <a:lumMod val="95000"/>
                  </a:schemeClr>
                </a:solidFill>
              </a:rPr>
              <a:t>THE LATEST ON THE 2020 USS VALUATION</a:t>
            </a:r>
            <a:endParaRPr lang="en-US" baseline="30000" dirty="0">
              <a:solidFill>
                <a:schemeClr val="bg1">
                  <a:lumMod val="95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947AD29C-A09F-48DC-93B7-ACFC0D1FC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044" y="4692691"/>
            <a:ext cx="7493911" cy="1603697"/>
          </a:xfrm>
          <a:prstGeom prst="rect">
            <a:avLst/>
          </a:prstGeom>
        </p:spPr>
      </p:pic>
      <p:sp>
        <p:nvSpPr>
          <p:cNvPr id="3" name="TextBox 2">
            <a:extLst>
              <a:ext uri="{FF2B5EF4-FFF2-40B4-BE49-F238E27FC236}">
                <a16:creationId xmlns:a16="http://schemas.microsoft.com/office/drawing/2014/main" id="{24D2C588-7323-4140-BF8D-055ECBD0A292}"/>
              </a:ext>
            </a:extLst>
          </p:cNvPr>
          <p:cNvSpPr txBox="1"/>
          <p:nvPr/>
        </p:nvSpPr>
        <p:spPr>
          <a:xfrm>
            <a:off x="3225477" y="3181883"/>
            <a:ext cx="5741044" cy="523220"/>
          </a:xfrm>
          <a:prstGeom prst="rect">
            <a:avLst/>
          </a:prstGeom>
          <a:noFill/>
        </p:spPr>
        <p:txBody>
          <a:bodyPr wrap="square" rtlCol="0">
            <a:spAutoFit/>
          </a:bodyPr>
          <a:lstStyle/>
          <a:p>
            <a:pPr algn="ctr"/>
            <a:r>
              <a:rPr lang="en-GB" sz="2800" dirty="0">
                <a:solidFill>
                  <a:schemeClr val="bg1">
                    <a:lumMod val="95000"/>
                  </a:schemeClr>
                </a:solidFill>
                <a:latin typeface="+mj-lt"/>
              </a:rPr>
              <a:t>April 2021 </a:t>
            </a:r>
          </a:p>
        </p:txBody>
      </p:sp>
    </p:spTree>
    <p:extLst>
      <p:ext uri="{BB962C8B-B14F-4D97-AF65-F5344CB8AC3E}">
        <p14:creationId xmlns:p14="http://schemas.microsoft.com/office/powerpoint/2010/main" val="355357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2E05-22A9-4753-8FE9-55ADD607637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78E0C9C-1C4F-4E34-9BD0-D226E5FBC276}"/>
              </a:ext>
            </a:extLst>
          </p:cNvPr>
          <p:cNvPicPr>
            <a:picLocks noGrp="1" noChangeAspect="1"/>
          </p:cNvPicPr>
          <p:nvPr>
            <p:ph idx="1"/>
          </p:nvPr>
        </p:nvPicPr>
        <p:blipFill>
          <a:blip r:embed="rId3"/>
          <a:stretch>
            <a:fillRect/>
          </a:stretch>
        </p:blipFill>
        <p:spPr>
          <a:xfrm>
            <a:off x="330500" y="726972"/>
            <a:ext cx="10761570" cy="5632606"/>
          </a:xfrm>
          <a:prstGeom prst="rect">
            <a:avLst/>
          </a:prstGeom>
        </p:spPr>
      </p:pic>
      <p:sp>
        <p:nvSpPr>
          <p:cNvPr id="4" name="Slide Number Placeholder 3">
            <a:extLst>
              <a:ext uri="{FF2B5EF4-FFF2-40B4-BE49-F238E27FC236}">
                <a16:creationId xmlns:a16="http://schemas.microsoft.com/office/drawing/2014/main" id="{2499850F-900D-4B6F-9EA0-8511D8EEA3BC}"/>
              </a:ext>
            </a:extLst>
          </p:cNvPr>
          <p:cNvSpPr>
            <a:spLocks noGrp="1"/>
          </p:cNvSpPr>
          <p:nvPr>
            <p:ph type="sldNum" sz="quarter" idx="12"/>
          </p:nvPr>
        </p:nvSpPr>
        <p:spPr/>
        <p:txBody>
          <a:bodyPr/>
          <a:lstStyle/>
          <a:p>
            <a:fld id="{3B2F44BC-4952-4529-8C54-3057FECC78B7}" type="slidenum">
              <a:rPr lang="en-GB" smtClean="0"/>
              <a:pPr/>
              <a:t>10</a:t>
            </a:fld>
            <a:endParaRPr lang="en-GB" dirty="0"/>
          </a:p>
        </p:txBody>
      </p:sp>
    </p:spTree>
    <p:extLst>
      <p:ext uri="{BB962C8B-B14F-4D97-AF65-F5344CB8AC3E}">
        <p14:creationId xmlns:p14="http://schemas.microsoft.com/office/powerpoint/2010/main" val="351812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4D92-416D-4248-8A79-B0548F74D0B1}"/>
              </a:ext>
            </a:extLst>
          </p:cNvPr>
          <p:cNvSpPr>
            <a:spLocks noGrp="1"/>
          </p:cNvSpPr>
          <p:nvPr>
            <p:ph type="title"/>
          </p:nvPr>
        </p:nvSpPr>
        <p:spPr/>
        <p:txBody>
          <a:bodyPr/>
          <a:lstStyle/>
          <a:p>
            <a:r>
              <a:rPr lang="en-GB" dirty="0"/>
              <a:t>How will benefits change? </a:t>
            </a:r>
          </a:p>
        </p:txBody>
      </p:sp>
      <p:sp>
        <p:nvSpPr>
          <p:cNvPr id="3" name="Content Placeholder 2">
            <a:extLst>
              <a:ext uri="{FF2B5EF4-FFF2-40B4-BE49-F238E27FC236}">
                <a16:creationId xmlns:a16="http://schemas.microsoft.com/office/drawing/2014/main" id="{2CB38295-0AD4-4242-B917-538256C6D108}"/>
              </a:ext>
            </a:extLst>
          </p:cNvPr>
          <p:cNvSpPr>
            <a:spLocks noGrp="1"/>
          </p:cNvSpPr>
          <p:nvPr>
            <p:ph idx="1"/>
          </p:nvPr>
        </p:nvSpPr>
        <p:spPr/>
        <p:txBody>
          <a:bodyPr>
            <a:normAutofit/>
          </a:bodyPr>
          <a:lstStyle/>
          <a:p>
            <a:r>
              <a:rPr lang="en-GB" sz="1800" dirty="0">
                <a:solidFill>
                  <a:schemeClr val="tx1"/>
                </a:solidFill>
                <a:latin typeface="Arial" panose="020B0604020202020204" pitchFamily="34" charset="0"/>
                <a:cs typeface="Arial" panose="020B0604020202020204" pitchFamily="34" charset="0"/>
              </a:rPr>
              <a:t>It is too early to say how exactly pension benefits will change.  It is important to stress that pensions built up to date are safe and can’t be changed.</a:t>
            </a:r>
          </a:p>
          <a:p>
            <a:endParaRPr lang="en-GB" sz="1800" dirty="0">
              <a:solidFill>
                <a:schemeClr val="tx1"/>
              </a:solidFill>
              <a:latin typeface="Arial" panose="020B0604020202020204" pitchFamily="34" charset="0"/>
              <a:cs typeface="Arial" panose="020B0604020202020204" pitchFamily="34" charset="0"/>
            </a:endParaRPr>
          </a:p>
          <a:p>
            <a:r>
              <a:rPr lang="en-GB" sz="1800" dirty="0">
                <a:solidFill>
                  <a:schemeClr val="tx1"/>
                </a:solidFill>
                <a:latin typeface="Arial" panose="020B0604020202020204" pitchFamily="34" charset="0"/>
                <a:cs typeface="Arial" panose="020B0604020202020204" pitchFamily="34" charset="0"/>
              </a:rPr>
              <a:t>Going forward, at the higher end of the USS Trustees’ pricing scenarios, DB pensions wouldn’t be a feasible option but at the lower end (scenario 3 – 42.1% contribution rate) it should be possible to offer defined benefits up to a lower salary threshold and a longer accrual rate.</a:t>
            </a:r>
          </a:p>
          <a:p>
            <a:pPr marL="0" indent="0">
              <a:buNone/>
            </a:pPr>
            <a:endParaRPr lang="en-GB" sz="1800" dirty="0">
              <a:solidFill>
                <a:schemeClr val="tx1"/>
              </a:solidFill>
              <a:latin typeface="Arial" panose="020B0604020202020204" pitchFamily="34" charset="0"/>
              <a:cs typeface="Arial" panose="020B0604020202020204" pitchFamily="34" charset="0"/>
            </a:endParaRPr>
          </a:p>
          <a:p>
            <a:pPr marL="0" indent="0">
              <a:buNone/>
            </a:pPr>
            <a:endParaRPr lang="en-GB" sz="18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773AB7B-87E5-464B-BFEF-08B83C477CFD}"/>
              </a:ext>
            </a:extLst>
          </p:cNvPr>
          <p:cNvSpPr>
            <a:spLocks noGrp="1"/>
          </p:cNvSpPr>
          <p:nvPr>
            <p:ph type="sldNum" sz="quarter" idx="12"/>
          </p:nvPr>
        </p:nvSpPr>
        <p:spPr/>
        <p:txBody>
          <a:bodyPr/>
          <a:lstStyle/>
          <a:p>
            <a:fld id="{3B2F44BC-4952-4529-8C54-3057FECC78B7}" type="slidenum">
              <a:rPr lang="en-GB" smtClean="0"/>
              <a:pPr/>
              <a:t>11</a:t>
            </a:fld>
            <a:endParaRPr lang="en-GB" dirty="0"/>
          </a:p>
        </p:txBody>
      </p:sp>
      <p:sp>
        <p:nvSpPr>
          <p:cNvPr id="5" name="Rectangle 4">
            <a:extLst>
              <a:ext uri="{FF2B5EF4-FFF2-40B4-BE49-F238E27FC236}">
                <a16:creationId xmlns:a16="http://schemas.microsoft.com/office/drawing/2014/main" id="{D82D0A79-8134-4991-8D6E-86877D03F4E5}"/>
              </a:ext>
            </a:extLst>
          </p:cNvPr>
          <p:cNvSpPr/>
          <p:nvPr/>
        </p:nvSpPr>
        <p:spPr>
          <a:xfrm>
            <a:off x="838200" y="4550475"/>
            <a:ext cx="4484427" cy="1200329"/>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Under the UUK alternative path, a better level of DB benefits would be possible than under the scenarios set out by the USS Trustee.</a:t>
            </a:r>
          </a:p>
        </p:txBody>
      </p:sp>
      <p:grpSp>
        <p:nvGrpSpPr>
          <p:cNvPr id="17" name="Group 16">
            <a:extLst>
              <a:ext uri="{FF2B5EF4-FFF2-40B4-BE49-F238E27FC236}">
                <a16:creationId xmlns:a16="http://schemas.microsoft.com/office/drawing/2014/main" id="{A4C460FD-26E5-4CF4-9C8D-90A6580DEA20}"/>
              </a:ext>
            </a:extLst>
          </p:cNvPr>
          <p:cNvGrpSpPr/>
          <p:nvPr/>
        </p:nvGrpSpPr>
        <p:grpSpPr>
          <a:xfrm>
            <a:off x="6270916" y="4003475"/>
            <a:ext cx="4626593" cy="2346525"/>
            <a:chOff x="6270916" y="4003475"/>
            <a:chExt cx="4626593" cy="2346525"/>
          </a:xfrm>
        </p:grpSpPr>
        <p:sp>
          <p:nvSpPr>
            <p:cNvPr id="6" name="Rectangle 5">
              <a:extLst>
                <a:ext uri="{FF2B5EF4-FFF2-40B4-BE49-F238E27FC236}">
                  <a16:creationId xmlns:a16="http://schemas.microsoft.com/office/drawing/2014/main" id="{903DFD7E-859E-4611-AEB3-7869E2FB7390}"/>
                </a:ext>
              </a:extLst>
            </p:cNvPr>
            <p:cNvSpPr/>
            <p:nvPr/>
          </p:nvSpPr>
          <p:spPr>
            <a:xfrm>
              <a:off x="6270916" y="4658351"/>
              <a:ext cx="1897039"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Accrual rate</a:t>
              </a:r>
            </a:p>
          </p:txBody>
        </p:sp>
        <p:sp>
          <p:nvSpPr>
            <p:cNvPr id="7" name="Rectangle 6">
              <a:extLst>
                <a:ext uri="{FF2B5EF4-FFF2-40B4-BE49-F238E27FC236}">
                  <a16:creationId xmlns:a16="http://schemas.microsoft.com/office/drawing/2014/main" id="{014A2879-421D-49FC-A63D-9C7FFE62F49D}"/>
                </a:ext>
              </a:extLst>
            </p:cNvPr>
            <p:cNvSpPr/>
            <p:nvPr/>
          </p:nvSpPr>
          <p:spPr>
            <a:xfrm>
              <a:off x="6270916" y="5258516"/>
              <a:ext cx="1897039"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DC threshold</a:t>
              </a:r>
            </a:p>
          </p:txBody>
        </p:sp>
        <p:sp>
          <p:nvSpPr>
            <p:cNvPr id="8" name="Rectangle 7">
              <a:extLst>
                <a:ext uri="{FF2B5EF4-FFF2-40B4-BE49-F238E27FC236}">
                  <a16:creationId xmlns:a16="http://schemas.microsoft.com/office/drawing/2014/main" id="{3A279253-4DB9-4C79-B787-047A57CB2D9B}"/>
                </a:ext>
              </a:extLst>
            </p:cNvPr>
            <p:cNvSpPr/>
            <p:nvPr/>
          </p:nvSpPr>
          <p:spPr>
            <a:xfrm>
              <a:off x="6270916" y="5858681"/>
              <a:ext cx="1897039"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Inflation cap</a:t>
              </a:r>
            </a:p>
          </p:txBody>
        </p:sp>
        <p:sp>
          <p:nvSpPr>
            <p:cNvPr id="9" name="Rectangle 8">
              <a:extLst>
                <a:ext uri="{FF2B5EF4-FFF2-40B4-BE49-F238E27FC236}">
                  <a16:creationId xmlns:a16="http://schemas.microsoft.com/office/drawing/2014/main" id="{B1D0CCB6-AEE3-4CB0-B238-98A1C16A71C6}"/>
                </a:ext>
              </a:extLst>
            </p:cNvPr>
            <p:cNvSpPr/>
            <p:nvPr/>
          </p:nvSpPr>
          <p:spPr>
            <a:xfrm>
              <a:off x="8347652" y="4658351"/>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1/75</a:t>
              </a:r>
            </a:p>
          </p:txBody>
        </p:sp>
        <p:sp>
          <p:nvSpPr>
            <p:cNvPr id="10" name="Rectangle 9">
              <a:extLst>
                <a:ext uri="{FF2B5EF4-FFF2-40B4-BE49-F238E27FC236}">
                  <a16:creationId xmlns:a16="http://schemas.microsoft.com/office/drawing/2014/main" id="{D7B6C5BE-A4EC-4CDA-9DFF-3342B35403EA}"/>
                </a:ext>
              </a:extLst>
            </p:cNvPr>
            <p:cNvSpPr/>
            <p:nvPr/>
          </p:nvSpPr>
          <p:spPr>
            <a:xfrm>
              <a:off x="8347652" y="5258516"/>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£59,884</a:t>
              </a:r>
            </a:p>
          </p:txBody>
        </p:sp>
        <p:sp>
          <p:nvSpPr>
            <p:cNvPr id="11" name="Rectangle 10">
              <a:extLst>
                <a:ext uri="{FF2B5EF4-FFF2-40B4-BE49-F238E27FC236}">
                  <a16:creationId xmlns:a16="http://schemas.microsoft.com/office/drawing/2014/main" id="{FEDE81F4-6AB5-403B-8B52-48F421C0422E}"/>
                </a:ext>
              </a:extLst>
            </p:cNvPr>
            <p:cNvSpPr/>
            <p:nvPr/>
          </p:nvSpPr>
          <p:spPr>
            <a:xfrm>
              <a:off x="8347652" y="5858681"/>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 (10%)</a:t>
              </a:r>
            </a:p>
          </p:txBody>
        </p:sp>
        <p:sp>
          <p:nvSpPr>
            <p:cNvPr id="12" name="Rectangle 11">
              <a:extLst>
                <a:ext uri="{FF2B5EF4-FFF2-40B4-BE49-F238E27FC236}">
                  <a16:creationId xmlns:a16="http://schemas.microsoft.com/office/drawing/2014/main" id="{41B20282-8150-46C9-9BD5-B7A6488E3A27}"/>
                </a:ext>
              </a:extLst>
            </p:cNvPr>
            <p:cNvSpPr/>
            <p:nvPr/>
          </p:nvSpPr>
          <p:spPr>
            <a:xfrm>
              <a:off x="9712429" y="4658351"/>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1/85</a:t>
              </a:r>
            </a:p>
          </p:txBody>
        </p:sp>
        <p:sp>
          <p:nvSpPr>
            <p:cNvPr id="13" name="Rectangle 12">
              <a:extLst>
                <a:ext uri="{FF2B5EF4-FFF2-40B4-BE49-F238E27FC236}">
                  <a16:creationId xmlns:a16="http://schemas.microsoft.com/office/drawing/2014/main" id="{42F5454C-66AD-47F6-B35D-D039CDB9D7B2}"/>
                </a:ext>
              </a:extLst>
            </p:cNvPr>
            <p:cNvSpPr/>
            <p:nvPr/>
          </p:nvSpPr>
          <p:spPr>
            <a:xfrm>
              <a:off x="9712429" y="5258516"/>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£40,000</a:t>
              </a:r>
            </a:p>
          </p:txBody>
        </p:sp>
        <p:sp>
          <p:nvSpPr>
            <p:cNvPr id="14" name="Rectangle 13">
              <a:extLst>
                <a:ext uri="{FF2B5EF4-FFF2-40B4-BE49-F238E27FC236}">
                  <a16:creationId xmlns:a16="http://schemas.microsoft.com/office/drawing/2014/main" id="{5C348EAD-4CAF-4AEE-8434-48F288939B9D}"/>
                </a:ext>
              </a:extLst>
            </p:cNvPr>
            <p:cNvSpPr/>
            <p:nvPr/>
          </p:nvSpPr>
          <p:spPr>
            <a:xfrm>
              <a:off x="9712429" y="5858681"/>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2.5%</a:t>
              </a:r>
            </a:p>
          </p:txBody>
        </p:sp>
        <p:sp>
          <p:nvSpPr>
            <p:cNvPr id="15" name="Rectangle 14">
              <a:extLst>
                <a:ext uri="{FF2B5EF4-FFF2-40B4-BE49-F238E27FC236}">
                  <a16:creationId xmlns:a16="http://schemas.microsoft.com/office/drawing/2014/main" id="{336FF008-FC50-49DA-9927-68AA04752E35}"/>
                </a:ext>
              </a:extLst>
            </p:cNvPr>
            <p:cNvSpPr/>
            <p:nvPr/>
          </p:nvSpPr>
          <p:spPr>
            <a:xfrm>
              <a:off x="8347652" y="4003475"/>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GB" b="1" dirty="0"/>
                <a:t>Today</a:t>
              </a:r>
            </a:p>
          </p:txBody>
        </p:sp>
        <p:sp>
          <p:nvSpPr>
            <p:cNvPr id="16" name="Rectangle 15">
              <a:extLst>
                <a:ext uri="{FF2B5EF4-FFF2-40B4-BE49-F238E27FC236}">
                  <a16:creationId xmlns:a16="http://schemas.microsoft.com/office/drawing/2014/main" id="{C3EDA0FB-6F4D-467C-90CE-B7B9B6B1B704}"/>
                </a:ext>
              </a:extLst>
            </p:cNvPr>
            <p:cNvSpPr/>
            <p:nvPr/>
          </p:nvSpPr>
          <p:spPr>
            <a:xfrm>
              <a:off x="9712429" y="4003475"/>
              <a:ext cx="1185080" cy="4913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en-GB" b="1" dirty="0"/>
                <a:t>UUK alternative</a:t>
              </a:r>
            </a:p>
          </p:txBody>
        </p:sp>
      </p:grpSp>
    </p:spTree>
    <p:extLst>
      <p:ext uri="{BB962C8B-B14F-4D97-AF65-F5344CB8AC3E}">
        <p14:creationId xmlns:p14="http://schemas.microsoft.com/office/powerpoint/2010/main" val="11615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4D92-416D-4248-8A79-B0548F74D0B1}"/>
              </a:ext>
            </a:extLst>
          </p:cNvPr>
          <p:cNvSpPr>
            <a:spLocks noGrp="1"/>
          </p:cNvSpPr>
          <p:nvPr>
            <p:ph type="title"/>
          </p:nvPr>
        </p:nvSpPr>
        <p:spPr/>
        <p:txBody>
          <a:bodyPr/>
          <a:lstStyle/>
          <a:p>
            <a:r>
              <a:rPr lang="en-GB" dirty="0"/>
              <a:t>Employers’ objectives for change</a:t>
            </a:r>
          </a:p>
        </p:txBody>
      </p:sp>
      <p:sp>
        <p:nvSpPr>
          <p:cNvPr id="3" name="Content Placeholder 2">
            <a:extLst>
              <a:ext uri="{FF2B5EF4-FFF2-40B4-BE49-F238E27FC236}">
                <a16:creationId xmlns:a16="http://schemas.microsoft.com/office/drawing/2014/main" id="{2CB38295-0AD4-4242-B917-538256C6D108}"/>
              </a:ext>
            </a:extLst>
          </p:cNvPr>
          <p:cNvSpPr>
            <a:spLocks noGrp="1"/>
          </p:cNvSpPr>
          <p:nvPr>
            <p:ph idx="1"/>
          </p:nvPr>
        </p:nvSpPr>
        <p:spPr/>
        <p:txBody>
          <a:bodyPr>
            <a:normAutofit/>
          </a:bodyPr>
          <a:lstStyle/>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A valuable pension scheme for staff including a defined benefit element.</a:t>
            </a:r>
          </a:p>
          <a:p>
            <a:pPr marL="342900" lvl="0" indent="-342900">
              <a:spcBef>
                <a:spcPts val="800"/>
              </a:spcBef>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Fair valuation assumptions, leading to fair pricing by the USS Trustee.</a:t>
            </a:r>
          </a:p>
          <a:p>
            <a:pPr marL="342900" lvl="0" indent="-342900">
              <a:spcBef>
                <a:spcPts val="800"/>
              </a:spcBef>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Affordable contributions levels for members and employers.</a:t>
            </a:r>
          </a:p>
          <a:p>
            <a:pPr marL="342900" lvl="0" indent="-342900">
              <a:spcBef>
                <a:spcPts val="800"/>
              </a:spcBef>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spcBef>
                <a:spcPts val="800"/>
              </a:spcBef>
              <a:spcAft>
                <a:spcPts val="0"/>
              </a:spcAft>
              <a:buFont typeface="+mj-lt"/>
              <a:buAutoNum type="arabicPeriod"/>
            </a:pPr>
            <a:r>
              <a:rPr lang="en-GB" sz="1800" dirty="0">
                <a:solidFill>
                  <a:schemeClr val="tx1"/>
                </a:solidFill>
                <a:effectLst/>
                <a:latin typeface="Arial" panose="020B0604020202020204" pitchFamily="34" charset="0"/>
                <a:ea typeface="Calibri" panose="020F0502020204030204" pitchFamily="34" charset="0"/>
              </a:rPr>
              <a:t>Reducing the number of people priced out of the scheme by introducing an optional low-cost entry route for members.</a:t>
            </a:r>
            <a:endParaRPr lang="en-GB" sz="1800" dirty="0">
              <a:solidFill>
                <a:schemeClr val="tx1"/>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773AB7B-87E5-464B-BFEF-08B83C477CFD}"/>
              </a:ext>
            </a:extLst>
          </p:cNvPr>
          <p:cNvSpPr>
            <a:spLocks noGrp="1"/>
          </p:cNvSpPr>
          <p:nvPr>
            <p:ph type="sldNum" sz="quarter" idx="12"/>
          </p:nvPr>
        </p:nvSpPr>
        <p:spPr/>
        <p:txBody>
          <a:bodyPr/>
          <a:lstStyle/>
          <a:p>
            <a:fld id="{3B2F44BC-4952-4529-8C54-3057FECC78B7}" type="slidenum">
              <a:rPr lang="en-GB" smtClean="0"/>
              <a:pPr/>
              <a:t>12</a:t>
            </a:fld>
            <a:endParaRPr lang="en-GB" dirty="0"/>
          </a:p>
        </p:txBody>
      </p:sp>
    </p:spTree>
    <p:extLst>
      <p:ext uri="{BB962C8B-B14F-4D97-AF65-F5344CB8AC3E}">
        <p14:creationId xmlns:p14="http://schemas.microsoft.com/office/powerpoint/2010/main" val="65667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3399F7-6375-456C-87BF-E3DCBA370C59}"/>
              </a:ext>
            </a:extLst>
          </p:cNvPr>
          <p:cNvSpPr>
            <a:spLocks noGrp="1"/>
          </p:cNvSpPr>
          <p:nvPr>
            <p:ph type="sldNum" sz="quarter" idx="12"/>
          </p:nvPr>
        </p:nvSpPr>
        <p:spPr/>
        <p:txBody>
          <a:bodyPr/>
          <a:lstStyle/>
          <a:p>
            <a:fld id="{3B2F44BC-4952-4529-8C54-3057FECC78B7}" type="slidenum">
              <a:rPr lang="en-GB" smtClean="0"/>
              <a:pPr/>
              <a:t>13</a:t>
            </a:fld>
            <a:endParaRPr lang="en-GB" dirty="0"/>
          </a:p>
        </p:txBody>
      </p:sp>
      <p:sp>
        <p:nvSpPr>
          <p:cNvPr id="5" name="Title 1">
            <a:extLst>
              <a:ext uri="{FF2B5EF4-FFF2-40B4-BE49-F238E27FC236}">
                <a16:creationId xmlns:a16="http://schemas.microsoft.com/office/drawing/2014/main" id="{3F538BB3-F80E-48F8-A9E2-C21A26057870}"/>
              </a:ext>
            </a:extLst>
          </p:cNvPr>
          <p:cNvSpPr txBox="1">
            <a:spLocks/>
          </p:cNvSpPr>
          <p:nvPr/>
        </p:nvSpPr>
        <p:spPr>
          <a:xfrm>
            <a:off x="838200" y="634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85696"/>
                </a:solidFill>
                <a:latin typeface="+mn-lt"/>
                <a:ea typeface="+mj-ea"/>
                <a:cs typeface="+mj-cs"/>
              </a:defRPr>
            </a:lvl1pPr>
          </a:lstStyle>
          <a:p>
            <a:endParaRPr lang="en-GB" dirty="0"/>
          </a:p>
        </p:txBody>
      </p:sp>
      <p:pic>
        <p:nvPicPr>
          <p:cNvPr id="8" name="Content Placeholder 7" descr="Graphical user interface&#10;&#10;Description automatically generated with medium confidence">
            <a:extLst>
              <a:ext uri="{FF2B5EF4-FFF2-40B4-BE49-F238E27FC236}">
                <a16:creationId xmlns:a16="http://schemas.microsoft.com/office/drawing/2014/main" id="{CA1BEECA-00E5-40AF-A102-74149D236A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10" y="634370"/>
            <a:ext cx="11244190" cy="6324067"/>
          </a:xfrm>
        </p:spPr>
      </p:pic>
    </p:spTree>
    <p:extLst>
      <p:ext uri="{BB962C8B-B14F-4D97-AF65-F5344CB8AC3E}">
        <p14:creationId xmlns:p14="http://schemas.microsoft.com/office/powerpoint/2010/main" val="55084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551-A2E8-48C0-9AC0-6C363A731C42}"/>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id="{99449477-D622-4CE2-9629-A94F362D9B11}"/>
              </a:ext>
            </a:extLst>
          </p:cNvPr>
          <p:cNvSpPr>
            <a:spLocks noGrp="1"/>
          </p:cNvSpPr>
          <p:nvPr>
            <p:ph idx="1"/>
          </p:nvPr>
        </p:nvSpPr>
        <p:spPr>
          <a:xfrm>
            <a:off x="1006050" y="1565993"/>
            <a:ext cx="9729244" cy="4949047"/>
          </a:xfrm>
        </p:spPr>
        <p:txBody>
          <a:bodyPr wrap="square">
            <a:spAutoFit/>
          </a:bodyPr>
          <a:lstStyle/>
          <a:p>
            <a:pPr>
              <a:spcBef>
                <a:spcPts val="1800"/>
              </a:spcBef>
            </a:pPr>
            <a:r>
              <a:rPr lang="en-GB" sz="1800" dirty="0">
                <a:solidFill>
                  <a:schemeClr val="tx1"/>
                </a:solidFill>
                <a:latin typeface="Arial" panose="020B0604020202020204" pitchFamily="34" charset="0"/>
                <a:cs typeface="Arial" panose="020B0604020202020204" pitchFamily="34" charset="0"/>
              </a:rPr>
              <a:t>USS is a valuable pension scheme. </a:t>
            </a:r>
            <a:r>
              <a:rPr lang="en-GB" sz="1800" i="1" dirty="0">
                <a:solidFill>
                  <a:schemeClr val="tx1"/>
                </a:solidFill>
                <a:latin typeface="Arial" panose="020B0604020202020204" pitchFamily="34" charset="0"/>
                <a:cs typeface="Arial" panose="020B0604020202020204" pitchFamily="34" charset="0"/>
              </a:rPr>
              <a:t>Your pensions built up to date are secure and can’t be changed.</a:t>
            </a:r>
          </a:p>
          <a:p>
            <a:pPr>
              <a:spcBef>
                <a:spcPts val="1800"/>
              </a:spcBef>
            </a:pPr>
            <a:r>
              <a:rPr lang="en-GB" sz="1800" dirty="0">
                <a:solidFill>
                  <a:schemeClr val="tx1"/>
                </a:solidFill>
                <a:latin typeface="Arial" panose="020B0604020202020204" pitchFamily="34" charset="0"/>
                <a:cs typeface="Arial" panose="020B0604020202020204" pitchFamily="34" charset="0"/>
              </a:rPr>
              <a:t>However, this is a challenging environment for pension schemes</a:t>
            </a:r>
          </a:p>
          <a:p>
            <a:pPr>
              <a:spcBef>
                <a:spcPts val="1800"/>
              </a:spcBef>
            </a:pPr>
            <a:r>
              <a:rPr lang="en-GB" sz="1800" dirty="0">
                <a:solidFill>
                  <a:schemeClr val="tx1"/>
                </a:solidFill>
                <a:latin typeface="Arial" panose="020B0604020202020204" pitchFamily="34" charset="0"/>
                <a:cs typeface="Arial" panose="020B0604020202020204" pitchFamily="34" charset="0"/>
              </a:rPr>
              <a:t>USS has set very high prices to maintain current benefits in the 2020 valuation.  </a:t>
            </a:r>
          </a:p>
          <a:p>
            <a:pPr>
              <a:spcBef>
                <a:spcPts val="1800"/>
              </a:spcBef>
            </a:pPr>
            <a:r>
              <a:rPr lang="en-GB" sz="1800" dirty="0">
                <a:solidFill>
                  <a:schemeClr val="tx1"/>
                </a:solidFill>
                <a:latin typeface="Arial" panose="020B0604020202020204" pitchFamily="34" charset="0"/>
                <a:cs typeface="Arial" panose="020B0604020202020204" pitchFamily="34" charset="0"/>
              </a:rPr>
              <a:t>However the HE sector is facing short and medium term fiscal challenges made worse by financial impact of Covid-19. </a:t>
            </a:r>
          </a:p>
          <a:p>
            <a:pPr>
              <a:spcBef>
                <a:spcPts val="1800"/>
              </a:spcBef>
            </a:pPr>
            <a:r>
              <a:rPr lang="en-GB" sz="1800" dirty="0">
                <a:solidFill>
                  <a:schemeClr val="tx1"/>
                </a:solidFill>
                <a:latin typeface="Arial" panose="020B0604020202020204" pitchFamily="34" charset="0"/>
                <a:cs typeface="Arial" panose="020B0604020202020204" pitchFamily="34" charset="0"/>
              </a:rPr>
              <a:t>UUK has proposed a way of bringing down these headline costs through covenant support and a different approach by the USS Trustee, with benefits including a defined benefit (DB) element.</a:t>
            </a:r>
          </a:p>
          <a:p>
            <a:pPr>
              <a:spcBef>
                <a:spcPts val="1800"/>
              </a:spcBef>
            </a:pPr>
            <a:r>
              <a:rPr lang="en-GB" sz="1800">
                <a:solidFill>
                  <a:schemeClr val="tx1"/>
                </a:solidFill>
                <a:latin typeface="Arial" panose="020B0604020202020204" pitchFamily="34" charset="0"/>
                <a:cs typeface="Arial" panose="020B0604020202020204" pitchFamily="34" charset="0"/>
              </a:rPr>
              <a:t>New discussions </a:t>
            </a:r>
            <a:r>
              <a:rPr lang="en-GB" sz="1800" dirty="0">
                <a:solidFill>
                  <a:schemeClr val="tx1"/>
                </a:solidFill>
                <a:latin typeface="Arial" panose="020B0604020202020204" pitchFamily="34" charset="0"/>
                <a:cs typeface="Arial" panose="020B0604020202020204" pitchFamily="34" charset="0"/>
              </a:rPr>
              <a:t>will soon take place between UCU and UUK on potential changes to the scheme.  </a:t>
            </a:r>
          </a:p>
          <a:p>
            <a:pPr>
              <a:spcBef>
                <a:spcPts val="1800"/>
              </a:spcBef>
            </a:pPr>
            <a:r>
              <a:rPr lang="en-GB" sz="1800" dirty="0">
                <a:solidFill>
                  <a:schemeClr val="tx1"/>
                </a:solidFill>
                <a:latin typeface="Arial" panose="020B0604020202020204" pitchFamily="34" charset="0"/>
                <a:cs typeface="Arial" panose="020B0604020202020204" pitchFamily="34" charset="0"/>
              </a:rPr>
              <a:t>Universities have been asked to consult USS members on the proposals</a:t>
            </a:r>
          </a:p>
          <a:p>
            <a:pPr>
              <a:spcBef>
                <a:spcPts val="1800"/>
              </a:spcBef>
            </a:pPr>
            <a:r>
              <a:rPr lang="en-GB" sz="1800" dirty="0">
                <a:solidFill>
                  <a:schemeClr val="tx1"/>
                </a:solidFill>
                <a:latin typeface="Arial" panose="020B0604020202020204" pitchFamily="34" charset="0"/>
                <a:cs typeface="Arial" panose="020B0604020202020204" pitchFamily="34" charset="0"/>
              </a:rPr>
              <a:t>We want therefore to hear from all of you how you feel the scheme could best work.</a:t>
            </a:r>
          </a:p>
        </p:txBody>
      </p:sp>
      <p:sp>
        <p:nvSpPr>
          <p:cNvPr id="4" name="Slide Number Placeholder 3">
            <a:extLst>
              <a:ext uri="{FF2B5EF4-FFF2-40B4-BE49-F238E27FC236}">
                <a16:creationId xmlns:a16="http://schemas.microsoft.com/office/drawing/2014/main" id="{16D096EC-BBC6-4CC2-8FAF-58DBDC2F0ACC}"/>
              </a:ext>
            </a:extLst>
          </p:cNvPr>
          <p:cNvSpPr>
            <a:spLocks noGrp="1"/>
          </p:cNvSpPr>
          <p:nvPr>
            <p:ph type="sldNum" sz="quarter" idx="12"/>
          </p:nvPr>
        </p:nvSpPr>
        <p:spPr/>
        <p:txBody>
          <a:bodyPr/>
          <a:lstStyle/>
          <a:p>
            <a:fld id="{3B2F44BC-4952-4529-8C54-3057FECC78B7}" type="slidenum">
              <a:rPr lang="en-GB" smtClean="0"/>
              <a:pPr/>
              <a:t>14</a:t>
            </a:fld>
            <a:endParaRPr lang="en-GB" dirty="0"/>
          </a:p>
        </p:txBody>
      </p:sp>
      <p:sp>
        <p:nvSpPr>
          <p:cNvPr id="5" name="Rectangle 4">
            <a:extLst>
              <a:ext uri="{FF2B5EF4-FFF2-40B4-BE49-F238E27FC236}">
                <a16:creationId xmlns:a16="http://schemas.microsoft.com/office/drawing/2014/main" id="{69525D68-53A3-489A-A3AB-C194671DEED5}"/>
              </a:ext>
            </a:extLst>
          </p:cNvPr>
          <p:cNvSpPr/>
          <p:nvPr/>
        </p:nvSpPr>
        <p:spPr>
          <a:xfrm>
            <a:off x="9324622" y="191911"/>
            <a:ext cx="2536878" cy="75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8F1A2237-F077-4CB6-9363-9F272783C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508" y="158219"/>
            <a:ext cx="2094216" cy="75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5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1D6168-1CCB-4092-A60F-4A6DA8B49A7C}"/>
              </a:ext>
            </a:extLst>
          </p:cNvPr>
          <p:cNvPicPr>
            <a:picLocks noGrp="1" noChangeAspect="1"/>
          </p:cNvPicPr>
          <p:nvPr>
            <p:ph idx="1"/>
          </p:nvPr>
        </p:nvPicPr>
        <p:blipFill rotWithShape="1">
          <a:blip r:embed="rId3"/>
          <a:srcRect r="5689" b="-2"/>
          <a:stretch/>
        </p:blipFill>
        <p:spPr>
          <a:xfrm>
            <a:off x="655983" y="761341"/>
            <a:ext cx="10697817" cy="5756743"/>
          </a:xfrm>
          <a:prstGeom prst="rect">
            <a:avLst/>
          </a:prstGeom>
        </p:spPr>
      </p:pic>
      <p:sp>
        <p:nvSpPr>
          <p:cNvPr id="4" name="Slide Number Placeholder 3">
            <a:extLst>
              <a:ext uri="{FF2B5EF4-FFF2-40B4-BE49-F238E27FC236}">
                <a16:creationId xmlns:a16="http://schemas.microsoft.com/office/drawing/2014/main" id="{2B9302F2-5328-44AA-9738-609AB29F12B3}"/>
              </a:ext>
            </a:extLst>
          </p:cNvPr>
          <p:cNvSpPr>
            <a:spLocks noGrp="1"/>
          </p:cNvSpPr>
          <p:nvPr>
            <p:ph type="sldNum" sz="quarter" idx="12"/>
          </p:nvPr>
        </p:nvSpPr>
        <p:spPr>
          <a:xfrm>
            <a:off x="8610600" y="6515390"/>
            <a:ext cx="2743200" cy="365125"/>
          </a:xfrm>
        </p:spPr>
        <p:txBody>
          <a:bodyPr vert="horz" lIns="91440" tIns="45720" rIns="91440" bIns="45720" rtlCol="0" anchor="ctr">
            <a:normAutofit/>
          </a:bodyPr>
          <a:lstStyle/>
          <a:p>
            <a:pPr>
              <a:spcAft>
                <a:spcPts val="600"/>
              </a:spcAft>
            </a:pPr>
            <a:fld id="{3B2F44BC-4952-4529-8C54-3057FECC78B7}" type="slidenum">
              <a:rPr lang="en-US" sz="1200">
                <a:solidFill>
                  <a:schemeClr val="tx1">
                    <a:tint val="75000"/>
                    <a:alpha val="80000"/>
                  </a:schemeClr>
                </a:solidFill>
                <a:latin typeface="+mn-lt"/>
              </a:rPr>
              <a:pPr>
                <a:spcAft>
                  <a:spcPts val="600"/>
                </a:spcAft>
              </a:pPr>
              <a:t>2</a:t>
            </a:fld>
            <a:endParaRPr lang="en-US" sz="1200">
              <a:solidFill>
                <a:schemeClr val="tx1">
                  <a:tint val="75000"/>
                  <a:alpha val="80000"/>
                </a:schemeClr>
              </a:solidFill>
              <a:latin typeface="+mn-lt"/>
            </a:endParaRPr>
          </a:p>
        </p:txBody>
      </p:sp>
    </p:spTree>
    <p:extLst>
      <p:ext uri="{BB962C8B-B14F-4D97-AF65-F5344CB8AC3E}">
        <p14:creationId xmlns:p14="http://schemas.microsoft.com/office/powerpoint/2010/main" val="36943252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71A1-4D52-49D3-BA1E-41EB8A268904}"/>
              </a:ext>
            </a:extLst>
          </p:cNvPr>
          <p:cNvSpPr>
            <a:spLocks noGrp="1"/>
          </p:cNvSpPr>
          <p:nvPr>
            <p:ph type="title"/>
          </p:nvPr>
        </p:nvSpPr>
        <p:spPr/>
        <p:txBody>
          <a:bodyPr/>
          <a:lstStyle/>
          <a:p>
            <a:r>
              <a:rPr lang="en-GB" dirty="0"/>
              <a:t>USS offers DB and DC pensions – </a:t>
            </a:r>
            <a:br>
              <a:rPr lang="en-GB" dirty="0"/>
            </a:br>
            <a:r>
              <a:rPr lang="en-GB" dirty="0"/>
              <a:t>what’s the difference?</a:t>
            </a:r>
          </a:p>
        </p:txBody>
      </p:sp>
      <p:sp>
        <p:nvSpPr>
          <p:cNvPr id="3" name="Content Placeholder 2">
            <a:extLst>
              <a:ext uri="{FF2B5EF4-FFF2-40B4-BE49-F238E27FC236}">
                <a16:creationId xmlns:a16="http://schemas.microsoft.com/office/drawing/2014/main" id="{663F6EB7-ED71-4B40-AB1A-327A44DF6DE9}"/>
              </a:ext>
            </a:extLst>
          </p:cNvPr>
          <p:cNvSpPr>
            <a:spLocks noGrp="1"/>
          </p:cNvSpPr>
          <p:nvPr>
            <p:ph idx="1"/>
          </p:nvPr>
        </p:nvSpPr>
        <p:spPr>
          <a:xfrm>
            <a:off x="838200" y="1756174"/>
            <a:ext cx="10515600" cy="4524375"/>
          </a:xfrm>
        </p:spPr>
        <p:txBody>
          <a:bodyPr>
            <a:normAutofit/>
          </a:bodyPr>
          <a:lstStyle/>
          <a:p>
            <a:pPr marL="0" indent="0">
              <a:spcAft>
                <a:spcPts val="1200"/>
              </a:spcAft>
              <a:buNone/>
              <a:tabLst>
                <a:tab pos="4467225" algn="l"/>
              </a:tabLst>
            </a:pPr>
            <a:r>
              <a:rPr lang="en-GB" sz="1800" b="1" dirty="0">
                <a:solidFill>
                  <a:srgbClr val="000000"/>
                </a:solidFill>
                <a:effectLst/>
                <a:latin typeface="Arial" panose="020B0604020202020204" pitchFamily="34" charset="0"/>
                <a:ea typeface="Times New Roman" panose="02020603050405020304" pitchFamily="18" charset="0"/>
              </a:rPr>
              <a:t>Defined benefit (DB) pensions	</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Members are promised a set amount of pension benefits, based on their salary and length of service, which are (broadly) inflation-proofed.</a:t>
            </a:r>
          </a:p>
          <a:p>
            <a:pPr marL="0" indent="0">
              <a:spcAft>
                <a:spcPts val="1200"/>
              </a:spcAft>
              <a:buNone/>
            </a:pPr>
            <a:endParaRPr lang="en-GB" sz="1800" b="1" dirty="0">
              <a:solidFill>
                <a:srgbClr val="000000"/>
              </a:solidFill>
              <a:effectLst/>
              <a:latin typeface="Arial" panose="020B0604020202020204" pitchFamily="34" charset="0"/>
              <a:ea typeface="Times New Roman" panose="02020603050405020304" pitchFamily="18" charset="0"/>
            </a:endParaRPr>
          </a:p>
          <a:p>
            <a:pPr marL="0" indent="0">
              <a:spcAft>
                <a:spcPts val="1200"/>
              </a:spcAft>
              <a:buNone/>
            </a:pPr>
            <a:r>
              <a:rPr lang="en-GB" sz="1800" b="1" dirty="0">
                <a:solidFill>
                  <a:srgbClr val="000000"/>
                </a:solidFill>
                <a:effectLst/>
                <a:latin typeface="Arial" panose="020B0604020202020204" pitchFamily="34" charset="0"/>
                <a:ea typeface="Times New Roman" panose="02020603050405020304" pitchFamily="18" charset="0"/>
              </a:rPr>
              <a:t>Defined contribution (DC) pensions</a:t>
            </a:r>
            <a:br>
              <a:rPr lang="en-GB" sz="1800" dirty="0">
                <a:solidFill>
                  <a:srgbClr val="000000"/>
                </a:solidFill>
                <a:effectLst/>
                <a:latin typeface="Arial" panose="020B0604020202020204" pitchFamily="34" charset="0"/>
                <a:ea typeface="Times New Roman" panose="02020603050405020304" pitchFamily="18" charset="0"/>
              </a:rPr>
            </a:br>
            <a:r>
              <a:rPr lang="en-GB" sz="1800" dirty="0">
                <a:solidFill>
                  <a:srgbClr val="000000"/>
                </a:solidFill>
                <a:effectLst/>
                <a:latin typeface="Arial" panose="020B0604020202020204" pitchFamily="34" charset="0"/>
                <a:ea typeface="Times New Roman" panose="02020603050405020304" pitchFamily="18" charset="0"/>
              </a:rPr>
              <a:t>Members are not promised a set amount of pension benefits. The total amount of benefits members receive will depend on how much they and their employers contribute, the level of charges applied, and how well the pension scheme's investments perform in the global money markets.</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b="1" dirty="0">
              <a:solidFill>
                <a:schemeClr val="tx1"/>
              </a:solidFill>
              <a:effectLst/>
              <a:latin typeface="Arial" panose="020B0604020202020204" pitchFamily="34" charset="0"/>
              <a:ea typeface="Times New Roman" panose="02020603050405020304" pitchFamily="18" charset="0"/>
            </a:endParaRPr>
          </a:p>
          <a:p>
            <a:pPr marL="0" indent="0">
              <a:buNone/>
            </a:pPr>
            <a:r>
              <a:rPr lang="en-GB" sz="1800" b="1" dirty="0">
                <a:solidFill>
                  <a:schemeClr val="tx1"/>
                </a:solidFill>
                <a:effectLst/>
                <a:latin typeface="Arial" panose="020B0604020202020204" pitchFamily="34" charset="0"/>
                <a:ea typeface="Times New Roman" panose="02020603050405020304" pitchFamily="18" charset="0"/>
              </a:rPr>
              <a:t>USS offers DB pensions for all up to the salary of ££59,883.65 and DC pensions on salary above this. </a:t>
            </a:r>
          </a:p>
          <a:p>
            <a:pPr marL="0" indent="0">
              <a:buNone/>
            </a:pPr>
            <a:endParaRPr lang="en-GB" sz="1800" b="1" dirty="0">
              <a:solidFill>
                <a:schemeClr val="tx1"/>
              </a:solidFill>
              <a:latin typeface="Arial" panose="020B0604020202020204" pitchFamily="34" charset="0"/>
              <a:cs typeface="Arial" panose="020B0604020202020204" pitchFamily="34" charset="0"/>
            </a:endParaRPr>
          </a:p>
          <a:p>
            <a:pPr marL="0" indent="0">
              <a:buNone/>
            </a:pPr>
            <a:r>
              <a:rPr lang="en-GB" sz="1800" b="1" dirty="0">
                <a:solidFill>
                  <a:schemeClr val="tx1"/>
                </a:solidFill>
                <a:latin typeface="Arial" panose="020B0604020202020204" pitchFamily="34" charset="0"/>
                <a:cs typeface="Arial" panose="020B0604020202020204" pitchFamily="34" charset="0"/>
              </a:rPr>
              <a:t>DB benefits provide certainty whereas DC benefits provide flexibility and more choice.</a:t>
            </a:r>
          </a:p>
        </p:txBody>
      </p:sp>
      <p:sp>
        <p:nvSpPr>
          <p:cNvPr id="4" name="Slide Number Placeholder 3">
            <a:extLst>
              <a:ext uri="{FF2B5EF4-FFF2-40B4-BE49-F238E27FC236}">
                <a16:creationId xmlns:a16="http://schemas.microsoft.com/office/drawing/2014/main" id="{BAEFCE40-CF56-4D5A-B1F8-3DD808D69402}"/>
              </a:ext>
            </a:extLst>
          </p:cNvPr>
          <p:cNvSpPr>
            <a:spLocks noGrp="1"/>
          </p:cNvSpPr>
          <p:nvPr>
            <p:ph type="sldNum" sz="quarter" idx="12"/>
          </p:nvPr>
        </p:nvSpPr>
        <p:spPr/>
        <p:txBody>
          <a:bodyPr/>
          <a:lstStyle/>
          <a:p>
            <a:fld id="{3B2F44BC-4952-4529-8C54-3057FECC78B7}" type="slidenum">
              <a:rPr lang="en-GB" smtClean="0"/>
              <a:pPr/>
              <a:t>3</a:t>
            </a:fld>
            <a:endParaRPr lang="en-GB" dirty="0"/>
          </a:p>
        </p:txBody>
      </p:sp>
    </p:spTree>
    <p:extLst>
      <p:ext uri="{BB962C8B-B14F-4D97-AF65-F5344CB8AC3E}">
        <p14:creationId xmlns:p14="http://schemas.microsoft.com/office/powerpoint/2010/main" val="43703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04F-D02D-42F6-B313-0A1A48A6D83F}"/>
              </a:ext>
            </a:extLst>
          </p:cNvPr>
          <p:cNvSpPr>
            <a:spLocks noGrp="1"/>
          </p:cNvSpPr>
          <p:nvPr>
            <p:ph type="title"/>
          </p:nvPr>
        </p:nvSpPr>
        <p:spPr>
          <a:xfrm>
            <a:off x="838200" y="834902"/>
            <a:ext cx="7426124" cy="1325563"/>
          </a:xfrm>
        </p:spPr>
        <p:txBody>
          <a:bodyPr/>
          <a:lstStyle/>
          <a:p>
            <a:r>
              <a:rPr lang="en-GB" dirty="0"/>
              <a:t>Why join USS?</a:t>
            </a:r>
          </a:p>
        </p:txBody>
      </p:sp>
      <p:sp>
        <p:nvSpPr>
          <p:cNvPr id="3" name="Content Placeholder 2">
            <a:extLst>
              <a:ext uri="{FF2B5EF4-FFF2-40B4-BE49-F238E27FC236}">
                <a16:creationId xmlns:a16="http://schemas.microsoft.com/office/drawing/2014/main" id="{59D02E1C-7181-4426-ADC8-A85653552EE0}"/>
              </a:ext>
            </a:extLst>
          </p:cNvPr>
          <p:cNvSpPr>
            <a:spLocks noGrp="1"/>
          </p:cNvSpPr>
          <p:nvPr>
            <p:ph idx="1"/>
          </p:nvPr>
        </p:nvSpPr>
        <p:spPr>
          <a:xfrm>
            <a:off x="838200" y="2485825"/>
            <a:ext cx="10515600" cy="4123693"/>
          </a:xfrm>
        </p:spPr>
        <p:txBody>
          <a:bodyPr>
            <a:spAutoFit/>
          </a:bodyPr>
          <a:lstStyle/>
          <a:p>
            <a:pPr>
              <a:lnSpc>
                <a:spcPct val="115000"/>
              </a:lnSpc>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USS offers a secure monthly payment in retirement for the rest of your life. </a:t>
            </a:r>
          </a:p>
          <a:p>
            <a:pPr>
              <a:lnSpc>
                <a:spcPct val="115000"/>
              </a:lnSpc>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also get a tax-free lump sum on retirement (x3 annual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pension</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15000"/>
              </a:lnSpc>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ayments to your partner and children if you die before retiring</a:t>
            </a:r>
            <a:endParaRPr lang="en-GB" sz="1800" strike="dblStrike"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GB" sz="1800" dirty="0">
              <a:latin typeface="Arial" panose="020B0604020202020204" pitchFamily="34" charset="0"/>
              <a:ea typeface="Times New Roman" panose="02020603050405020304" pitchFamily="18" charset="0"/>
            </a:endParaRPr>
          </a:p>
          <a:p>
            <a:pPr>
              <a:lnSpc>
                <a:spcPct val="115000"/>
              </a:lnSpc>
            </a:pPr>
            <a:endParaRPr lang="en-GB" sz="1800" dirty="0">
              <a:effectLst/>
              <a:latin typeface="Times New Roman" panose="02020603050405020304" pitchFamily="18" charset="0"/>
              <a:ea typeface="Times New Roman" panose="02020603050405020304" pitchFamily="18" charset="0"/>
            </a:endParaRPr>
          </a:p>
          <a:p>
            <a:pPr marL="514350" indent="-514350">
              <a:buFont typeface="+mj-lt"/>
              <a:buAutoNum type="arabicPeriod"/>
            </a:pPr>
            <a:endParaRPr lang="en-GB" dirty="0"/>
          </a:p>
          <a:p>
            <a:pPr marL="514350" indent="-514350">
              <a:buFont typeface="+mj-lt"/>
              <a:buAutoNum type="arabicPeriod"/>
            </a:pPr>
            <a:endParaRPr lang="en-GB" dirty="0"/>
          </a:p>
        </p:txBody>
      </p:sp>
      <p:sp>
        <p:nvSpPr>
          <p:cNvPr id="4" name="Slide Number Placeholder 3">
            <a:extLst>
              <a:ext uri="{FF2B5EF4-FFF2-40B4-BE49-F238E27FC236}">
                <a16:creationId xmlns:a16="http://schemas.microsoft.com/office/drawing/2014/main" id="{2D89DFFD-4EC1-4D99-A912-A97971E392E4}"/>
              </a:ext>
            </a:extLst>
          </p:cNvPr>
          <p:cNvSpPr>
            <a:spLocks noGrp="1"/>
          </p:cNvSpPr>
          <p:nvPr>
            <p:ph type="sldNum" sz="quarter" idx="12"/>
          </p:nvPr>
        </p:nvSpPr>
        <p:spPr/>
        <p:txBody>
          <a:bodyPr/>
          <a:lstStyle/>
          <a:p>
            <a:fld id="{3B2F44BC-4952-4529-8C54-3057FECC78B7}" type="slidenum">
              <a:rPr lang="en-GB" smtClean="0"/>
              <a:pPr/>
              <a:t>4</a:t>
            </a:fld>
            <a:endParaRPr lang="en-GB" dirty="0"/>
          </a:p>
        </p:txBody>
      </p:sp>
    </p:spTree>
    <p:extLst>
      <p:ext uri="{BB962C8B-B14F-4D97-AF65-F5344CB8AC3E}">
        <p14:creationId xmlns:p14="http://schemas.microsoft.com/office/powerpoint/2010/main" val="218366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E48D-FA9F-49B1-B44D-D459C00794FC}"/>
              </a:ext>
            </a:extLst>
          </p:cNvPr>
          <p:cNvSpPr>
            <a:spLocks noGrp="1"/>
          </p:cNvSpPr>
          <p:nvPr>
            <p:ph type="title"/>
          </p:nvPr>
        </p:nvSpPr>
        <p:spPr>
          <a:xfrm>
            <a:off x="838200" y="766280"/>
            <a:ext cx="10515600" cy="1325563"/>
          </a:xfrm>
        </p:spPr>
        <p:txBody>
          <a:bodyPr/>
          <a:lstStyle/>
          <a:p>
            <a:r>
              <a:rPr lang="en-GB" dirty="0"/>
              <a:t>What is a valuation?</a:t>
            </a:r>
          </a:p>
        </p:txBody>
      </p:sp>
      <p:sp>
        <p:nvSpPr>
          <p:cNvPr id="3" name="Content Placeholder 2">
            <a:extLst>
              <a:ext uri="{FF2B5EF4-FFF2-40B4-BE49-F238E27FC236}">
                <a16:creationId xmlns:a16="http://schemas.microsoft.com/office/drawing/2014/main" id="{1744006C-2CB1-472B-B28A-C9A7DD2A9EFA}"/>
              </a:ext>
            </a:extLst>
          </p:cNvPr>
          <p:cNvSpPr>
            <a:spLocks noGrp="1"/>
          </p:cNvSpPr>
          <p:nvPr>
            <p:ph idx="1"/>
          </p:nvPr>
        </p:nvSpPr>
        <p:spPr>
          <a:xfrm>
            <a:off x="838200" y="2091843"/>
            <a:ext cx="10342944" cy="3826541"/>
          </a:xfrm>
        </p:spPr>
        <p:txBody>
          <a:bodyPr>
            <a:normAutofit lnSpcReduction="10000"/>
          </a:bodyPr>
          <a:lstStyle/>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valuation is an assessment of a pension scheme’s financial health. </a:t>
            </a:r>
          </a:p>
          <a:p>
            <a:pPr marL="342900" lvl="0" indent="-342900">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a legal requirement for all defined benefit (DB) pension schemes to carry out a valuation at least once every three years.</a:t>
            </a:r>
          </a:p>
          <a:p>
            <a:pPr marL="342900" lvl="0" indent="-342900">
              <a:buFont typeface="Symbol" panose="05050102010706020507" pitchFamily="18" charset="2"/>
              <a:buChar char=""/>
            </a:pPr>
            <a:endParaRPr lang="en-GB"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USS estimates that the current deficit is as high as £17 billion.</a:t>
            </a:r>
          </a:p>
          <a:p>
            <a:pPr marL="342900" lvl="0" indent="-342900">
              <a:buFont typeface="Symbol" panose="05050102010706020507" pitchFamily="18" charset="2"/>
              <a:buChar char=""/>
            </a:pP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 scheme has a deficit, additional contributions are needed to get the funding back on track or the benefits on offer need to change.  </a:t>
            </a:r>
          </a:p>
          <a:p>
            <a:pPr marL="0" indent="0">
              <a:lnSpc>
                <a:spcPct val="120000"/>
              </a:lnSpc>
              <a:buSzPct val="80000"/>
              <a:buNone/>
            </a:pPr>
            <a:br>
              <a:rPr lang="en-US" sz="2800" i="1" baseline="30000" dirty="0">
                <a:solidFill>
                  <a:srgbClr val="6A4F90"/>
                </a:solidFill>
              </a:rPr>
            </a:br>
            <a:endParaRPr lang="en-US" sz="2800" b="1" i="1" baseline="30000" dirty="0"/>
          </a:p>
          <a:p>
            <a:pPr>
              <a:lnSpc>
                <a:spcPct val="120000"/>
              </a:lnSpc>
            </a:pPr>
            <a:endParaRPr lang="en-US" b="1" i="1" baseline="30000" dirty="0"/>
          </a:p>
          <a:p>
            <a:pPr>
              <a:lnSpc>
                <a:spcPct val="120000"/>
              </a:lnSpc>
            </a:pPr>
            <a:endParaRPr lang="en-GB" baseline="30000" dirty="0">
              <a:solidFill>
                <a:srgbClr val="6A4F90"/>
              </a:solidFill>
            </a:endParaRPr>
          </a:p>
        </p:txBody>
      </p:sp>
      <p:sp>
        <p:nvSpPr>
          <p:cNvPr id="4" name="Slide Number Placeholder 3">
            <a:extLst>
              <a:ext uri="{FF2B5EF4-FFF2-40B4-BE49-F238E27FC236}">
                <a16:creationId xmlns:a16="http://schemas.microsoft.com/office/drawing/2014/main" id="{30F9468C-4FD8-404F-B92F-90E79ED7D7F2}"/>
              </a:ext>
            </a:extLst>
          </p:cNvPr>
          <p:cNvSpPr>
            <a:spLocks noGrp="1"/>
          </p:cNvSpPr>
          <p:nvPr>
            <p:ph type="sldNum" sz="quarter" idx="12"/>
          </p:nvPr>
        </p:nvSpPr>
        <p:spPr/>
        <p:txBody>
          <a:bodyPr/>
          <a:lstStyle/>
          <a:p>
            <a:fld id="{3B2F44BC-4952-4529-8C54-3057FECC78B7}" type="slidenum">
              <a:rPr lang="en-GB" smtClean="0"/>
              <a:pPr/>
              <a:t>5</a:t>
            </a:fld>
            <a:endParaRPr lang="en-GB" dirty="0"/>
          </a:p>
        </p:txBody>
      </p:sp>
    </p:spTree>
    <p:extLst>
      <p:ext uri="{BB962C8B-B14F-4D97-AF65-F5344CB8AC3E}">
        <p14:creationId xmlns:p14="http://schemas.microsoft.com/office/powerpoint/2010/main" val="218725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A500C-C078-4551-B2F6-2C81D1FE209F}"/>
              </a:ext>
            </a:extLst>
          </p:cNvPr>
          <p:cNvSpPr>
            <a:spLocks noGrp="1"/>
          </p:cNvSpPr>
          <p:nvPr>
            <p:ph type="sldNum" sz="quarter" idx="12"/>
          </p:nvPr>
        </p:nvSpPr>
        <p:spPr/>
        <p:txBody>
          <a:bodyPr/>
          <a:lstStyle/>
          <a:p>
            <a:fld id="{3B2F44BC-4952-4529-8C54-3057FECC78B7}" type="slidenum">
              <a:rPr lang="en-GB" smtClean="0"/>
              <a:pPr/>
              <a:t>6</a:t>
            </a:fld>
            <a:endParaRPr lang="en-GB" dirty="0"/>
          </a:p>
        </p:txBody>
      </p:sp>
      <p:pic>
        <p:nvPicPr>
          <p:cNvPr id="6" name="Picture 5">
            <a:extLst>
              <a:ext uri="{FF2B5EF4-FFF2-40B4-BE49-F238E27FC236}">
                <a16:creationId xmlns:a16="http://schemas.microsoft.com/office/drawing/2014/main" id="{8DA39199-5F90-4501-9B45-15372359C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06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Graphical user interface, chart&#10;&#10;Description automatically generated">
            <a:extLst>
              <a:ext uri="{FF2B5EF4-FFF2-40B4-BE49-F238E27FC236}">
                <a16:creationId xmlns:a16="http://schemas.microsoft.com/office/drawing/2014/main" id="{E429B472-679C-47FA-8478-A7A2CBCA7D16}"/>
              </a:ext>
            </a:extLst>
          </p:cNvPr>
          <p:cNvPicPr>
            <a:picLocks noChangeAspect="1"/>
          </p:cNvPicPr>
          <p:nvPr/>
        </p:nvPicPr>
        <p:blipFill rotWithShape="1">
          <a:blip r:embed="rId3">
            <a:extLst>
              <a:ext uri="{28A0092B-C50C-407E-A947-70E740481C1C}">
                <a14:useLocalDpi xmlns:a14="http://schemas.microsoft.com/office/drawing/2010/main" val="0"/>
              </a:ext>
            </a:extLst>
          </a:blip>
          <a:srcRect l="660" r="1" b="1"/>
          <a:stretch/>
        </p:blipFill>
        <p:spPr>
          <a:xfrm>
            <a:off x="448734" y="967846"/>
            <a:ext cx="10905066" cy="5571066"/>
          </a:xfrm>
          <a:prstGeom prst="rect">
            <a:avLst/>
          </a:prstGeom>
        </p:spPr>
      </p:pic>
      <p:sp>
        <p:nvSpPr>
          <p:cNvPr id="4" name="Slide Number Placeholder 3">
            <a:extLst>
              <a:ext uri="{FF2B5EF4-FFF2-40B4-BE49-F238E27FC236}">
                <a16:creationId xmlns:a16="http://schemas.microsoft.com/office/drawing/2014/main" id="{E5BB80B9-20AF-4922-84EA-ECB1EC52E02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B2F44BC-4952-4529-8C54-3057FECC78B7}" type="slidenum">
              <a:rPr lang="en-US" sz="1200">
                <a:solidFill>
                  <a:schemeClr val="tx1">
                    <a:tint val="75000"/>
                    <a:alpha val="80000"/>
                  </a:schemeClr>
                </a:solidFill>
                <a:latin typeface="+mn-lt"/>
              </a:rPr>
              <a:pPr>
                <a:spcAft>
                  <a:spcPts val="600"/>
                </a:spcAft>
              </a:pPr>
              <a:t>7</a:t>
            </a:fld>
            <a:endParaRPr lang="en-US" sz="1200">
              <a:solidFill>
                <a:schemeClr val="tx1">
                  <a:tint val="75000"/>
                  <a:alpha val="80000"/>
                </a:schemeClr>
              </a:solidFill>
              <a:latin typeface="+mn-lt"/>
            </a:endParaRPr>
          </a:p>
        </p:txBody>
      </p:sp>
    </p:spTree>
    <p:extLst>
      <p:ext uri="{BB962C8B-B14F-4D97-AF65-F5344CB8AC3E}">
        <p14:creationId xmlns:p14="http://schemas.microsoft.com/office/powerpoint/2010/main" val="11990896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8588-D849-4DBB-BA92-7B032F9A4BA0}"/>
              </a:ext>
            </a:extLst>
          </p:cNvPr>
          <p:cNvSpPr>
            <a:spLocks noGrp="1"/>
          </p:cNvSpPr>
          <p:nvPr>
            <p:ph type="title"/>
          </p:nvPr>
        </p:nvSpPr>
        <p:spPr>
          <a:xfrm>
            <a:off x="330500" y="0"/>
            <a:ext cx="11023300" cy="1944819"/>
          </a:xfrm>
        </p:spPr>
        <p:txBody>
          <a:bodyPr/>
          <a:lstStyle/>
          <a:p>
            <a:r>
              <a:rPr lang="en-GB" dirty="0"/>
              <a:t>Financial impact of Covid-19</a:t>
            </a:r>
          </a:p>
        </p:txBody>
      </p:sp>
      <p:sp>
        <p:nvSpPr>
          <p:cNvPr id="3" name="Content Placeholder 2">
            <a:extLst>
              <a:ext uri="{FF2B5EF4-FFF2-40B4-BE49-F238E27FC236}">
                <a16:creationId xmlns:a16="http://schemas.microsoft.com/office/drawing/2014/main" id="{E25A0E3E-3596-4026-8EE6-57A341D40802}"/>
              </a:ext>
            </a:extLst>
          </p:cNvPr>
          <p:cNvSpPr>
            <a:spLocks noGrp="1"/>
          </p:cNvSpPr>
          <p:nvPr>
            <p:ph idx="1"/>
          </p:nvPr>
        </p:nvSpPr>
        <p:spPr>
          <a:xfrm>
            <a:off x="838200" y="1863796"/>
            <a:ext cx="9891532" cy="3842011"/>
          </a:xfrm>
        </p:spPr>
        <p:txBody>
          <a:bodyPr>
            <a:noAutofit/>
          </a:bodyPr>
          <a:lstStyle/>
          <a:p>
            <a:pPr marL="0" indent="0">
              <a:buNone/>
            </a:pPr>
            <a:endPar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en-GB" sz="2000" dirty="0"/>
          </a:p>
        </p:txBody>
      </p:sp>
      <p:sp>
        <p:nvSpPr>
          <p:cNvPr id="4" name="Slide Number Placeholder 3">
            <a:extLst>
              <a:ext uri="{FF2B5EF4-FFF2-40B4-BE49-F238E27FC236}">
                <a16:creationId xmlns:a16="http://schemas.microsoft.com/office/drawing/2014/main" id="{D2647468-89C4-4C3C-921E-AFCFF042DAF2}"/>
              </a:ext>
            </a:extLst>
          </p:cNvPr>
          <p:cNvSpPr>
            <a:spLocks noGrp="1"/>
          </p:cNvSpPr>
          <p:nvPr>
            <p:ph type="sldNum" sz="quarter" idx="12"/>
          </p:nvPr>
        </p:nvSpPr>
        <p:spPr/>
        <p:txBody>
          <a:bodyPr/>
          <a:lstStyle/>
          <a:p>
            <a:fld id="{3B2F44BC-4952-4529-8C54-3057FECC78B7}" type="slidenum">
              <a:rPr lang="en-GB" smtClean="0"/>
              <a:pPr/>
              <a:t>8</a:t>
            </a:fld>
            <a:endParaRPr lang="en-GB" dirty="0"/>
          </a:p>
        </p:txBody>
      </p:sp>
      <p:pic>
        <p:nvPicPr>
          <p:cNvPr id="5" name="Picture 4">
            <a:extLst>
              <a:ext uri="{FF2B5EF4-FFF2-40B4-BE49-F238E27FC236}">
                <a16:creationId xmlns:a16="http://schemas.microsoft.com/office/drawing/2014/main" id="{24A67E9B-7FD3-4BE1-9062-5A0828DF9FC6}"/>
              </a:ext>
            </a:extLst>
          </p:cNvPr>
          <p:cNvPicPr>
            <a:picLocks noChangeAspect="1"/>
          </p:cNvPicPr>
          <p:nvPr/>
        </p:nvPicPr>
        <p:blipFill>
          <a:blip r:embed="rId3"/>
          <a:stretch>
            <a:fillRect/>
          </a:stretch>
        </p:blipFill>
        <p:spPr>
          <a:xfrm>
            <a:off x="330500" y="1510933"/>
            <a:ext cx="10515601" cy="5347067"/>
          </a:xfrm>
          <a:prstGeom prst="rect">
            <a:avLst/>
          </a:prstGeom>
        </p:spPr>
      </p:pic>
    </p:spTree>
    <p:extLst>
      <p:ext uri="{BB962C8B-B14F-4D97-AF65-F5344CB8AC3E}">
        <p14:creationId xmlns:p14="http://schemas.microsoft.com/office/powerpoint/2010/main" val="336120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9A99-8C2E-4816-B891-2D76DB7C0DDE}"/>
              </a:ext>
            </a:extLst>
          </p:cNvPr>
          <p:cNvSpPr>
            <a:spLocks noGrp="1"/>
          </p:cNvSpPr>
          <p:nvPr>
            <p:ph type="title"/>
          </p:nvPr>
        </p:nvSpPr>
        <p:spPr/>
        <p:txBody>
          <a:bodyPr/>
          <a:lstStyle/>
          <a:p>
            <a:r>
              <a:rPr lang="en-GB" dirty="0"/>
              <a:t>Contribution levels</a:t>
            </a:r>
          </a:p>
        </p:txBody>
      </p:sp>
      <p:sp>
        <p:nvSpPr>
          <p:cNvPr id="4" name="Slide Number Placeholder 3">
            <a:extLst>
              <a:ext uri="{FF2B5EF4-FFF2-40B4-BE49-F238E27FC236}">
                <a16:creationId xmlns:a16="http://schemas.microsoft.com/office/drawing/2014/main" id="{A81BEC2E-462A-4710-B02F-40C4097ADEE7}"/>
              </a:ext>
            </a:extLst>
          </p:cNvPr>
          <p:cNvSpPr>
            <a:spLocks noGrp="1"/>
          </p:cNvSpPr>
          <p:nvPr>
            <p:ph type="sldNum" sz="quarter" idx="12"/>
          </p:nvPr>
        </p:nvSpPr>
        <p:spPr/>
        <p:txBody>
          <a:bodyPr/>
          <a:lstStyle/>
          <a:p>
            <a:fld id="{3B2F44BC-4952-4529-8C54-3057FECC78B7}" type="slidenum">
              <a:rPr lang="en-GB" smtClean="0"/>
              <a:pPr/>
              <a:t>9</a:t>
            </a:fld>
            <a:endParaRPr lang="en-GB" dirty="0"/>
          </a:p>
        </p:txBody>
      </p:sp>
      <p:pic>
        <p:nvPicPr>
          <p:cNvPr id="8" name="Content Placeholder 7" descr="Graphical user interface, application&#10;&#10;Description automatically generated">
            <a:extLst>
              <a:ext uri="{FF2B5EF4-FFF2-40B4-BE49-F238E27FC236}">
                <a16:creationId xmlns:a16="http://schemas.microsoft.com/office/drawing/2014/main" id="{E1413EA1-5E84-4567-A208-F353640455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452" y="1568950"/>
            <a:ext cx="9845542" cy="4923925"/>
          </a:xfrm>
        </p:spPr>
      </p:pic>
    </p:spTree>
    <p:extLst>
      <p:ext uri="{BB962C8B-B14F-4D97-AF65-F5344CB8AC3E}">
        <p14:creationId xmlns:p14="http://schemas.microsoft.com/office/powerpoint/2010/main" val="2257906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3413</Words>
  <Application>Microsoft Macintosh PowerPoint</Application>
  <PresentationFormat>Widescreen</PresentationFormat>
  <Paragraphs>201</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Avenir Next LT Pro</vt:lpstr>
      <vt:lpstr>AvenirNext LT Pro Regular</vt:lpstr>
      <vt:lpstr>Calibri</vt:lpstr>
      <vt:lpstr>Calibri Light</vt:lpstr>
      <vt:lpstr>Georgia</vt:lpstr>
      <vt:lpstr>Helvetica</vt:lpstr>
      <vt:lpstr>Hind</vt:lpstr>
      <vt:lpstr>Symbol</vt:lpstr>
      <vt:lpstr>Times New Roman</vt:lpstr>
      <vt:lpstr>Office Theme</vt:lpstr>
      <vt:lpstr>THE LATEST ON THE 2020 USS VALUATION</vt:lpstr>
      <vt:lpstr>PowerPoint Presentation</vt:lpstr>
      <vt:lpstr>USS offers DB and DC pensions –  what’s the difference?</vt:lpstr>
      <vt:lpstr>Why join USS?</vt:lpstr>
      <vt:lpstr>What is a valuation?</vt:lpstr>
      <vt:lpstr>PowerPoint Presentation</vt:lpstr>
      <vt:lpstr>PowerPoint Presentation</vt:lpstr>
      <vt:lpstr>Financial impact of Covid-19</vt:lpstr>
      <vt:lpstr>Contribution levels</vt:lpstr>
      <vt:lpstr>PowerPoint Presentation</vt:lpstr>
      <vt:lpstr>How will benefits change? </vt:lpstr>
      <vt:lpstr>Employers’ objectives for change</vt:lpstr>
      <vt:lpstr>PowerPoint Presentation</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ON THE 2020 USS VALUATION</dc:title>
  <dc:creator>Michael Thompson</dc:creator>
  <cp:lastModifiedBy>Ben Harris</cp:lastModifiedBy>
  <cp:revision>59</cp:revision>
  <dcterms:created xsi:type="dcterms:W3CDTF">2020-12-16T14:57:24Z</dcterms:created>
  <dcterms:modified xsi:type="dcterms:W3CDTF">2021-04-26T10:18:06Z</dcterms:modified>
</cp:coreProperties>
</file>