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67" r:id="rId2"/>
    <p:sldId id="257" r:id="rId3"/>
    <p:sldId id="268" r:id="rId4"/>
    <p:sldId id="269" r:id="rId5"/>
    <p:sldId id="344" r:id="rId6"/>
    <p:sldId id="316" r:id="rId7"/>
    <p:sldId id="325" r:id="rId8"/>
    <p:sldId id="326" r:id="rId9"/>
    <p:sldId id="330" r:id="rId10"/>
    <p:sldId id="328" r:id="rId11"/>
    <p:sldId id="329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2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ld Standard TT" pitchFamily="2" charset="77"/>
      <p:regular r:id="rId28"/>
      <p:bold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3C5D55-C921-45B5-A960-3BCDC160C2CC}">
  <a:tblStyle styleId="{F43C5D55-C921-45B5-A960-3BCDC160C2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694"/>
  </p:normalViewPr>
  <p:slideViewPr>
    <p:cSldViewPr snapToGrid="0">
      <p:cViewPr varScale="1">
        <p:scale>
          <a:sx n="161" d="100"/>
          <a:sy n="161" d="100"/>
        </p:scale>
        <p:origin x="24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32e7d76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32e7d76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28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722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337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604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760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72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73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268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355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98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aae6429e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aae6429e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585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51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aae6429e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aae6429e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394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aae6429e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aae6429e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63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aae6429e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aae6429e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478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39ef57a6f6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39ef57a6f6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24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9ef57a6f6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9ef57a6f6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29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/>
          </a:blip>
          <a:srcRect r="75891"/>
          <a:stretch/>
        </p:blipFill>
        <p:spPr>
          <a:xfrm>
            <a:off x="7211817" y="100"/>
            <a:ext cx="1932177" cy="7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019200"/>
            <a:ext cx="8520600" cy="3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863287"/>
            <a:ext cx="2851876" cy="2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50" y="4873025"/>
            <a:ext cx="7211050" cy="26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7789750" y="4873025"/>
            <a:ext cx="1447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Old Standard TT"/>
                <a:ea typeface="Old Standard TT"/>
                <a:cs typeface="Old Standard TT"/>
                <a:sym typeface="Old Standard TT"/>
              </a:rPr>
              <a:t>Harish Tayyar Madabushi</a:t>
            </a:r>
            <a:endParaRPr sz="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hatgp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hatgp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hatgp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hatgp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hatgp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l.acm.org/doi/pdf/10.1145/3442188.3445922" TargetMode="External"/><Relationship Id="rId4" Type="http://schemas.openxmlformats.org/officeDocument/2006/relationships/hyperlink" Target="chatgp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hatgp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umetaljacket/status/159954064302579302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mmons.wikimedia.org/w/index.php?curid=1751728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witter.com/DYtweetshere/status/1617471636768428032" TargetMode="External"/><Relationship Id="rId5" Type="http://schemas.openxmlformats.org/officeDocument/2006/relationships/hyperlink" Target="https://gizmodo.com/cnet-ai-chatgpt-news-robot-1849996151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Q16-103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3-us-west-2.amazonaws.com/openai-assets/research-covers/language-unsupervised/language_understanding_paper.pdf" TargetMode="External"/><Relationship Id="rId5" Type="http://schemas.openxmlformats.org/officeDocument/2006/relationships/hyperlink" Target="https://arxiv.org/abs/1810.04805" TargetMode="External"/><Relationship Id="rId4" Type="http://schemas.openxmlformats.org/officeDocument/2006/relationships/hyperlink" Target="https://arxiv.org/abs/1706.0376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0.tacl-1.5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lanthology.org/2020.coling-main.35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clanthology.org/2022.naacl-main.67/" TargetMode="External"/><Relationship Id="rId4" Type="http://schemas.openxmlformats.org/officeDocument/2006/relationships/hyperlink" Target="https://aclanthology.org/2022.semeval-1.1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pr.org/2023/01/25/1151435033/a-robot-was-scheduled-to-argue-in-court-then-came-the-jail-threats" TargetMode="External"/><Relationship Id="rId5" Type="http://schemas.openxmlformats.org/officeDocument/2006/relationships/hyperlink" Target="https://pubmed.ncbi.nlm.nih.gov/36589923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34700" y="958403"/>
            <a:ext cx="8874600" cy="18774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 err="1"/>
              <a:t>ChatGPT</a:t>
            </a:r>
            <a:r>
              <a:rPr lang="en-GB" sz="5000" dirty="0"/>
              <a:t> and its Predecessors: </a:t>
            </a:r>
            <a:r>
              <a:rPr lang="en-GB" sz="3000" dirty="0"/>
              <a:t>A Look at the Capabilities and Limitations of Language Models</a:t>
            </a:r>
            <a:endParaRPr sz="3000" b="1"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91213" y="3643580"/>
            <a:ext cx="85206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700" dirty="0"/>
              <a:t>  </a:t>
            </a:r>
            <a:r>
              <a:rPr lang="en-GB" sz="1700" b="1" dirty="0"/>
              <a:t>Dr Harish </a:t>
            </a:r>
            <a:r>
              <a:rPr lang="en-GB" sz="1700" b="1" dirty="0" err="1"/>
              <a:t>Tayyar</a:t>
            </a:r>
            <a:r>
              <a:rPr lang="en-GB" sz="1700" b="1" dirty="0"/>
              <a:t> </a:t>
            </a:r>
            <a:r>
              <a:rPr lang="en-GB" sz="1700" b="1" dirty="0" err="1"/>
              <a:t>Madabushi</a:t>
            </a:r>
            <a:r>
              <a:rPr lang="en-GB" sz="1700" b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700" b="1" dirty="0"/>
              <a:t>  </a:t>
            </a:r>
            <a:r>
              <a:rPr lang="en-GB" sz="1600" b="1" dirty="0"/>
              <a:t>Lecturer in Artificial Intelligence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 b="1" dirty="0"/>
              <a:t>  Department of Computer Science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700" b="1" dirty="0">
              <a:solidFill>
                <a:srgbClr val="3D85C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FFBA0-456E-7033-A33E-B25B79BAA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" t="4761" r="3268"/>
          <a:stretch/>
        </p:blipFill>
        <p:spPr>
          <a:xfrm>
            <a:off x="4882101" y="3603693"/>
            <a:ext cx="2798859" cy="11469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Research Question (</a:t>
            </a:r>
            <a:r>
              <a:rPr lang="en-US" sz="2000" dirty="0">
                <a:hlinkClick r:id="rId3"/>
              </a:rPr>
              <a:t>Tayyar Madabushi et al., 2023</a:t>
            </a:r>
            <a:r>
              <a:rPr lang="en-US" sz="2000" dirty="0"/>
              <a:t>)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	Given the size of the model and training data;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	How reliant is </a:t>
            </a:r>
            <a:r>
              <a:rPr lang="en-US" sz="2000" dirty="0" err="1"/>
              <a:t>ChatGPT</a:t>
            </a:r>
            <a:r>
              <a:rPr lang="en-US" sz="2000" dirty="0"/>
              <a:t> on the following for </a:t>
            </a:r>
            <a:r>
              <a:rPr lang="en-US" sz="2000" i="1" dirty="0"/>
              <a:t>inference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		a) the use of common words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		b) the explicit mention of concepts</a:t>
            </a:r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ChatGPT</a:t>
            </a:r>
            <a:r>
              <a:rPr lang="en-GB" dirty="0"/>
              <a:t> – Reliance on Linguistic Form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91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Methods </a:t>
            </a:r>
            <a:r>
              <a:rPr lang="en-US" sz="2000" dirty="0">
                <a:hlinkClick r:id="rId3"/>
              </a:rPr>
              <a:t>Tayyar Madabushi et al., 2023</a:t>
            </a:r>
            <a:endParaRPr lang="en-US" sz="20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>
              <a:sym typeface="Wingdings" pitchFamily="2" charset="2"/>
            </a:endParaRPr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i="1" dirty="0">
                <a:sym typeface="Wingdings" pitchFamily="2" charset="2"/>
              </a:rPr>
              <a:t>Explicitly mentioning a concept (using of common words) is </a:t>
            </a:r>
            <a:r>
              <a:rPr lang="en-US" sz="2000" b="1" i="1" u="sng" dirty="0">
                <a:sym typeface="Wingdings" pitchFamily="2" charset="2"/>
              </a:rPr>
              <a:t>not</a:t>
            </a:r>
            <a:r>
              <a:rPr lang="en-US" sz="2000" i="1" dirty="0">
                <a:sym typeface="Wingdings" pitchFamily="2" charset="2"/>
              </a:rPr>
              <a:t> likely to provide us with a true estimation of </a:t>
            </a:r>
            <a:r>
              <a:rPr lang="en-US" sz="2000" i="1" dirty="0" err="1">
                <a:sym typeface="Wingdings" pitchFamily="2" charset="2"/>
              </a:rPr>
              <a:t>ChatGPT’s</a:t>
            </a:r>
            <a:r>
              <a:rPr lang="en-US" sz="2000" i="1" dirty="0">
                <a:sym typeface="Wingdings" pitchFamily="2" charset="2"/>
              </a:rPr>
              <a:t> capabilities. </a:t>
            </a:r>
          </a:p>
          <a:p>
            <a:pPr marL="800100" lvl="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à"/>
            </a:pPr>
            <a:endParaRPr lang="en-US" sz="2000" dirty="0">
              <a:sym typeface="Wingdings" pitchFamily="2" charset="2"/>
            </a:endParaRPr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 err="1">
                <a:sym typeface="Wingdings" pitchFamily="2" charset="2"/>
              </a:rPr>
              <a:t>ChatGPT</a:t>
            </a:r>
            <a:r>
              <a:rPr lang="en-US" sz="2000" dirty="0">
                <a:sym typeface="Wingdings" pitchFamily="2" charset="2"/>
              </a:rPr>
              <a:t> has probably seen it all</a:t>
            </a:r>
          </a:p>
          <a:p>
            <a:pPr marL="800100" lvl="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à"/>
            </a:pPr>
            <a:endParaRPr lang="en-US" sz="2000" dirty="0"/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ChatGPT</a:t>
            </a:r>
            <a:r>
              <a:rPr lang="en-GB" dirty="0"/>
              <a:t> – Reliance on Linguistic Form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25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79130" y="1158088"/>
            <a:ext cx="8520600" cy="4085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0">
              <a:spcBef>
                <a:spcPts val="1000"/>
              </a:spcBef>
              <a:buNone/>
            </a:pPr>
            <a:r>
              <a:rPr lang="en-US" sz="1900" dirty="0"/>
              <a:t>1. </a:t>
            </a:r>
            <a:r>
              <a:rPr lang="en-US" sz="1900" dirty="0">
                <a:sym typeface="Wingdings" pitchFamily="2" charset="2"/>
              </a:rPr>
              <a:t>Test if </a:t>
            </a:r>
            <a:r>
              <a:rPr lang="en-US" sz="1900" dirty="0" err="1">
                <a:sym typeface="Wingdings" pitchFamily="2" charset="2"/>
              </a:rPr>
              <a:t>ChatGPT</a:t>
            </a:r>
            <a:r>
              <a:rPr lang="en-US" sz="1900" dirty="0">
                <a:sym typeface="Wingdings" pitchFamily="2" charset="2"/>
              </a:rPr>
              <a:t> can infer a concept</a:t>
            </a:r>
          </a:p>
          <a:p>
            <a:pPr lvl="1" indent="0">
              <a:spcBef>
                <a:spcPts val="1000"/>
              </a:spcBef>
              <a:buNone/>
            </a:pPr>
            <a:r>
              <a:rPr lang="en-US" sz="1900" b="1" dirty="0">
                <a:sym typeface="Wingdings" pitchFamily="2" charset="2"/>
              </a:rPr>
              <a:t>Mary looks out of her window and sees snow, how likely is it to be cold outside.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dirty="0">
                <a:sym typeface="Wingdings" pitchFamily="2" charset="2"/>
              </a:rPr>
              <a:t>2. Test ability to reason based on </a:t>
            </a:r>
            <a:r>
              <a:rPr lang="en-US" sz="1900" i="1" dirty="0">
                <a:sym typeface="Wingdings" pitchFamily="2" charset="2"/>
              </a:rPr>
              <a:t>the explicit mention of this concept.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b="1" i="1" dirty="0">
                <a:sym typeface="Wingdings" pitchFamily="2" charset="2"/>
              </a:rPr>
              <a:t>	</a:t>
            </a:r>
            <a:r>
              <a:rPr lang="en-US" sz="1900" b="1" dirty="0">
                <a:sym typeface="Wingdings" pitchFamily="2" charset="2"/>
              </a:rPr>
              <a:t>It’s very cold (freezing) outside. Does Mary need a coat for the day?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dirty="0"/>
              <a:t>3. Test ability to reason based on the </a:t>
            </a:r>
            <a:r>
              <a:rPr lang="en-US" sz="1900" i="1" dirty="0"/>
              <a:t>interpretation of this same concept</a:t>
            </a:r>
            <a:r>
              <a:rPr lang="en-US" sz="1900" dirty="0"/>
              <a:t>.</a:t>
            </a:r>
            <a:r>
              <a:rPr lang="en-US" sz="2000" dirty="0"/>
              <a:t>	</a:t>
            </a:r>
          </a:p>
          <a:p>
            <a:pPr indent="0">
              <a:spcBef>
                <a:spcPts val="1000"/>
              </a:spcBef>
              <a:buNone/>
            </a:pPr>
            <a:r>
              <a:rPr lang="en-US" b="1" dirty="0">
                <a:sym typeface="Wingdings" pitchFamily="2" charset="2"/>
              </a:rPr>
              <a:t>	Mary looks out of her window and sees snow, does Mary need a coat for </a:t>
            </a:r>
          </a:p>
          <a:p>
            <a:pPr indent="0">
              <a:spcBef>
                <a:spcPts val="1000"/>
              </a:spcBef>
              <a:buNone/>
            </a:pPr>
            <a:r>
              <a:rPr lang="en-US" b="1" dirty="0">
                <a:sym typeface="Wingdings" pitchFamily="2" charset="2"/>
              </a:rPr>
              <a:t>	the day?</a:t>
            </a:r>
          </a:p>
          <a:p>
            <a:pPr indent="0">
              <a:spcBef>
                <a:spcPts val="1000"/>
              </a:spcBef>
              <a:buNone/>
            </a:pPr>
            <a:r>
              <a:rPr lang="en-US" sz="1000" dirty="0"/>
              <a:t>				</a:t>
            </a:r>
            <a:r>
              <a:rPr lang="en-US" sz="1000" dirty="0">
                <a:hlinkClick r:id="rId3"/>
              </a:rPr>
              <a:t>Tayyar Madabushi et al., 2023</a:t>
            </a:r>
            <a:endParaRPr lang="en-US" sz="1000" dirty="0"/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spcBef>
                <a:spcPts val="1000"/>
              </a:spcBef>
              <a:buNone/>
            </a:pPr>
            <a:r>
              <a:rPr lang="en-GB" sz="2700" dirty="0" err="1"/>
              <a:t>ChatGPT</a:t>
            </a:r>
            <a:r>
              <a:rPr lang="en-GB" sz="2700" dirty="0"/>
              <a:t>: Question </a:t>
            </a:r>
            <a:r>
              <a:rPr lang="en-US" sz="2700" dirty="0"/>
              <a:t>triplets for Reasoning Evaluation</a:t>
            </a:r>
          </a:p>
        </p:txBody>
      </p:sp>
    </p:spTree>
    <p:extLst>
      <p:ext uri="{BB962C8B-B14F-4D97-AF65-F5344CB8AC3E}">
        <p14:creationId xmlns:p14="http://schemas.microsoft.com/office/powerpoint/2010/main" val="401751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79130" y="1158089"/>
            <a:ext cx="8520600" cy="4097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indent="0">
              <a:spcBef>
                <a:spcPts val="1000"/>
              </a:spcBef>
              <a:buNone/>
            </a:pPr>
            <a:r>
              <a:rPr lang="en-US" sz="1900" u="sng" dirty="0"/>
              <a:t>Potential outcomes</a:t>
            </a:r>
            <a:r>
              <a:rPr lang="en-US" sz="1900" dirty="0"/>
              <a:t> </a:t>
            </a:r>
          </a:p>
          <a:p>
            <a:pPr indent="0">
              <a:spcBef>
                <a:spcPts val="1000"/>
              </a:spcBef>
              <a:buNone/>
            </a:pPr>
            <a:r>
              <a:rPr lang="en-US" sz="1900" dirty="0"/>
              <a:t>	1. Fails on </a:t>
            </a:r>
            <a:r>
              <a:rPr lang="en-US" sz="1900" dirty="0">
                <a:sym typeface="Wingdings" pitchFamily="2" charset="2"/>
              </a:rPr>
              <a:t>either or both of questions 1, 2 </a:t>
            </a:r>
          </a:p>
          <a:p>
            <a:pPr indent="0">
              <a:spcBef>
                <a:spcPts val="1000"/>
              </a:spcBef>
              <a:buNone/>
            </a:pPr>
            <a:r>
              <a:rPr lang="en-US" sz="1900" dirty="0">
                <a:sym typeface="Wingdings" pitchFamily="2" charset="2"/>
              </a:rPr>
              <a:t>	       Poor reasoning</a:t>
            </a:r>
          </a:p>
          <a:p>
            <a:pPr indent="0">
              <a:spcBef>
                <a:spcPts val="1000"/>
              </a:spcBef>
              <a:buNone/>
            </a:pPr>
            <a:endParaRPr lang="en-US" sz="100" dirty="0">
              <a:sym typeface="Wingdings" pitchFamily="2" charset="2"/>
            </a:endParaRPr>
          </a:p>
          <a:p>
            <a:pPr indent="0">
              <a:spcBef>
                <a:spcPts val="1000"/>
              </a:spcBef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sz="1900" dirty="0">
                <a:sym typeface="Wingdings" pitchFamily="2" charset="2"/>
              </a:rPr>
              <a:t>3. Correctly answers 1, 2 but fails on 3</a:t>
            </a:r>
          </a:p>
          <a:p>
            <a:pPr indent="0">
              <a:spcBef>
                <a:spcPts val="1000"/>
              </a:spcBef>
              <a:buNone/>
            </a:pPr>
            <a:r>
              <a:rPr lang="en-US" sz="1900" dirty="0">
                <a:sym typeface="Wingdings" pitchFamily="2" charset="2"/>
              </a:rPr>
              <a:t>              Reasoning </a:t>
            </a:r>
            <a:r>
              <a:rPr lang="en-US" sz="1900" u="sng" dirty="0">
                <a:sym typeface="Wingdings" pitchFamily="2" charset="2"/>
              </a:rPr>
              <a:t>dependent</a:t>
            </a:r>
            <a:r>
              <a:rPr lang="en-US" sz="1900" dirty="0">
                <a:sym typeface="Wingdings" pitchFamily="2" charset="2"/>
              </a:rPr>
              <a:t> on explicit mention of concept</a:t>
            </a:r>
          </a:p>
          <a:p>
            <a:pPr indent="0">
              <a:spcBef>
                <a:spcPts val="1000"/>
              </a:spcBef>
              <a:buNone/>
            </a:pPr>
            <a:endParaRPr lang="en-US" sz="100" dirty="0">
              <a:sym typeface="Wingdings" pitchFamily="2" charset="2"/>
            </a:endParaRPr>
          </a:p>
          <a:p>
            <a:pPr indent="0">
              <a:spcBef>
                <a:spcPts val="1000"/>
              </a:spcBef>
              <a:buNone/>
            </a:pPr>
            <a:r>
              <a:rPr lang="en-US" sz="1000" dirty="0">
                <a:sym typeface="Wingdings" pitchFamily="2" charset="2"/>
              </a:rPr>
              <a:t>	</a:t>
            </a:r>
            <a:r>
              <a:rPr lang="en-US" sz="2100" dirty="0">
                <a:sym typeface="Wingdings" pitchFamily="2" charset="2"/>
              </a:rPr>
              <a:t>2. Correctly answers 1, 2 and 3</a:t>
            </a:r>
          </a:p>
          <a:p>
            <a:pPr indent="0">
              <a:spcBef>
                <a:spcPts val="1000"/>
              </a:spcBef>
              <a:buNone/>
            </a:pPr>
            <a:r>
              <a:rPr lang="en-US" sz="2100" dirty="0">
                <a:sym typeface="Wingdings" pitchFamily="2" charset="2"/>
              </a:rPr>
              <a:t>	       Reasoning </a:t>
            </a:r>
            <a:r>
              <a:rPr lang="en-US" sz="2100" u="sng" dirty="0">
                <a:sym typeface="Wingdings" pitchFamily="2" charset="2"/>
              </a:rPr>
              <a:t>unaffected</a:t>
            </a:r>
            <a:r>
              <a:rPr lang="en-US" sz="2100" dirty="0">
                <a:sym typeface="Wingdings" pitchFamily="2" charset="2"/>
              </a:rPr>
              <a:t> regardless of how information is </a:t>
            </a:r>
          </a:p>
          <a:p>
            <a:pPr indent="0">
              <a:spcBef>
                <a:spcPts val="1000"/>
              </a:spcBef>
              <a:buNone/>
            </a:pPr>
            <a:r>
              <a:rPr lang="en-US" sz="2100" dirty="0">
                <a:sym typeface="Wingdings" pitchFamily="2" charset="2"/>
              </a:rPr>
              <a:t>	           presented: Either (stated) explicitly or implicitly (inferred)</a:t>
            </a:r>
            <a:r>
              <a:rPr lang="en-US" sz="1000" dirty="0"/>
              <a:t>	</a:t>
            </a:r>
          </a:p>
          <a:p>
            <a:pPr indent="0">
              <a:spcBef>
                <a:spcPts val="1000"/>
              </a:spcBef>
              <a:buNone/>
            </a:pPr>
            <a:endParaRPr lang="en-US" sz="14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/>
              <a:t>				</a:t>
            </a:r>
            <a:r>
              <a:rPr lang="en-US" sz="1000" dirty="0">
                <a:hlinkClick r:id="rId3"/>
              </a:rPr>
              <a:t>Tayyar Madabushi et al., 2023</a:t>
            </a:r>
            <a:endParaRPr lang="en-US" sz="1000" dirty="0"/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spcBef>
                <a:spcPts val="1000"/>
              </a:spcBef>
              <a:buNone/>
            </a:pPr>
            <a:r>
              <a:rPr lang="en-GB" sz="2700" dirty="0" err="1"/>
              <a:t>ChatGPT</a:t>
            </a:r>
            <a:r>
              <a:rPr lang="en-GB" sz="2700" dirty="0"/>
              <a:t>: Question </a:t>
            </a:r>
            <a:r>
              <a:rPr lang="en-US" sz="2700" dirty="0"/>
              <a:t>triplets for Reasoning Evaluation</a:t>
            </a:r>
          </a:p>
        </p:txBody>
      </p:sp>
    </p:spTree>
    <p:extLst>
      <p:ext uri="{BB962C8B-B14F-4D97-AF65-F5344CB8AC3E}">
        <p14:creationId xmlns:p14="http://schemas.microsoft.com/office/powerpoint/2010/main" val="276562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79130" y="1158088"/>
            <a:ext cx="8520600" cy="4085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800100">
              <a:spcBef>
                <a:spcPts val="1000"/>
              </a:spcBef>
            </a:pPr>
            <a:endParaRPr lang="en-US" sz="900" dirty="0"/>
          </a:p>
          <a:p>
            <a:pPr marL="800100">
              <a:spcBef>
                <a:spcPts val="1000"/>
              </a:spcBef>
            </a:pPr>
            <a:r>
              <a:rPr lang="en-US" sz="2000" dirty="0"/>
              <a:t>We create these question triplets in English and German</a:t>
            </a:r>
          </a:p>
          <a:p>
            <a:pPr marL="800100">
              <a:spcBef>
                <a:spcPts val="1000"/>
              </a:spcBef>
            </a:pPr>
            <a:r>
              <a:rPr lang="en-US" sz="2000" dirty="0"/>
              <a:t>We run them through Chat GPT</a:t>
            </a:r>
          </a:p>
          <a:p>
            <a:pPr marL="800100">
              <a:spcBef>
                <a:spcPts val="1000"/>
              </a:spcBef>
            </a:pPr>
            <a:r>
              <a:rPr lang="en-US" sz="2000" dirty="0"/>
              <a:t>We have human annotators answer the exact same questions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5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/>
              <a:t>      	                       		        	</a:t>
            </a:r>
            <a:r>
              <a:rPr lang="en-US" sz="1000" dirty="0">
                <a:hlinkClick r:id="rId3"/>
              </a:rPr>
              <a:t>Tayyar Madabushi et al., 2023</a:t>
            </a:r>
            <a:endParaRPr lang="en-US" sz="1000" dirty="0"/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spcBef>
                <a:spcPts val="1000"/>
              </a:spcBef>
              <a:buNone/>
            </a:pPr>
            <a:r>
              <a:rPr lang="en-GB" sz="2700" dirty="0" err="1"/>
              <a:t>ChatGPT</a:t>
            </a:r>
            <a:r>
              <a:rPr lang="en-GB" sz="2700" dirty="0"/>
              <a:t>: Question </a:t>
            </a:r>
            <a:r>
              <a:rPr lang="en-US" sz="2700" dirty="0"/>
              <a:t>triplets for Reasoning Evaluation</a:t>
            </a:r>
          </a:p>
        </p:txBody>
      </p:sp>
    </p:spTree>
    <p:extLst>
      <p:ext uri="{BB962C8B-B14F-4D97-AF65-F5344CB8AC3E}">
        <p14:creationId xmlns:p14="http://schemas.microsoft.com/office/powerpoint/2010/main" val="324865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311700" y="933063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dirty="0"/>
              <a:t>Results: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	</a:t>
            </a:r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ChatGPT</a:t>
            </a:r>
            <a:r>
              <a:rPr lang="en-GB" dirty="0"/>
              <a:t> – Reliance on Linguistic Form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70120F-C68B-E1C1-E290-9267FC072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53" y="1546263"/>
            <a:ext cx="7768251" cy="255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B4ADDE-2373-222D-E959-E09935AF9704}"/>
              </a:ext>
            </a:extLst>
          </p:cNvPr>
          <p:cNvSpPr txBox="1"/>
          <p:nvPr/>
        </p:nvSpPr>
        <p:spPr>
          <a:xfrm>
            <a:off x="3776869" y="4928056"/>
            <a:ext cx="2226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</a:t>
            </a:r>
            <a:r>
              <a:rPr lang="en-US" sz="800" dirty="0">
                <a:hlinkClick r:id="rId4"/>
              </a:rPr>
              <a:t>Tayyar Madabushi et al., 2023</a:t>
            </a:r>
            <a:endParaRPr lang="en-US" sz="800" dirty="0"/>
          </a:p>
        </p:txBody>
      </p:sp>
      <p:sp>
        <p:nvSpPr>
          <p:cNvPr id="4" name="Google Shape;426;p74">
            <a:extLst>
              <a:ext uri="{FF2B5EF4-FFF2-40B4-BE49-F238E27FC236}">
                <a16:creationId xmlns:a16="http://schemas.microsoft.com/office/drawing/2014/main" id="{21FE7D0D-FF93-8151-0737-A01C72003CA4}"/>
              </a:ext>
            </a:extLst>
          </p:cNvPr>
          <p:cNvSpPr txBox="1">
            <a:spLocks/>
          </p:cNvSpPr>
          <p:nvPr/>
        </p:nvSpPr>
        <p:spPr>
          <a:xfrm>
            <a:off x="311700" y="4203542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>
              <a:spcBef>
                <a:spcPts val="1000"/>
              </a:spcBef>
              <a:buFont typeface="Old Standard TT"/>
              <a:buNone/>
            </a:pPr>
            <a:r>
              <a:rPr lang="en-GB" sz="3600" dirty="0"/>
              <a:t>		     This implies “</a:t>
            </a:r>
            <a:r>
              <a:rPr lang="en-GB" sz="3600" i="1" dirty="0">
                <a:hlinkClick r:id="rId5"/>
              </a:rPr>
              <a:t>Stochastic Parroting</a:t>
            </a:r>
            <a:r>
              <a:rPr lang="en-GB" sz="3600" dirty="0"/>
              <a:t>”</a:t>
            </a:r>
            <a:r>
              <a:rPr lang="en-US" sz="2000" dirty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0596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4253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John and Mary are about to get married. Mary sees John on a date with Jess. Mary is very upset. Is it surprising that Mary is very upset?</a:t>
            </a:r>
          </a:p>
          <a:p>
            <a:pPr marL="1257300" lvl="1">
              <a:spcBef>
                <a:spcPts val="1000"/>
              </a:spcBef>
              <a:buFont typeface="Wingdings" pitchFamily="2" charset="2"/>
              <a:buChar char="à"/>
            </a:pPr>
            <a:r>
              <a:rPr lang="en-US" sz="1800" dirty="0" err="1">
                <a:sym typeface="Wingdings" pitchFamily="2" charset="2"/>
              </a:rPr>
              <a:t>ChatGPT</a:t>
            </a:r>
            <a:r>
              <a:rPr lang="en-US" sz="1800" dirty="0">
                <a:sym typeface="Wingdings" pitchFamily="2" charset="2"/>
              </a:rPr>
              <a:t>: </a:t>
            </a:r>
            <a:r>
              <a:rPr lang="en-US" sz="1800" b="1" dirty="0">
                <a:sym typeface="Wingdings" pitchFamily="2" charset="2"/>
              </a:rPr>
              <a:t>It is </a:t>
            </a:r>
            <a:r>
              <a:rPr lang="en-US" sz="1800" b="1" i="1" dirty="0">
                <a:sym typeface="Wingdings" pitchFamily="2" charset="2"/>
              </a:rPr>
              <a:t>not</a:t>
            </a:r>
            <a:r>
              <a:rPr lang="en-US" sz="1800" b="1" dirty="0">
                <a:sym typeface="Wingdings" pitchFamily="2" charset="2"/>
              </a:rPr>
              <a:t> surprising </a:t>
            </a:r>
            <a:r>
              <a:rPr lang="en-US" sz="1800" dirty="0">
                <a:sym typeface="Wingdings" pitchFamily="2" charset="2"/>
              </a:rPr>
              <a:t>that Mary is very upset  […], as they are about to get married. </a:t>
            </a:r>
          </a:p>
          <a:p>
            <a:pPr marL="800100" lvl="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à"/>
            </a:pPr>
            <a:endParaRPr lang="en-US" sz="800" dirty="0">
              <a:sym typeface="Wingdings" pitchFamily="2" charset="2"/>
            </a:endParaRPr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John and Bob are about to get married. Bob sees John on a date with Henry. Bob is very upset. Is it surprising that Bob is very upset?</a:t>
            </a:r>
          </a:p>
          <a:p>
            <a:pPr marL="1257300" lvl="1">
              <a:spcBef>
                <a:spcPts val="1000"/>
              </a:spcBef>
              <a:buFont typeface="Wingdings" pitchFamily="2" charset="2"/>
              <a:buChar char="à"/>
            </a:pPr>
            <a:r>
              <a:rPr lang="en-US" sz="1800" dirty="0" err="1">
                <a:sym typeface="Wingdings" pitchFamily="2" charset="2"/>
              </a:rPr>
              <a:t>ChatGPT</a:t>
            </a:r>
            <a:r>
              <a:rPr lang="en-US" sz="1800" dirty="0">
                <a:sym typeface="Wingdings" pitchFamily="2" charset="2"/>
              </a:rPr>
              <a:t>: </a:t>
            </a:r>
            <a:r>
              <a:rPr lang="en-US" sz="1800" b="1" dirty="0">
                <a:sym typeface="Wingdings" pitchFamily="2" charset="2"/>
              </a:rPr>
              <a:t>It is surprising</a:t>
            </a:r>
            <a:r>
              <a:rPr lang="en-US" sz="1800" dirty="0">
                <a:sym typeface="Wingdings" pitchFamily="2" charset="2"/>
              </a:rPr>
              <a:t> that Bob is very upset upon seeing John …</a:t>
            </a:r>
            <a:endParaRPr lang="en-US" sz="9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4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00" dirty="0"/>
              <a:t>		  	                 </a:t>
            </a:r>
            <a:r>
              <a:rPr lang="en-US" sz="900" dirty="0">
                <a:hlinkClick r:id="rId3"/>
              </a:rPr>
              <a:t>Tayyar Madabushi et al., 2023</a:t>
            </a:r>
            <a:endParaRPr lang="en-US" sz="900" dirty="0"/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Consequences of “Stochastic Parroting” (Bias)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6604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413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/>
          </a:p>
          <a:p>
            <a:pPr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00" dirty="0"/>
              <a:t>				Source: </a:t>
            </a:r>
            <a:r>
              <a:rPr lang="en-US" sz="900" dirty="0">
                <a:hlinkClick r:id="rId3"/>
              </a:rPr>
              <a:t>Twitter</a:t>
            </a:r>
            <a:endParaRPr lang="en-US" sz="900" dirty="0"/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162231" y="217763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Consequences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CF47AA-FFBB-F323-90AB-F0C59C0FE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138" y="1034479"/>
            <a:ext cx="3092973" cy="3758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9061B-22A2-C1A0-8C87-8F78CCAD82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80"/>
          <a:stretch/>
        </p:blipFill>
        <p:spPr>
          <a:xfrm>
            <a:off x="3064835" y="217763"/>
            <a:ext cx="3092524" cy="4575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317EF7-390F-79E0-27A6-1233042FC4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100"/>
          <a:stretch/>
        </p:blipFill>
        <p:spPr>
          <a:xfrm>
            <a:off x="6007891" y="208971"/>
            <a:ext cx="3164247" cy="4569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9460AD3-C49F-1138-8443-99F36CF52135}"/>
              </a:ext>
            </a:extLst>
          </p:cNvPr>
          <p:cNvSpPr/>
          <p:nvPr/>
        </p:nvSpPr>
        <p:spPr>
          <a:xfrm>
            <a:off x="3064835" y="2954216"/>
            <a:ext cx="2943056" cy="7561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C469A-639F-DA1E-C90A-2F4014315255}"/>
              </a:ext>
            </a:extLst>
          </p:cNvPr>
          <p:cNvSpPr/>
          <p:nvPr/>
        </p:nvSpPr>
        <p:spPr>
          <a:xfrm>
            <a:off x="6193220" y="739660"/>
            <a:ext cx="2943056" cy="7561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214104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Consequences of “Stochastic Parroting” (Hallucination)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03772-F493-0E1E-4625-320FA34D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672"/>
            <a:ext cx="7007469" cy="2397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01FD75-912F-F703-6E4E-FC4C6FACC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55" b="90349"/>
          <a:stretch/>
        </p:blipFill>
        <p:spPr>
          <a:xfrm>
            <a:off x="545120" y="3412374"/>
            <a:ext cx="6462347" cy="362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D104D-D49E-444B-EAED-6610FFD484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55" t="79698" b="3963"/>
          <a:stretch/>
        </p:blipFill>
        <p:spPr>
          <a:xfrm>
            <a:off x="545119" y="3807722"/>
            <a:ext cx="6462348" cy="61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255287-B7D1-9468-879D-518992CAE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12" y="4454100"/>
            <a:ext cx="5811715" cy="50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9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214104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Consequences of “Stochastic Parroting” (Hallucination)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03772-F493-0E1E-4625-320FA34D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672"/>
            <a:ext cx="7007469" cy="2397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01FD75-912F-F703-6E4E-FC4C6FACC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55" b="90349"/>
          <a:stretch/>
        </p:blipFill>
        <p:spPr>
          <a:xfrm>
            <a:off x="545120" y="3412374"/>
            <a:ext cx="6462347" cy="362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D104D-D49E-444B-EAED-6610FFD484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55" t="79698" b="3963"/>
          <a:stretch/>
        </p:blipFill>
        <p:spPr>
          <a:xfrm>
            <a:off x="545119" y="3807722"/>
            <a:ext cx="6462348" cy="61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96240-0A37-28D9-56C2-ECDF25A515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14"/>
          <a:stretch/>
        </p:blipFill>
        <p:spPr>
          <a:xfrm>
            <a:off x="0" y="4530300"/>
            <a:ext cx="7478536" cy="61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BD36AB-507B-92DC-D914-1FB62EC1FE90}"/>
              </a:ext>
            </a:extLst>
          </p:cNvPr>
          <p:cNvSpPr txBox="1"/>
          <p:nvPr/>
        </p:nvSpPr>
        <p:spPr>
          <a:xfrm>
            <a:off x="7369059" y="3546112"/>
            <a:ext cx="146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Not a real paper!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97E7C7-30A0-B8CF-763A-9DF4F1EB8FCB}"/>
              </a:ext>
            </a:extLst>
          </p:cNvPr>
          <p:cNvCxnSpPr/>
          <p:nvPr/>
        </p:nvCxnSpPr>
        <p:spPr>
          <a:xfrm flipH="1">
            <a:off x="6576646" y="3807722"/>
            <a:ext cx="720969" cy="2616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45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868131"/>
            <a:ext cx="8520600" cy="3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“Traditional” methods in Natural Language Understanding involved:</a:t>
            </a:r>
            <a:endParaRPr dirty="0"/>
          </a:p>
          <a:p>
            <a:pPr marL="914400" lvl="0" indent="-33432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Breaking text into sentences and words</a:t>
            </a:r>
            <a:endParaRPr dirty="0"/>
          </a:p>
          <a:p>
            <a:pPr marL="914400" lvl="0" indent="-33432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Determining Parts of Speech (noun, verb, …)</a:t>
            </a:r>
            <a:endParaRPr dirty="0"/>
          </a:p>
          <a:p>
            <a:pPr marL="914400" lvl="0" indent="-33432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Lemmatization (running, ran, … → run)</a:t>
            </a:r>
            <a:endParaRPr dirty="0"/>
          </a:p>
          <a:p>
            <a:pPr marL="914400" lvl="0" indent="-33432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Dependency Parsing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ym typeface="Wingdings" pitchFamily="2" charset="2"/>
              </a:rPr>
              <a:t>	 </a:t>
            </a:r>
            <a:endParaRPr dirty="0"/>
          </a:p>
          <a:p>
            <a:pPr marL="914400" lvl="0" indent="-33432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GB" dirty="0"/>
              <a:t>Perform tasks (e.g., sentiment analysis, spam email classification, translation … ) based on extracted information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Natural Language Understanding: Quick Background</a:t>
            </a:r>
            <a:endParaRPr dirty="0"/>
          </a:p>
        </p:txBody>
      </p:sp>
      <p:pic>
        <p:nvPicPr>
          <p:cNvPr id="1026" name="Picture 2" descr="Dependency vs. phrase structure">
            <a:extLst>
              <a:ext uri="{FF2B5EF4-FFF2-40B4-BE49-F238E27FC236}">
                <a16:creationId xmlns:a16="http://schemas.microsoft.com/office/drawing/2014/main" id="{2E7BAC10-C5D3-8FEA-7D78-8CE95531E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13"/>
          <a:stretch/>
        </p:blipFill>
        <p:spPr bwMode="auto">
          <a:xfrm>
            <a:off x="3731819" y="2751474"/>
            <a:ext cx="744766" cy="75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C2ED3A-A19C-3676-DF9D-1EEF8BB9B147}"/>
              </a:ext>
            </a:extLst>
          </p:cNvPr>
          <p:cNvSpPr txBox="1"/>
          <p:nvPr/>
        </p:nvSpPr>
        <p:spPr>
          <a:xfrm>
            <a:off x="0" y="4658796"/>
            <a:ext cx="4842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Source: By </a:t>
            </a:r>
            <a:r>
              <a:rPr lang="en-US" sz="800" dirty="0">
                <a:hlinkClick r:id="rId4"/>
              </a:rPr>
              <a:t>Tjo3ya </a:t>
            </a:r>
            <a:r>
              <a:rPr lang="en-US" sz="800" dirty="0"/>
              <a:t>- Own work, CC BY-SA 3.0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The addition of external memory to combat hallucination and bias in pre-trained language models.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Current Work: Grants and Collaborative Research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98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>
                    <a:alpha val="52896"/>
                  </a:schemeClr>
                </a:solidFill>
              </a:rPr>
              <a:t>The addition of external memory to combat hallucination and bias in pre-trained language models. </a:t>
            </a:r>
          </a:p>
          <a:p>
            <a:pPr indent="0">
              <a:spcBef>
                <a:spcPts val="1000"/>
              </a:spcBef>
              <a:buNone/>
            </a:pPr>
            <a:r>
              <a:rPr lang="en-US" sz="2000" b="1" dirty="0"/>
              <a:t>Combat Hallucination and Bias in Large Language Models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Impact Potential of Current Work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7762AE-2B76-E8A9-CF88-2C796248A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96" y="3184952"/>
            <a:ext cx="3367454" cy="1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FB6EE7-8A69-420C-8D60-5303C6D503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37" b="1"/>
          <a:stretch/>
        </p:blipFill>
        <p:spPr>
          <a:xfrm>
            <a:off x="342472" y="2910177"/>
            <a:ext cx="4638370" cy="852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3411A7-919C-A5E9-8B7A-57B88F56BC30}"/>
              </a:ext>
            </a:extLst>
          </p:cNvPr>
          <p:cNvSpPr txBox="1"/>
          <p:nvPr/>
        </p:nvSpPr>
        <p:spPr>
          <a:xfrm>
            <a:off x="0" y="4590753"/>
            <a:ext cx="33059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Sources: </a:t>
            </a:r>
            <a:r>
              <a:rPr lang="en-US" sz="800" dirty="0">
                <a:hlinkClick r:id="rId5"/>
              </a:rPr>
              <a:t>gizmodo</a:t>
            </a:r>
            <a:r>
              <a:rPr lang="en-US" sz="800" dirty="0"/>
              <a:t>, </a:t>
            </a:r>
            <a:r>
              <a:rPr lang="en-US" sz="800" dirty="0">
                <a:hlinkClick r:id="rId6"/>
              </a:rPr>
              <a:t>Twitter</a:t>
            </a:r>
            <a:endParaRPr lang="en-US" sz="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7D6E0-5DB0-FE3D-0C50-E3EF49C810F7}"/>
              </a:ext>
            </a:extLst>
          </p:cNvPr>
          <p:cNvSpPr/>
          <p:nvPr/>
        </p:nvSpPr>
        <p:spPr>
          <a:xfrm>
            <a:off x="5178669" y="2655277"/>
            <a:ext cx="3763108" cy="2215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277B0-81E7-3A61-A2CC-2629C7E81AF0}"/>
              </a:ext>
            </a:extLst>
          </p:cNvPr>
          <p:cNvSpPr txBox="1"/>
          <p:nvPr/>
        </p:nvSpPr>
        <p:spPr>
          <a:xfrm>
            <a:off x="5233407" y="2729429"/>
            <a:ext cx="365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future of apps could be this!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A3B1C-B3AC-7F0E-E363-B38BCDC2A51D}"/>
              </a:ext>
            </a:extLst>
          </p:cNvPr>
          <p:cNvSpPr txBox="1"/>
          <p:nvPr/>
        </p:nvSpPr>
        <p:spPr>
          <a:xfrm>
            <a:off x="2757345" y="4436865"/>
            <a:ext cx="2013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Thank you!</a:t>
            </a:r>
          </a:p>
          <a:p>
            <a:pPr algn="ctr"/>
            <a:endParaRPr lang="en-US" sz="600" b="1" dirty="0"/>
          </a:p>
          <a:p>
            <a:pPr algn="ctr"/>
            <a:r>
              <a:rPr lang="en-US" sz="1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4140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019200"/>
            <a:ext cx="8520600" cy="3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r>
              <a:rPr lang="en-US" sz="1800" dirty="0"/>
              <a:t>2016 – </a:t>
            </a:r>
            <a:r>
              <a:rPr lang="en-US" sz="1800" dirty="0">
                <a:hlinkClick r:id="rId3"/>
              </a:rPr>
              <a:t>Linzen et al.</a:t>
            </a:r>
            <a:r>
              <a:rPr lang="en-US" sz="1800" dirty="0"/>
              <a:t> show that pre-training allows LSTMs to capture syntactic linguistic information.</a:t>
            </a:r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1800" dirty="0"/>
              <a:t>	Pre-training: “</a:t>
            </a:r>
            <a:r>
              <a:rPr lang="en-US" sz="1800" i="1" dirty="0"/>
              <a:t>The [MASK] brown fox jumps over the lazy dog.</a:t>
            </a:r>
            <a:r>
              <a:rPr lang="en-US" sz="1800" dirty="0"/>
              <a:t>”</a:t>
            </a:r>
          </a:p>
          <a:p>
            <a:pPr marL="457200" lvl="1" indent="0">
              <a:spcBef>
                <a:spcPts val="1000"/>
              </a:spcBef>
              <a:buNone/>
            </a:pPr>
            <a:endParaRPr lang="en-US" sz="1800" dirty="0"/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1800" dirty="0"/>
              <a:t>2017 – The introduction of </a:t>
            </a:r>
            <a:r>
              <a:rPr lang="en-US" sz="1800" dirty="0">
                <a:hlinkClick r:id="rId4"/>
              </a:rPr>
              <a:t>Transformers</a:t>
            </a:r>
            <a:r>
              <a:rPr lang="en-US" sz="1800" dirty="0"/>
              <a:t>: Allowed for efficient pre-training</a:t>
            </a:r>
          </a:p>
          <a:p>
            <a:pPr marL="457200" lvl="1" indent="0">
              <a:spcBef>
                <a:spcPts val="1000"/>
              </a:spcBef>
              <a:buNone/>
            </a:pPr>
            <a:endParaRPr lang="en-US" sz="800" dirty="0"/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1800" dirty="0"/>
              <a:t>2018 – The introduction of </a:t>
            </a:r>
            <a:r>
              <a:rPr lang="en-US" sz="1800" dirty="0">
                <a:hlinkClick r:id="rId5"/>
              </a:rPr>
              <a:t>BERT</a:t>
            </a:r>
            <a:r>
              <a:rPr lang="en-US" sz="1800" dirty="0"/>
              <a:t> and </a:t>
            </a:r>
            <a:r>
              <a:rPr lang="en-US" sz="1800" dirty="0">
                <a:hlinkClick r:id="rId6"/>
              </a:rPr>
              <a:t>GPT</a:t>
            </a:r>
            <a:r>
              <a:rPr lang="en-US" sz="1800" dirty="0"/>
              <a:t> (both use transformers)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Natural Language Understanding: Quick Background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428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019200"/>
            <a:ext cx="8520600" cy="3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spcBef>
                <a:spcPts val="1000"/>
              </a:spcBef>
              <a:buNone/>
            </a:pPr>
            <a:r>
              <a:rPr lang="en-US" sz="1800" dirty="0"/>
              <a:t>2020: </a:t>
            </a:r>
            <a:r>
              <a:rPr lang="en-US" sz="1800" dirty="0" err="1">
                <a:hlinkClick r:id="rId3"/>
              </a:rPr>
              <a:t>BERTology</a:t>
            </a:r>
            <a:endParaRPr lang="en-US" sz="1800" dirty="0"/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1800" dirty="0"/>
              <a:t>	Pre-trained Language Models (PLMs) have access to</a:t>
            </a:r>
          </a:p>
          <a:p>
            <a:pPr marL="1200150" lvl="2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800" i="1" dirty="0"/>
              <a:t>Syntax</a:t>
            </a:r>
            <a:r>
              <a:rPr lang="en-US" sz="1800" dirty="0"/>
              <a:t>: Parts of Speech, Dependencies, Subject-Predicate agreement. </a:t>
            </a:r>
          </a:p>
          <a:p>
            <a:pPr marL="1200150" lvl="2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800" i="1" dirty="0"/>
              <a:t>Semantics</a:t>
            </a:r>
            <a:r>
              <a:rPr lang="en-US" sz="1800" dirty="0"/>
              <a:t>: Entity types, relations, semantic roles, </a:t>
            </a:r>
          </a:p>
          <a:p>
            <a:pPr marL="1200150" lvl="2" indent="-28575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1800" i="1" dirty="0"/>
              <a:t>World Knowledge</a:t>
            </a:r>
            <a:r>
              <a:rPr lang="en-US" sz="1800" dirty="0"/>
              <a:t>: PLMs, in some cases, are comparable to methods using knowledge bases</a:t>
            </a:r>
          </a:p>
          <a:p>
            <a:pPr marL="457200" lvl="1" indent="0">
              <a:spcBef>
                <a:spcPts val="1000"/>
              </a:spcBef>
              <a:buNone/>
            </a:pPr>
            <a:endParaRPr lang="en-US" sz="1000" dirty="0"/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1800" dirty="0"/>
              <a:t>None of this requires explicit training. This information is </a:t>
            </a:r>
            <a:r>
              <a:rPr lang="en-US" sz="1800" i="1" u="sng" dirty="0"/>
              <a:t>emergent</a:t>
            </a:r>
            <a:r>
              <a:rPr lang="en-US" sz="1800" i="1" dirty="0"/>
              <a:t> </a:t>
            </a:r>
            <a:r>
              <a:rPr lang="en-US" sz="1800" dirty="0"/>
              <a:t>in PLMs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PLMs’ access to Linguistic Information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910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019200"/>
            <a:ext cx="8520600" cy="3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4572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 dirty="0"/>
              <a:t>Construction Grammar 	(</a:t>
            </a:r>
            <a:r>
              <a:rPr lang="en-GB" sz="1800" dirty="0">
                <a:hlinkClick r:id="rId3"/>
              </a:rPr>
              <a:t>Tayyar Madabushi et al., 2020</a:t>
            </a:r>
            <a:r>
              <a:rPr lang="en-GB" sz="1800" dirty="0"/>
              <a:t>)</a:t>
            </a:r>
          </a:p>
          <a:p>
            <a:pPr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n-GB" sz="1800" dirty="0"/>
              <a:t>Idiom Detection 		(</a:t>
            </a:r>
            <a:r>
              <a:rPr lang="en-GB" sz="1800" dirty="0">
                <a:hlinkClick r:id="rId4"/>
              </a:rPr>
              <a:t>Tayyar Madabushi et al., 2021</a:t>
            </a:r>
            <a:r>
              <a:rPr lang="en-GB" sz="1800" dirty="0"/>
              <a:t>)</a:t>
            </a:r>
          </a:p>
          <a:p>
            <a:pPr marL="4572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 dirty="0"/>
              <a:t>English Article Use 		(</a:t>
            </a:r>
            <a:r>
              <a:rPr lang="en-GB" sz="1800" dirty="0">
                <a:hlinkClick r:id="rId5"/>
              </a:rPr>
              <a:t>Tayyar Madabushi et al., 2022</a:t>
            </a:r>
            <a:r>
              <a:rPr lang="en-GB" sz="1800" dirty="0"/>
              <a:t>)</a:t>
            </a:r>
          </a:p>
          <a:p>
            <a:pPr marL="457200" lvl="1" indent="0">
              <a:spcBef>
                <a:spcPts val="1000"/>
              </a:spcBef>
              <a:buNone/>
            </a:pPr>
            <a:endParaRPr lang="en-US" sz="1800" dirty="0"/>
          </a:p>
          <a:p>
            <a:pPr marL="457200" lvl="1" indent="0">
              <a:spcBef>
                <a:spcPts val="1000"/>
              </a:spcBef>
              <a:buNone/>
            </a:pPr>
            <a:endParaRPr lang="en-US" sz="1000" dirty="0"/>
          </a:p>
          <a:p>
            <a:pPr marL="457200" lvl="1" indent="0">
              <a:spcBef>
                <a:spcPts val="1000"/>
              </a:spcBef>
              <a:buNone/>
            </a:pPr>
            <a:r>
              <a:rPr lang="en-US" sz="1800" dirty="0"/>
              <a:t>None of this requires explicit training. This information is </a:t>
            </a:r>
            <a:r>
              <a:rPr lang="en-US" sz="1800" i="1" u="sng" dirty="0"/>
              <a:t>emergent</a:t>
            </a:r>
            <a:r>
              <a:rPr lang="en-US" sz="1800" i="1" dirty="0"/>
              <a:t> </a:t>
            </a:r>
            <a:r>
              <a:rPr lang="en-US" sz="1800" dirty="0"/>
              <a:t>in PLMs</a:t>
            </a:r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PLMs’ access to Linguistic Information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86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766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 dirty="0"/>
              <a:t>This suggests that there is potential to change the way in which language is taught: </a:t>
            </a:r>
            <a:endParaRPr sz="2000" dirty="0"/>
          </a:p>
          <a:p>
            <a:pPr marL="4572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dirty="0"/>
              <a:t>current methods of teaching involve the enumeration of rules </a:t>
            </a:r>
            <a:endParaRPr sz="2000" dirty="0"/>
          </a:p>
          <a:p>
            <a:pPr marL="1257300" lvl="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en-GB" sz="2000" dirty="0"/>
              <a:t>given our results, increased exposure (e.g. more reading) might </a:t>
            </a: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 dirty="0"/>
              <a:t>     be equally, if not more effective.</a:t>
            </a:r>
            <a:endParaRPr sz="2000" dirty="0"/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Impact Potential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3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u="sng" dirty="0"/>
              <a:t>Reasoning </a:t>
            </a:r>
            <a:br>
              <a:rPr lang="en-GB" sz="6000" u="sng" dirty="0"/>
            </a:br>
            <a:br>
              <a:rPr lang="en-GB" sz="900" u="sng" dirty="0"/>
            </a:br>
            <a:r>
              <a:rPr lang="en-GB" sz="6000" dirty="0" err="1"/>
              <a:t>ChatGPT’s</a:t>
            </a:r>
            <a:r>
              <a:rPr lang="en-GB" sz="6000" dirty="0"/>
              <a:t> Reliance on Linguistic Form</a:t>
            </a:r>
            <a:endParaRPr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GPT-3.5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	The model has 175 </a:t>
            </a:r>
            <a:r>
              <a:rPr lang="en-US" sz="2000" i="1" dirty="0"/>
              <a:t>billion </a:t>
            </a:r>
            <a:r>
              <a:rPr lang="en-US" sz="2000" dirty="0"/>
              <a:t>parameters (800 GB of storage)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	Pre-trained on 45 TB of text data (the visible Web and Books)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4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 err="1"/>
              <a:t>ChatGPT</a:t>
            </a:r>
            <a:r>
              <a:rPr lang="en-US" sz="2000" dirty="0"/>
              <a:t>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	Optimized for dialogue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>	Uses “Reinforcement Learning from Human Feedback” (RLHF)</a:t>
            </a:r>
            <a:endParaRPr sz="2000" dirty="0"/>
          </a:p>
        </p:txBody>
      </p:sp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ChatGPT</a:t>
            </a:r>
            <a:r>
              <a:rPr lang="en-GB" dirty="0"/>
              <a:t> – Built on GPT 3.5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202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/>
              <a:t>ChatGPT</a:t>
            </a:r>
            <a:r>
              <a:rPr lang="en-GB" b="1" dirty="0"/>
              <a:t>: Questionable Use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1A980-2ED8-3A05-7CD0-DCC03C619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378" y="1058224"/>
            <a:ext cx="4261899" cy="3610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280239-A39D-B5C3-F49E-5B76F592F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23" y="1058225"/>
            <a:ext cx="4540750" cy="3610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838BD5-515C-45B8-3BFC-EC0ACE650605}"/>
              </a:ext>
            </a:extLst>
          </p:cNvPr>
          <p:cNvSpPr txBox="1"/>
          <p:nvPr/>
        </p:nvSpPr>
        <p:spPr>
          <a:xfrm>
            <a:off x="79510" y="4668566"/>
            <a:ext cx="1279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Sources: </a:t>
            </a:r>
            <a:r>
              <a:rPr lang="en-US" sz="800" dirty="0">
                <a:hlinkClick r:id="rId5"/>
              </a:rPr>
              <a:t>PubMed</a:t>
            </a:r>
            <a:r>
              <a:rPr lang="en-US" sz="800" dirty="0"/>
              <a:t>, </a:t>
            </a:r>
            <a:r>
              <a:rPr lang="en-US" sz="800" dirty="0">
                <a:hlinkClick r:id="rId6"/>
              </a:rPr>
              <a:t>NPR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47236794"/>
      </p:ext>
    </p:extLst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1009</Words>
  <Application>Microsoft Macintosh PowerPoint</Application>
  <PresentationFormat>On-screen Show (16:9)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Old Standard TT</vt:lpstr>
      <vt:lpstr>Wingdings</vt:lpstr>
      <vt:lpstr>Arial</vt:lpstr>
      <vt:lpstr>Paperback</vt:lpstr>
      <vt:lpstr>ChatGPT and its Predecessors: A Look at the Capabilities and Limitations of Language Models</vt:lpstr>
      <vt:lpstr>Natural Language Understanding: Quick Background</vt:lpstr>
      <vt:lpstr>Natural Language Understanding: Quick Background</vt:lpstr>
      <vt:lpstr>PLMs’ access to Linguistic Information</vt:lpstr>
      <vt:lpstr>PLMs’ access to Linguistic Information</vt:lpstr>
      <vt:lpstr>Impact Potential</vt:lpstr>
      <vt:lpstr>Reasoning   ChatGPT’s Reliance on Linguistic Form</vt:lpstr>
      <vt:lpstr>ChatGPT – Built on GPT 3.5</vt:lpstr>
      <vt:lpstr>ChatGPT: Questionable Use</vt:lpstr>
      <vt:lpstr>ChatGPT – Reliance on Linguistic Form</vt:lpstr>
      <vt:lpstr>ChatGPT – Reliance on Linguistic Form</vt:lpstr>
      <vt:lpstr>ChatGPT: Question triplets for Reasoning Evaluation</vt:lpstr>
      <vt:lpstr>ChatGPT: Question triplets for Reasoning Evaluation</vt:lpstr>
      <vt:lpstr>ChatGPT: Question triplets for Reasoning Evaluation</vt:lpstr>
      <vt:lpstr>ChatGPT – Reliance on Linguistic Form</vt:lpstr>
      <vt:lpstr>Consequences of “Stochastic Parroting” (Bias)</vt:lpstr>
      <vt:lpstr>Consequences</vt:lpstr>
      <vt:lpstr>Consequences of “Stochastic Parroting” (Hallucination)</vt:lpstr>
      <vt:lpstr>Consequences of “Stochastic Parroting” (Hallucination)</vt:lpstr>
      <vt:lpstr>Current Work: Grants and Collaborative Research</vt:lpstr>
      <vt:lpstr>Impact Potential of Current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 and its Predecessors: A Look at the Capabilities and Limitations of Language Models</dc:title>
  <cp:lastModifiedBy>Harish Tayyar Madabushi</cp:lastModifiedBy>
  <cp:revision>39</cp:revision>
  <cp:lastPrinted>2023-01-26T18:25:38Z</cp:lastPrinted>
  <dcterms:modified xsi:type="dcterms:W3CDTF">2023-01-26T23:14:05Z</dcterms:modified>
</cp:coreProperties>
</file>