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301" r:id="rId3"/>
    <p:sldId id="345" r:id="rId4"/>
    <p:sldId id="361" r:id="rId5"/>
    <p:sldId id="283" r:id="rId6"/>
    <p:sldId id="344" r:id="rId7"/>
    <p:sldId id="348" r:id="rId8"/>
    <p:sldId id="349" r:id="rId9"/>
    <p:sldId id="358" r:id="rId10"/>
    <p:sldId id="362" r:id="rId11"/>
    <p:sldId id="359" r:id="rId12"/>
    <p:sldId id="263" r:id="rId1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05" autoAdjust="0"/>
    <p:restoredTop sz="56275" autoAdjust="0"/>
  </p:normalViewPr>
  <p:slideViewPr>
    <p:cSldViewPr snapToGrid="0">
      <p:cViewPr>
        <p:scale>
          <a:sx n="40" d="100"/>
          <a:sy n="40" d="100"/>
        </p:scale>
        <p:origin x="596" y="2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Tchilingirian" userId="6e5e22cb-a319-417b-ab42-3c5e809afaae" providerId="ADAL" clId="{ED80BB3E-B0A0-4979-9222-EB9C4395D85D}"/>
    <pc:docChg chg="modSld">
      <pc:chgData name="Jordan Tchilingirian" userId="6e5e22cb-a319-417b-ab42-3c5e809afaae" providerId="ADAL" clId="{ED80BB3E-B0A0-4979-9222-EB9C4395D85D}" dt="2023-01-26T13:29:46.110" v="6" actId="20577"/>
      <pc:docMkLst>
        <pc:docMk/>
      </pc:docMkLst>
      <pc:sldChg chg="modNotesTx">
        <pc:chgData name="Jordan Tchilingirian" userId="6e5e22cb-a319-417b-ab42-3c5e809afaae" providerId="ADAL" clId="{ED80BB3E-B0A0-4979-9222-EB9C4395D85D}" dt="2023-01-26T13:29:37.619" v="3" actId="20577"/>
        <pc:sldMkLst>
          <pc:docMk/>
          <pc:sldMk cId="496916241" sldId="283"/>
        </pc:sldMkLst>
      </pc:sldChg>
      <pc:sldChg chg="modNotesTx">
        <pc:chgData name="Jordan Tchilingirian" userId="6e5e22cb-a319-417b-ab42-3c5e809afaae" providerId="ADAL" clId="{ED80BB3E-B0A0-4979-9222-EB9C4395D85D}" dt="2023-01-26T13:29:24.874" v="0" actId="20577"/>
        <pc:sldMkLst>
          <pc:docMk/>
          <pc:sldMk cId="2748476637" sldId="301"/>
        </pc:sldMkLst>
      </pc:sldChg>
      <pc:sldChg chg="modNotesTx">
        <pc:chgData name="Jordan Tchilingirian" userId="6e5e22cb-a319-417b-ab42-3c5e809afaae" providerId="ADAL" clId="{ED80BB3E-B0A0-4979-9222-EB9C4395D85D}" dt="2023-01-26T13:29:40.031" v="4" actId="20577"/>
        <pc:sldMkLst>
          <pc:docMk/>
          <pc:sldMk cId="3194607571" sldId="344"/>
        </pc:sldMkLst>
      </pc:sldChg>
      <pc:sldChg chg="modNotesTx">
        <pc:chgData name="Jordan Tchilingirian" userId="6e5e22cb-a319-417b-ab42-3c5e809afaae" providerId="ADAL" clId="{ED80BB3E-B0A0-4979-9222-EB9C4395D85D}" dt="2023-01-26T13:29:27.990" v="1" actId="20577"/>
        <pc:sldMkLst>
          <pc:docMk/>
          <pc:sldMk cId="1091038297" sldId="345"/>
        </pc:sldMkLst>
      </pc:sldChg>
      <pc:sldChg chg="modNotesTx">
        <pc:chgData name="Jordan Tchilingirian" userId="6e5e22cb-a319-417b-ab42-3c5e809afaae" providerId="ADAL" clId="{ED80BB3E-B0A0-4979-9222-EB9C4395D85D}" dt="2023-01-26T13:29:42.607" v="5" actId="20577"/>
        <pc:sldMkLst>
          <pc:docMk/>
          <pc:sldMk cId="936798839" sldId="348"/>
        </pc:sldMkLst>
      </pc:sldChg>
      <pc:sldChg chg="modNotesTx">
        <pc:chgData name="Jordan Tchilingirian" userId="6e5e22cb-a319-417b-ab42-3c5e809afaae" providerId="ADAL" clId="{ED80BB3E-B0A0-4979-9222-EB9C4395D85D}" dt="2023-01-26T13:29:46.110" v="6" actId="20577"/>
        <pc:sldMkLst>
          <pc:docMk/>
          <pc:sldMk cId="1837408361" sldId="358"/>
        </pc:sldMkLst>
      </pc:sldChg>
      <pc:sldChg chg="modNotesTx">
        <pc:chgData name="Jordan Tchilingirian" userId="6e5e22cb-a319-417b-ab42-3c5e809afaae" providerId="ADAL" clId="{ED80BB3E-B0A0-4979-9222-EB9C4395D85D}" dt="2023-01-26T13:29:34.608" v="2" actId="20577"/>
        <pc:sldMkLst>
          <pc:docMk/>
          <pc:sldMk cId="1800991620" sldId="3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F18EA-5011-4168-A470-F09E277ECE2B}" type="doc">
      <dgm:prSet loTypeId="urn:microsoft.com/office/officeart/2005/8/layout/cycle1" loCatId="cycle" qsTypeId="urn:microsoft.com/office/officeart/2005/8/quickstyle/simple1" qsCatId="simple" csTypeId="urn:microsoft.com/office/officeart/2005/8/colors/accent0_2" csCatId="mainScheme" phldr="1"/>
      <dgm:spPr/>
      <dgm:t>
        <a:bodyPr/>
        <a:lstStyle/>
        <a:p>
          <a:endParaRPr lang="en-US"/>
        </a:p>
      </dgm:t>
    </dgm:pt>
    <dgm:pt modelId="{4FDFF8D8-F097-4FFE-BEF2-19BB853B5A41}">
      <dgm:prSet phldrT="[Text]"/>
      <dgm:spPr/>
      <dgm:t>
        <a:bodyPr/>
        <a:lstStyle/>
        <a:p>
          <a:r>
            <a:rPr lang="en-US" dirty="0">
              <a:latin typeface="+mj-lt"/>
            </a:rPr>
            <a:t>Think-tank 1</a:t>
          </a:r>
        </a:p>
      </dgm:t>
    </dgm:pt>
    <dgm:pt modelId="{40990D5E-BE39-4425-98EF-B7B29269535F}" type="parTrans" cxnId="{5A6F8B04-53EA-440E-81AF-636CF2C755B0}">
      <dgm:prSet/>
      <dgm:spPr/>
      <dgm:t>
        <a:bodyPr/>
        <a:lstStyle/>
        <a:p>
          <a:endParaRPr lang="en-US"/>
        </a:p>
      </dgm:t>
    </dgm:pt>
    <dgm:pt modelId="{29804ABD-88CD-4EE6-81CB-3BE0871E0F0E}" type="sibTrans" cxnId="{5A6F8B04-53EA-440E-81AF-636CF2C755B0}">
      <dgm:prSet/>
      <dgm:spPr/>
      <dgm:t>
        <a:bodyPr/>
        <a:lstStyle/>
        <a:p>
          <a:endParaRPr lang="en-US"/>
        </a:p>
      </dgm:t>
    </dgm:pt>
    <dgm:pt modelId="{FCDADE31-D799-47D7-8184-90D497C7AE7D}">
      <dgm:prSet phldrT="[Text]"/>
      <dgm:spPr/>
      <dgm:t>
        <a:bodyPr/>
        <a:lstStyle/>
        <a:p>
          <a:r>
            <a:rPr lang="en-US" dirty="0">
              <a:latin typeface="+mj-lt"/>
            </a:rPr>
            <a:t>NGO</a:t>
          </a:r>
        </a:p>
      </dgm:t>
    </dgm:pt>
    <dgm:pt modelId="{02032CF2-3B05-419D-8BC2-EFD0AB82245B}" type="parTrans" cxnId="{E6B0CF09-7876-4D5A-B2B3-AB9186996B0A}">
      <dgm:prSet/>
      <dgm:spPr/>
      <dgm:t>
        <a:bodyPr/>
        <a:lstStyle/>
        <a:p>
          <a:endParaRPr lang="en-US"/>
        </a:p>
      </dgm:t>
    </dgm:pt>
    <dgm:pt modelId="{F47D25F8-2DA8-4FB5-926A-ADE451EF79E3}" type="sibTrans" cxnId="{E6B0CF09-7876-4D5A-B2B3-AB9186996B0A}">
      <dgm:prSet/>
      <dgm:spPr/>
      <dgm:t>
        <a:bodyPr/>
        <a:lstStyle/>
        <a:p>
          <a:endParaRPr lang="en-US"/>
        </a:p>
      </dgm:t>
    </dgm:pt>
    <dgm:pt modelId="{8E341BE7-58F2-465D-8DED-9F1203B233EA}">
      <dgm:prSet phldrT="[Text]"/>
      <dgm:spPr/>
      <dgm:t>
        <a:bodyPr/>
        <a:lstStyle/>
        <a:p>
          <a:r>
            <a:rPr lang="en-US" dirty="0">
              <a:latin typeface="+mj-lt"/>
            </a:rPr>
            <a:t>Business</a:t>
          </a:r>
        </a:p>
      </dgm:t>
    </dgm:pt>
    <dgm:pt modelId="{720E5490-7FCC-4476-8F63-F815297A3823}" type="parTrans" cxnId="{813F051F-374F-463C-98B9-BFDA9AF838EF}">
      <dgm:prSet/>
      <dgm:spPr/>
      <dgm:t>
        <a:bodyPr/>
        <a:lstStyle/>
        <a:p>
          <a:endParaRPr lang="en-US"/>
        </a:p>
      </dgm:t>
    </dgm:pt>
    <dgm:pt modelId="{EEFFE63D-4B55-455D-A2EB-4EDFE0F39BD9}" type="sibTrans" cxnId="{813F051F-374F-463C-98B9-BFDA9AF838EF}">
      <dgm:prSet/>
      <dgm:spPr/>
      <dgm:t>
        <a:bodyPr/>
        <a:lstStyle/>
        <a:p>
          <a:endParaRPr lang="en-US"/>
        </a:p>
      </dgm:t>
    </dgm:pt>
    <dgm:pt modelId="{E8146F3A-FD64-4E50-A185-6C4D85FD1E2D}">
      <dgm:prSet phldrT="[Text]"/>
      <dgm:spPr/>
      <dgm:t>
        <a:bodyPr/>
        <a:lstStyle/>
        <a:p>
          <a:r>
            <a:rPr lang="en-US" dirty="0">
              <a:latin typeface="+mj-lt"/>
            </a:rPr>
            <a:t>Think-tank 2</a:t>
          </a:r>
        </a:p>
      </dgm:t>
    </dgm:pt>
    <dgm:pt modelId="{A2E429B2-C571-4D0B-ACF8-D9FB55EBA98F}" type="parTrans" cxnId="{68CC29AF-21AF-4547-9910-F0849E45C5F1}">
      <dgm:prSet/>
      <dgm:spPr/>
      <dgm:t>
        <a:bodyPr/>
        <a:lstStyle/>
        <a:p>
          <a:endParaRPr lang="en-US"/>
        </a:p>
      </dgm:t>
    </dgm:pt>
    <dgm:pt modelId="{7FC16D26-CCFE-4F04-B203-0AB15CD4B64F}" type="sibTrans" cxnId="{68CC29AF-21AF-4547-9910-F0849E45C5F1}">
      <dgm:prSet/>
      <dgm:spPr/>
      <dgm:t>
        <a:bodyPr/>
        <a:lstStyle/>
        <a:p>
          <a:endParaRPr lang="en-US"/>
        </a:p>
      </dgm:t>
    </dgm:pt>
    <dgm:pt modelId="{6B59CF57-0273-4B65-A6E7-1DDB03D1C137}">
      <dgm:prSet phldrT="[Text]"/>
      <dgm:spPr/>
      <dgm:t>
        <a:bodyPr/>
        <a:lstStyle/>
        <a:p>
          <a:r>
            <a:rPr lang="en-US" dirty="0">
              <a:latin typeface="+mj-lt"/>
            </a:rPr>
            <a:t>SPAD</a:t>
          </a:r>
        </a:p>
      </dgm:t>
    </dgm:pt>
    <dgm:pt modelId="{009EF5BC-E54D-44E9-BF21-7960B2265AB5}" type="parTrans" cxnId="{25337551-48BE-48B7-B36A-8FA19EB2CD14}">
      <dgm:prSet/>
      <dgm:spPr/>
      <dgm:t>
        <a:bodyPr/>
        <a:lstStyle/>
        <a:p>
          <a:endParaRPr lang="en-US"/>
        </a:p>
      </dgm:t>
    </dgm:pt>
    <dgm:pt modelId="{5721205F-9E08-4A93-8262-87BC47529959}" type="sibTrans" cxnId="{25337551-48BE-48B7-B36A-8FA19EB2CD14}">
      <dgm:prSet/>
      <dgm:spPr/>
      <dgm:t>
        <a:bodyPr/>
        <a:lstStyle/>
        <a:p>
          <a:endParaRPr lang="en-US"/>
        </a:p>
      </dgm:t>
    </dgm:pt>
    <dgm:pt modelId="{2AFC5FBA-BBAC-4392-A995-FBC6C2BFAC5B}" type="pres">
      <dgm:prSet presAssocID="{450F18EA-5011-4168-A470-F09E277ECE2B}" presName="cycle" presStyleCnt="0">
        <dgm:presLayoutVars>
          <dgm:dir/>
          <dgm:resizeHandles val="exact"/>
        </dgm:presLayoutVars>
      </dgm:prSet>
      <dgm:spPr/>
    </dgm:pt>
    <dgm:pt modelId="{0BF9BA45-4B38-4821-8A16-D656B70AC693}" type="pres">
      <dgm:prSet presAssocID="{4FDFF8D8-F097-4FFE-BEF2-19BB853B5A41}" presName="dummy" presStyleCnt="0"/>
      <dgm:spPr/>
    </dgm:pt>
    <dgm:pt modelId="{66760F55-544A-4651-A0D6-8A66E3218479}" type="pres">
      <dgm:prSet presAssocID="{4FDFF8D8-F097-4FFE-BEF2-19BB853B5A41}" presName="node" presStyleLbl="revTx" presStyleIdx="0" presStyleCnt="5" custScaleX="147630" custRadScaleRad="97957" custRadScaleInc="-1106">
        <dgm:presLayoutVars>
          <dgm:bulletEnabled val="1"/>
        </dgm:presLayoutVars>
      </dgm:prSet>
      <dgm:spPr/>
    </dgm:pt>
    <dgm:pt modelId="{B90E58A7-5358-4223-8941-A4A75EB5F7F5}" type="pres">
      <dgm:prSet presAssocID="{29804ABD-88CD-4EE6-81CB-3BE0871E0F0E}" presName="sibTrans" presStyleLbl="node1" presStyleIdx="0" presStyleCnt="5"/>
      <dgm:spPr/>
    </dgm:pt>
    <dgm:pt modelId="{FB47E7C9-918A-4D73-9B9E-B555C9EF01B9}" type="pres">
      <dgm:prSet presAssocID="{FCDADE31-D799-47D7-8184-90D497C7AE7D}" presName="dummy" presStyleCnt="0"/>
      <dgm:spPr/>
    </dgm:pt>
    <dgm:pt modelId="{E286ACD2-220C-4AD2-8855-53624F1C48E5}" type="pres">
      <dgm:prSet presAssocID="{FCDADE31-D799-47D7-8184-90D497C7AE7D}" presName="node" presStyleLbl="revTx" presStyleIdx="1" presStyleCnt="5" custRadScaleRad="90468" custRadScaleInc="6563">
        <dgm:presLayoutVars>
          <dgm:bulletEnabled val="1"/>
        </dgm:presLayoutVars>
      </dgm:prSet>
      <dgm:spPr/>
    </dgm:pt>
    <dgm:pt modelId="{14CDEC86-268A-4AB1-B3E1-3B2688D68CA8}" type="pres">
      <dgm:prSet presAssocID="{F47D25F8-2DA8-4FB5-926A-ADE451EF79E3}" presName="sibTrans" presStyleLbl="node1" presStyleIdx="1" presStyleCnt="5"/>
      <dgm:spPr/>
    </dgm:pt>
    <dgm:pt modelId="{FFBA6F43-1B33-4BF6-9408-62D58B842628}" type="pres">
      <dgm:prSet presAssocID="{8E341BE7-58F2-465D-8DED-9F1203B233EA}" presName="dummy" presStyleCnt="0"/>
      <dgm:spPr/>
    </dgm:pt>
    <dgm:pt modelId="{992F9889-5043-4DF6-95A7-AD06DE866060}" type="pres">
      <dgm:prSet presAssocID="{8E341BE7-58F2-465D-8DED-9F1203B233EA}" presName="node" presStyleLbl="revTx" presStyleIdx="2" presStyleCnt="5">
        <dgm:presLayoutVars>
          <dgm:bulletEnabled val="1"/>
        </dgm:presLayoutVars>
      </dgm:prSet>
      <dgm:spPr/>
    </dgm:pt>
    <dgm:pt modelId="{8CDB3F5D-5E9B-447C-B9CE-07B97A78C631}" type="pres">
      <dgm:prSet presAssocID="{EEFFE63D-4B55-455D-A2EB-4EDFE0F39BD9}" presName="sibTrans" presStyleLbl="node1" presStyleIdx="2" presStyleCnt="5"/>
      <dgm:spPr/>
    </dgm:pt>
    <dgm:pt modelId="{1E8DA696-D11C-41B8-A7F7-AD0274198B5C}" type="pres">
      <dgm:prSet presAssocID="{E8146F3A-FD64-4E50-A185-6C4D85FD1E2D}" presName="dummy" presStyleCnt="0"/>
      <dgm:spPr/>
    </dgm:pt>
    <dgm:pt modelId="{CB0FC139-A577-4CB6-931B-F3E1B7D1A3AD}" type="pres">
      <dgm:prSet presAssocID="{E8146F3A-FD64-4E50-A185-6C4D85FD1E2D}" presName="node" presStyleLbl="revTx" presStyleIdx="3" presStyleCnt="5" custScaleX="206391">
        <dgm:presLayoutVars>
          <dgm:bulletEnabled val="1"/>
        </dgm:presLayoutVars>
      </dgm:prSet>
      <dgm:spPr/>
    </dgm:pt>
    <dgm:pt modelId="{0A53EAB6-8913-4A05-854F-B4967A1A827E}" type="pres">
      <dgm:prSet presAssocID="{7FC16D26-CCFE-4F04-B203-0AB15CD4B64F}" presName="sibTrans" presStyleLbl="node1" presStyleIdx="3" presStyleCnt="5" custLinFactNeighborX="-6091" custLinFactNeighborY="-403"/>
      <dgm:spPr/>
    </dgm:pt>
    <dgm:pt modelId="{72D981FF-C814-4BD1-8E5D-E224B79D7BED}" type="pres">
      <dgm:prSet presAssocID="{6B59CF57-0273-4B65-A6E7-1DDB03D1C137}" presName="dummy" presStyleCnt="0"/>
      <dgm:spPr/>
    </dgm:pt>
    <dgm:pt modelId="{45BCAD6A-72D1-418A-B9D2-2C5A8844C1E7}" type="pres">
      <dgm:prSet presAssocID="{6B59CF57-0273-4B65-A6E7-1DDB03D1C137}" presName="node" presStyleLbl="revTx" presStyleIdx="4" presStyleCnt="5" custRadScaleRad="109742" custRadScaleInc="-19075">
        <dgm:presLayoutVars>
          <dgm:bulletEnabled val="1"/>
        </dgm:presLayoutVars>
      </dgm:prSet>
      <dgm:spPr/>
    </dgm:pt>
    <dgm:pt modelId="{AABE8D83-2E5E-4AC3-AD0B-EA3CBB1DD08D}" type="pres">
      <dgm:prSet presAssocID="{5721205F-9E08-4A93-8262-87BC47529959}" presName="sibTrans" presStyleLbl="node1" presStyleIdx="4" presStyleCnt="5" custLinFactNeighborX="845" custLinFactNeighborY="211"/>
      <dgm:spPr/>
    </dgm:pt>
  </dgm:ptLst>
  <dgm:cxnLst>
    <dgm:cxn modelId="{5A6F8B04-53EA-440E-81AF-636CF2C755B0}" srcId="{450F18EA-5011-4168-A470-F09E277ECE2B}" destId="{4FDFF8D8-F097-4FFE-BEF2-19BB853B5A41}" srcOrd="0" destOrd="0" parTransId="{40990D5E-BE39-4425-98EF-B7B29269535F}" sibTransId="{29804ABD-88CD-4EE6-81CB-3BE0871E0F0E}"/>
    <dgm:cxn modelId="{E6B0CF09-7876-4D5A-B2B3-AB9186996B0A}" srcId="{450F18EA-5011-4168-A470-F09E277ECE2B}" destId="{FCDADE31-D799-47D7-8184-90D497C7AE7D}" srcOrd="1" destOrd="0" parTransId="{02032CF2-3B05-419D-8BC2-EFD0AB82245B}" sibTransId="{F47D25F8-2DA8-4FB5-926A-ADE451EF79E3}"/>
    <dgm:cxn modelId="{813F051F-374F-463C-98B9-BFDA9AF838EF}" srcId="{450F18EA-5011-4168-A470-F09E277ECE2B}" destId="{8E341BE7-58F2-465D-8DED-9F1203B233EA}" srcOrd="2" destOrd="0" parTransId="{720E5490-7FCC-4476-8F63-F815297A3823}" sibTransId="{EEFFE63D-4B55-455D-A2EB-4EDFE0F39BD9}"/>
    <dgm:cxn modelId="{867D3E1F-88C8-4D64-8B02-80C5A685CAD1}" type="presOf" srcId="{EEFFE63D-4B55-455D-A2EB-4EDFE0F39BD9}" destId="{8CDB3F5D-5E9B-447C-B9CE-07B97A78C631}" srcOrd="0" destOrd="0" presId="urn:microsoft.com/office/officeart/2005/8/layout/cycle1"/>
    <dgm:cxn modelId="{182CA427-874F-48ED-8B02-4A30AB23F761}" type="presOf" srcId="{7FC16D26-CCFE-4F04-B203-0AB15CD4B64F}" destId="{0A53EAB6-8913-4A05-854F-B4967A1A827E}" srcOrd="0" destOrd="0" presId="urn:microsoft.com/office/officeart/2005/8/layout/cycle1"/>
    <dgm:cxn modelId="{5E4AE73E-DA9F-48A2-9155-7FC017A6F403}" type="presOf" srcId="{FCDADE31-D799-47D7-8184-90D497C7AE7D}" destId="{E286ACD2-220C-4AD2-8855-53624F1C48E5}" srcOrd="0" destOrd="0" presId="urn:microsoft.com/office/officeart/2005/8/layout/cycle1"/>
    <dgm:cxn modelId="{3288ED4E-7284-4C1C-8413-E1E2F045712F}" type="presOf" srcId="{E8146F3A-FD64-4E50-A185-6C4D85FD1E2D}" destId="{CB0FC139-A577-4CB6-931B-F3E1B7D1A3AD}" srcOrd="0" destOrd="0" presId="urn:microsoft.com/office/officeart/2005/8/layout/cycle1"/>
    <dgm:cxn modelId="{25337551-48BE-48B7-B36A-8FA19EB2CD14}" srcId="{450F18EA-5011-4168-A470-F09E277ECE2B}" destId="{6B59CF57-0273-4B65-A6E7-1DDB03D1C137}" srcOrd="4" destOrd="0" parTransId="{009EF5BC-E54D-44E9-BF21-7960B2265AB5}" sibTransId="{5721205F-9E08-4A93-8262-87BC47529959}"/>
    <dgm:cxn modelId="{A439B581-A825-4173-8C4C-BAC3AB3039E3}" type="presOf" srcId="{8E341BE7-58F2-465D-8DED-9F1203B233EA}" destId="{992F9889-5043-4DF6-95A7-AD06DE866060}" srcOrd="0" destOrd="0" presId="urn:microsoft.com/office/officeart/2005/8/layout/cycle1"/>
    <dgm:cxn modelId="{E204768E-9FAC-4F2E-AA35-0F999171680F}" type="presOf" srcId="{29804ABD-88CD-4EE6-81CB-3BE0871E0F0E}" destId="{B90E58A7-5358-4223-8941-A4A75EB5F7F5}" srcOrd="0" destOrd="0" presId="urn:microsoft.com/office/officeart/2005/8/layout/cycle1"/>
    <dgm:cxn modelId="{68CC29AF-21AF-4547-9910-F0849E45C5F1}" srcId="{450F18EA-5011-4168-A470-F09E277ECE2B}" destId="{E8146F3A-FD64-4E50-A185-6C4D85FD1E2D}" srcOrd="3" destOrd="0" parTransId="{A2E429B2-C571-4D0B-ACF8-D9FB55EBA98F}" sibTransId="{7FC16D26-CCFE-4F04-B203-0AB15CD4B64F}"/>
    <dgm:cxn modelId="{B27F8FBC-1B08-430D-91F2-68039FCD0B4B}" type="presOf" srcId="{4FDFF8D8-F097-4FFE-BEF2-19BB853B5A41}" destId="{66760F55-544A-4651-A0D6-8A66E3218479}" srcOrd="0" destOrd="0" presId="urn:microsoft.com/office/officeart/2005/8/layout/cycle1"/>
    <dgm:cxn modelId="{B68AFBBE-469E-417B-B79D-A4C0DC1A129E}" type="presOf" srcId="{F47D25F8-2DA8-4FB5-926A-ADE451EF79E3}" destId="{14CDEC86-268A-4AB1-B3E1-3B2688D68CA8}" srcOrd="0" destOrd="0" presId="urn:microsoft.com/office/officeart/2005/8/layout/cycle1"/>
    <dgm:cxn modelId="{112C9BC4-83D0-446D-8810-83574DCEF6EA}" type="presOf" srcId="{6B59CF57-0273-4B65-A6E7-1DDB03D1C137}" destId="{45BCAD6A-72D1-418A-B9D2-2C5A8844C1E7}" srcOrd="0" destOrd="0" presId="urn:microsoft.com/office/officeart/2005/8/layout/cycle1"/>
    <dgm:cxn modelId="{0EAD73C8-3D2C-4D7E-B2EA-C9CA294660BF}" type="presOf" srcId="{450F18EA-5011-4168-A470-F09E277ECE2B}" destId="{2AFC5FBA-BBAC-4392-A995-FBC6C2BFAC5B}" srcOrd="0" destOrd="0" presId="urn:microsoft.com/office/officeart/2005/8/layout/cycle1"/>
    <dgm:cxn modelId="{91F8F0E6-0C85-42A7-9801-DC57FB4BFF44}" type="presOf" srcId="{5721205F-9E08-4A93-8262-87BC47529959}" destId="{AABE8D83-2E5E-4AC3-AD0B-EA3CBB1DD08D}" srcOrd="0" destOrd="0" presId="urn:microsoft.com/office/officeart/2005/8/layout/cycle1"/>
    <dgm:cxn modelId="{556C9F92-6763-4060-85FF-76DCD2E17928}" type="presParOf" srcId="{2AFC5FBA-BBAC-4392-A995-FBC6C2BFAC5B}" destId="{0BF9BA45-4B38-4821-8A16-D656B70AC693}" srcOrd="0" destOrd="0" presId="urn:microsoft.com/office/officeart/2005/8/layout/cycle1"/>
    <dgm:cxn modelId="{315C1B79-15C6-4042-9085-7856AA8B9C02}" type="presParOf" srcId="{2AFC5FBA-BBAC-4392-A995-FBC6C2BFAC5B}" destId="{66760F55-544A-4651-A0D6-8A66E3218479}" srcOrd="1" destOrd="0" presId="urn:microsoft.com/office/officeart/2005/8/layout/cycle1"/>
    <dgm:cxn modelId="{8944E9D6-E414-4E61-9849-D5503994F16E}" type="presParOf" srcId="{2AFC5FBA-BBAC-4392-A995-FBC6C2BFAC5B}" destId="{B90E58A7-5358-4223-8941-A4A75EB5F7F5}" srcOrd="2" destOrd="0" presId="urn:microsoft.com/office/officeart/2005/8/layout/cycle1"/>
    <dgm:cxn modelId="{B2A2F739-7AEA-4B27-A24B-C702550DD68D}" type="presParOf" srcId="{2AFC5FBA-BBAC-4392-A995-FBC6C2BFAC5B}" destId="{FB47E7C9-918A-4D73-9B9E-B555C9EF01B9}" srcOrd="3" destOrd="0" presId="urn:microsoft.com/office/officeart/2005/8/layout/cycle1"/>
    <dgm:cxn modelId="{548CB14E-0875-4FB7-810E-0D209D40077E}" type="presParOf" srcId="{2AFC5FBA-BBAC-4392-A995-FBC6C2BFAC5B}" destId="{E286ACD2-220C-4AD2-8855-53624F1C48E5}" srcOrd="4" destOrd="0" presId="urn:microsoft.com/office/officeart/2005/8/layout/cycle1"/>
    <dgm:cxn modelId="{1765DE47-A9A6-4429-9300-63AB9620F66D}" type="presParOf" srcId="{2AFC5FBA-BBAC-4392-A995-FBC6C2BFAC5B}" destId="{14CDEC86-268A-4AB1-B3E1-3B2688D68CA8}" srcOrd="5" destOrd="0" presId="urn:microsoft.com/office/officeart/2005/8/layout/cycle1"/>
    <dgm:cxn modelId="{A5EBDA40-AC7B-4FE8-9BE5-3D62EBC670BB}" type="presParOf" srcId="{2AFC5FBA-BBAC-4392-A995-FBC6C2BFAC5B}" destId="{FFBA6F43-1B33-4BF6-9408-62D58B842628}" srcOrd="6" destOrd="0" presId="urn:microsoft.com/office/officeart/2005/8/layout/cycle1"/>
    <dgm:cxn modelId="{DFD8265E-82D4-4CB8-99C4-13DBE9813C75}" type="presParOf" srcId="{2AFC5FBA-BBAC-4392-A995-FBC6C2BFAC5B}" destId="{992F9889-5043-4DF6-95A7-AD06DE866060}" srcOrd="7" destOrd="0" presId="urn:microsoft.com/office/officeart/2005/8/layout/cycle1"/>
    <dgm:cxn modelId="{CA9AD360-252D-455F-94DA-4A40FC15B6AD}" type="presParOf" srcId="{2AFC5FBA-BBAC-4392-A995-FBC6C2BFAC5B}" destId="{8CDB3F5D-5E9B-447C-B9CE-07B97A78C631}" srcOrd="8" destOrd="0" presId="urn:microsoft.com/office/officeart/2005/8/layout/cycle1"/>
    <dgm:cxn modelId="{9D00F029-E7B3-432F-B36C-9C3701581EA0}" type="presParOf" srcId="{2AFC5FBA-BBAC-4392-A995-FBC6C2BFAC5B}" destId="{1E8DA696-D11C-41B8-A7F7-AD0274198B5C}" srcOrd="9" destOrd="0" presId="urn:microsoft.com/office/officeart/2005/8/layout/cycle1"/>
    <dgm:cxn modelId="{36D1F272-5EFB-4E6E-A66D-859953388BE0}" type="presParOf" srcId="{2AFC5FBA-BBAC-4392-A995-FBC6C2BFAC5B}" destId="{CB0FC139-A577-4CB6-931B-F3E1B7D1A3AD}" srcOrd="10" destOrd="0" presId="urn:microsoft.com/office/officeart/2005/8/layout/cycle1"/>
    <dgm:cxn modelId="{9B308620-1461-4B91-8A9D-7256C67BF452}" type="presParOf" srcId="{2AFC5FBA-BBAC-4392-A995-FBC6C2BFAC5B}" destId="{0A53EAB6-8913-4A05-854F-B4967A1A827E}" srcOrd="11" destOrd="0" presId="urn:microsoft.com/office/officeart/2005/8/layout/cycle1"/>
    <dgm:cxn modelId="{235EB16C-163D-481D-B58F-45D974EEF9D7}" type="presParOf" srcId="{2AFC5FBA-BBAC-4392-A995-FBC6C2BFAC5B}" destId="{72D981FF-C814-4BD1-8E5D-E224B79D7BED}" srcOrd="12" destOrd="0" presId="urn:microsoft.com/office/officeart/2005/8/layout/cycle1"/>
    <dgm:cxn modelId="{D1F18949-2C8E-4E75-9D63-87B6213CF2D7}" type="presParOf" srcId="{2AFC5FBA-BBAC-4392-A995-FBC6C2BFAC5B}" destId="{45BCAD6A-72D1-418A-B9D2-2C5A8844C1E7}" srcOrd="13" destOrd="0" presId="urn:microsoft.com/office/officeart/2005/8/layout/cycle1"/>
    <dgm:cxn modelId="{20DD4249-85BA-423B-ADBE-AEDFCB6060AF}" type="presParOf" srcId="{2AFC5FBA-BBAC-4392-A995-FBC6C2BFAC5B}" destId="{AABE8D83-2E5E-4AC3-AD0B-EA3CBB1DD08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60F55-544A-4651-A0D6-8A66E3218479}">
      <dsp:nvSpPr>
        <dsp:cNvPr id="0" name=""/>
        <dsp:cNvSpPr/>
      </dsp:nvSpPr>
      <dsp:spPr>
        <a:xfrm>
          <a:off x="3570080" y="147045"/>
          <a:ext cx="2053830" cy="13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Think-tank 1</a:t>
          </a:r>
        </a:p>
      </dsp:txBody>
      <dsp:txXfrm>
        <a:off x="3570080" y="147045"/>
        <a:ext cx="2053830" cy="1391201"/>
      </dsp:txXfrm>
    </dsp:sp>
    <dsp:sp modelId="{B90E58A7-5358-4223-8941-A4A75EB5F7F5}">
      <dsp:nvSpPr>
        <dsp:cNvPr id="0" name=""/>
        <dsp:cNvSpPr/>
      </dsp:nvSpPr>
      <dsp:spPr>
        <a:xfrm>
          <a:off x="460661" y="-230453"/>
          <a:ext cx="5221811" cy="5221811"/>
        </a:xfrm>
        <a:prstGeom prst="circularArrow">
          <a:avLst>
            <a:gd name="adj1" fmla="val 5195"/>
            <a:gd name="adj2" fmla="val 335553"/>
            <a:gd name="adj3" fmla="val 127669"/>
            <a:gd name="adj4" fmla="val 20321129"/>
            <a:gd name="adj5" fmla="val 6061"/>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6ACD2-220C-4AD2-8855-53624F1C48E5}">
      <dsp:nvSpPr>
        <dsp:cNvPr id="0" name=""/>
        <dsp:cNvSpPr/>
      </dsp:nvSpPr>
      <dsp:spPr>
        <a:xfrm>
          <a:off x="4550838" y="2691716"/>
          <a:ext cx="1391201" cy="13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NGO</a:t>
          </a:r>
        </a:p>
      </dsp:txBody>
      <dsp:txXfrm>
        <a:off x="4550838" y="2691716"/>
        <a:ext cx="1391201" cy="1391201"/>
      </dsp:txXfrm>
    </dsp:sp>
    <dsp:sp modelId="{14CDEC86-268A-4AB1-B3E1-3B2688D68CA8}">
      <dsp:nvSpPr>
        <dsp:cNvPr id="0" name=""/>
        <dsp:cNvSpPr/>
      </dsp:nvSpPr>
      <dsp:spPr>
        <a:xfrm>
          <a:off x="257517" y="244241"/>
          <a:ext cx="5221811" cy="5221811"/>
        </a:xfrm>
        <a:prstGeom prst="circularArrow">
          <a:avLst>
            <a:gd name="adj1" fmla="val 5195"/>
            <a:gd name="adj2" fmla="val 335553"/>
            <a:gd name="adj3" fmla="val 3366209"/>
            <a:gd name="adj4" fmla="val 1919894"/>
            <a:gd name="adj5" fmla="val 6061"/>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2F9889-5043-4DF6-95A7-AD06DE866060}">
      <dsp:nvSpPr>
        <dsp:cNvPr id="0" name=""/>
        <dsp:cNvSpPr/>
      </dsp:nvSpPr>
      <dsp:spPr>
        <a:xfrm>
          <a:off x="2575832" y="4306429"/>
          <a:ext cx="1391201" cy="13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Business</a:t>
          </a:r>
        </a:p>
      </dsp:txBody>
      <dsp:txXfrm>
        <a:off x="2575832" y="4306429"/>
        <a:ext cx="1391201" cy="1391201"/>
      </dsp:txXfrm>
    </dsp:sp>
    <dsp:sp modelId="{8CDB3F5D-5E9B-447C-B9CE-07B97A78C631}">
      <dsp:nvSpPr>
        <dsp:cNvPr id="0" name=""/>
        <dsp:cNvSpPr/>
      </dsp:nvSpPr>
      <dsp:spPr>
        <a:xfrm>
          <a:off x="660527" y="74109"/>
          <a:ext cx="5221811" cy="5221811"/>
        </a:xfrm>
        <a:prstGeom prst="circularArrow">
          <a:avLst>
            <a:gd name="adj1" fmla="val 5195"/>
            <a:gd name="adj2" fmla="val 335553"/>
            <a:gd name="adj3" fmla="val 8212412"/>
            <a:gd name="adj4" fmla="val 6448228"/>
            <a:gd name="adj5" fmla="val 6061"/>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FC139-A577-4CB6-931B-F3E1B7D1A3AD}">
      <dsp:nvSpPr>
        <dsp:cNvPr id="0" name=""/>
        <dsp:cNvSpPr/>
      </dsp:nvSpPr>
      <dsp:spPr>
        <a:xfrm>
          <a:off x="-367835" y="2705411"/>
          <a:ext cx="2871313" cy="13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Think-tank 2</a:t>
          </a:r>
        </a:p>
      </dsp:txBody>
      <dsp:txXfrm>
        <a:off x="-367835" y="2705411"/>
        <a:ext cx="2871313" cy="1391201"/>
      </dsp:txXfrm>
    </dsp:sp>
    <dsp:sp modelId="{0A53EAB6-8913-4A05-854F-B4967A1A827E}">
      <dsp:nvSpPr>
        <dsp:cNvPr id="0" name=""/>
        <dsp:cNvSpPr/>
      </dsp:nvSpPr>
      <dsp:spPr>
        <a:xfrm>
          <a:off x="296325" y="-387077"/>
          <a:ext cx="5221811" cy="5221811"/>
        </a:xfrm>
        <a:prstGeom prst="circularArrow">
          <a:avLst>
            <a:gd name="adj1" fmla="val 5195"/>
            <a:gd name="adj2" fmla="val 335553"/>
            <a:gd name="adj3" fmla="val 11669270"/>
            <a:gd name="adj4" fmla="val 10112118"/>
            <a:gd name="adj5" fmla="val 6061"/>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CAD6A-72D1-418A-B9D2-2C5A8844C1E7}">
      <dsp:nvSpPr>
        <dsp:cNvPr id="0" name=""/>
        <dsp:cNvSpPr/>
      </dsp:nvSpPr>
      <dsp:spPr>
        <a:xfrm>
          <a:off x="921825" y="58151"/>
          <a:ext cx="1391201" cy="1391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SPAD</a:t>
          </a:r>
        </a:p>
      </dsp:txBody>
      <dsp:txXfrm>
        <a:off x="921825" y="58151"/>
        <a:ext cx="1391201" cy="1391201"/>
      </dsp:txXfrm>
    </dsp:sp>
    <dsp:sp modelId="{AABE8D83-2E5E-4AC3-AD0B-EA3CBB1DD08D}">
      <dsp:nvSpPr>
        <dsp:cNvPr id="0" name=""/>
        <dsp:cNvSpPr/>
      </dsp:nvSpPr>
      <dsp:spPr>
        <a:xfrm>
          <a:off x="188737" y="4295"/>
          <a:ext cx="5221811" cy="5221811"/>
        </a:xfrm>
        <a:prstGeom prst="circularArrow">
          <a:avLst>
            <a:gd name="adj1" fmla="val 5195"/>
            <a:gd name="adj2" fmla="val 335553"/>
            <a:gd name="adj3" fmla="val 17099399"/>
            <a:gd name="adj4" fmla="val 15539417"/>
            <a:gd name="adj5" fmla="val 6061"/>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72" tIns="49536" rIns="99072" bIns="49536"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2" tIns="49536" rIns="99072" bIns="49536" rtlCol="0"/>
          <a:lstStyle>
            <a:lvl1pPr algn="r">
              <a:defRPr sz="1300"/>
            </a:lvl1pPr>
          </a:lstStyle>
          <a:p>
            <a:fld id="{76BB2840-AE61-4EB3-8EC0-A49680E9F0D5}" type="datetimeFigureOut">
              <a:rPr lang="en-GB" smtClean="0"/>
              <a:t>24/01/2023</a:t>
            </a:fld>
            <a:endParaRPr lang="en-GB"/>
          </a:p>
        </p:txBody>
      </p:sp>
      <p:sp>
        <p:nvSpPr>
          <p:cNvPr id="4" name="Slide Image Placeholder 3"/>
          <p:cNvSpPr>
            <a:spLocks noGrp="1" noRot="1" noChangeAspect="1"/>
          </p:cNvSpPr>
          <p:nvPr>
            <p:ph type="sldImg" idx="2"/>
          </p:nvPr>
        </p:nvSpPr>
        <p:spPr>
          <a:xfrm>
            <a:off x="484188" y="1279525"/>
            <a:ext cx="6135687" cy="3452813"/>
          </a:xfrm>
          <a:prstGeom prst="rect">
            <a:avLst/>
          </a:prstGeom>
          <a:noFill/>
          <a:ln w="12700">
            <a:solidFill>
              <a:prstClr val="black"/>
            </a:solidFill>
          </a:ln>
        </p:spPr>
        <p:txBody>
          <a:bodyPr vert="horz" lIns="99072" tIns="49536" rIns="99072" bIns="49536"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72" tIns="49536" rIns="99072" bIns="4953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8427" cy="513507"/>
          </a:xfrm>
          <a:prstGeom prst="rect">
            <a:avLst/>
          </a:prstGeom>
        </p:spPr>
        <p:txBody>
          <a:bodyPr vert="horz" lIns="99072" tIns="49536" rIns="99072" bIns="49536"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2" tIns="49536" rIns="99072" bIns="49536" rtlCol="0" anchor="b"/>
          <a:lstStyle>
            <a:lvl1pPr algn="r">
              <a:defRPr sz="1300"/>
            </a:lvl1pPr>
          </a:lstStyle>
          <a:p>
            <a:fld id="{BB78DD2A-58DB-426E-BE54-255DBAD5880E}" type="slidenum">
              <a:rPr lang="en-GB" smtClean="0"/>
              <a:t>‹#›</a:t>
            </a:fld>
            <a:endParaRPr lang="en-GB"/>
          </a:p>
        </p:txBody>
      </p:sp>
    </p:spTree>
    <p:extLst>
      <p:ext uri="{BB962C8B-B14F-4D97-AF65-F5344CB8AC3E}">
        <p14:creationId xmlns:p14="http://schemas.microsoft.com/office/powerpoint/2010/main" val="418183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1400"/>
            <a:r>
              <a:rPr lang="en-GB" sz="1300" dirty="0"/>
              <a:t>Sociology of Knowledge, Political Sociology, Policy Knowledge</a:t>
            </a:r>
          </a:p>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1</a:t>
            </a:fld>
            <a:endParaRPr lang="en-GB"/>
          </a:p>
        </p:txBody>
      </p:sp>
    </p:spTree>
    <p:extLst>
      <p:ext uri="{BB962C8B-B14F-4D97-AF65-F5344CB8AC3E}">
        <p14:creationId xmlns:p14="http://schemas.microsoft.com/office/powerpoint/2010/main" val="133742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11</a:t>
            </a:fld>
            <a:endParaRPr lang="en-GB"/>
          </a:p>
        </p:txBody>
      </p:sp>
    </p:spTree>
    <p:extLst>
      <p:ext uri="{BB962C8B-B14F-4D97-AF65-F5344CB8AC3E}">
        <p14:creationId xmlns:p14="http://schemas.microsoft.com/office/powerpoint/2010/main" val="413684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78DD2A-58DB-426E-BE54-255DBAD5880E}" type="slidenum">
              <a:rPr lang="en-GB" smtClean="0"/>
              <a:t>12</a:t>
            </a:fld>
            <a:endParaRPr lang="en-GB"/>
          </a:p>
        </p:txBody>
      </p:sp>
    </p:spTree>
    <p:extLst>
      <p:ext uri="{BB962C8B-B14F-4D97-AF65-F5344CB8AC3E}">
        <p14:creationId xmlns:p14="http://schemas.microsoft.com/office/powerpoint/2010/main" val="161787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2</a:t>
            </a:fld>
            <a:endParaRPr lang="en-GB"/>
          </a:p>
        </p:txBody>
      </p:sp>
    </p:spTree>
    <p:extLst>
      <p:ext uri="{BB962C8B-B14F-4D97-AF65-F5344CB8AC3E}">
        <p14:creationId xmlns:p14="http://schemas.microsoft.com/office/powerpoint/2010/main" val="392773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3</a:t>
            </a:fld>
            <a:endParaRPr lang="en-GB"/>
          </a:p>
        </p:txBody>
      </p:sp>
    </p:spTree>
    <p:extLst>
      <p:ext uri="{BB962C8B-B14F-4D97-AF65-F5344CB8AC3E}">
        <p14:creationId xmlns:p14="http://schemas.microsoft.com/office/powerpoint/2010/main" val="284840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4</a:t>
            </a:fld>
            <a:endParaRPr lang="en-GB"/>
          </a:p>
        </p:txBody>
      </p:sp>
    </p:spTree>
    <p:extLst>
      <p:ext uri="{BB962C8B-B14F-4D97-AF65-F5344CB8AC3E}">
        <p14:creationId xmlns:p14="http://schemas.microsoft.com/office/powerpoint/2010/main" val="104606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5</a:t>
            </a:fld>
            <a:endParaRPr lang="en-GB"/>
          </a:p>
        </p:txBody>
      </p:sp>
    </p:spTree>
    <p:extLst>
      <p:ext uri="{BB962C8B-B14F-4D97-AF65-F5344CB8AC3E}">
        <p14:creationId xmlns:p14="http://schemas.microsoft.com/office/powerpoint/2010/main" val="212400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6</a:t>
            </a:fld>
            <a:endParaRPr lang="en-GB"/>
          </a:p>
        </p:txBody>
      </p:sp>
    </p:spTree>
    <p:extLst>
      <p:ext uri="{BB962C8B-B14F-4D97-AF65-F5344CB8AC3E}">
        <p14:creationId xmlns:p14="http://schemas.microsoft.com/office/powerpoint/2010/main" val="425301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p>
        </p:txBody>
      </p:sp>
      <p:sp>
        <p:nvSpPr>
          <p:cNvPr id="4" name="Slide Number Placeholder 3"/>
          <p:cNvSpPr>
            <a:spLocks noGrp="1"/>
          </p:cNvSpPr>
          <p:nvPr>
            <p:ph type="sldNum" sz="quarter" idx="10"/>
          </p:nvPr>
        </p:nvSpPr>
        <p:spPr/>
        <p:txBody>
          <a:bodyPr/>
          <a:lstStyle/>
          <a:p>
            <a:fld id="{BB78DD2A-58DB-426E-BE54-255DBAD5880E}" type="slidenum">
              <a:rPr lang="en-GB" smtClean="0"/>
              <a:t>7</a:t>
            </a:fld>
            <a:endParaRPr lang="en-GB" dirty="0"/>
          </a:p>
        </p:txBody>
      </p:sp>
    </p:spTree>
    <p:extLst>
      <p:ext uri="{BB962C8B-B14F-4D97-AF65-F5344CB8AC3E}">
        <p14:creationId xmlns:p14="http://schemas.microsoft.com/office/powerpoint/2010/main" val="145367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Thought </a:t>
            </a:r>
            <a:r>
              <a:rPr lang="en-GB" sz="1300" dirty="0" err="1"/>
              <a:t>resoruces</a:t>
            </a:r>
            <a:r>
              <a:rPr lang="en-GB" sz="1300" dirty="0"/>
              <a:t> are helpful for understanding the production of knowledge at the individual and organisational level it is also important to think about the sustaining of the macro structure</a:t>
            </a:r>
          </a:p>
          <a:p>
            <a:endParaRPr lang="en-GB" sz="1300" dirty="0"/>
          </a:p>
          <a:p>
            <a:r>
              <a:rPr lang="en-GB" sz="1300" dirty="0"/>
              <a:t>I propose this can be done </a:t>
            </a:r>
            <a:r>
              <a:rPr lang="en-GB" sz="1300" dirty="0" err="1"/>
              <a:t>thrugh</a:t>
            </a:r>
            <a:r>
              <a:rPr lang="en-GB" sz="1300" dirty="0"/>
              <a:t> the study of individual career trajectories through the revolving door </a:t>
            </a:r>
          </a:p>
          <a:p>
            <a:endParaRPr lang="en-GB" sz="1300" dirty="0"/>
          </a:p>
          <a:p>
            <a:r>
              <a:rPr lang="en-GB" sz="1300" dirty="0"/>
              <a:t>During this 5 year period I will also seek funding for a project on the demographics and careers of policy workers to explore whether and how attributes such as educational background and gender interact with career prestige and ability to influence within the policy intellectual community. Using the longitudinal data I have gathered will enable me to explore the spectrum of policy intellectual career trajectories of network actors (and their associated expertise) who take on governmental and non-governmental roles. This project will be the first in-depth study of the machinations of, and power dynamics at play, within </a:t>
            </a:r>
            <a:r>
              <a:rPr lang="en-GB" sz="1300" dirty="0" err="1"/>
              <a:t>‘the</a:t>
            </a:r>
            <a:r>
              <a:rPr lang="en-GB" sz="1300" dirty="0"/>
              <a:t> revolving door’ of the British knowledge-policy nexus. I will be able to identify the powerful professionals who not only shape policy discourses but also influence legislation, as well as those who become isolated or drop out of the nexus. I aim to apply to the </a:t>
            </a:r>
            <a:r>
              <a:rPr lang="en-GB" sz="1300" i="1" dirty="0"/>
              <a:t>Hewlett Foundation</a:t>
            </a:r>
            <a:r>
              <a:rPr lang="en-GB" sz="1300" dirty="0"/>
              <a:t> and the </a:t>
            </a:r>
            <a:r>
              <a:rPr lang="en-GB" sz="1300" i="1" dirty="0"/>
              <a:t>International Social Research Foundation </a:t>
            </a:r>
            <a:r>
              <a:rPr lang="en-GB" sz="1300" dirty="0"/>
              <a:t>in 2022 for a grant to fund in-depth fieldwork based on the initial quantitative research. This strand of research will make a significant contribution to the study of policy expertise and policy knowledge, as the vast majority of research focuses on the discursive or institutional arrangements rather than policy as an industry with a labour force</a:t>
            </a:r>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8</a:t>
            </a:fld>
            <a:endParaRPr lang="en-GB" dirty="0"/>
          </a:p>
        </p:txBody>
      </p:sp>
    </p:spTree>
    <p:extLst>
      <p:ext uri="{BB962C8B-B14F-4D97-AF65-F5344CB8AC3E}">
        <p14:creationId xmlns:p14="http://schemas.microsoft.com/office/powerpoint/2010/main" val="128997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8DD2A-58DB-426E-BE54-255DBAD5880E}" type="slidenum">
              <a:rPr lang="en-GB" smtClean="0"/>
              <a:t>9</a:t>
            </a:fld>
            <a:endParaRPr lang="en-GB"/>
          </a:p>
        </p:txBody>
      </p:sp>
    </p:spTree>
    <p:extLst>
      <p:ext uri="{BB962C8B-B14F-4D97-AF65-F5344CB8AC3E}">
        <p14:creationId xmlns:p14="http://schemas.microsoft.com/office/powerpoint/2010/main" val="198960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591" y="965352"/>
            <a:ext cx="11189368" cy="3439351"/>
          </a:xfrm>
        </p:spPr>
        <p:txBody>
          <a:bodyPr/>
          <a:lstStyle/>
          <a:p>
            <a:r>
              <a:rPr lang="en-GB" dirty="0"/>
              <a:t>Understanding Knowledge Challenges</a:t>
            </a:r>
            <a:endParaRPr lang="en-US" dirty="0"/>
          </a:p>
        </p:txBody>
      </p:sp>
      <p:sp>
        <p:nvSpPr>
          <p:cNvPr id="3" name="Subtitle 2"/>
          <p:cNvSpPr>
            <a:spLocks noGrp="1"/>
          </p:cNvSpPr>
          <p:nvPr>
            <p:ph type="subTitle" idx="1"/>
          </p:nvPr>
        </p:nvSpPr>
        <p:spPr>
          <a:xfrm>
            <a:off x="1597241" y="4443663"/>
            <a:ext cx="8229601" cy="1282223"/>
          </a:xfrm>
        </p:spPr>
        <p:txBody>
          <a:bodyPr>
            <a:normAutofit/>
          </a:bodyPr>
          <a:lstStyle/>
          <a:p>
            <a:r>
              <a:rPr lang="en-GB" dirty="0">
                <a:latin typeface="+mj-lt"/>
              </a:rPr>
              <a:t> </a:t>
            </a:r>
            <a:r>
              <a:rPr lang="en-GB" sz="1900" dirty="0">
                <a:latin typeface="+mj-lt"/>
              </a:rPr>
              <a:t>Jordan </a:t>
            </a:r>
            <a:r>
              <a:rPr lang="en-GB" sz="1900" dirty="0" err="1">
                <a:latin typeface="+mj-lt"/>
              </a:rPr>
              <a:t>Soukias</a:t>
            </a:r>
            <a:r>
              <a:rPr lang="en-GB" sz="1900" dirty="0">
                <a:latin typeface="+mj-lt"/>
              </a:rPr>
              <a:t> Tchilingirian</a:t>
            </a:r>
          </a:p>
          <a:p>
            <a:r>
              <a:rPr lang="en-GB" sz="1900" dirty="0">
                <a:latin typeface="+mj-lt"/>
              </a:rPr>
              <a:t>Department of Social and Policy Sciences, CASP (co-director)</a:t>
            </a:r>
          </a:p>
          <a:p>
            <a:r>
              <a:rPr lang="en-GB" sz="1900" i="1" dirty="0">
                <a:latin typeface="+mj-lt"/>
              </a:rPr>
              <a:t>DoS Sociology, Social Policy, Social Sciences</a:t>
            </a:r>
          </a:p>
        </p:txBody>
      </p:sp>
    </p:spTree>
    <p:extLst>
      <p:ext uri="{BB962C8B-B14F-4D97-AF65-F5344CB8AC3E}">
        <p14:creationId xmlns:p14="http://schemas.microsoft.com/office/powerpoint/2010/main" val="369381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EB33-88C9-487C-B2A2-9D95F755470B}"/>
              </a:ext>
            </a:extLst>
          </p:cNvPr>
          <p:cNvSpPr>
            <a:spLocks noGrp="1"/>
          </p:cNvSpPr>
          <p:nvPr>
            <p:ph type="title"/>
          </p:nvPr>
        </p:nvSpPr>
        <p:spPr>
          <a:xfrm>
            <a:off x="1371599" y="232348"/>
            <a:ext cx="9601200" cy="936885"/>
          </a:xfrm>
        </p:spPr>
        <p:txBody>
          <a:bodyPr/>
          <a:lstStyle/>
          <a:p>
            <a:r>
              <a:rPr lang="en-GB" dirty="0"/>
              <a:t>Answers key questions</a:t>
            </a:r>
          </a:p>
        </p:txBody>
      </p:sp>
      <p:sp>
        <p:nvSpPr>
          <p:cNvPr id="3" name="Content Placeholder 2">
            <a:extLst>
              <a:ext uri="{FF2B5EF4-FFF2-40B4-BE49-F238E27FC236}">
                <a16:creationId xmlns:a16="http://schemas.microsoft.com/office/drawing/2014/main" id="{C4671232-5D44-48F3-8AD7-8CED806F17E4}"/>
              </a:ext>
            </a:extLst>
          </p:cNvPr>
          <p:cNvSpPr>
            <a:spLocks noGrp="1"/>
          </p:cNvSpPr>
          <p:nvPr>
            <p:ph idx="1"/>
          </p:nvPr>
        </p:nvSpPr>
        <p:spPr>
          <a:xfrm>
            <a:off x="1371599" y="962527"/>
            <a:ext cx="10245777" cy="5663126"/>
          </a:xfrm>
        </p:spPr>
        <p:txBody>
          <a:bodyPr>
            <a:normAutofit fontScale="92500" lnSpcReduction="10000"/>
          </a:bodyPr>
          <a:lstStyle/>
          <a:p>
            <a:pPr algn="just">
              <a:lnSpc>
                <a:spcPct val="150000"/>
              </a:lnSpc>
            </a:pPr>
            <a:r>
              <a:rPr lang="en-GB" b="1" i="0" u="none" strike="noStrike" dirty="0">
                <a:effectLst/>
                <a:latin typeface="+mj-lt"/>
                <a:ea typeface="Times New Roman" panose="02020603050405020304" pitchFamily="18" charset="0"/>
                <a:cs typeface="Times New Roman" panose="02020603050405020304" pitchFamily="18" charset="0"/>
              </a:rPr>
              <a:t>Who produces knowledge for public policy</a:t>
            </a:r>
            <a:r>
              <a:rPr lang="en-GB" b="0" i="0" u="none" strike="noStrike" dirty="0">
                <a:effectLst/>
                <a:latin typeface="+mj-lt"/>
                <a:ea typeface="Times New Roman" panose="02020603050405020304" pitchFamily="18" charset="0"/>
                <a:cs typeface="Times New Roman" panose="02020603050405020304" pitchFamily="18" charset="0"/>
              </a:rPr>
              <a:t>?</a:t>
            </a:r>
            <a:endParaRPr lang="en-GB" dirty="0">
              <a:effectLst/>
              <a:latin typeface="+mj-lt"/>
              <a:ea typeface="Calibri" panose="020F050202020403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en-GB" b="0" i="0" u="none" strike="noStrike" dirty="0">
                <a:effectLst/>
                <a:latin typeface="+mj-lt"/>
                <a:ea typeface="Times New Roman" panose="02020603050405020304" pitchFamily="18" charset="0"/>
                <a:cs typeface="Times New Roman" panose="02020603050405020304" pitchFamily="18" charset="0"/>
              </a:rPr>
              <a:t>What disciplines and professions are active in public policy </a:t>
            </a:r>
          </a:p>
          <a:p>
            <a:pPr marL="742950" lvl="1" indent="-285750" algn="just">
              <a:lnSpc>
                <a:spcPct val="150000"/>
              </a:lnSpc>
              <a:buFont typeface="Courier New" panose="02070309020205020404" pitchFamily="49" charset="0"/>
              <a:buChar char="o"/>
            </a:pPr>
            <a:r>
              <a:rPr lang="en-GB" i="0" dirty="0">
                <a:latin typeface="+mj-lt"/>
                <a:ea typeface="Times New Roman" panose="02020603050405020304" pitchFamily="18" charset="0"/>
                <a:cs typeface="Times New Roman" panose="02020603050405020304" pitchFamily="18" charset="0"/>
              </a:rPr>
              <a:t>A</a:t>
            </a:r>
            <a:r>
              <a:rPr lang="en-GB" b="0" i="0" u="none" strike="noStrike" dirty="0">
                <a:effectLst/>
                <a:latin typeface="+mj-lt"/>
                <a:ea typeface="Times New Roman" panose="02020603050405020304" pitchFamily="18" charset="0"/>
                <a:cs typeface="Times New Roman" panose="02020603050405020304" pitchFamily="18" charset="0"/>
              </a:rPr>
              <a:t>re their key attributes of experts (sector, gender, nationality and so on)?</a:t>
            </a:r>
            <a:endParaRPr lang="en-GB" dirty="0">
              <a:effectLst/>
              <a:latin typeface="+mj-lt"/>
              <a:ea typeface="Calibri" panose="020F0502020204030204" pitchFamily="34" charset="0"/>
              <a:cs typeface="Times New Roman" panose="02020603050405020304" pitchFamily="18" charset="0"/>
            </a:endParaRPr>
          </a:p>
          <a:p>
            <a:pPr marL="742950" lvl="1" indent="-285750" algn="just">
              <a:lnSpc>
                <a:spcPct val="150000"/>
              </a:lnSpc>
              <a:buFont typeface="Courier New" panose="02070309020205020404" pitchFamily="49" charset="0"/>
              <a:buChar char="o"/>
            </a:pPr>
            <a:r>
              <a:rPr lang="en-GB" b="0" i="0" u="none" strike="noStrike" dirty="0">
                <a:effectLst/>
                <a:latin typeface="+mj-lt"/>
                <a:ea typeface="Times New Roman" panose="02020603050405020304" pitchFamily="18" charset="0"/>
                <a:cs typeface="Times New Roman" panose="02020603050405020304" pitchFamily="18" charset="0"/>
              </a:rPr>
              <a:t>Which actors remain active in producing policy relevant knowledge? </a:t>
            </a:r>
            <a:endParaRPr lang="en-GB" dirty="0">
              <a:effectLst/>
              <a:latin typeface="+mj-lt"/>
              <a:ea typeface="Calibri" panose="020F0502020204030204" pitchFamily="34" charset="0"/>
              <a:cs typeface="Times New Roman" panose="02020603050405020304" pitchFamily="18" charset="0"/>
            </a:endParaRPr>
          </a:p>
          <a:p>
            <a:pPr>
              <a:spcAft>
                <a:spcPts val="800"/>
              </a:spcAft>
            </a:pPr>
            <a:r>
              <a:rPr lang="en-GB" b="1" dirty="0">
                <a:effectLst/>
                <a:latin typeface="+mj-lt"/>
                <a:ea typeface="Calibri" panose="020F0502020204030204" pitchFamily="34" charset="0"/>
                <a:cs typeface="Times New Roman" panose="02020603050405020304" pitchFamily="18" charset="0"/>
              </a:rPr>
              <a:t>How impactful is academic knowledge </a:t>
            </a:r>
            <a:r>
              <a:rPr lang="en-GB" dirty="0">
                <a:effectLst/>
                <a:latin typeface="+mj-lt"/>
                <a:ea typeface="Calibri" panose="020F0502020204030204" pitchFamily="34" charset="0"/>
                <a:cs typeface="Times New Roman" panose="02020603050405020304" pitchFamily="18" charset="0"/>
              </a:rPr>
              <a:t>compared to other sources of knowledge (business, activist, other professions)? </a:t>
            </a:r>
          </a:p>
          <a:p>
            <a:pPr lvl="1">
              <a:spcAft>
                <a:spcPts val="80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Are there better measures and strategies to allow impact?</a:t>
            </a:r>
            <a:endParaRPr lang="en-GB" dirty="0">
              <a:effectLst/>
              <a:latin typeface="+mj-lt"/>
              <a:ea typeface="Calibri" panose="020F0502020204030204" pitchFamily="34" charset="0"/>
              <a:cs typeface="Times New Roman" panose="02020603050405020304" pitchFamily="18" charset="0"/>
            </a:endParaRPr>
          </a:p>
          <a:p>
            <a:pPr>
              <a:spcAft>
                <a:spcPts val="800"/>
              </a:spcAft>
            </a:pPr>
            <a:r>
              <a:rPr lang="en-GB" b="1" dirty="0">
                <a:effectLst/>
                <a:latin typeface="+mj-lt"/>
                <a:ea typeface="Calibri" panose="020F0502020204030204" pitchFamily="34" charset="0"/>
                <a:cs typeface="Times New Roman" panose="02020603050405020304" pitchFamily="18" charset="0"/>
              </a:rPr>
              <a:t>What knowledge is excluded or missed?</a:t>
            </a:r>
          </a:p>
          <a:p>
            <a:pPr>
              <a:spcAft>
                <a:spcPts val="800"/>
              </a:spcAft>
            </a:pPr>
            <a:r>
              <a:rPr lang="en-GB" b="1" dirty="0">
                <a:latin typeface="+mj-lt"/>
                <a:ea typeface="Calibri" panose="020F0502020204030204" pitchFamily="34" charset="0"/>
                <a:cs typeface="Times New Roman" panose="02020603050405020304" pitchFamily="18" charset="0"/>
              </a:rPr>
              <a:t>How does ‘non-knowledge’ circulate in a regime?</a:t>
            </a:r>
            <a:r>
              <a:rPr lang="en-GB" b="1" dirty="0">
                <a:effectLst/>
                <a:latin typeface="+mj-lt"/>
                <a:ea typeface="Calibri" panose="020F0502020204030204" pitchFamily="34" charset="0"/>
                <a:cs typeface="Times New Roman" panose="02020603050405020304" pitchFamily="18" charset="0"/>
              </a:rPr>
              <a:t> </a:t>
            </a:r>
          </a:p>
          <a:p>
            <a:pPr lvl="1">
              <a:spcAft>
                <a:spcPts val="800"/>
              </a:spcAft>
              <a:buFont typeface="Courier New" panose="02070309020205020404" pitchFamily="49" charset="0"/>
              <a:buChar char="o"/>
            </a:pPr>
            <a:r>
              <a:rPr lang="en-GB" dirty="0">
                <a:effectLst/>
                <a:latin typeface="+mj-lt"/>
                <a:ea typeface="Calibri" panose="020F0502020204030204" pitchFamily="34" charset="0"/>
                <a:cs typeface="Times New Roman" panose="02020603050405020304" pitchFamily="18" charset="0"/>
              </a:rPr>
              <a:t>Following the ideas and those who promote them</a:t>
            </a:r>
          </a:p>
          <a:p>
            <a:pPr lvl="1">
              <a:spcAft>
                <a:spcPts val="80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Understanding ‘</a:t>
            </a:r>
            <a:r>
              <a:rPr lang="en-GB" dirty="0" err="1">
                <a:latin typeface="+mj-lt"/>
                <a:ea typeface="Calibri" panose="020F0502020204030204" pitchFamily="34" charset="0"/>
                <a:cs typeface="Times New Roman" panose="02020603050405020304" pitchFamily="18" charset="0"/>
              </a:rPr>
              <a:t>grmpact</a:t>
            </a:r>
            <a:r>
              <a:rPr lang="en-GB" dirty="0">
                <a:latin typeface="+mj-lt"/>
                <a:ea typeface="Calibri" panose="020F0502020204030204" pitchFamily="34" charset="0"/>
                <a:cs typeface="Times New Roman" panose="02020603050405020304" pitchFamily="18" charset="0"/>
              </a:rPr>
              <a:t>’ and ‘impact’</a:t>
            </a:r>
            <a:endParaRPr lang="en-GB" dirty="0">
              <a:effectLst/>
              <a:latin typeface="+mj-lt"/>
              <a:ea typeface="Calibri" panose="020F0502020204030204" pitchFamily="34" charset="0"/>
              <a:cs typeface="Times New Roman" panose="02020603050405020304" pitchFamily="18" charset="0"/>
            </a:endParaRPr>
          </a:p>
          <a:p>
            <a:pPr>
              <a:spcAft>
                <a:spcPts val="800"/>
              </a:spcAft>
            </a:pPr>
            <a:r>
              <a:rPr lang="en-GB" b="1" dirty="0">
                <a:latin typeface="+mj-lt"/>
                <a:ea typeface="Calibri" panose="020F0502020204030204" pitchFamily="34" charset="0"/>
                <a:cs typeface="Times New Roman" panose="02020603050405020304" pitchFamily="18" charset="0"/>
              </a:rPr>
              <a:t>How might a knowledge regime be ‘rewired’ to allow more equitable and ‘quality’ knowledge circulate? </a:t>
            </a:r>
            <a:endParaRPr lang="en-GB"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4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339" y="-2"/>
            <a:ext cx="4018839" cy="3872703"/>
          </a:xfrm>
        </p:spPr>
        <p:txBody>
          <a:bodyPr anchor="ctr">
            <a:normAutofit/>
          </a:bodyPr>
          <a:lstStyle/>
          <a:p>
            <a:pPr algn="ctr"/>
            <a:r>
              <a:rPr lang="en-GB" sz="5400" dirty="0">
                <a:solidFill>
                  <a:schemeClr val="bg2"/>
                </a:solidFill>
              </a:rPr>
              <a:t>Confronting knowledge challenges</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694946" y="433137"/>
            <a:ext cx="6497053" cy="6424862"/>
          </a:xfrm>
        </p:spPr>
        <p:txBody>
          <a:bodyPr anchor="ctr">
            <a:normAutofit/>
          </a:bodyPr>
          <a:lstStyle/>
          <a:p>
            <a:pPr marL="0" indent="0">
              <a:buNone/>
            </a:pPr>
            <a:r>
              <a:rPr lang="en-GB" b="1" dirty="0">
                <a:latin typeface="+mj-lt"/>
              </a:rPr>
              <a:t>Mapping a regime is not enough!</a:t>
            </a:r>
          </a:p>
          <a:p>
            <a:pPr marL="0" indent="0">
              <a:buNone/>
            </a:pPr>
            <a:r>
              <a:rPr lang="en-GB" dirty="0">
                <a:latin typeface="+mj-lt"/>
              </a:rPr>
              <a:t>Knowledge and non-knowledge in action</a:t>
            </a:r>
          </a:p>
          <a:p>
            <a:pPr marL="0" indent="0">
              <a:buNone/>
            </a:pPr>
            <a:r>
              <a:rPr lang="en-GB" b="1" dirty="0">
                <a:latin typeface="+mj-lt"/>
              </a:rPr>
              <a:t>1.Comparative study of knowledge challenges in the UK and Australia</a:t>
            </a:r>
          </a:p>
          <a:p>
            <a:pPr marL="0" indent="0">
              <a:buNone/>
            </a:pPr>
            <a:r>
              <a:rPr lang="en-GB" dirty="0">
                <a:latin typeface="+mj-lt"/>
              </a:rPr>
              <a:t>Primarily qualitative study of to understand how  policy actors engage with knowledge/non-knowledge</a:t>
            </a:r>
          </a:p>
          <a:p>
            <a:r>
              <a:rPr lang="en-GB" dirty="0">
                <a:latin typeface="+mj-lt"/>
              </a:rPr>
              <a:t>Why do policy actors value certain forms of knowledge and non-knowledge?</a:t>
            </a:r>
          </a:p>
          <a:p>
            <a:r>
              <a:rPr lang="en-GB" dirty="0">
                <a:latin typeface="+mj-lt"/>
              </a:rPr>
              <a:t>What are the official and unofficial markers or credibility, trust, and quality? </a:t>
            </a:r>
          </a:p>
          <a:p>
            <a:pPr lvl="1">
              <a:buFont typeface="Courier New" panose="02070309020205020404" pitchFamily="49" charset="0"/>
              <a:buChar char="o"/>
            </a:pPr>
            <a:r>
              <a:rPr lang="en-GB" dirty="0">
                <a:latin typeface="+mj-lt"/>
              </a:rPr>
              <a:t>How are they deployed?</a:t>
            </a:r>
          </a:p>
          <a:p>
            <a:r>
              <a:rPr lang="en-GB" dirty="0">
                <a:latin typeface="+mj-lt"/>
              </a:rPr>
              <a:t>What is the role of ignorance, (intuitional) amnesia in the selection and use of knowledge?</a:t>
            </a:r>
          </a:p>
          <a:p>
            <a:r>
              <a:rPr lang="en-GB" dirty="0">
                <a:latin typeface="+mj-lt"/>
              </a:rPr>
              <a:t>Do knowledge challenges change depending on policy areas and the intensity of crisis/non crisis moments?</a:t>
            </a:r>
            <a:endParaRPr lang="en-GB" dirty="0"/>
          </a:p>
          <a:p>
            <a:pPr marL="0" indent="0">
              <a:buNone/>
            </a:pPr>
            <a:r>
              <a:rPr lang="en-GB" b="1" dirty="0"/>
              <a:t>2. Developing dialogical methods for academics and policy actors</a:t>
            </a:r>
          </a:p>
          <a:p>
            <a:endParaRPr lang="en-GB" sz="1500" dirty="0"/>
          </a:p>
          <a:p>
            <a:endParaRPr lang="en-GB" sz="1500" dirty="0"/>
          </a:p>
        </p:txBody>
      </p:sp>
      <p:pic>
        <p:nvPicPr>
          <p:cNvPr id="6" name="Picture 5">
            <a:extLst>
              <a:ext uri="{FF2B5EF4-FFF2-40B4-BE49-F238E27FC236}">
                <a16:creationId xmlns:a16="http://schemas.microsoft.com/office/drawing/2014/main" id="{FE1E8C41-D6A6-4D26-8C10-1BEBF20781B3}"/>
              </a:ext>
            </a:extLst>
          </p:cNvPr>
          <p:cNvPicPr>
            <a:picLocks noChangeAspect="1"/>
          </p:cNvPicPr>
          <p:nvPr/>
        </p:nvPicPr>
        <p:blipFill rotWithShape="1">
          <a:blip r:embed="rId3"/>
          <a:srcRect r="2468"/>
          <a:stretch/>
        </p:blipFill>
        <p:spPr>
          <a:xfrm>
            <a:off x="169644" y="4188261"/>
            <a:ext cx="4964231" cy="2354179"/>
          </a:xfrm>
          <a:prstGeom prst="rect">
            <a:avLst/>
          </a:prstGeom>
        </p:spPr>
      </p:pic>
    </p:spTree>
    <p:extLst>
      <p:ext uri="{BB962C8B-B14F-4D97-AF65-F5344CB8AC3E}">
        <p14:creationId xmlns:p14="http://schemas.microsoft.com/office/powerpoint/2010/main" val="268348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9">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7" name="Rectangle 13">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5">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7"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29"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4" name="Title 3"/>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a:t>Questions</a:t>
            </a:r>
          </a:p>
        </p:txBody>
      </p:sp>
      <p:sp>
        <p:nvSpPr>
          <p:cNvPr id="5" name="Text Placeholder 4"/>
          <p:cNvSpPr>
            <a:spLocks noGrp="1"/>
          </p:cNvSpPr>
          <p:nvPr>
            <p:ph type="body" idx="1"/>
          </p:nvPr>
        </p:nvSpPr>
        <p:spPr>
          <a:xfrm>
            <a:off x="2679906" y="3956279"/>
            <a:ext cx="6831673" cy="1086237"/>
          </a:xfrm>
        </p:spPr>
        <p:txBody>
          <a:bodyPr vert="horz" lIns="91440" tIns="45720" rIns="91440" bIns="45720" rtlCol="0">
            <a:normAutofit/>
          </a:bodyPr>
          <a:lstStyle/>
          <a:p>
            <a:pPr algn="ctr"/>
            <a:endParaRPr lang="en-US" sz="2300"/>
          </a:p>
        </p:txBody>
      </p:sp>
    </p:spTree>
    <p:extLst>
      <p:ext uri="{BB962C8B-B14F-4D97-AF65-F5344CB8AC3E}">
        <p14:creationId xmlns:p14="http://schemas.microsoft.com/office/powerpoint/2010/main" val="313594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GB" sz="5400">
                <a:solidFill>
                  <a:schemeClr val="bg2"/>
                </a:solidFill>
              </a:rPr>
              <a:t>The problem</a:t>
            </a:r>
          </a:p>
        </p:txBody>
      </p:sp>
      <p:sp>
        <p:nvSpPr>
          <p:cNvPr id="17" name="Rectangle 16">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
          </p:nvPr>
        </p:nvSpPr>
        <p:spPr>
          <a:xfrm>
            <a:off x="5943600" y="481263"/>
            <a:ext cx="6248399" cy="6376362"/>
          </a:xfrm>
        </p:spPr>
        <p:txBody>
          <a:bodyPr anchor="ctr">
            <a:normAutofit/>
          </a:bodyPr>
          <a:lstStyle/>
          <a:p>
            <a:pPr marL="0" indent="0" algn="ctr">
              <a:buNone/>
            </a:pPr>
            <a:r>
              <a:rPr lang="en-GB" b="1" dirty="0">
                <a:latin typeface="+mj-lt"/>
              </a:rPr>
              <a:t>Practical problem</a:t>
            </a:r>
          </a:p>
          <a:p>
            <a:pPr marL="0" indent="0">
              <a:buNone/>
            </a:pPr>
            <a:r>
              <a:rPr lang="en-GB" dirty="0">
                <a:latin typeface="+mj-lt"/>
              </a:rPr>
              <a:t>Policy actors need knowledge!</a:t>
            </a:r>
          </a:p>
          <a:p>
            <a:pPr marL="0" indent="0">
              <a:buNone/>
            </a:pPr>
            <a:r>
              <a:rPr lang="en-GB" dirty="0">
                <a:latin typeface="+mj-lt"/>
              </a:rPr>
              <a:t>There are multiple sites of ‘expertise’- not all good!</a:t>
            </a:r>
          </a:p>
          <a:p>
            <a:pPr marL="0" indent="0" algn="ctr">
              <a:buNone/>
            </a:pPr>
            <a:r>
              <a:rPr lang="en-GB" i="1" u="sng" dirty="0">
                <a:latin typeface="+mj-lt"/>
              </a:rPr>
              <a:t>How do you get the best knowledge to those who need it?</a:t>
            </a:r>
          </a:p>
          <a:p>
            <a:pPr marL="0" indent="0">
              <a:buNone/>
            </a:pPr>
            <a:endParaRPr lang="en-GB" dirty="0">
              <a:latin typeface="+mj-lt"/>
            </a:endParaRPr>
          </a:p>
          <a:p>
            <a:pPr marL="0" indent="0" algn="ctr">
              <a:buNone/>
            </a:pPr>
            <a:r>
              <a:rPr lang="en-GB" b="1" dirty="0">
                <a:latin typeface="+mj-lt"/>
              </a:rPr>
              <a:t>Intellectual problem</a:t>
            </a:r>
          </a:p>
          <a:p>
            <a:pPr marL="0" indent="0">
              <a:buNone/>
            </a:pPr>
            <a:r>
              <a:rPr lang="en-GB" dirty="0">
                <a:latin typeface="+mj-lt"/>
              </a:rPr>
              <a:t>Implicit rationalism in studies of evidence and policy</a:t>
            </a:r>
          </a:p>
          <a:p>
            <a:r>
              <a:rPr lang="en-GB" dirty="0">
                <a:latin typeface="+mj-lt"/>
              </a:rPr>
              <a:t>Beyond ‘Evidence Based Policy’,  ‘Propaganda/Spin’, </a:t>
            </a:r>
          </a:p>
          <a:p>
            <a:r>
              <a:rPr lang="en-GB" dirty="0">
                <a:latin typeface="+mj-lt"/>
              </a:rPr>
              <a:t>Critique of case study/individualised view of research ‘impact’</a:t>
            </a:r>
          </a:p>
          <a:p>
            <a:pPr marL="0" indent="0" algn="ctr">
              <a:buNone/>
            </a:pPr>
            <a:r>
              <a:rPr lang="en-GB" b="1" dirty="0">
                <a:latin typeface="+mj-lt"/>
              </a:rPr>
              <a:t>Solution?</a:t>
            </a:r>
          </a:p>
          <a:p>
            <a:r>
              <a:rPr lang="en-GB" dirty="0">
                <a:latin typeface="+mj-lt"/>
              </a:rPr>
              <a:t>Focus on the </a:t>
            </a:r>
            <a:r>
              <a:rPr lang="en-GB" u="sng" dirty="0">
                <a:latin typeface="+mj-lt"/>
              </a:rPr>
              <a:t>wider ecology that produces and consumes </a:t>
            </a:r>
            <a:r>
              <a:rPr lang="en-GB" dirty="0">
                <a:latin typeface="+mj-lt"/>
              </a:rPr>
              <a:t>different forms of knowledge in public policy</a:t>
            </a:r>
            <a:br>
              <a:rPr lang="en-GB" sz="1300" dirty="0">
                <a:latin typeface="+mj-lt"/>
              </a:rPr>
            </a:br>
            <a:endParaRPr lang="en-GB" sz="1300" dirty="0">
              <a:latin typeface="+mj-lt"/>
            </a:endParaRPr>
          </a:p>
        </p:txBody>
      </p:sp>
    </p:spTree>
    <p:extLst>
      <p:ext uri="{BB962C8B-B14F-4D97-AF65-F5344CB8AC3E}">
        <p14:creationId xmlns:p14="http://schemas.microsoft.com/office/powerpoint/2010/main" val="274847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GB"/>
              <a:t>Research programme</a:t>
            </a:r>
          </a:p>
        </p:txBody>
      </p:sp>
      <p:sp>
        <p:nvSpPr>
          <p:cNvPr id="18"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63864" y="1459832"/>
            <a:ext cx="7705164" cy="4876800"/>
          </a:xfrm>
        </p:spPr>
        <p:txBody>
          <a:bodyPr vert="horz" lIns="91440" tIns="45720" rIns="91440" bIns="45720" rtlCol="0">
            <a:normAutofit/>
          </a:bodyPr>
          <a:lstStyle/>
          <a:p>
            <a:pPr marL="0" indent="0">
              <a:buNone/>
            </a:pPr>
            <a:r>
              <a:rPr lang="en-GB" sz="2400" b="1" dirty="0">
                <a:latin typeface="+mj-lt"/>
              </a:rPr>
              <a:t>Aim</a:t>
            </a:r>
          </a:p>
          <a:p>
            <a:pPr marL="0" indent="0">
              <a:buNone/>
            </a:pPr>
            <a:r>
              <a:rPr lang="en-GB" sz="2400" dirty="0">
                <a:latin typeface="+mj-lt"/>
              </a:rPr>
              <a:t>Understanding </a:t>
            </a:r>
            <a:r>
              <a:rPr lang="en-GB" sz="2400" i="1" dirty="0">
                <a:latin typeface="+mj-lt"/>
              </a:rPr>
              <a:t>Knowledge Challenges </a:t>
            </a:r>
          </a:p>
          <a:p>
            <a:pPr marL="383540" indent="-383540"/>
            <a:r>
              <a:rPr lang="en-GB" sz="2400" dirty="0">
                <a:latin typeface="+mj-lt"/>
              </a:rPr>
              <a:t>the ability of policy actors to locate, distinguish, comprehend, create, and respond to competing sources of knowledge, expertise and ‘non-knowledge’ (from disinformation, amnesia, ignorance).</a:t>
            </a:r>
          </a:p>
          <a:p>
            <a:pPr marL="0" indent="0">
              <a:buNone/>
            </a:pPr>
            <a:r>
              <a:rPr lang="en-GB" sz="2400" b="1" dirty="0">
                <a:latin typeface="+mj-lt"/>
              </a:rPr>
              <a:t>Output</a:t>
            </a:r>
          </a:p>
          <a:p>
            <a:pPr marL="383540" indent="-383540"/>
            <a:r>
              <a:rPr lang="en-GB" sz="2400" i="1" dirty="0">
                <a:latin typeface="+mj-lt"/>
              </a:rPr>
              <a:t>Intellectual</a:t>
            </a:r>
            <a:r>
              <a:rPr lang="en-GB" sz="2400" dirty="0">
                <a:latin typeface="+mj-lt"/>
              </a:rPr>
              <a:t>: New theoretical and methodological approach for studying knowledge and 'non-knowledge' in policy</a:t>
            </a:r>
          </a:p>
          <a:p>
            <a:pPr marL="383540" indent="-383540"/>
            <a:r>
              <a:rPr lang="en-GB" sz="2400" i="1" dirty="0">
                <a:latin typeface="+mj-lt"/>
              </a:rPr>
              <a:t>Institutional</a:t>
            </a:r>
            <a:r>
              <a:rPr lang="en-GB" sz="2400" dirty="0">
                <a:latin typeface="+mj-lt"/>
              </a:rPr>
              <a:t>: Establish a research and professional training groups around knowledge challenges</a:t>
            </a:r>
          </a:p>
        </p:txBody>
      </p:sp>
    </p:spTree>
    <p:extLst>
      <p:ext uri="{BB962C8B-B14F-4D97-AF65-F5344CB8AC3E}">
        <p14:creationId xmlns:p14="http://schemas.microsoft.com/office/powerpoint/2010/main" val="109103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9601200" cy="1485900"/>
          </a:xfrm>
        </p:spPr>
        <p:txBody>
          <a:bodyPr/>
          <a:lstStyle/>
          <a:p>
            <a:r>
              <a:rPr lang="en-GB" dirty="0"/>
              <a:t>Achieved through two strands of research</a:t>
            </a:r>
          </a:p>
        </p:txBody>
      </p:sp>
      <p:sp>
        <p:nvSpPr>
          <p:cNvPr id="3" name="Content Placeholder 2"/>
          <p:cNvSpPr>
            <a:spLocks noGrp="1"/>
          </p:cNvSpPr>
          <p:nvPr>
            <p:ph idx="1"/>
          </p:nvPr>
        </p:nvSpPr>
        <p:spPr>
          <a:xfrm>
            <a:off x="1371600" y="1485900"/>
            <a:ext cx="10226842" cy="5372100"/>
          </a:xfrm>
        </p:spPr>
        <p:txBody>
          <a:bodyPr>
            <a:normAutofit/>
          </a:bodyPr>
          <a:lstStyle/>
          <a:p>
            <a:pPr marL="457200" indent="-457200">
              <a:buAutoNum type="arabicPeriod"/>
            </a:pPr>
            <a:r>
              <a:rPr lang="en-GB" sz="3200" b="1" dirty="0">
                <a:latin typeface="+mj-lt"/>
              </a:rPr>
              <a:t>Re-thinking knowledge regimes</a:t>
            </a:r>
          </a:p>
          <a:p>
            <a:r>
              <a:rPr lang="en-GB" sz="3200" dirty="0">
                <a:latin typeface="+mj-lt"/>
              </a:rPr>
              <a:t>Comparative, primarily quantitative  </a:t>
            </a:r>
          </a:p>
          <a:p>
            <a:pPr lvl="1">
              <a:buFont typeface="Courier New" panose="02070309020205020404" pitchFamily="49" charset="0"/>
              <a:buChar char="o"/>
            </a:pPr>
            <a:r>
              <a:rPr lang="en-GB" sz="3200" dirty="0">
                <a:latin typeface="+mj-lt"/>
              </a:rPr>
              <a:t>Based on social network analysis of ‘interventions’ of knowledge and non-knowledge</a:t>
            </a:r>
          </a:p>
          <a:p>
            <a:pPr lvl="1">
              <a:buFont typeface="Courier New" panose="02070309020205020404" pitchFamily="49" charset="0"/>
              <a:buChar char="o"/>
            </a:pPr>
            <a:r>
              <a:rPr lang="en-GB" sz="3200" dirty="0">
                <a:latin typeface="+mj-lt"/>
              </a:rPr>
              <a:t>Mapping relational and institutional aspects of knowledge production/consumption</a:t>
            </a:r>
          </a:p>
          <a:p>
            <a:pPr marL="0" indent="0">
              <a:buNone/>
            </a:pPr>
            <a:r>
              <a:rPr lang="en-GB" sz="3200" b="1" dirty="0">
                <a:latin typeface="+mj-lt"/>
              </a:rPr>
              <a:t>2. Confronting knowledge challenges</a:t>
            </a:r>
          </a:p>
          <a:p>
            <a:r>
              <a:rPr lang="en-GB" sz="3200" dirty="0">
                <a:latin typeface="+mj-lt"/>
              </a:rPr>
              <a:t>How knowledge and non-knowledge is used (qualitative)</a:t>
            </a:r>
          </a:p>
          <a:p>
            <a:pPr lvl="1">
              <a:buFont typeface="Courier New" panose="02070309020205020404" pitchFamily="49" charset="0"/>
              <a:buChar char="o"/>
            </a:pPr>
            <a:r>
              <a:rPr lang="en-GB" sz="3200" dirty="0">
                <a:latin typeface="+mj-lt"/>
              </a:rPr>
              <a:t>Interviews and workshops with policy actors</a:t>
            </a:r>
          </a:p>
          <a:p>
            <a:pPr marL="0" indent="0">
              <a:buNone/>
            </a:pPr>
            <a:endParaRPr lang="en-GB" dirty="0"/>
          </a:p>
        </p:txBody>
      </p:sp>
    </p:spTree>
    <p:extLst>
      <p:ext uri="{BB962C8B-B14F-4D97-AF65-F5344CB8AC3E}">
        <p14:creationId xmlns:p14="http://schemas.microsoft.com/office/powerpoint/2010/main" val="180099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9790" y="791570"/>
            <a:ext cx="4920385" cy="6002532"/>
          </a:xfrm>
        </p:spPr>
        <p:txBody>
          <a:bodyPr anchor="ctr">
            <a:normAutofit/>
          </a:bodyPr>
          <a:lstStyle/>
          <a:p>
            <a:r>
              <a:rPr lang="en-GB" sz="2700" b="1" dirty="0">
                <a:solidFill>
                  <a:schemeClr val="bg1"/>
                </a:solidFill>
              </a:rPr>
              <a:t>Westminster Minded: think tanks and the changing British knowledge regime</a:t>
            </a:r>
            <a:br>
              <a:rPr lang="en-GB" sz="2700" dirty="0">
                <a:solidFill>
                  <a:schemeClr val="bg1"/>
                </a:solidFill>
              </a:rPr>
            </a:br>
            <a:br>
              <a:rPr lang="en-GB" sz="2700" dirty="0">
                <a:solidFill>
                  <a:schemeClr val="bg1"/>
                </a:solidFill>
                <a:latin typeface="+mj-lt"/>
              </a:rPr>
            </a:br>
            <a:r>
              <a:rPr lang="en-GB" sz="2700" dirty="0">
                <a:solidFill>
                  <a:schemeClr val="bg1"/>
                </a:solidFill>
                <a:latin typeface="+mj-lt"/>
              </a:rPr>
              <a:t>Draws on a longitudinal database of co-funder, co-author, co-advice networks</a:t>
            </a:r>
            <a:br>
              <a:rPr lang="en-GB" sz="2700" dirty="0">
                <a:solidFill>
                  <a:schemeClr val="bg1"/>
                </a:solidFill>
                <a:latin typeface="+mj-lt"/>
              </a:rPr>
            </a:br>
            <a:br>
              <a:rPr lang="en-GB" sz="2700" dirty="0">
                <a:solidFill>
                  <a:schemeClr val="bg1"/>
                </a:solidFill>
                <a:latin typeface="+mj-lt"/>
              </a:rPr>
            </a:br>
            <a:r>
              <a:rPr lang="en-GB" sz="2700" dirty="0">
                <a:solidFill>
                  <a:schemeClr val="bg1"/>
                </a:solidFill>
                <a:latin typeface="+mj-lt"/>
              </a:rPr>
              <a:t>Analyses the structure and composition of the </a:t>
            </a:r>
            <a:r>
              <a:rPr lang="en-GB" sz="2700" b="1" dirty="0">
                <a:solidFill>
                  <a:schemeClr val="bg1"/>
                </a:solidFill>
                <a:latin typeface="+mj-lt"/>
              </a:rPr>
              <a:t>funding, advice, authorship </a:t>
            </a:r>
            <a:r>
              <a:rPr lang="en-GB" sz="2700" dirty="0">
                <a:solidFill>
                  <a:schemeClr val="bg1"/>
                </a:solidFill>
                <a:latin typeface="+mj-lt"/>
              </a:rPr>
              <a:t>and</a:t>
            </a:r>
            <a:r>
              <a:rPr lang="en-GB" sz="2700" b="1" dirty="0">
                <a:solidFill>
                  <a:schemeClr val="bg1"/>
                </a:solidFill>
                <a:latin typeface="+mj-lt"/>
              </a:rPr>
              <a:t> citation </a:t>
            </a:r>
            <a:r>
              <a:rPr lang="en-GB" sz="2700" dirty="0">
                <a:solidFill>
                  <a:schemeClr val="bg1"/>
                </a:solidFill>
                <a:latin typeface="+mj-lt"/>
              </a:rPr>
              <a:t>networks of the UK’s think-tanks </a:t>
            </a:r>
            <a:br>
              <a:rPr lang="en-GB" sz="2400" dirty="0">
                <a:solidFill>
                  <a:schemeClr val="bg1"/>
                </a:solidFill>
                <a:latin typeface="+mj-lt"/>
              </a:rPr>
            </a:br>
            <a:r>
              <a:rPr lang="en-GB" sz="4600" dirty="0">
                <a:solidFill>
                  <a:schemeClr val="bg1"/>
                </a:solidFill>
              </a:rPr>
              <a:t> </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6720" y="389743"/>
            <a:ext cx="5695490" cy="5951095"/>
          </a:xfrm>
        </p:spPr>
        <p:txBody>
          <a:bodyPr anchor="ctr">
            <a:normAutofit/>
          </a:bodyPr>
          <a:lstStyle/>
          <a:p>
            <a:endParaRPr lang="en-GB" sz="2400" dirty="0">
              <a:latin typeface="+mj-lt"/>
            </a:endParaRPr>
          </a:p>
        </p:txBody>
      </p:sp>
      <p:pic>
        <p:nvPicPr>
          <p:cNvPr id="6" name="Picture 5" descr="A picture containing text, umbrella, accessory&#10;&#10;Description automatically generated">
            <a:extLst>
              <a:ext uri="{FF2B5EF4-FFF2-40B4-BE49-F238E27FC236}">
                <a16:creationId xmlns:a16="http://schemas.microsoft.com/office/drawing/2014/main" id="{92A889C0-C27E-461E-AC8D-CD4090C07596}"/>
              </a:ext>
            </a:extLst>
          </p:cNvPr>
          <p:cNvPicPr>
            <a:picLocks noChangeAspect="1"/>
          </p:cNvPicPr>
          <p:nvPr/>
        </p:nvPicPr>
        <p:blipFill>
          <a:blip r:embed="rId3"/>
          <a:stretch>
            <a:fillRect/>
          </a:stretch>
        </p:blipFill>
        <p:spPr>
          <a:xfrm>
            <a:off x="5595465" y="-63522"/>
            <a:ext cx="6858000" cy="6857624"/>
          </a:xfrm>
          <a:prstGeom prst="rect">
            <a:avLst/>
          </a:prstGeom>
        </p:spPr>
      </p:pic>
    </p:spTree>
    <p:extLst>
      <p:ext uri="{BB962C8B-B14F-4D97-AF65-F5344CB8AC3E}">
        <p14:creationId xmlns:p14="http://schemas.microsoft.com/office/powerpoint/2010/main" val="4969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5130" y="295333"/>
            <a:ext cx="3833804" cy="707886"/>
          </a:xfrm>
          <a:prstGeom prst="rect">
            <a:avLst/>
          </a:prstGeom>
          <a:noFill/>
        </p:spPr>
        <p:txBody>
          <a:bodyPr wrap="square" rtlCol="0">
            <a:spAutoFit/>
          </a:bodyPr>
          <a:lstStyle/>
          <a:p>
            <a:pPr algn="ctr"/>
            <a:endParaRPr lang="en-GB" dirty="0">
              <a:latin typeface="+mj-lt"/>
            </a:endParaRPr>
          </a:p>
          <a:p>
            <a:endParaRPr lang="en-GB" sz="2200" dirty="0">
              <a:latin typeface="+mj-lt"/>
            </a:endParaRPr>
          </a:p>
        </p:txBody>
      </p:sp>
      <p:sp>
        <p:nvSpPr>
          <p:cNvPr id="9" name="Title 8"/>
          <p:cNvSpPr>
            <a:spLocks noGrp="1"/>
          </p:cNvSpPr>
          <p:nvPr>
            <p:ph type="title"/>
          </p:nvPr>
        </p:nvSpPr>
        <p:spPr>
          <a:xfrm>
            <a:off x="1076850" y="192803"/>
            <a:ext cx="10543650" cy="991527"/>
          </a:xfrm>
        </p:spPr>
        <p:txBody>
          <a:bodyPr>
            <a:normAutofit/>
          </a:bodyPr>
          <a:lstStyle/>
          <a:p>
            <a:r>
              <a:rPr lang="en-GB" sz="2800" dirty="0"/>
              <a:t>Longitudinal SNA to map changes in the British </a:t>
            </a:r>
            <a:r>
              <a:rPr lang="en-GB" sz="2800" dirty="0">
                <a:solidFill>
                  <a:schemeClr val="tx1"/>
                </a:solidFill>
              </a:rPr>
              <a:t>knowledge regime over a period of relative stability and crisis</a:t>
            </a:r>
          </a:p>
        </p:txBody>
      </p:sp>
      <p:sp>
        <p:nvSpPr>
          <p:cNvPr id="10" name="Content Placeholder 9"/>
          <p:cNvSpPr>
            <a:spLocks noGrp="1"/>
          </p:cNvSpPr>
          <p:nvPr>
            <p:ph idx="1"/>
          </p:nvPr>
        </p:nvSpPr>
        <p:spPr>
          <a:xfrm>
            <a:off x="1076850" y="1105749"/>
            <a:ext cx="10902817" cy="5559447"/>
          </a:xfrm>
        </p:spPr>
        <p:txBody>
          <a:bodyPr>
            <a:normAutofit fontScale="92500" lnSpcReduction="10000"/>
          </a:bodyPr>
          <a:lstStyle/>
          <a:p>
            <a:r>
              <a:rPr lang="en-GB" dirty="0">
                <a:latin typeface="+mj-lt"/>
              </a:rPr>
              <a:t>‘Routine changes’ e.g. elections – but highlight significant developments</a:t>
            </a:r>
          </a:p>
          <a:p>
            <a:pPr marL="0" indent="0">
              <a:buNone/>
            </a:pPr>
            <a:endParaRPr lang="en-GB" dirty="0">
              <a:latin typeface="+mj-lt"/>
            </a:endParaRPr>
          </a:p>
          <a:p>
            <a:endParaRPr lang="en-GB" dirty="0">
              <a:latin typeface="+mj-lt"/>
            </a:endParaRPr>
          </a:p>
          <a:p>
            <a:endParaRPr lang="en-GB" dirty="0">
              <a:latin typeface="+mj-lt"/>
            </a:endParaRPr>
          </a:p>
          <a:p>
            <a:endParaRPr lang="en-GB" dirty="0">
              <a:latin typeface="+mj-lt"/>
            </a:endParaRPr>
          </a:p>
          <a:p>
            <a:endParaRPr lang="en-GB" dirty="0">
              <a:latin typeface="+mj-lt"/>
            </a:endParaRPr>
          </a:p>
          <a:p>
            <a:pPr marL="0" indent="0">
              <a:buNone/>
            </a:pPr>
            <a:endParaRPr lang="en-GB" dirty="0">
              <a:latin typeface="+mj-lt"/>
            </a:endParaRPr>
          </a:p>
          <a:p>
            <a:r>
              <a:rPr lang="en-GB" dirty="0">
                <a:latin typeface="+mj-lt"/>
              </a:rPr>
              <a:t>Continuing economic crisis</a:t>
            </a:r>
          </a:p>
          <a:p>
            <a:r>
              <a:rPr lang="en-GB" dirty="0">
                <a:latin typeface="+mj-lt"/>
              </a:rPr>
              <a:t>Rise of tech</a:t>
            </a:r>
          </a:p>
          <a:p>
            <a:r>
              <a:rPr lang="en-GB" dirty="0">
                <a:latin typeface="+mj-lt"/>
              </a:rPr>
              <a:t>Changes in (social) media</a:t>
            </a:r>
          </a:p>
          <a:p>
            <a:r>
              <a:rPr lang="en-GB" dirty="0">
                <a:latin typeface="+mj-lt"/>
              </a:rPr>
              <a:t>Referenda on </a:t>
            </a:r>
            <a:r>
              <a:rPr lang="en-GB" dirty="0" err="1">
                <a:latin typeface="+mj-lt"/>
              </a:rPr>
              <a:t>Brexit</a:t>
            </a:r>
            <a:r>
              <a:rPr lang="en-GB" dirty="0">
                <a:latin typeface="+mj-lt"/>
              </a:rPr>
              <a:t> &amp; Scottish Independence</a:t>
            </a:r>
          </a:p>
          <a:p>
            <a:r>
              <a:rPr lang="en-GB" dirty="0">
                <a:latin typeface="+mj-lt"/>
              </a:rPr>
              <a:t>Rise of the culture wars and ‘populism’</a:t>
            </a:r>
          </a:p>
          <a:p>
            <a:r>
              <a:rPr lang="en-GB" dirty="0">
                <a:latin typeface="+mj-lt"/>
              </a:rPr>
              <a:t>Covid 19</a:t>
            </a:r>
          </a:p>
          <a:p>
            <a:r>
              <a:rPr lang="en-GB" dirty="0">
                <a:latin typeface="+mj-lt"/>
              </a:rPr>
              <a:t>Changes to HE and wider science system</a:t>
            </a:r>
          </a:p>
        </p:txBody>
      </p:sp>
      <p:sp>
        <p:nvSpPr>
          <p:cNvPr id="11" name="TextBox 10"/>
          <p:cNvSpPr txBox="1"/>
          <p:nvPr/>
        </p:nvSpPr>
        <p:spPr>
          <a:xfrm>
            <a:off x="991076" y="3235039"/>
            <a:ext cx="2933652" cy="369332"/>
          </a:xfrm>
          <a:prstGeom prst="rect">
            <a:avLst/>
          </a:prstGeom>
          <a:noFill/>
        </p:spPr>
        <p:txBody>
          <a:bodyPr wrap="square" rtlCol="0">
            <a:spAutoFit/>
          </a:bodyPr>
          <a:lstStyle/>
          <a:p>
            <a:pPr algn="ctr"/>
            <a:r>
              <a:rPr lang="en-GB" i="1" dirty="0">
                <a:latin typeface="+mj-lt"/>
              </a:rPr>
              <a:t>End of New Labour 2005 - 10</a:t>
            </a:r>
          </a:p>
        </p:txBody>
      </p:sp>
      <p:sp>
        <p:nvSpPr>
          <p:cNvPr id="12" name="TextBox 11"/>
          <p:cNvSpPr txBox="1"/>
          <p:nvPr/>
        </p:nvSpPr>
        <p:spPr>
          <a:xfrm>
            <a:off x="3921975" y="3192677"/>
            <a:ext cx="1788915" cy="923330"/>
          </a:xfrm>
          <a:prstGeom prst="rect">
            <a:avLst/>
          </a:prstGeom>
          <a:noFill/>
        </p:spPr>
        <p:txBody>
          <a:bodyPr wrap="square" rtlCol="0">
            <a:spAutoFit/>
          </a:bodyPr>
          <a:lstStyle/>
          <a:p>
            <a:pPr algn="ctr"/>
            <a:r>
              <a:rPr lang="en-GB" i="1" dirty="0">
                <a:latin typeface="+mj-lt"/>
              </a:rPr>
              <a:t>Coalition and Cameron 2010 - 2016</a:t>
            </a:r>
          </a:p>
        </p:txBody>
      </p:sp>
      <p:cxnSp>
        <p:nvCxnSpPr>
          <p:cNvPr id="17" name="Straight Arrow Connector 16"/>
          <p:cNvCxnSpPr>
            <a:cxnSpLocks/>
          </p:cNvCxnSpPr>
          <p:nvPr/>
        </p:nvCxnSpPr>
        <p:spPr>
          <a:xfrm>
            <a:off x="3468674" y="3732268"/>
            <a:ext cx="2627326" cy="642601"/>
          </a:xfrm>
          <a:prstGeom prst="straightConnector1">
            <a:avLst/>
          </a:prstGeom>
          <a:ln w="38100">
            <a:solidFill>
              <a:srgbClr val="FF0000"/>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8779341" y="3732268"/>
            <a:ext cx="1916057" cy="777244"/>
          </a:xfrm>
          <a:prstGeom prst="straightConnector1">
            <a:avLst/>
          </a:prstGeom>
          <a:ln w="38100">
            <a:solidFill>
              <a:srgbClr val="FF0000"/>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59449" y="3362936"/>
            <a:ext cx="1788914" cy="369332"/>
          </a:xfrm>
          <a:prstGeom prst="rect">
            <a:avLst/>
          </a:prstGeom>
          <a:noFill/>
        </p:spPr>
        <p:txBody>
          <a:bodyPr wrap="square" rtlCol="0">
            <a:spAutoFit/>
          </a:bodyPr>
          <a:lstStyle/>
          <a:p>
            <a:pPr algn="ctr"/>
            <a:r>
              <a:rPr lang="en-GB" i="1" dirty="0">
                <a:latin typeface="+mj-lt"/>
              </a:rPr>
              <a:t>May 2016 - 2019</a:t>
            </a:r>
          </a:p>
        </p:txBody>
      </p:sp>
      <p:sp>
        <p:nvSpPr>
          <p:cNvPr id="33" name="TextBox 32"/>
          <p:cNvSpPr txBox="1"/>
          <p:nvPr/>
        </p:nvSpPr>
        <p:spPr>
          <a:xfrm>
            <a:off x="7661557" y="3265298"/>
            <a:ext cx="4403883" cy="369332"/>
          </a:xfrm>
          <a:prstGeom prst="rect">
            <a:avLst/>
          </a:prstGeom>
          <a:noFill/>
        </p:spPr>
        <p:txBody>
          <a:bodyPr wrap="square" rtlCol="0">
            <a:spAutoFit/>
          </a:bodyPr>
          <a:lstStyle/>
          <a:p>
            <a:pPr algn="ctr"/>
            <a:r>
              <a:rPr lang="en-GB" i="1" dirty="0">
                <a:latin typeface="+mj-lt"/>
              </a:rPr>
              <a:t>Johnson, Truss, </a:t>
            </a:r>
            <a:r>
              <a:rPr lang="en-GB" i="1" dirty="0" err="1">
                <a:latin typeface="+mj-lt"/>
              </a:rPr>
              <a:t>Sunack</a:t>
            </a:r>
            <a:r>
              <a:rPr lang="en-GB" i="1" dirty="0">
                <a:latin typeface="+mj-lt"/>
              </a:rPr>
              <a:t>  2019 – to ????</a:t>
            </a:r>
          </a:p>
        </p:txBody>
      </p:sp>
      <p:sp>
        <p:nvSpPr>
          <p:cNvPr id="34" name="TextBox 33"/>
          <p:cNvSpPr txBox="1"/>
          <p:nvPr/>
        </p:nvSpPr>
        <p:spPr>
          <a:xfrm>
            <a:off x="5640390" y="4047847"/>
            <a:ext cx="3742507" cy="923330"/>
          </a:xfrm>
          <a:prstGeom prst="rect">
            <a:avLst/>
          </a:prstGeom>
          <a:noFill/>
        </p:spPr>
        <p:txBody>
          <a:bodyPr wrap="square" rtlCol="0">
            <a:spAutoFit/>
          </a:bodyPr>
          <a:lstStyle/>
          <a:p>
            <a:pPr algn="ctr"/>
            <a:r>
              <a:rPr lang="en-GB" dirty="0">
                <a:latin typeface="+mj-lt"/>
              </a:rPr>
              <a:t>Change in policy discourse?</a:t>
            </a:r>
          </a:p>
          <a:p>
            <a:pPr algn="ctr"/>
            <a:r>
              <a:rPr lang="en-GB" dirty="0">
                <a:latin typeface="+mj-lt"/>
              </a:rPr>
              <a:t>Post Neo Liberalism?</a:t>
            </a:r>
          </a:p>
          <a:p>
            <a:pPr algn="ctr"/>
            <a:r>
              <a:rPr lang="en-GB" dirty="0">
                <a:latin typeface="+mj-lt"/>
              </a:rPr>
              <a:t>Crisis of Expertise?</a:t>
            </a:r>
          </a:p>
        </p:txBody>
      </p:sp>
      <p:pic>
        <p:nvPicPr>
          <p:cNvPr id="29" name="Picture 28"/>
          <p:cNvPicPr>
            <a:picLocks noChangeAspect="1"/>
          </p:cNvPicPr>
          <p:nvPr/>
        </p:nvPicPr>
        <p:blipFill>
          <a:blip r:embed="rId3"/>
          <a:stretch>
            <a:fillRect/>
          </a:stretch>
        </p:blipFill>
        <p:spPr>
          <a:xfrm>
            <a:off x="663509" y="1776321"/>
            <a:ext cx="8593416" cy="1394116"/>
          </a:xfrm>
          <a:prstGeom prst="rect">
            <a:avLst/>
          </a:prstGeom>
        </p:spPr>
      </p:pic>
      <p:pic>
        <p:nvPicPr>
          <p:cNvPr id="15" name="Picture 14">
            <a:extLst>
              <a:ext uri="{FF2B5EF4-FFF2-40B4-BE49-F238E27FC236}">
                <a16:creationId xmlns:a16="http://schemas.microsoft.com/office/drawing/2014/main" id="{7A93E11D-A9D5-4216-B502-96ADF0AFC0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78965" y="1832444"/>
            <a:ext cx="1946910" cy="1324999"/>
          </a:xfrm>
          <a:prstGeom prst="rect">
            <a:avLst/>
          </a:prstGeom>
          <a:noFill/>
          <a:ln>
            <a:noFill/>
          </a:ln>
        </p:spPr>
      </p:pic>
      <p:pic>
        <p:nvPicPr>
          <p:cNvPr id="18" name="Picture 17" descr="Steve Bell 12.1.23">
            <a:extLst>
              <a:ext uri="{FF2B5EF4-FFF2-40B4-BE49-F238E27FC236}">
                <a16:creationId xmlns:a16="http://schemas.microsoft.com/office/drawing/2014/main" id="{031A090E-FF1E-44D7-A2FF-5F269F0ED5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79533" y="1819450"/>
            <a:ext cx="1412467" cy="1324999"/>
          </a:xfrm>
          <a:prstGeom prst="rect">
            <a:avLst/>
          </a:prstGeom>
          <a:noFill/>
          <a:ln>
            <a:noFill/>
          </a:ln>
        </p:spPr>
      </p:pic>
    </p:spTree>
    <p:extLst>
      <p:ext uri="{BB962C8B-B14F-4D97-AF65-F5344CB8AC3E}">
        <p14:creationId xmlns:p14="http://schemas.microsoft.com/office/powerpoint/2010/main" val="319460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1"/>
            <a:ext cx="11423373" cy="768626"/>
          </a:xfrm>
        </p:spPr>
        <p:txBody>
          <a:bodyPr>
            <a:noAutofit/>
          </a:bodyPr>
          <a:lstStyle/>
          <a:p>
            <a:r>
              <a:rPr lang="en-GB" sz="3000" b="1" dirty="0"/>
              <a:t>Resources and the structure of the knowledge regime</a:t>
            </a:r>
          </a:p>
        </p:txBody>
      </p:sp>
      <p:sp>
        <p:nvSpPr>
          <p:cNvPr id="3" name="Content Placeholder 2"/>
          <p:cNvSpPr>
            <a:spLocks noGrp="1"/>
          </p:cNvSpPr>
          <p:nvPr>
            <p:ph idx="1"/>
          </p:nvPr>
        </p:nvSpPr>
        <p:spPr>
          <a:xfrm>
            <a:off x="675861" y="768627"/>
            <a:ext cx="11224590" cy="5112025"/>
          </a:xfrm>
        </p:spPr>
        <p:txBody>
          <a:bodyPr/>
          <a:lstStyle/>
          <a:p>
            <a:r>
              <a:rPr lang="en-GB" dirty="0">
                <a:latin typeface="+mj-lt"/>
              </a:rPr>
              <a:t>Changing relationships between think-tanks on shared resources</a:t>
            </a:r>
          </a:p>
          <a:p>
            <a:pPr marL="0" indent="0">
              <a:buNone/>
            </a:pPr>
            <a:r>
              <a:rPr lang="en-GB" dirty="0">
                <a:latin typeface="+mj-lt"/>
              </a:rPr>
              <a:t>Fluctuations in ideological (or other forms of) polarisation across each network</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a:p>
            <a:pPr marL="0" indent="0">
              <a:buNone/>
            </a:pPr>
            <a:r>
              <a:rPr lang="en-GB" dirty="0">
                <a:latin typeface="+mj-lt"/>
              </a:rPr>
              <a:t>Change or stability in the resources of knowledge production</a:t>
            </a:r>
          </a:p>
          <a:p>
            <a:endParaRPr lang="en-GB" dirty="0">
              <a:latin typeface="+mj-lt"/>
            </a:endParaRPr>
          </a:p>
          <a:p>
            <a:endParaRPr lang="en-GB" dirty="0">
              <a:latin typeface="+mj-lt"/>
            </a:endParaRPr>
          </a:p>
        </p:txBody>
      </p:sp>
      <p:pic>
        <p:nvPicPr>
          <p:cNvPr id="5" name="Picture 4"/>
          <p:cNvPicPr>
            <a:picLocks noChangeAspect="1"/>
          </p:cNvPicPr>
          <p:nvPr/>
        </p:nvPicPr>
        <p:blipFill>
          <a:blip r:embed="rId3"/>
          <a:stretch>
            <a:fillRect/>
          </a:stretch>
        </p:blipFill>
        <p:spPr>
          <a:xfrm>
            <a:off x="768627" y="4570293"/>
            <a:ext cx="4088339" cy="2297646"/>
          </a:xfrm>
          <a:prstGeom prst="rect">
            <a:avLst/>
          </a:prstGeom>
        </p:spPr>
      </p:pic>
      <p:pic>
        <p:nvPicPr>
          <p:cNvPr id="7" name="Picture 6"/>
          <p:cNvPicPr/>
          <p:nvPr/>
        </p:nvPicPr>
        <p:blipFill>
          <a:blip r:embed="rId4"/>
          <a:stretch>
            <a:fillRect/>
          </a:stretch>
        </p:blipFill>
        <p:spPr>
          <a:xfrm>
            <a:off x="8236227" y="4570293"/>
            <a:ext cx="3955773" cy="2287707"/>
          </a:xfrm>
          <a:prstGeom prst="rect">
            <a:avLst/>
          </a:prstGeom>
        </p:spPr>
      </p:pic>
      <p:sp>
        <p:nvSpPr>
          <p:cNvPr id="8" name="Right Arrow 7"/>
          <p:cNvSpPr/>
          <p:nvPr/>
        </p:nvSpPr>
        <p:spPr>
          <a:xfrm>
            <a:off x="5139730" y="5386348"/>
            <a:ext cx="2531165" cy="655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768626" y="1582435"/>
            <a:ext cx="3955784" cy="2174047"/>
          </a:xfrm>
          <a:prstGeom prst="rect">
            <a:avLst/>
          </a:prstGeom>
        </p:spPr>
      </p:pic>
      <p:pic>
        <p:nvPicPr>
          <p:cNvPr id="10" name="Picture 9" descr="C:\Users\User\Desktop\advice data\advice graph.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330" y="1582436"/>
            <a:ext cx="4083781" cy="2174047"/>
          </a:xfrm>
          <a:prstGeom prst="rect">
            <a:avLst/>
          </a:prstGeom>
          <a:noFill/>
          <a:ln>
            <a:noFill/>
          </a:ln>
        </p:spPr>
      </p:pic>
      <p:sp>
        <p:nvSpPr>
          <p:cNvPr id="11" name="Right Arrow 10"/>
          <p:cNvSpPr/>
          <p:nvPr/>
        </p:nvSpPr>
        <p:spPr>
          <a:xfrm>
            <a:off x="5139730" y="2841322"/>
            <a:ext cx="2531165" cy="655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3679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6" y="0"/>
            <a:ext cx="11224591" cy="1084521"/>
          </a:xfrm>
        </p:spPr>
        <p:txBody>
          <a:bodyPr>
            <a:normAutofit fontScale="90000"/>
          </a:bodyPr>
          <a:lstStyle/>
          <a:p>
            <a:r>
              <a:rPr lang="en-GB" sz="3600" dirty="0"/>
              <a:t>The ‘revolving door’ and sustaining a regime</a:t>
            </a:r>
            <a:br>
              <a:rPr lang="en-GB" sz="3600" dirty="0"/>
            </a:br>
            <a:br>
              <a:rPr lang="en-US" dirty="0"/>
            </a:br>
            <a:endParaRPr lang="en-GB" dirty="0"/>
          </a:p>
        </p:txBody>
      </p:sp>
      <p:sp>
        <p:nvSpPr>
          <p:cNvPr id="3" name="Content Placeholder 2"/>
          <p:cNvSpPr>
            <a:spLocks noGrp="1"/>
          </p:cNvSpPr>
          <p:nvPr>
            <p:ph sz="half" idx="1"/>
          </p:nvPr>
        </p:nvSpPr>
        <p:spPr>
          <a:xfrm>
            <a:off x="834886" y="1142675"/>
            <a:ext cx="5433392" cy="4381500"/>
          </a:xfrm>
        </p:spPr>
        <p:txBody>
          <a:bodyPr>
            <a:normAutofit/>
          </a:bodyPr>
          <a:lstStyle/>
          <a:p>
            <a:endParaRPr lang="en-GB" dirty="0">
              <a:solidFill>
                <a:schemeClr val="tx1"/>
              </a:solidFill>
            </a:endParaRPr>
          </a:p>
          <a:p>
            <a:pPr marL="0" indent="0">
              <a:buNone/>
            </a:pPr>
            <a:endParaRPr lang="en-GB" dirty="0">
              <a:solidFill>
                <a:schemeClr val="tx1"/>
              </a:solidFill>
            </a:endParaRPr>
          </a:p>
          <a:p>
            <a:endParaRPr lang="en-GB" dirty="0">
              <a:solidFill>
                <a:schemeClr val="tx1"/>
              </a:solidFill>
            </a:endParaRPr>
          </a:p>
        </p:txBody>
      </p:sp>
      <p:sp>
        <p:nvSpPr>
          <p:cNvPr id="7" name="Content Placeholder 6"/>
          <p:cNvSpPr>
            <a:spLocks noGrp="1"/>
          </p:cNvSpPr>
          <p:nvPr>
            <p:ph sz="half" idx="2"/>
          </p:nvPr>
        </p:nvSpPr>
        <p:spPr>
          <a:xfrm>
            <a:off x="6371772" y="584615"/>
            <a:ext cx="5802810" cy="6071017"/>
          </a:xfrm>
        </p:spPr>
        <p:txBody>
          <a:bodyPr>
            <a:normAutofit/>
          </a:bodyPr>
          <a:lstStyle/>
          <a:p>
            <a:pPr marL="0" indent="0" algn="ctr">
              <a:buNone/>
            </a:pPr>
            <a:r>
              <a:rPr lang="en-GB" b="1" dirty="0">
                <a:latin typeface="+mj-lt"/>
              </a:rPr>
              <a:t>Quantitative SNA: </a:t>
            </a:r>
            <a:r>
              <a:rPr lang="en-GB" dirty="0">
                <a:solidFill>
                  <a:schemeClr val="tx1"/>
                </a:solidFill>
                <a:latin typeface="+mj-lt"/>
              </a:rPr>
              <a:t>Combining think tank database with publically available data on civil service/SPAD appointments, political appointments, announcement of jobs (on organisation websites, social media profiles, LinkedIn) </a:t>
            </a:r>
          </a:p>
          <a:p>
            <a:pPr marL="0" lvl="1" indent="0" algn="ctr">
              <a:spcBef>
                <a:spcPts val="1000"/>
              </a:spcBef>
              <a:buNone/>
            </a:pPr>
            <a:endParaRPr lang="en-GB" b="1" i="0" dirty="0">
              <a:solidFill>
                <a:schemeClr val="tx1"/>
              </a:solidFill>
              <a:latin typeface="+mj-lt"/>
            </a:endParaRPr>
          </a:p>
          <a:p>
            <a:pPr marL="0" lvl="1" indent="0" algn="ctr">
              <a:spcBef>
                <a:spcPts val="1000"/>
              </a:spcBef>
              <a:buNone/>
            </a:pPr>
            <a:r>
              <a:rPr lang="en-GB" b="1" i="0" dirty="0">
                <a:solidFill>
                  <a:schemeClr val="tx1"/>
                </a:solidFill>
                <a:latin typeface="+mj-lt"/>
              </a:rPr>
              <a:t>Biographical semi-structured interviews</a:t>
            </a:r>
            <a:r>
              <a:rPr lang="en-GB" i="0" dirty="0">
                <a:solidFill>
                  <a:schemeClr val="tx1"/>
                </a:solidFill>
                <a:latin typeface="+mj-lt"/>
              </a:rPr>
              <a:t>: </a:t>
            </a:r>
            <a:r>
              <a:rPr lang="en-GB" i="0" dirty="0">
                <a:latin typeface="+mj-lt"/>
              </a:rPr>
              <a:t>Elucidate the strategies of a policy-intellectual’s career (practices and social capital) </a:t>
            </a:r>
          </a:p>
          <a:p>
            <a:pPr marL="0" indent="0" algn="ctr">
              <a:buNone/>
            </a:pPr>
            <a:endParaRPr lang="en-GB" b="1" dirty="0">
              <a:latin typeface="+mj-lt"/>
            </a:endParaRPr>
          </a:p>
          <a:p>
            <a:pPr marL="0" indent="0" algn="ctr">
              <a:buNone/>
            </a:pPr>
            <a:r>
              <a:rPr lang="en-GB" i="1" dirty="0">
                <a:latin typeface="+mj-lt"/>
              </a:rPr>
              <a:t>Project also raises questions relating to career trajectories, and inequality amongst social and political elites (esp. university attendance, qualifications/disciplines, gender, class, race</a:t>
            </a:r>
          </a:p>
          <a:p>
            <a:pPr marL="0" indent="0" algn="ctr">
              <a:buNone/>
            </a:pPr>
            <a:r>
              <a:rPr lang="en-GB" dirty="0">
                <a:latin typeface="+mj-lt"/>
              </a:rPr>
              <a:t>All impact how knowledge circulates amongst policy elites</a:t>
            </a:r>
          </a:p>
          <a:p>
            <a:endParaRPr lang="en-GB" dirty="0"/>
          </a:p>
        </p:txBody>
      </p:sp>
      <p:graphicFrame>
        <p:nvGraphicFramePr>
          <p:cNvPr id="8" name="Diagram 7"/>
          <p:cNvGraphicFramePr/>
          <p:nvPr>
            <p:extLst>
              <p:ext uri="{D42A27DB-BD31-4B8C-83A1-F6EECF244321}">
                <p14:modId xmlns:p14="http://schemas.microsoft.com/office/powerpoint/2010/main" val="3650004066"/>
              </p:ext>
            </p:extLst>
          </p:nvPr>
        </p:nvGraphicFramePr>
        <p:xfrm>
          <a:off x="644371" y="1109596"/>
          <a:ext cx="5802810" cy="5773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1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title"/>
          </p:nvPr>
        </p:nvSpPr>
        <p:spPr>
          <a:xfrm>
            <a:off x="640081" y="791570"/>
            <a:ext cx="4018839" cy="5262390"/>
          </a:xfrm>
        </p:spPr>
        <p:txBody>
          <a:bodyPr anchor="ctr">
            <a:normAutofit fontScale="90000"/>
          </a:bodyPr>
          <a:lstStyle/>
          <a:p>
            <a:pPr algn="ctr"/>
            <a:r>
              <a:rPr lang="en-GB" sz="5000" dirty="0">
                <a:solidFill>
                  <a:schemeClr val="bg2"/>
                </a:solidFill>
              </a:rPr>
              <a:t>Collaborations at Bath and beyond: </a:t>
            </a:r>
            <a:r>
              <a:rPr lang="en-GB" sz="5000" i="1" dirty="0">
                <a:solidFill>
                  <a:schemeClr val="bg2"/>
                </a:solidFill>
              </a:rPr>
              <a:t>epistemic justice in transnational knowledge regimes </a:t>
            </a:r>
          </a:p>
        </p:txBody>
      </p:sp>
      <p:sp>
        <p:nvSpPr>
          <p:cNvPr id="13" name="Rectangle 12">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p:cNvSpPr>
            <a:spLocks noGrp="1"/>
          </p:cNvSpPr>
          <p:nvPr>
            <p:ph idx="1"/>
          </p:nvPr>
        </p:nvSpPr>
        <p:spPr>
          <a:xfrm>
            <a:off x="5651292" y="119921"/>
            <a:ext cx="6540708" cy="6415789"/>
          </a:xfrm>
        </p:spPr>
        <p:txBody>
          <a:bodyPr anchor="ctr">
            <a:noAutofit/>
          </a:bodyPr>
          <a:lstStyle/>
          <a:p>
            <a:pPr marL="0" indent="0">
              <a:buNone/>
            </a:pPr>
            <a:r>
              <a:rPr lang="en-GB" b="1" dirty="0"/>
              <a:t>1. (Dis)Ordering justice in transition: The making of an unruly field</a:t>
            </a:r>
          </a:p>
          <a:p>
            <a:pPr marL="0" indent="0">
              <a:buNone/>
            </a:pPr>
            <a:r>
              <a:rPr lang="en-GB" dirty="0">
                <a:latin typeface="+mj-lt"/>
              </a:rPr>
              <a:t>- Interdisciplinary collaboration with colleagues from Bath, Smithsonian, Uni of Sydney  </a:t>
            </a:r>
          </a:p>
          <a:p>
            <a:r>
              <a:rPr lang="en-US" dirty="0">
                <a:latin typeface="+mj-lt"/>
              </a:rPr>
              <a:t>‘Big Data’ SNA and discourse analysis of the development of knowledge about and for transitional justice from multiple disciplines and (nonacademic) practitioners</a:t>
            </a:r>
          </a:p>
          <a:p>
            <a:r>
              <a:rPr lang="en-GB" dirty="0">
                <a:latin typeface="+mj-lt"/>
              </a:rPr>
              <a:t>Under review for BA Knowledge Frontier</a:t>
            </a:r>
          </a:p>
          <a:p>
            <a:pPr marL="0" indent="0">
              <a:buNone/>
            </a:pPr>
            <a:r>
              <a:rPr lang="en-GB" b="1" dirty="0">
                <a:latin typeface="+mj-lt"/>
              </a:rPr>
              <a:t>2. Mapping social policy and conflict prevention research about the MENA </a:t>
            </a:r>
          </a:p>
          <a:p>
            <a:pPr marL="0" indent="0">
              <a:buNone/>
            </a:pPr>
            <a:r>
              <a:rPr lang="en-GB" b="1" dirty="0">
                <a:latin typeface="+mj-lt"/>
              </a:rPr>
              <a:t> </a:t>
            </a:r>
            <a:r>
              <a:rPr lang="en-GB" dirty="0">
                <a:latin typeface="+mj-lt"/>
              </a:rPr>
              <a:t>- Collaboration with the MENASP Network (Bath) and the Centre for Muslim States and Societies (UWA)</a:t>
            </a:r>
          </a:p>
          <a:p>
            <a:r>
              <a:rPr lang="en-GB" dirty="0">
                <a:latin typeface="+mj-lt"/>
              </a:rPr>
              <a:t>How can an interdisciplinary area of research be created? </a:t>
            </a:r>
          </a:p>
          <a:p>
            <a:r>
              <a:rPr lang="en-GB" dirty="0">
                <a:latin typeface="+mj-lt"/>
              </a:rPr>
              <a:t>SNA to map internal structure of each discipline and find possible sites of collaboration (thematic, institutional etc) for researchers and research funders</a:t>
            </a:r>
          </a:p>
          <a:p>
            <a:pPr marL="0" indent="0">
              <a:buNone/>
            </a:pPr>
            <a:endParaRPr lang="en-GB" dirty="0">
              <a:latin typeface="+mj-lt"/>
            </a:endParaRPr>
          </a:p>
        </p:txBody>
      </p:sp>
    </p:spTree>
    <p:extLst>
      <p:ext uri="{BB962C8B-B14F-4D97-AF65-F5344CB8AC3E}">
        <p14:creationId xmlns:p14="http://schemas.microsoft.com/office/powerpoint/2010/main" val="18374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Crop</Template>
  <TotalTime>16325</TotalTime>
  <Words>1213</Words>
  <Application>Microsoft Office PowerPoint</Application>
  <PresentationFormat>Widescreen</PresentationFormat>
  <Paragraphs>126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Franklin Gothic Book</vt:lpstr>
      <vt:lpstr>Gill Sans MT</vt:lpstr>
      <vt:lpstr>Crop</vt:lpstr>
      <vt:lpstr>Understanding Knowledge Challenges</vt:lpstr>
      <vt:lpstr>The problem</vt:lpstr>
      <vt:lpstr>Research programme</vt:lpstr>
      <vt:lpstr>Achieved through two strands of research</vt:lpstr>
      <vt:lpstr>Westminster Minded: think tanks and the changing British knowledge regime  Draws on a longitudinal database of co-funder, co-author, co-advice networks  Analyses the structure and composition of the funding, advice, authorship and citation networks of the UK’s think-tanks   </vt:lpstr>
      <vt:lpstr>Longitudinal SNA to map changes in the British knowledge regime over a period of relative stability and crisis</vt:lpstr>
      <vt:lpstr>Resources and the structure of the knowledge regime</vt:lpstr>
      <vt:lpstr>The ‘revolving door’ and sustaining a regime  </vt:lpstr>
      <vt:lpstr>Collaborations at Bath and beyond: epistemic justice in transnational knowledge regimes </vt:lpstr>
      <vt:lpstr>Answers key questions</vt:lpstr>
      <vt:lpstr>Confronting knowledge challenges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intellectuals in a time of crisis? A social network analysis of British think-tanks and policy-knowledge production 2005 - 2019</dc:title>
  <dc:creator>jst50</dc:creator>
  <cp:lastModifiedBy>Jordan Tchilingirian</cp:lastModifiedBy>
  <cp:revision>330</cp:revision>
  <cp:lastPrinted>2021-08-11T08:04:48Z</cp:lastPrinted>
  <dcterms:created xsi:type="dcterms:W3CDTF">2018-04-29T12:12:26Z</dcterms:created>
  <dcterms:modified xsi:type="dcterms:W3CDTF">2023-01-26T13:29:52Z</dcterms:modified>
</cp:coreProperties>
</file>