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77" r:id="rId11"/>
    <p:sldId id="267" r:id="rId12"/>
    <p:sldId id="264" r:id="rId13"/>
    <p:sldId id="278" r:id="rId14"/>
    <p:sldId id="279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7" autoAdjust="0"/>
    <p:restoredTop sz="84859" autoAdjust="0"/>
  </p:normalViewPr>
  <p:slideViewPr>
    <p:cSldViewPr>
      <p:cViewPr varScale="1">
        <p:scale>
          <a:sx n="57" d="100"/>
          <a:sy n="57" d="100"/>
        </p:scale>
        <p:origin x="72" y="8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1/26/2023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1/26/2023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3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5.png"/><Relationship Id="rId2" Type="http://schemas.openxmlformats.org/officeDocument/2006/relationships/image" Target="../media/image42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31.png"/><Relationship Id="rId10" Type="http://schemas.openxmlformats.org/officeDocument/2006/relationships/image" Target="../media/image49.jpeg"/><Relationship Id="rId19" Type="http://schemas.microsoft.com/office/2007/relationships/hdphoto" Target="../media/hdphoto1.wdp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url=https%3A%2F%2Fwww.thelancet.com%2Fjournals%2Flancet%2Farticle%2FPIIS0140-6736(20)32229-7%2Ffulltext&amp;psig=AOvVaw1yOwVPUq9FSp82PbeV-uJa&amp;ust=1614680809491000&amp;source=images&amp;cd=vfe&amp;ved=0CAIQjRxqFwoTCMiu0frwju8CFQAAAAAdAAAAABAJ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 and Healthy Active Ageing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Dr Max J Western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Centre for Motivation and Health </a:t>
            </a:r>
            <a:r>
              <a:rPr lang="en-US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Behaviour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Change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Department for Health</a:t>
            </a:r>
          </a:p>
        </p:txBody>
      </p:sp>
      <p:pic>
        <p:nvPicPr>
          <p:cNvPr id="1032" name="Picture 8" descr="University of Bath Logo PNG Transparent – Brands Logos">
            <a:extLst>
              <a:ext uri="{FF2B5EF4-FFF2-40B4-BE49-F238E27FC236}">
                <a16:creationId xmlns:a16="http://schemas.microsoft.com/office/drawing/2014/main" id="{57C8C225-9C5D-46D1-B518-96DD05E5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5" b="89905" l="5234" r="99063">
                        <a14:foregroundMark x1="20938" y1="10286" x2="20938" y2="10286"/>
                        <a14:foregroundMark x1="44922" y1="35429" x2="44922" y2="35429"/>
                        <a14:foregroundMark x1="59297" y1="44190" x2="59297" y2="44190"/>
                        <a14:foregroundMark x1="40703" y1="11429" x2="75703" y2="36190"/>
                        <a14:foregroundMark x1="75703" y1="36190" x2="99063" y2="76000"/>
                        <a14:foregroundMark x1="99063" y1="76000" x2="66328" y2="81714"/>
                        <a14:foregroundMark x1="72188" y1="18286" x2="96953" y2="21714"/>
                        <a14:foregroundMark x1="5234" y1="36000" x2="5234" y2="36000"/>
                        <a14:foregroundMark x1="21797" y1="89905" x2="21797" y2="89905"/>
                        <a14:backgroundMark x1="8359" y1="54667" x2="8359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36" y="0"/>
            <a:ext cx="297269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9181240-79C5-4E32-8622-D71493F48995}"/>
              </a:ext>
            </a:extLst>
          </p:cNvPr>
          <p:cNvSpPr txBox="1">
            <a:spLocks/>
          </p:cNvSpPr>
          <p:nvPr/>
        </p:nvSpPr>
        <p:spPr>
          <a:xfrm>
            <a:off x="1152610" y="1733162"/>
            <a:ext cx="449884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Build on formative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59DE6E-83D5-4ED0-AB54-0928B44486AE}"/>
              </a:ext>
            </a:extLst>
          </p:cNvPr>
          <p:cNvSpPr txBox="1">
            <a:spLocks/>
          </p:cNvSpPr>
          <p:nvPr/>
        </p:nvSpPr>
        <p:spPr>
          <a:xfrm>
            <a:off x="1527048" y="2481943"/>
            <a:ext cx="4783388" cy="3995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Currently undertaking a12-week randomized controlled trial to evaluate effectiveness in community dwelling OAs.</a:t>
            </a:r>
          </a:p>
          <a:p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Pilot data from the RCF work with RICE is being submitted as a £250,000 NIHR application for a 12-month study to explore long term impact in people at heightened risk of falls.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66FA92-4643-46F5-B225-7839DA780892}"/>
              </a:ext>
            </a:extLst>
          </p:cNvPr>
          <p:cNvSpPr txBox="1">
            <a:spLocks/>
          </p:cNvSpPr>
          <p:nvPr/>
        </p:nvSpPr>
        <p:spPr>
          <a:xfrm>
            <a:off x="6852236" y="1733162"/>
            <a:ext cx="5143440" cy="685800"/>
          </a:xfrm>
          <a:prstGeom prst="rect">
            <a:avLst/>
          </a:prstGeom>
        </p:spPr>
        <p:txBody>
          <a:bodyPr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Technology and exercise snacking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302D261-A5CF-457F-A7FA-968B69250F60}"/>
              </a:ext>
            </a:extLst>
          </p:cNvPr>
          <p:cNvSpPr txBox="1">
            <a:spLocks/>
          </p:cNvSpPr>
          <p:nvPr/>
        </p:nvSpPr>
        <p:spPr>
          <a:xfrm>
            <a:off x="7167239" y="2481943"/>
            <a:ext cx="4783388" cy="2064657"/>
          </a:xfrm>
          <a:prstGeom prst="rect">
            <a:avLst/>
          </a:prstGeom>
        </p:spPr>
        <p:txBody>
          <a:bodyPr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EPSRC seed-funding to develop and pilot the use of smart/sensing technology to motivate and monitor home-based strength and balance ‘snacks’ and build habits.</a:t>
            </a:r>
          </a:p>
          <a:p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£400,000 from Dunhill Medical Trust to integrate exercise snacking as part of a wholistic TV-enabled active ageing intervention.</a:t>
            </a:r>
          </a:p>
        </p:txBody>
      </p:sp>
      <p:pic>
        <p:nvPicPr>
          <p:cNvPr id="17" name="Graphic 16" descr="Wireless router">
            <a:extLst>
              <a:ext uri="{FF2B5EF4-FFF2-40B4-BE49-F238E27FC236}">
                <a16:creationId xmlns:a16="http://schemas.microsoft.com/office/drawing/2014/main" id="{68A7726C-7473-470C-B5A1-33F3AAD60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300" y="2893341"/>
            <a:ext cx="785142" cy="785142"/>
          </a:xfrm>
          <a:prstGeom prst="rect">
            <a:avLst/>
          </a:prstGeom>
        </p:spPr>
      </p:pic>
      <p:pic>
        <p:nvPicPr>
          <p:cNvPr id="18" name="Graphic 17" descr="Suburban scene">
            <a:extLst>
              <a:ext uri="{FF2B5EF4-FFF2-40B4-BE49-F238E27FC236}">
                <a16:creationId xmlns:a16="http://schemas.microsoft.com/office/drawing/2014/main" id="{4E90193C-4FC5-42E0-B592-BFDA41F0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95" y="2917675"/>
            <a:ext cx="690435" cy="690435"/>
          </a:xfrm>
          <a:prstGeom prst="rect">
            <a:avLst/>
          </a:prstGeom>
        </p:spPr>
      </p:pic>
      <p:pic>
        <p:nvPicPr>
          <p:cNvPr id="19" name="Graphic 18" descr="Medical">
            <a:extLst>
              <a:ext uri="{FF2B5EF4-FFF2-40B4-BE49-F238E27FC236}">
                <a16:creationId xmlns:a16="http://schemas.microsoft.com/office/drawing/2014/main" id="{71AE8881-6486-4E43-9427-8E45F2A04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613" y="5077862"/>
            <a:ext cx="728259" cy="728259"/>
          </a:xfrm>
          <a:prstGeom prst="rect">
            <a:avLst/>
          </a:prstGeom>
        </p:spPr>
      </p:pic>
      <p:pic>
        <p:nvPicPr>
          <p:cNvPr id="20" name="Picture 2" descr="I invented the OAP sign - Yvonne Neville - The Oldie">
            <a:extLst>
              <a:ext uri="{FF2B5EF4-FFF2-40B4-BE49-F238E27FC236}">
                <a16:creationId xmlns:a16="http://schemas.microsoft.com/office/drawing/2014/main" id="{D23BAA67-A5C2-418B-9E1F-E9A437CA2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043" b="81064" l="1200" r="43333">
                        <a14:foregroundMark x1="15867" y1="16383" x2="15867" y2="16383"/>
                        <a14:foregroundMark x1="18933" y1="14468" x2="30533" y2="43191"/>
                        <a14:foregroundMark x1="16400" y1="14468" x2="9067" y2="37021"/>
                        <a14:foregroundMark x1="6000" y1="56383" x2="1200" y2="68085"/>
                        <a14:foregroundMark x1="1200" y1="83830" x2="41600" y2="74894"/>
                        <a14:foregroundMark x1="41600" y1="74894" x2="42267" y2="74894"/>
                        <a14:foregroundMark x1="32267" y1="44681" x2="40800" y2="62128"/>
                        <a14:foregroundMark x1="40800" y1="62128" x2="42267" y2="68723"/>
                        <a14:foregroundMark x1="30133" y1="77021" x2="19733" y2="77021"/>
                        <a14:foregroundMark x1="20267" y1="77021" x2="1200" y2="81064"/>
                        <a14:foregroundMark x1="43333" y1="78298" x2="43333" y2="78298"/>
                        <a14:foregroundMark x1="42400" y1="78936" x2="42400" y2="7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56" r="56704" b="20930"/>
          <a:stretch/>
        </p:blipFill>
        <p:spPr bwMode="auto">
          <a:xfrm>
            <a:off x="10693644" y="-56945"/>
            <a:ext cx="1526383" cy="15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66E994B-C665-4FA7-98EB-95DAF6B52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Next Steps for exercise snacking…</a:t>
            </a:r>
          </a:p>
        </p:txBody>
      </p:sp>
      <p:pic>
        <p:nvPicPr>
          <p:cNvPr id="23" name="Graphic 22" descr="Television with solid fill">
            <a:extLst>
              <a:ext uri="{FF2B5EF4-FFF2-40B4-BE49-F238E27FC236}">
                <a16:creationId xmlns:a16="http://schemas.microsoft.com/office/drawing/2014/main" id="{C2D5FF76-41D5-447C-822D-E57210BCC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8300" y="5158013"/>
            <a:ext cx="648108" cy="6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B92E-6704-4729-9BBB-AE7501C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pic>
        <p:nvPicPr>
          <p:cNvPr id="5" name="Picture 2" descr="Polly McGuigan — the University of Bath&amp;#39;s research portal">
            <a:extLst>
              <a:ext uri="{FF2B5EF4-FFF2-40B4-BE49-F238E27FC236}">
                <a16:creationId xmlns:a16="http://schemas.microsoft.com/office/drawing/2014/main" id="{5ACD9D20-6BDA-41C0-8C32-47A9B80B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58" y="2543797"/>
            <a:ext cx="1557573" cy="149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an-Ju Liang — the University of Bath&amp;#39;s research portal">
            <a:extLst>
              <a:ext uri="{FF2B5EF4-FFF2-40B4-BE49-F238E27FC236}">
                <a16:creationId xmlns:a16="http://schemas.microsoft.com/office/drawing/2014/main" id="{5094EDA3-22E3-45D9-BCB1-DF556FF0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9" y="2543797"/>
            <a:ext cx="1496707" cy="1496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ly Perkin | University of Bath - Academia.edu">
            <a:extLst>
              <a:ext uri="{FF2B5EF4-FFF2-40B4-BE49-F238E27FC236}">
                <a16:creationId xmlns:a16="http://schemas.microsoft.com/office/drawing/2014/main" id="{8A6D34C6-7EB8-4651-9517-7DAF3EA8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6" y="2542904"/>
            <a:ext cx="1497600" cy="149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ylan Thompson — the University of Bath&amp;#39;s research portal">
            <a:extLst>
              <a:ext uri="{FF2B5EF4-FFF2-40B4-BE49-F238E27FC236}">
                <a16:creationId xmlns:a16="http://schemas.microsoft.com/office/drawing/2014/main" id="{8AA0CB63-5A35-400F-9B6A-80840BF3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53" y="2542904"/>
            <a:ext cx="1497600" cy="149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r Tomas Welsh - RICE">
            <a:extLst>
              <a:ext uri="{FF2B5EF4-FFF2-40B4-BE49-F238E27FC236}">
                <a16:creationId xmlns:a16="http://schemas.microsoft.com/office/drawing/2014/main" id="{13F3A084-1FAE-459B-9D93-357D10FA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 b="24391"/>
          <a:stretch/>
        </p:blipFill>
        <p:spPr bwMode="auto">
          <a:xfrm>
            <a:off x="2507872" y="4093632"/>
            <a:ext cx="1491312" cy="1491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essica Francombe-Webb — the University of Bath's research portal">
            <a:extLst>
              <a:ext uri="{FF2B5EF4-FFF2-40B4-BE49-F238E27FC236}">
                <a16:creationId xmlns:a16="http://schemas.microsoft.com/office/drawing/2014/main" id="{A9799317-DA87-4709-9F34-EFD084FA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652" r="-214" b="18348"/>
          <a:stretch/>
        </p:blipFill>
        <p:spPr bwMode="auto">
          <a:xfrm>
            <a:off x="1755928" y="2542904"/>
            <a:ext cx="1497600" cy="149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CLIC Research Seminar 25th of November: Katarzyna Stawarz (Cardiff  University). Integrating the Digital and the Traditional to Deliver Therapy  for Depression: A User-Centred Design Study | UCLIC - UCL Interaction Centre">
            <a:extLst>
              <a:ext uri="{FF2B5EF4-FFF2-40B4-BE49-F238E27FC236}">
                <a16:creationId xmlns:a16="http://schemas.microsoft.com/office/drawing/2014/main" id="{ED98F518-3E1E-439F-A5E9-437B490D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14" y="4071171"/>
            <a:ext cx="1497600" cy="149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ile | University of Exeter Medical School | University of Exeter">
            <a:extLst>
              <a:ext uri="{FF2B5EF4-FFF2-40B4-BE49-F238E27FC236}">
                <a16:creationId xmlns:a16="http://schemas.microsoft.com/office/drawing/2014/main" id="{39E38578-7539-4155-8CE0-0AC73FC8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00" y="2534271"/>
            <a:ext cx="1419465" cy="1497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gela Carlin — Ulster University">
            <a:extLst>
              <a:ext uri="{FF2B5EF4-FFF2-40B4-BE49-F238E27FC236}">
                <a16:creationId xmlns:a16="http://schemas.microsoft.com/office/drawing/2014/main" id="{DB880528-5577-4741-A2AB-A36BB205A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373" r="5630" b="-373"/>
          <a:stretch/>
        </p:blipFill>
        <p:spPr bwMode="auto">
          <a:xfrm>
            <a:off x="4053284" y="4071171"/>
            <a:ext cx="1497602" cy="1497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r Anjana Wijekoon">
            <a:extLst>
              <a:ext uri="{FF2B5EF4-FFF2-40B4-BE49-F238E27FC236}">
                <a16:creationId xmlns:a16="http://schemas.microsoft.com/office/drawing/2014/main" id="{7D612C95-544E-400F-9FDA-D2D65107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9" y="4071168"/>
            <a:ext cx="1497603" cy="1497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yndsay ALEXANDER | Reader in Applied Health Research | PhD | Robert Gordon  University, Aberdeen | RGU | School of Health Sciences | Research profile">
            <a:extLst>
              <a:ext uri="{FF2B5EF4-FFF2-40B4-BE49-F238E27FC236}">
                <a16:creationId xmlns:a16="http://schemas.microsoft.com/office/drawing/2014/main" id="{03D2C9CE-ACE6-4788-8526-3A6A9021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34" y="4084900"/>
            <a:ext cx="1497604" cy="1497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th's oldest charity changes name after 843 years to St John's Foundation  | Bath Echo">
            <a:extLst>
              <a:ext uri="{FF2B5EF4-FFF2-40B4-BE49-F238E27FC236}">
                <a16:creationId xmlns:a16="http://schemas.microsoft.com/office/drawing/2014/main" id="{9977B27E-2A26-4979-9039-54012C658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3899"/>
          <a:stretch/>
        </p:blipFill>
        <p:spPr bwMode="auto">
          <a:xfrm>
            <a:off x="907706" y="5949406"/>
            <a:ext cx="1305655" cy="859873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 - The Dunhill Medical Trust">
            <a:extLst>
              <a:ext uri="{FF2B5EF4-FFF2-40B4-BE49-F238E27FC236}">
                <a16:creationId xmlns:a16="http://schemas.microsoft.com/office/drawing/2014/main" id="{117DF1C8-9C07-437B-B2C7-2A18F374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684" y="5953503"/>
            <a:ext cx="3588017" cy="8598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">
            <a:extLst>
              <a:ext uri="{FF2B5EF4-FFF2-40B4-BE49-F238E27FC236}">
                <a16:creationId xmlns:a16="http://schemas.microsoft.com/office/drawing/2014/main" id="{967CF13E-B481-4218-A74E-098043E3D27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49152"/>
          <a:stretch/>
        </p:blipFill>
        <p:spPr bwMode="auto">
          <a:xfrm>
            <a:off x="3861254" y="5949403"/>
            <a:ext cx="1807562" cy="859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0" name="Picture 12" descr="NIHR publishes its operational priorities | NIHR">
            <a:extLst>
              <a:ext uri="{FF2B5EF4-FFF2-40B4-BE49-F238E27FC236}">
                <a16:creationId xmlns:a16="http://schemas.microsoft.com/office/drawing/2014/main" id="{A0026243-CB08-43D6-9BF1-C9BD2C24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5949404"/>
            <a:ext cx="2751595" cy="8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me | Get A Move On">
            <a:extLst>
              <a:ext uri="{FF2B5EF4-FFF2-40B4-BE49-F238E27FC236}">
                <a16:creationId xmlns:a16="http://schemas.microsoft.com/office/drawing/2014/main" id="{34DB5DB8-E3D9-4300-B787-338B8C14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58" y="6056608"/>
            <a:ext cx="1497601" cy="6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University of Bath Logo PNG Transparent – Brands Logos">
            <a:extLst>
              <a:ext uri="{FF2B5EF4-FFF2-40B4-BE49-F238E27FC236}">
                <a16:creationId xmlns:a16="http://schemas.microsoft.com/office/drawing/2014/main" id="{27360E00-303F-4931-AD1E-29ABD879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05" b="89905" l="5234" r="99063">
                        <a14:foregroundMark x1="20938" y1="10286" x2="20938" y2="10286"/>
                        <a14:foregroundMark x1="44922" y1="35429" x2="44922" y2="35429"/>
                        <a14:foregroundMark x1="59297" y1="44190" x2="59297" y2="44190"/>
                        <a14:foregroundMark x1="40703" y1="11429" x2="75703" y2="36190"/>
                        <a14:foregroundMark x1="75703" y1="36190" x2="99063" y2="76000"/>
                        <a14:foregroundMark x1="99063" y1="76000" x2="66328" y2="81714"/>
                        <a14:foregroundMark x1="72188" y1="18286" x2="96953" y2="21714"/>
                        <a14:foregroundMark x1="5234" y1="36000" x2="5234" y2="36000"/>
                        <a14:foregroundMark x1="21797" y1="89905" x2="21797" y2="89905"/>
                        <a14:backgroundMark x1="8359" y1="54667" x2="8359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36" y="0"/>
            <a:ext cx="297269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Problem 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of Ageing </a:t>
            </a:r>
          </a:p>
        </p:txBody>
      </p:sp>
      <p:pic>
        <p:nvPicPr>
          <p:cNvPr id="4" name="Picture 2" descr="http://www.coolgeography.co.uk/GCSE/AQA/Population/Ageing/UK%20ageing%20Pyramid.jpg">
            <a:extLst>
              <a:ext uri="{FF2B5EF4-FFF2-40B4-BE49-F238E27FC236}">
                <a16:creationId xmlns:a16="http://schemas.microsoft.com/office/drawing/2014/main" id="{9DB09999-814E-4199-9DBA-0FB92BEA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7" y="2008489"/>
            <a:ext cx="5017755" cy="421491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7AA0E14-89F8-400C-97E1-4AFA3054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592264"/>
            <a:ext cx="4548004" cy="33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C25E49-A2CD-4942-B5E7-B54998735177}"/>
              </a:ext>
            </a:extLst>
          </p:cNvPr>
          <p:cNvSpPr txBox="1"/>
          <p:nvPr/>
        </p:nvSpPr>
        <p:spPr>
          <a:xfrm>
            <a:off x="7174532" y="4284411"/>
            <a:ext cx="4548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1">
              <a:defRPr/>
            </a:pPr>
            <a:r>
              <a:rPr lang="en-GB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total annual cost of fragility fractures to the UK has been estimated at £4.4 billion which includes £1.1 billion for social care; hip fractures account for around £2 billion of this sum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helps keep people strong, healthy and independent</a:t>
            </a:r>
          </a:p>
        </p:txBody>
      </p:sp>
      <p:pic>
        <p:nvPicPr>
          <p:cNvPr id="7" name="Picture 2" descr="Physical activity guidelines 2020: comprehensive and inclusive  recommendations to activate populations - The Lancet">
            <a:hlinkClick r:id="rId2"/>
            <a:extLst>
              <a:ext uri="{FF2B5EF4-FFF2-40B4-BE49-F238E27FC236}">
                <a16:creationId xmlns:a16="http://schemas.microsoft.com/office/drawing/2014/main" id="{6B8A5C11-79B8-441F-A4F0-3CC6F6566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5" t="18723" r="-450" b="24257"/>
          <a:stretch/>
        </p:blipFill>
        <p:spPr bwMode="auto">
          <a:xfrm>
            <a:off x="8110636" y="2403247"/>
            <a:ext cx="3789095" cy="3789095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6122D3-98E4-4B19-8C49-DF2A8B0AA5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787" y="2537105"/>
            <a:ext cx="5830210" cy="352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Not enough UK older adults do exercise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664B43C-2ECC-4DF6-A44F-84790E50E2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4560" y="1994969"/>
            <a:ext cx="4983391" cy="4488408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985AE1A5-3F3B-4182-BAB7-6CF42E6CF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210" y="1994969"/>
            <a:ext cx="5621596" cy="32109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03ED7AF-D269-4675-B5B9-C49A203C810F}"/>
              </a:ext>
            </a:extLst>
          </p:cNvPr>
          <p:cNvSpPr/>
          <p:nvPr/>
        </p:nvSpPr>
        <p:spPr>
          <a:xfrm>
            <a:off x="1005840" y="3933056"/>
            <a:ext cx="5246370" cy="510299"/>
          </a:xfrm>
          <a:prstGeom prst="ellips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BAABDD-C747-4981-A928-3D97D2A0F790}"/>
              </a:ext>
            </a:extLst>
          </p:cNvPr>
          <p:cNvSpPr/>
          <p:nvPr/>
        </p:nvSpPr>
        <p:spPr>
          <a:xfrm>
            <a:off x="1063931" y="5477235"/>
            <a:ext cx="5246370" cy="510299"/>
          </a:xfrm>
          <a:prstGeom prst="ellips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01F91E-2A12-48F9-B62E-2F8A17FC4088}"/>
              </a:ext>
            </a:extLst>
          </p:cNvPr>
          <p:cNvSpPr/>
          <p:nvPr/>
        </p:nvSpPr>
        <p:spPr>
          <a:xfrm>
            <a:off x="9952892" y="3726180"/>
            <a:ext cx="2153324" cy="1397317"/>
          </a:xfrm>
          <a:prstGeom prst="ellips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B2189-6BCB-4FE5-B478-0862816A8AED}"/>
              </a:ext>
            </a:extLst>
          </p:cNvPr>
          <p:cNvSpPr txBox="1"/>
          <p:nvPr/>
        </p:nvSpPr>
        <p:spPr>
          <a:xfrm>
            <a:off x="7246540" y="5756701"/>
            <a:ext cx="427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Health survey for England</a:t>
            </a: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Age specific barriers to exercise</a:t>
            </a:r>
          </a:p>
        </p:txBody>
      </p:sp>
      <p:pic>
        <p:nvPicPr>
          <p:cNvPr id="1026" name="Picture 2" descr="Multiple influences on participating in physical activity in older age:  Developing a social ecological approach - Boulton - 2018 - Health  Expectations - Wiley Online Library">
            <a:extLst>
              <a:ext uri="{FF2B5EF4-FFF2-40B4-BE49-F238E27FC236}">
                <a16:creationId xmlns:a16="http://schemas.microsoft.com/office/drawing/2014/main" id="{03889729-5B3B-4B05-A9A2-2679619E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681675"/>
            <a:ext cx="6295798" cy="498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oman wearing scarf">
            <a:extLst>
              <a:ext uri="{FF2B5EF4-FFF2-40B4-BE49-F238E27FC236}">
                <a16:creationId xmlns:a16="http://schemas.microsoft.com/office/drawing/2014/main" id="{EF5B8A37-907B-4E26-A8B5-B9E787C27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31684"/>
          <a:stretch/>
        </p:blipFill>
        <p:spPr>
          <a:xfrm>
            <a:off x="8911759" y="63578"/>
            <a:ext cx="324036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f we want to change behaviour, we need to first understand what drives  behaviour in the first place. · LiveWell Dorset">
            <a:extLst>
              <a:ext uri="{FF2B5EF4-FFF2-40B4-BE49-F238E27FC236}">
                <a16:creationId xmlns:a16="http://schemas.microsoft.com/office/drawing/2014/main" id="{CBC5748C-9ACC-4AE7-A055-E1108E19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4326384"/>
            <a:ext cx="4102920" cy="19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346177"/>
            <a:ext cx="8458201" cy="266699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238328"/>
            <a:ext cx="8458201" cy="1143000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“short bouts of exercise undertaken at a sporadic yet convenient time in the comfort of one’s own home”</a:t>
            </a:r>
          </a:p>
        </p:txBody>
      </p:sp>
      <p:pic>
        <p:nvPicPr>
          <p:cNvPr id="4" name="Picture 10" descr="New Year Shape Up Series: Week 4 Day 5 - BelleVive">
            <a:extLst>
              <a:ext uri="{FF2B5EF4-FFF2-40B4-BE49-F238E27FC236}">
                <a16:creationId xmlns:a16="http://schemas.microsoft.com/office/drawing/2014/main" id="{CBC04FAF-2435-4A4A-976E-B353CBD25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0" y="2035681"/>
            <a:ext cx="2107634" cy="15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BG Program for Beginners from PT Kayla Itsines">
            <a:extLst>
              <a:ext uri="{FF2B5EF4-FFF2-40B4-BE49-F238E27FC236}">
                <a16:creationId xmlns:a16="http://schemas.microsoft.com/office/drawing/2014/main" id="{8FC2DA1C-E4B7-467C-B770-4A6F3EDA7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" y="2055998"/>
            <a:ext cx="2093696" cy="15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ated Leg Extensions Exercise Demonstration | SparkPeople">
            <a:extLst>
              <a:ext uri="{FF2B5EF4-FFF2-40B4-BE49-F238E27FC236}">
                <a16:creationId xmlns:a16="http://schemas.microsoft.com/office/drawing/2014/main" id="{0CC105FB-5F54-48A5-A8C3-69A66952F5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555" y="1874824"/>
            <a:ext cx="1228338" cy="1850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port sénior : programme de sport à la maison 1 semaine spécial 70 ans et  plus - Vendredi | Les conseils sportifs Décathlon">
            <a:extLst>
              <a:ext uri="{FF2B5EF4-FFF2-40B4-BE49-F238E27FC236}">
                <a16:creationId xmlns:a16="http://schemas.microsoft.com/office/drawing/2014/main" id="{173A3F79-0A61-46F6-8DC2-BCBA06BBC6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2982" y="2086413"/>
            <a:ext cx="1509521" cy="15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lf Raises with Chair Exercise Demonstration | Exercise, Easy workouts,  Fitness trends">
            <a:extLst>
              <a:ext uri="{FF2B5EF4-FFF2-40B4-BE49-F238E27FC236}">
                <a16:creationId xmlns:a16="http://schemas.microsoft.com/office/drawing/2014/main" id="{2DCAD1B8-FF81-473D-9068-7178D62FC1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92" y="1874792"/>
            <a:ext cx="1228338" cy="18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8F0B8C-047E-42B4-9E95-BF26A1B3A9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750" b="56803"/>
          <a:stretch/>
        </p:blipFill>
        <p:spPr>
          <a:xfrm>
            <a:off x="-385302" y="579391"/>
            <a:ext cx="12959427" cy="1143000"/>
          </a:xfrm>
          <a:prstGeom prst="rect">
            <a:avLst/>
          </a:prstGeom>
        </p:spPr>
      </p:pic>
      <p:pic>
        <p:nvPicPr>
          <p:cNvPr id="12" name="圖片 12">
            <a:extLst>
              <a:ext uri="{FF2B5EF4-FFF2-40B4-BE49-F238E27FC236}">
                <a16:creationId xmlns:a16="http://schemas.microsoft.com/office/drawing/2014/main" id="{503B0E33-25CA-4F40-BD78-0F1F2E4A631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4014" y="4405482"/>
            <a:ext cx="877570" cy="119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8">
            <a:extLst>
              <a:ext uri="{FF2B5EF4-FFF2-40B4-BE49-F238E27FC236}">
                <a16:creationId xmlns:a16="http://schemas.microsoft.com/office/drawing/2014/main" id="{CBCC7240-3F63-4620-A451-E18827A78B6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6479" y="5050007"/>
            <a:ext cx="978535" cy="76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9">
            <a:extLst>
              <a:ext uri="{FF2B5EF4-FFF2-40B4-BE49-F238E27FC236}">
                <a16:creationId xmlns:a16="http://schemas.microsoft.com/office/drawing/2014/main" id="{42672C99-F7D0-4256-9568-D5A24A20DDF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2429" y="5306547"/>
            <a:ext cx="1007745" cy="102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20">
            <a:extLst>
              <a:ext uri="{FF2B5EF4-FFF2-40B4-BE49-F238E27FC236}">
                <a16:creationId xmlns:a16="http://schemas.microsoft.com/office/drawing/2014/main" id="{AE42E205-978C-4DDE-B0C2-302D69CB5D7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1084" y="5370682"/>
            <a:ext cx="838200" cy="11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8">
            <a:extLst>
              <a:ext uri="{FF2B5EF4-FFF2-40B4-BE49-F238E27FC236}">
                <a16:creationId xmlns:a16="http://schemas.microsoft.com/office/drawing/2014/main" id="{F844935B-E605-4EFC-9735-E619F606DA0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0119" y="4059407"/>
            <a:ext cx="795655" cy="1150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 is acceptable to older adults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59D11-C22E-4D31-8674-53CF8CD6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4644">
            <a:off x="5353639" y="1417922"/>
            <a:ext cx="6139194" cy="171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11DC8F35-8CDF-4C18-8753-33D8D14F6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" b="17895"/>
          <a:stretch/>
        </p:blipFill>
        <p:spPr>
          <a:xfrm>
            <a:off x="1197868" y="1916832"/>
            <a:ext cx="3100233" cy="365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FFDCB5-A8F0-4B6D-8F56-C8087A0D5254}"/>
              </a:ext>
            </a:extLst>
          </p:cNvPr>
          <p:cNvSpPr txBox="1"/>
          <p:nvPr/>
        </p:nvSpPr>
        <p:spPr>
          <a:xfrm>
            <a:off x="4298101" y="3284984"/>
            <a:ext cx="7890723" cy="345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 largely seen as: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 format that aligns to older adult identity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Is not burdensome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Is straightforward to master and record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Is safe and empowering to do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But: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Can be tedious for non exercisers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Requires adapting to differing levels of physical capability</a:t>
            </a:r>
          </a:p>
        </p:txBody>
      </p:sp>
      <p:pic>
        <p:nvPicPr>
          <p:cNvPr id="17" name="Picture 2" descr="Ian-Ju Liang — the University of Bath&amp;#39;s research portal">
            <a:extLst>
              <a:ext uri="{FF2B5EF4-FFF2-40B4-BE49-F238E27FC236}">
                <a16:creationId xmlns:a16="http://schemas.microsoft.com/office/drawing/2014/main" id="{29815FC9-F8EE-4F91-8730-BA8793F5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38" y="204146"/>
            <a:ext cx="1496707" cy="1496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 in community dwelling older adults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1" y="3605855"/>
            <a:ext cx="10498851" cy="304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Participants 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63 self-isolating over 65’s in the first lockdown who did not do regular sport or exercise.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Intervention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Randomised to do 28-days of exercise snacking, tai chi snacking or combination of the two. Video instructions and self-monitored adherence logs.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Comparison 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NHS web pages on physical activity in older adults</a:t>
            </a:r>
            <a:endParaRPr lang="en-GB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Outcomes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feasibility of remote assessment of strength and balance; acceptability and adherence to the exercise programme; Reciprocal relationship with mood and feelings</a:t>
            </a:r>
          </a:p>
          <a:p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67F33-AF5E-460F-89A4-8BDCADFE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20">
            <a:off x="4398643" y="1389760"/>
            <a:ext cx="6502732" cy="165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an-Ju Liang — the University of Bath&amp;#39;s research portal">
            <a:extLst>
              <a:ext uri="{FF2B5EF4-FFF2-40B4-BE49-F238E27FC236}">
                <a16:creationId xmlns:a16="http://schemas.microsoft.com/office/drawing/2014/main" id="{F5DEE2E5-214D-4BB7-8D33-18461B27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45" y="204146"/>
            <a:ext cx="1496707" cy="1496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Exercise snacking in clinical populations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28E7945B-CDC9-48F2-BF6E-25C67FE36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49152"/>
          <a:stretch/>
        </p:blipFill>
        <p:spPr bwMode="auto">
          <a:xfrm>
            <a:off x="9998732" y="5722617"/>
            <a:ext cx="1903985" cy="905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4" descr="RUH Bath 🏥 (@RUHBath) / Twitter">
            <a:extLst>
              <a:ext uri="{FF2B5EF4-FFF2-40B4-BE49-F238E27FC236}">
                <a16:creationId xmlns:a16="http://schemas.microsoft.com/office/drawing/2014/main" id="{AA21BA8D-EE89-4E13-9D6A-305AE5473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17870"/>
          <a:stretch/>
        </p:blipFill>
        <p:spPr bwMode="auto">
          <a:xfrm>
            <a:off x="8300503" y="5722617"/>
            <a:ext cx="1452207" cy="9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887450-EC7B-4B44-B987-3B7A98CC2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5866"/>
              </p:ext>
            </p:extLst>
          </p:nvPr>
        </p:nvGraphicFramePr>
        <p:xfrm>
          <a:off x="820595" y="1805826"/>
          <a:ext cx="7479908" cy="505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ism 7" r:id="rId5" imgW="7063342" imgH="4770600" progId="Prism7.Document">
                  <p:embed/>
                </p:oleObj>
              </mc:Choice>
              <mc:Fallback>
                <p:oleObj name="Prism 7" r:id="rId5" imgW="7063342" imgH="4770600" progId="Prism7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D3DE94-6F2C-4254-BFAE-780DAF707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595" y="1805826"/>
                        <a:ext cx="7479908" cy="505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6090FE-5279-422F-9A53-5CC6BCB282DA}"/>
              </a:ext>
            </a:extLst>
          </p:cNvPr>
          <p:cNvSpPr txBox="1">
            <a:spLocks/>
          </p:cNvSpPr>
          <p:nvPr/>
        </p:nvSpPr>
        <p:spPr>
          <a:xfrm>
            <a:off x="7966620" y="1970020"/>
            <a:ext cx="4064224" cy="3759448"/>
          </a:xfrm>
          <a:prstGeom prst="rect">
            <a:avLst/>
          </a:prstGeom>
        </p:spPr>
        <p:txBody>
          <a:bodyPr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20 Pre-frail memory clinic outpatients diagnosed mild cognitive impairment</a:t>
            </a:r>
          </a:p>
          <a:p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28-day Exercise Snacking intervention</a:t>
            </a:r>
          </a:p>
          <a:p>
            <a:r>
              <a:rPr lang="en-GB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Basic functional outcomes:</a:t>
            </a:r>
          </a:p>
          <a:p>
            <a:r>
              <a:rPr lang="en-GB" sz="20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Improved chair rising, walking and standing balance tests</a:t>
            </a: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1000" b="1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565</TotalTime>
  <Words>390</Words>
  <Application>Microsoft Office PowerPoint</Application>
  <PresentationFormat>Custom</PresentationFormat>
  <Paragraphs>44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Euphemia</vt:lpstr>
      <vt:lpstr>Serenity 16x9</vt:lpstr>
      <vt:lpstr>Prism 7</vt:lpstr>
      <vt:lpstr>Exercise Snacking and Healthy Active Ageing</vt:lpstr>
      <vt:lpstr>The Problem of Ageing </vt:lpstr>
      <vt:lpstr>Exercise helps keep people strong, healthy and independent</vt:lpstr>
      <vt:lpstr>Not enough UK older adults do exercise</vt:lpstr>
      <vt:lpstr>Age specific barriers to exercise</vt:lpstr>
      <vt:lpstr>Exercise Snacking</vt:lpstr>
      <vt:lpstr>Exercise snacking is acceptable to older adults</vt:lpstr>
      <vt:lpstr>Exercise snacking in community dwelling older adults</vt:lpstr>
      <vt:lpstr>Exercise snacking in clinical populations</vt:lpstr>
      <vt:lpstr>Next Steps for exercise snacking…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Snacking and Healthy Active Ageing</dc:title>
  <dc:creator>Max Western</dc:creator>
  <cp:lastModifiedBy>Max Western</cp:lastModifiedBy>
  <cp:revision>3</cp:revision>
  <dcterms:created xsi:type="dcterms:W3CDTF">2023-01-24T09:36:03Z</dcterms:created>
  <dcterms:modified xsi:type="dcterms:W3CDTF">2023-01-26T13:58:41Z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