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58" r:id="rId2"/>
    <p:sldId id="454" r:id="rId3"/>
    <p:sldId id="437" r:id="rId4"/>
    <p:sldId id="456" r:id="rId5"/>
    <p:sldId id="446" r:id="rId6"/>
    <p:sldId id="449" r:id="rId7"/>
    <p:sldId id="445" r:id="rId8"/>
    <p:sldId id="44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3A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25D8F9-37C9-B144-9E37-9A4B83ABCB4B}" v="116" dt="2025-01-16T18:37:43.2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49"/>
    <p:restoredTop sz="76685"/>
  </p:normalViewPr>
  <p:slideViewPr>
    <p:cSldViewPr snapToGrid="0">
      <p:cViewPr varScale="1">
        <p:scale>
          <a:sx n="75" d="100"/>
          <a:sy n="75" d="100"/>
        </p:scale>
        <p:origin x="73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E9040-D528-6749-9B8F-4D15902D1FB9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6E049-C512-F04F-BF9E-6B57CB603B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739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PhD in Stockholm Sweden, joint in march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accent6">
                  <a:lumMod val="7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>
                    <a:lumMod val="75000"/>
                  </a:schemeClr>
                </a:solidFill>
              </a:rPr>
              <a:t>Discourse – how we talk about and understand certain subjects, often shaped by power structures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6E049-C512-F04F-BF9E-6B57CB603B7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355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accent6"/>
                </a:solidFill>
              </a:rPr>
              <a:t>Research context: </a:t>
            </a:r>
            <a:r>
              <a:rPr lang="en-GB" sz="1200" dirty="0">
                <a:solidFill>
                  <a:schemeClr val="accent6"/>
                </a:solidFill>
              </a:rPr>
              <a:t>Societal debates about how to respond to climate change and food sustainability issues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accent6"/>
                </a:solidFill>
              </a:rPr>
              <a:t>Qualitative data: </a:t>
            </a:r>
            <a:r>
              <a:rPr lang="en-GB" sz="1200" dirty="0">
                <a:solidFill>
                  <a:schemeClr val="accent6"/>
                </a:solidFill>
              </a:rPr>
              <a:t>Documents (policy documents, press releases, public media), interviews, social media data, visual data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accent6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solidFill>
                  <a:schemeClr val="accent6">
                    <a:lumMod val="75000"/>
                  </a:schemeClr>
                </a:solidFill>
              </a:rPr>
              <a:t>Discourse – how we talk about and understand certain subjects, often shaped by power structures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accent6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6E049-C512-F04F-BF9E-6B57CB603B7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417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/>
              <a:t>“So much better – the impact of chicken on the climate is only one-tenth that of beef”</a:t>
            </a:r>
          </a:p>
          <a:p>
            <a:endParaRPr lang="en-US" sz="1500" b="1" dirty="0">
              <a:solidFill>
                <a:schemeClr val="tx1"/>
              </a:solidFill>
            </a:endParaRPr>
          </a:p>
          <a:p>
            <a:r>
              <a:rPr lang="en-US" sz="1500" b="1" dirty="0">
                <a:solidFill>
                  <a:schemeClr val="tx1"/>
                </a:solidFill>
              </a:rPr>
              <a:t>RQ</a:t>
            </a:r>
            <a:r>
              <a:rPr lang="en-US" sz="1500" dirty="0">
                <a:solidFill>
                  <a:schemeClr val="tx1"/>
                </a:solidFill>
              </a:rPr>
              <a:t>: How do consumers collectively contest consumer </a:t>
            </a:r>
            <a:r>
              <a:rPr lang="en-US" sz="1500" dirty="0" err="1">
                <a:solidFill>
                  <a:schemeClr val="tx1"/>
                </a:solidFill>
              </a:rPr>
              <a:t>responsibilization</a:t>
            </a:r>
            <a:r>
              <a:rPr lang="en-US" sz="1500" dirty="0">
                <a:solidFill>
                  <a:schemeClr val="tx1"/>
                </a:solidFill>
              </a:rPr>
              <a:t>?</a:t>
            </a:r>
          </a:p>
          <a:p>
            <a:r>
              <a:rPr lang="en-US" sz="1500" b="1" dirty="0">
                <a:solidFill>
                  <a:schemeClr val="tx1"/>
                </a:solidFill>
              </a:rPr>
              <a:t>Data collection and analysis</a:t>
            </a:r>
          </a:p>
          <a:p>
            <a:pPr lvl="1"/>
            <a:r>
              <a:rPr lang="en-US" sz="1500" dirty="0">
                <a:solidFill>
                  <a:schemeClr val="tx1"/>
                </a:solidFill>
              </a:rPr>
              <a:t>Marketing campaign + consumer reactions (n = 361) </a:t>
            </a:r>
          </a:p>
          <a:p>
            <a:pPr lvl="1"/>
            <a:r>
              <a:rPr lang="en-US" sz="1500" dirty="0">
                <a:solidFill>
                  <a:schemeClr val="tx1"/>
                </a:solidFill>
              </a:rPr>
              <a:t>documents (official complaints) and social media comments</a:t>
            </a:r>
          </a:p>
          <a:p>
            <a:pPr lvl="1"/>
            <a:r>
              <a:rPr lang="en-US" sz="1500" dirty="0">
                <a:solidFill>
                  <a:schemeClr val="tx1"/>
                </a:solidFill>
              </a:rPr>
              <a:t>Abductive, Foucault’s notion of counter-conduct </a:t>
            </a:r>
          </a:p>
          <a:p>
            <a:r>
              <a:rPr lang="en-US" sz="1500" b="1" dirty="0">
                <a:solidFill>
                  <a:schemeClr val="tx1"/>
                </a:solidFill>
              </a:rPr>
              <a:t>Four forms of counter-conducts</a:t>
            </a:r>
            <a:r>
              <a:rPr lang="en-US" sz="1500" dirty="0">
                <a:solidFill>
                  <a:schemeClr val="tx1"/>
                </a:solidFill>
              </a:rPr>
              <a:t>: (1) </a:t>
            </a:r>
            <a:r>
              <a:rPr lang="en-US" sz="1500" i="1" dirty="0">
                <a:solidFill>
                  <a:schemeClr val="tx1"/>
                </a:solidFill>
              </a:rPr>
              <a:t>demanding ‘more</a:t>
            </a:r>
            <a:r>
              <a:rPr lang="en-US" sz="1500" dirty="0">
                <a:solidFill>
                  <a:schemeClr val="tx1"/>
                </a:solidFill>
              </a:rPr>
              <a:t>,</a:t>
            </a:r>
            <a:r>
              <a:rPr lang="en-US" sz="1500" i="1" dirty="0">
                <a:solidFill>
                  <a:schemeClr val="tx1"/>
                </a:solidFill>
              </a:rPr>
              <a:t>’ </a:t>
            </a:r>
            <a:r>
              <a:rPr lang="en-US" sz="1500" dirty="0">
                <a:solidFill>
                  <a:schemeClr val="tx1"/>
                </a:solidFill>
              </a:rPr>
              <a:t>(2) </a:t>
            </a:r>
            <a:r>
              <a:rPr lang="en-US" sz="1500" i="1" dirty="0">
                <a:solidFill>
                  <a:schemeClr val="tx1"/>
                </a:solidFill>
              </a:rPr>
              <a:t>challenging truth claims</a:t>
            </a:r>
            <a:r>
              <a:rPr lang="en-US" sz="1500" dirty="0">
                <a:solidFill>
                  <a:schemeClr val="tx1"/>
                </a:solidFill>
              </a:rPr>
              <a:t>, (3) </a:t>
            </a:r>
            <a:r>
              <a:rPr lang="en-US" sz="1500" i="1" dirty="0">
                <a:solidFill>
                  <a:schemeClr val="tx1"/>
                </a:solidFill>
              </a:rPr>
              <a:t>constructing ‘the misled consumer</a:t>
            </a:r>
            <a:r>
              <a:rPr lang="en-US" sz="1500" dirty="0">
                <a:solidFill>
                  <a:schemeClr val="tx1"/>
                </a:solidFill>
              </a:rPr>
              <a:t>,</a:t>
            </a:r>
            <a:r>
              <a:rPr lang="en-US" sz="1500" i="1" dirty="0">
                <a:solidFill>
                  <a:schemeClr val="tx1"/>
                </a:solidFill>
              </a:rPr>
              <a:t>’ </a:t>
            </a:r>
            <a:r>
              <a:rPr lang="en-US" sz="1500" dirty="0">
                <a:solidFill>
                  <a:schemeClr val="tx1"/>
                </a:solidFill>
              </a:rPr>
              <a:t>(4) </a:t>
            </a:r>
            <a:r>
              <a:rPr lang="en-US" sz="1500" i="1" dirty="0">
                <a:solidFill>
                  <a:schemeClr val="tx1"/>
                </a:solidFill>
              </a:rPr>
              <a:t>rejecting vilification </a:t>
            </a:r>
          </a:p>
          <a:p>
            <a:r>
              <a:rPr lang="en-US" sz="1500" b="1" dirty="0">
                <a:solidFill>
                  <a:schemeClr val="tx1"/>
                </a:solidFill>
              </a:rPr>
              <a:t>Contributions</a:t>
            </a:r>
            <a:r>
              <a:rPr lang="en-US" sz="1500" dirty="0">
                <a:solidFill>
                  <a:schemeClr val="tx1"/>
                </a:solidFill>
              </a:rPr>
              <a:t>: </a:t>
            </a:r>
            <a:r>
              <a:rPr lang="de-DE" sz="1500" dirty="0">
                <a:solidFill>
                  <a:schemeClr val="tx1"/>
                </a:solidFill>
              </a:rPr>
              <a:t>C</a:t>
            </a:r>
            <a:r>
              <a:rPr lang="en-GB" sz="1500" dirty="0" err="1">
                <a:solidFill>
                  <a:schemeClr val="tx1"/>
                </a:solidFill>
              </a:rPr>
              <a:t>onsumers</a:t>
            </a:r>
            <a:r>
              <a:rPr lang="en-GB" sz="1500" dirty="0">
                <a:solidFill>
                  <a:schemeClr val="tx1"/>
                </a:solidFill>
              </a:rPr>
              <a:t>’ collective counter-conduct works by engaging others and forming responsibilizing communities; it reproduces, rather than undermines, </a:t>
            </a:r>
            <a:r>
              <a:rPr lang="en-GB" sz="1500" dirty="0" err="1">
                <a:solidFill>
                  <a:schemeClr val="tx1"/>
                </a:solidFill>
              </a:rPr>
              <a:t>responsibilization</a:t>
            </a:r>
            <a:endParaRPr lang="en-GB" sz="1500" dirty="0">
              <a:solidFill>
                <a:schemeClr val="tx1"/>
              </a:solidFill>
            </a:endParaRPr>
          </a:p>
          <a:p>
            <a:r>
              <a:rPr lang="en-GB" sz="1500" b="1" dirty="0">
                <a:solidFill>
                  <a:schemeClr val="tx1"/>
                </a:solidFill>
              </a:rPr>
              <a:t>Practical implications</a:t>
            </a:r>
            <a:r>
              <a:rPr lang="en-GB" sz="1500" dirty="0">
                <a:solidFill>
                  <a:schemeClr val="tx1"/>
                </a:solidFill>
              </a:rPr>
              <a:t>: complexity of sustainable food-climate nexus; ‘cautionary tale’ for corporate sustainability communication, consumer scepticism and knowledge mobilization</a:t>
            </a:r>
            <a:endParaRPr lang="en-US" sz="1500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6E049-C512-F04F-BF9E-6B57CB603B7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341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3575E-7FEF-0735-8314-066422E7C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04BE4B-B30C-BF75-3761-E53D24D8F7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A48E90-640D-7C53-B522-4E0E303570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1500" dirty="0">
              <a:solidFill>
                <a:schemeClr val="tx1"/>
              </a:solidFill>
            </a:endParaRPr>
          </a:p>
          <a:p>
            <a:pPr lvl="1"/>
            <a:r>
              <a:rPr lang="en-US" sz="1500" dirty="0">
                <a:solidFill>
                  <a:schemeClr val="tx1"/>
                </a:solidFill>
              </a:rPr>
              <a:t>Abductive, Foucault’s notion of counter-conduct </a:t>
            </a:r>
          </a:p>
          <a:p>
            <a:r>
              <a:rPr lang="en-US" sz="1500" b="1" dirty="0">
                <a:solidFill>
                  <a:schemeClr val="tx1"/>
                </a:solidFill>
              </a:rPr>
              <a:t>Four forms of counter-conducts</a:t>
            </a:r>
            <a:r>
              <a:rPr lang="en-US" sz="1500" dirty="0">
                <a:solidFill>
                  <a:schemeClr val="tx1"/>
                </a:solidFill>
              </a:rPr>
              <a:t>: (1) </a:t>
            </a:r>
            <a:r>
              <a:rPr lang="en-US" sz="1500" i="1" dirty="0">
                <a:solidFill>
                  <a:schemeClr val="tx1"/>
                </a:solidFill>
              </a:rPr>
              <a:t>demanding ‘more</a:t>
            </a:r>
            <a:r>
              <a:rPr lang="en-US" sz="1500" dirty="0">
                <a:solidFill>
                  <a:schemeClr val="tx1"/>
                </a:solidFill>
              </a:rPr>
              <a:t>,</a:t>
            </a:r>
            <a:r>
              <a:rPr lang="en-US" sz="1500" i="1" dirty="0">
                <a:solidFill>
                  <a:schemeClr val="tx1"/>
                </a:solidFill>
              </a:rPr>
              <a:t>’ </a:t>
            </a:r>
            <a:r>
              <a:rPr lang="en-US" sz="1500" dirty="0">
                <a:solidFill>
                  <a:schemeClr val="tx1"/>
                </a:solidFill>
              </a:rPr>
              <a:t>(2) </a:t>
            </a:r>
            <a:r>
              <a:rPr lang="en-US" sz="1500" i="1" dirty="0">
                <a:solidFill>
                  <a:schemeClr val="tx1"/>
                </a:solidFill>
              </a:rPr>
              <a:t>challenging truth claims</a:t>
            </a:r>
            <a:r>
              <a:rPr lang="en-US" sz="1500" dirty="0">
                <a:solidFill>
                  <a:schemeClr val="tx1"/>
                </a:solidFill>
              </a:rPr>
              <a:t>, (3) </a:t>
            </a:r>
            <a:r>
              <a:rPr lang="en-US" sz="1500" i="1" dirty="0">
                <a:solidFill>
                  <a:schemeClr val="tx1"/>
                </a:solidFill>
              </a:rPr>
              <a:t>constructing ‘the misled consumer</a:t>
            </a:r>
            <a:r>
              <a:rPr lang="en-US" sz="1500" dirty="0">
                <a:solidFill>
                  <a:schemeClr val="tx1"/>
                </a:solidFill>
              </a:rPr>
              <a:t>,</a:t>
            </a:r>
            <a:r>
              <a:rPr lang="en-US" sz="1500" i="1" dirty="0">
                <a:solidFill>
                  <a:schemeClr val="tx1"/>
                </a:solidFill>
              </a:rPr>
              <a:t>’ </a:t>
            </a:r>
            <a:r>
              <a:rPr lang="en-US" sz="1500" dirty="0">
                <a:solidFill>
                  <a:schemeClr val="tx1"/>
                </a:solidFill>
              </a:rPr>
              <a:t>(4) </a:t>
            </a:r>
            <a:r>
              <a:rPr lang="en-US" sz="1500" i="1" dirty="0">
                <a:solidFill>
                  <a:schemeClr val="tx1"/>
                </a:solidFill>
              </a:rPr>
              <a:t>rejecting vilification </a:t>
            </a:r>
          </a:p>
          <a:p>
            <a:r>
              <a:rPr lang="en-US" sz="1500" b="1" dirty="0">
                <a:solidFill>
                  <a:schemeClr val="tx1"/>
                </a:solidFill>
              </a:rPr>
              <a:t>Contributions</a:t>
            </a:r>
            <a:r>
              <a:rPr lang="en-US" sz="1500" dirty="0">
                <a:solidFill>
                  <a:schemeClr val="tx1"/>
                </a:solidFill>
              </a:rPr>
              <a:t>: </a:t>
            </a:r>
            <a:r>
              <a:rPr lang="de-DE" sz="1500" dirty="0">
                <a:solidFill>
                  <a:schemeClr val="tx1"/>
                </a:solidFill>
              </a:rPr>
              <a:t>C</a:t>
            </a:r>
            <a:r>
              <a:rPr lang="en-GB" sz="1500" dirty="0" err="1">
                <a:solidFill>
                  <a:schemeClr val="tx1"/>
                </a:solidFill>
              </a:rPr>
              <a:t>onsumers</a:t>
            </a:r>
            <a:r>
              <a:rPr lang="en-GB" sz="1500" dirty="0">
                <a:solidFill>
                  <a:schemeClr val="tx1"/>
                </a:solidFill>
              </a:rPr>
              <a:t>’ collective counter-conduct works by engaging others and forming </a:t>
            </a:r>
            <a:r>
              <a:rPr lang="en-GB" sz="1500" dirty="0" err="1">
                <a:solidFill>
                  <a:schemeClr val="tx1"/>
                </a:solidFill>
              </a:rPr>
              <a:t>responsibilizing</a:t>
            </a:r>
            <a:r>
              <a:rPr lang="en-GB" sz="1500" dirty="0">
                <a:solidFill>
                  <a:schemeClr val="tx1"/>
                </a:solidFill>
              </a:rPr>
              <a:t> communities; it reproduces, rather than undermines, </a:t>
            </a:r>
            <a:r>
              <a:rPr lang="en-GB" sz="1500" dirty="0" err="1">
                <a:solidFill>
                  <a:schemeClr val="tx1"/>
                </a:solidFill>
              </a:rPr>
              <a:t>responsibilization</a:t>
            </a:r>
            <a:endParaRPr lang="en-GB" sz="1500" dirty="0">
              <a:solidFill>
                <a:schemeClr val="tx1"/>
              </a:solidFill>
            </a:endParaRPr>
          </a:p>
          <a:p>
            <a:r>
              <a:rPr lang="en-GB" sz="1500" b="1" dirty="0">
                <a:solidFill>
                  <a:schemeClr val="tx1"/>
                </a:solidFill>
              </a:rPr>
              <a:t>Practical implications</a:t>
            </a:r>
            <a:r>
              <a:rPr lang="en-GB" sz="1500" dirty="0">
                <a:solidFill>
                  <a:schemeClr val="tx1"/>
                </a:solidFill>
              </a:rPr>
              <a:t>: complexity of sustainable food-climate nexus; ‘cautionary tale’ for corporate sustainability communication, consumer scepticism and knowledge mobilization</a:t>
            </a:r>
            <a:endParaRPr lang="en-US" sz="1500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C8B7B-449D-774D-277C-97D78570D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6E049-C512-F04F-BF9E-6B57CB603B7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367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0937E-C33E-E2D8-97AB-5CE87472C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189E7D-A648-245D-CB66-17CE037042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EFA24E-9614-60CF-B1B9-4B72FB7CAD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/>
              <a:t>H</a:t>
            </a:r>
            <a:r>
              <a:rPr lang="en-GB" sz="1200" i="1" dirty="0"/>
              <a:t>ow are contested policy frames revised for agreement in multilateral contexts?</a:t>
            </a:r>
          </a:p>
          <a:p>
            <a:r>
              <a:rPr lang="en-US" sz="1200" dirty="0"/>
              <a:t>Study of discussions about food sustainability in the UN and the debates over the frame “sustainable diets” by member states</a:t>
            </a:r>
          </a:p>
          <a:p>
            <a:r>
              <a:rPr lang="en-US" sz="1200" dirty="0"/>
              <a:t>Frames was contested and lost its acceptance </a:t>
            </a:r>
            <a:r>
              <a:rPr lang="en-US" sz="1200" dirty="0">
                <a:sym typeface="Wingdings" pitchFamily="2" charset="2"/>
              </a:rPr>
              <a:t></a:t>
            </a:r>
            <a:r>
              <a:rPr lang="en-US" sz="1200" dirty="0"/>
              <a:t> revisions for new agreement (consensus)  </a:t>
            </a:r>
            <a:r>
              <a:rPr lang="en-US" sz="1200" dirty="0">
                <a:sym typeface="Wingdings" pitchFamily="2" charset="2"/>
              </a:rPr>
              <a:t> frames are</a:t>
            </a:r>
            <a:r>
              <a:rPr lang="en-US" sz="1200" dirty="0"/>
              <a:t> watered down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10FDE-5A44-8422-3014-EB1405B8B4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6E049-C512-F04F-BF9E-6B57CB603B7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705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Framing can help to explain how actors construct a shared meaning of </a:t>
            </a:r>
            <a:r>
              <a:rPr lang="en-US" sz="1200" dirty="0"/>
              <a:t>policy issues and responses when they interact</a:t>
            </a:r>
          </a:p>
          <a:p>
            <a:r>
              <a:rPr lang="en-US" sz="1200" u="sng" dirty="0"/>
              <a:t>Ongoing research</a:t>
            </a:r>
            <a:r>
              <a:rPr lang="en-US" sz="1200" dirty="0"/>
              <a:t>: contestations over frames in the United Nations and implications of searching for consensus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r>
              <a:rPr lang="en-US" sz="1200" dirty="0"/>
              <a:t>In contexts like the United Nations, finding agreement on what is framed as an issue or response is typically based on </a:t>
            </a:r>
            <a:r>
              <a:rPr lang="en-US" sz="1200" b="1" dirty="0"/>
              <a:t>consensus</a:t>
            </a:r>
            <a:r>
              <a:rPr lang="en-US" sz="1200" dirty="0"/>
              <a:t> amongst member states.</a:t>
            </a:r>
          </a:p>
          <a:p>
            <a:r>
              <a:rPr lang="en-US" sz="1200" i="1" dirty="0"/>
              <a:t>H</a:t>
            </a:r>
            <a:r>
              <a:rPr lang="en-GB" sz="1200" i="1" dirty="0"/>
              <a:t>ow are contested policy frames revised for agreement in multilateral contexts?</a:t>
            </a:r>
          </a:p>
          <a:p>
            <a:r>
              <a:rPr lang="en-US" sz="1200" dirty="0"/>
              <a:t>Study of discussions about food sustainability in the UN and the debates over the frame “sustainable diets” by member states</a:t>
            </a:r>
          </a:p>
          <a:p>
            <a:r>
              <a:rPr lang="en-US" sz="1200" dirty="0"/>
              <a:t>Frames was contested and lost its acceptance </a:t>
            </a:r>
            <a:r>
              <a:rPr lang="en-US" sz="1200" dirty="0">
                <a:sym typeface="Wingdings" pitchFamily="2" charset="2"/>
              </a:rPr>
              <a:t></a:t>
            </a:r>
            <a:r>
              <a:rPr lang="en-US" sz="1200" dirty="0"/>
              <a:t> revisions for new agreement (consensus)  </a:t>
            </a:r>
            <a:r>
              <a:rPr lang="en-US" sz="1200" dirty="0">
                <a:sym typeface="Wingdings" pitchFamily="2" charset="2"/>
              </a:rPr>
              <a:t> frames are</a:t>
            </a:r>
            <a:r>
              <a:rPr lang="en-US" sz="1200" dirty="0"/>
              <a:t> watered down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political dynamics of </a:t>
            </a:r>
            <a:r>
              <a:rPr lang="en-US" sz="1200" b="1" dirty="0"/>
              <a:t>consensus-based organizing 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6E049-C512-F04F-BF9E-6B57CB603B7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671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6E049-C512-F04F-BF9E-6B57CB603B7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823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 Ambitious Holding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474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BE2FC-9AE8-46D1-BC14-0F78687E3F2D}" type="datetimeFigureOut">
              <a:rPr lang="en-GB" smtClean="0"/>
              <a:pPr/>
              <a:t>20/01/2025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919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50875"/>
            <a:ext cx="4772025" cy="5843596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BE2FC-9AE8-46D1-BC14-0F78687E3F2D}" type="datetimeFigureOut">
              <a:rPr lang="en-GB" smtClean="0"/>
              <a:pPr/>
              <a:t>20/01/2025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9893" y="987425"/>
            <a:ext cx="3932237" cy="1069975"/>
          </a:xfrm>
          <a:prstGeom prst="rect">
            <a:avLst/>
          </a:prstGeom>
        </p:spPr>
        <p:txBody>
          <a:bodyPr anchor="ctr" anchorCtr="0"/>
          <a:lstStyle>
            <a:lvl1pPr>
              <a:defRPr sz="2800"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570662" cy="487362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6"/>
                </a:solidFill>
              </a:defRPr>
            </a:lvl1pPr>
            <a:lvl2pPr>
              <a:defRPr sz="2800">
                <a:solidFill>
                  <a:schemeClr val="accent5"/>
                </a:solidFill>
              </a:defRPr>
            </a:lvl2pPr>
            <a:lvl3pPr>
              <a:defRPr sz="2400">
                <a:solidFill>
                  <a:schemeClr val="accent1"/>
                </a:solidFill>
              </a:defRPr>
            </a:lvl3pPr>
            <a:lvl4pPr>
              <a:defRPr sz="2000"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accent6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892" y="204946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3750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50875"/>
            <a:ext cx="4772025" cy="5843596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0" y="6538912"/>
            <a:ext cx="2743200" cy="274022"/>
          </a:xfrm>
        </p:spPr>
        <p:txBody>
          <a:bodyPr/>
          <a:lstStyle/>
          <a:p>
            <a:fld id="{05CBE2FC-9AE8-46D1-BC14-0F78687E3F2D}" type="datetimeFigureOut">
              <a:rPr lang="en-GB" smtClean="0"/>
              <a:pPr/>
              <a:t>20/01/2025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9893" y="976473"/>
            <a:ext cx="3932237" cy="1069975"/>
          </a:xfrm>
          <a:prstGeom prst="rect">
            <a:avLst/>
          </a:prstGeom>
        </p:spPr>
        <p:txBody>
          <a:bodyPr anchor="ctr" anchorCtr="0"/>
          <a:lstStyle>
            <a:lvl1pPr>
              <a:defRPr sz="2800"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5354638" y="976473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accent6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893" y="204946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0390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BE2FC-9AE8-46D1-BC14-0F78687E3F2D}" type="datetimeFigureOut">
              <a:rPr lang="en-GB" smtClean="0"/>
              <a:pPr/>
              <a:t>20/01/2025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0000" y="923148"/>
            <a:ext cx="11412000" cy="80486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0000" y="1825625"/>
            <a:ext cx="114120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3528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 Layou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BE2FC-9AE8-46D1-BC14-0F78687E3F2D}" type="datetimeFigureOut">
              <a:rPr lang="en-GB" smtClean="0"/>
              <a:pPr/>
              <a:t>20/01/2025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Vertical Title 1"/>
          <p:cNvSpPr txBox="1">
            <a:spLocks/>
          </p:cNvSpPr>
          <p:nvPr userDrawn="1"/>
        </p:nvSpPr>
        <p:spPr>
          <a:xfrm>
            <a:off x="9619860" y="1009649"/>
            <a:ext cx="2155373" cy="5167314"/>
          </a:xfrm>
          <a:prstGeom prst="rect">
            <a:avLst/>
          </a:prstGeom>
        </p:spPr>
        <p:txBody>
          <a:bodyPr vert="eaVer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6"/>
                </a:solidFill>
              </a:rPr>
              <a:t>Click to edit Master title style</a:t>
            </a:r>
            <a:endParaRPr lang="en-GB" sz="3600" dirty="0">
              <a:solidFill>
                <a:schemeClr val="accent6"/>
              </a:solidFill>
            </a:endParaRPr>
          </a:p>
        </p:txBody>
      </p:sp>
      <p:sp>
        <p:nvSpPr>
          <p:cNvPr id="6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2555" y="1009649"/>
            <a:ext cx="9237306" cy="516731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286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Op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32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O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135084" y="1501968"/>
            <a:ext cx="5701005" cy="17351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3282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D393B81-567B-43CA-BE57-322498CD5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1893" y="6448427"/>
            <a:ext cx="4114800" cy="409574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7E5CB80-2352-4BEE-A30C-B79C51702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83" y="6448426"/>
            <a:ext cx="578224" cy="409574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9CDF08C-A8E3-4E12-B3C5-7BE5A29817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B397A323-D24D-492F-A8E9-83345AA049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4863" y="1426485"/>
            <a:ext cx="1136756" cy="28800"/>
          </a:xfrm>
          <a:solidFill>
            <a:schemeClr val="accent1"/>
          </a:solid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31AC5043-AF9B-4740-83BE-87418BF89B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3595" y="1511300"/>
            <a:ext cx="5802405" cy="298450"/>
          </a:xfrm>
        </p:spPr>
        <p:txBody>
          <a:bodyPr/>
          <a:lstStyle>
            <a:lvl1pPr>
              <a:defRPr sz="1700" b="1"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FB08C70-6DC2-405B-AD66-9AEF689499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-5137" y="515674"/>
            <a:ext cx="12192000" cy="3600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ACA533F8-E95C-48E7-8C46-3FBFE2433E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595" y="914427"/>
            <a:ext cx="5802405" cy="462570"/>
          </a:xfrm>
        </p:spPr>
        <p:txBody>
          <a:bodyPr/>
          <a:lstStyle>
            <a:lvl1pPr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398CEF1-3C5F-46E2-9141-9CCCF4CD55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6438" y="6502400"/>
            <a:ext cx="3600" cy="324000"/>
          </a:xfrm>
          <a:solidFill>
            <a:schemeClr val="accent3"/>
          </a:solid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FFDADF4-0761-4111-9B0E-C8880613B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6089063" y="794599"/>
            <a:ext cx="3600" cy="11412000"/>
          </a:xfrm>
          <a:solidFill>
            <a:schemeClr val="accent3"/>
          </a:solid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6442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6F0578-6371-40F3-BD98-80FAEAD8AA3B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5EA5C46A-7BDD-4D29-8915-27FD4E81AE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4863" y="1426485"/>
            <a:ext cx="1136756" cy="288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838FD2C8-F05F-41B4-B9F3-E88EADF4E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595" y="914427"/>
            <a:ext cx="5790869" cy="46257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1708230" y="1996720"/>
            <a:ext cx="2520000" cy="1440000"/>
          </a:xfrm>
          <a:prstGeom prst="rect">
            <a:avLst/>
          </a:prstGeom>
        </p:spPr>
        <p:txBody>
          <a:bodyPr/>
          <a:lstStyle>
            <a:lvl1pPr algn="ctr">
              <a:defRPr sz="2200">
                <a:solidFill>
                  <a:schemeClr val="accent6"/>
                </a:solidFill>
              </a:defRPr>
            </a:lvl1pPr>
          </a:lstStyle>
          <a:p>
            <a:r>
              <a:rPr lang="en-GB" dirty="0"/>
              <a:t>Click to add image or logo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5" hasCustomPrompt="1"/>
          </p:nvPr>
        </p:nvSpPr>
        <p:spPr>
          <a:xfrm>
            <a:off x="4529185" y="1996720"/>
            <a:ext cx="2520000" cy="1440000"/>
          </a:xfrm>
          <a:prstGeom prst="rect">
            <a:avLst/>
          </a:prstGeom>
        </p:spPr>
        <p:txBody>
          <a:bodyPr/>
          <a:lstStyle>
            <a:lvl1pPr algn="ctr">
              <a:defRPr sz="2200">
                <a:solidFill>
                  <a:schemeClr val="accent6"/>
                </a:solidFill>
              </a:defRPr>
            </a:lvl1pPr>
          </a:lstStyle>
          <a:p>
            <a:r>
              <a:rPr lang="en-GB" dirty="0"/>
              <a:t>Click to add image or logo</a:t>
            </a: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7350140" y="1996720"/>
            <a:ext cx="2520000" cy="1440000"/>
          </a:xfrm>
          <a:prstGeom prst="rect">
            <a:avLst/>
          </a:prstGeom>
        </p:spPr>
        <p:txBody>
          <a:bodyPr/>
          <a:lstStyle>
            <a:lvl1pPr algn="ctr">
              <a:defRPr sz="2200">
                <a:solidFill>
                  <a:schemeClr val="accent6"/>
                </a:solidFill>
              </a:defRPr>
            </a:lvl1pPr>
          </a:lstStyle>
          <a:p>
            <a:r>
              <a:rPr lang="en-GB" dirty="0"/>
              <a:t>Click to add image or logo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7" hasCustomPrompt="1"/>
          </p:nvPr>
        </p:nvSpPr>
        <p:spPr>
          <a:xfrm>
            <a:off x="1708230" y="3761034"/>
            <a:ext cx="2520000" cy="1440000"/>
          </a:xfrm>
          <a:prstGeom prst="rect">
            <a:avLst/>
          </a:prstGeom>
        </p:spPr>
        <p:txBody>
          <a:bodyPr/>
          <a:lstStyle>
            <a:lvl1pPr algn="ctr">
              <a:defRPr sz="2200">
                <a:solidFill>
                  <a:schemeClr val="accent6"/>
                </a:solidFill>
              </a:defRPr>
            </a:lvl1pPr>
          </a:lstStyle>
          <a:p>
            <a:r>
              <a:rPr lang="en-GB" dirty="0"/>
              <a:t>Click to add image or logo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8" hasCustomPrompt="1"/>
          </p:nvPr>
        </p:nvSpPr>
        <p:spPr>
          <a:xfrm>
            <a:off x="4529185" y="3761034"/>
            <a:ext cx="2520000" cy="1440000"/>
          </a:xfrm>
          <a:prstGeom prst="rect">
            <a:avLst/>
          </a:prstGeom>
        </p:spPr>
        <p:txBody>
          <a:bodyPr/>
          <a:lstStyle>
            <a:lvl1pPr algn="ctr">
              <a:defRPr sz="2200">
                <a:solidFill>
                  <a:schemeClr val="accent6"/>
                </a:solidFill>
              </a:defRPr>
            </a:lvl1pPr>
          </a:lstStyle>
          <a:p>
            <a:r>
              <a:rPr lang="en-GB" dirty="0"/>
              <a:t>Click to add image or logo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7350140" y="3761034"/>
            <a:ext cx="2520000" cy="1440000"/>
          </a:xfrm>
          <a:prstGeom prst="rect">
            <a:avLst/>
          </a:prstGeom>
        </p:spPr>
        <p:txBody>
          <a:bodyPr/>
          <a:lstStyle>
            <a:lvl1pPr algn="ctr">
              <a:defRPr sz="2200">
                <a:solidFill>
                  <a:schemeClr val="accent6"/>
                </a:solidFill>
              </a:defRPr>
            </a:lvl1pPr>
          </a:lstStyle>
          <a:p>
            <a:r>
              <a:rPr lang="en-GB" dirty="0"/>
              <a:t>Click to add image or logo</a:t>
            </a:r>
          </a:p>
        </p:txBody>
      </p:sp>
    </p:spTree>
    <p:extLst>
      <p:ext uri="{BB962C8B-B14F-4D97-AF65-F5344CB8AC3E}">
        <p14:creationId xmlns:p14="http://schemas.microsoft.com/office/powerpoint/2010/main" val="3474485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M Layout 5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543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 Ambitious Holding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6743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BE2FC-9AE8-46D1-BC14-0F78687E3F2D}" type="datetimeFigureOut">
              <a:rPr lang="en-GB" smtClean="0"/>
              <a:pPr/>
              <a:t>20/01/2025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80696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BE2FC-9AE8-46D1-BC14-0F78687E3F2D}" type="datetimeFigureOut">
              <a:rPr lang="en-GB" smtClean="0"/>
              <a:pPr/>
              <a:t>20/01/2025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661812"/>
            <a:ext cx="5346440" cy="583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663585" y="1025906"/>
            <a:ext cx="6186487" cy="51038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339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BE2FC-9AE8-46D1-BC14-0F78687E3F2D}" type="datetimeFigureOut">
              <a:rPr lang="en-GB" smtClean="0"/>
              <a:pPr/>
              <a:t>20/01/2025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5560" y="661812"/>
            <a:ext cx="5346440" cy="583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35806" y="1025906"/>
            <a:ext cx="6186487" cy="51038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0464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BE2FC-9AE8-46D1-BC14-0F78687E3F2D}" type="datetimeFigureOut">
              <a:rPr lang="en-GB" smtClean="0"/>
              <a:pPr/>
              <a:t>20/01/2025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73224" y="1825625"/>
            <a:ext cx="1141133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73223" y="923731"/>
            <a:ext cx="11411339" cy="76695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5239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BE2FC-9AE8-46D1-BC14-0F78687E3F2D}" type="datetimeFigureOut">
              <a:rPr lang="en-GB" smtClean="0"/>
              <a:pPr/>
              <a:t>20/01/2025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0000" y="951722"/>
            <a:ext cx="11412000" cy="76695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390000" y="1825625"/>
            <a:ext cx="5629800" cy="4351338"/>
          </a:xfrm>
          <a:prstGeom prst="rect">
            <a:avLst/>
          </a:prstGeom>
          <a:solidFill>
            <a:srgbClr val="D9D9D9">
              <a:alpha val="50000"/>
            </a:srgbClr>
          </a:solidFill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29800" cy="4351338"/>
          </a:xfrm>
          <a:prstGeom prst="rect">
            <a:avLst/>
          </a:prstGeom>
          <a:solidFill>
            <a:srgbClr val="D9D9D9">
              <a:alpha val="50000"/>
            </a:srgbClr>
          </a:solidFill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7011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BE2FC-9AE8-46D1-BC14-0F78687E3F2D}" type="datetimeFigureOut">
              <a:rPr lang="en-GB" smtClean="0"/>
              <a:pPr/>
              <a:t>20/01/2025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390000" y="1681163"/>
            <a:ext cx="5607575" cy="823912"/>
          </a:xfrm>
          <a:prstGeom prst="rect">
            <a:avLst/>
          </a:prstGeom>
          <a:solidFill>
            <a:srgbClr val="D9D9D9">
              <a:alpha val="50000"/>
            </a:srgbClr>
          </a:solidFill>
        </p:spPr>
        <p:txBody>
          <a:bodyPr anchor="ctr" anchorCtr="0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90000" y="2505075"/>
            <a:ext cx="5607575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629800" cy="823912"/>
          </a:xfrm>
          <a:prstGeom prst="rect">
            <a:avLst/>
          </a:prstGeom>
          <a:solidFill>
            <a:srgbClr val="D9D9D9">
              <a:alpha val="50000"/>
            </a:srgbClr>
          </a:solidFill>
        </p:spPr>
        <p:txBody>
          <a:bodyPr anchor="ctr" anchorCtr="0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29800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90000" y="914206"/>
            <a:ext cx="11412000" cy="76695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186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BE2FC-9AE8-46D1-BC14-0F78687E3F2D}" type="datetimeFigureOut">
              <a:rPr lang="en-GB" smtClean="0"/>
              <a:pPr/>
              <a:t>20/01/2025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0000" y="951723"/>
            <a:ext cx="11412000" cy="76695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512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38912"/>
            <a:ext cx="2743200" cy="274022"/>
          </a:xfrm>
          <a:prstGeom prst="rect">
            <a:avLst/>
          </a:prstGeom>
        </p:spPr>
        <p:txBody>
          <a:bodyPr/>
          <a:lstStyle>
            <a:lvl1pPr algn="l">
              <a:defRPr lang="en-GB" sz="1200" smtClean="0">
                <a:solidFill>
                  <a:schemeClr val="bg1"/>
                </a:solidFill>
              </a:defRPr>
            </a:lvl1pPr>
          </a:lstStyle>
          <a:p>
            <a:fld id="{05CBE2FC-9AE8-46D1-BC14-0F78687E3F2D}" type="datetimeFigureOut">
              <a:rPr lang="en-GB" smtClean="0"/>
              <a:pPr/>
              <a:t>20/01/2025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38912"/>
            <a:ext cx="4114800" cy="283353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1419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" y="1149961"/>
            <a:ext cx="10363200" cy="2387600"/>
          </a:xfrm>
        </p:spPr>
        <p:txBody>
          <a:bodyPr/>
          <a:lstStyle/>
          <a:p>
            <a:r>
              <a:rPr lang="en-GB" sz="4800" dirty="0"/>
              <a:t>On the Politics of </a:t>
            </a:r>
            <a:r>
              <a:rPr lang="en-GB" sz="4800" dirty="0" err="1"/>
              <a:t>Responsibilization</a:t>
            </a:r>
            <a:br>
              <a:rPr lang="en-GB" sz="4800" dirty="0"/>
            </a:br>
            <a:endParaRPr lang="en-GB" sz="4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4002576"/>
            <a:ext cx="9144000" cy="1655762"/>
          </a:xfrm>
        </p:spPr>
        <p:txBody>
          <a:bodyPr/>
          <a:lstStyle/>
          <a:p>
            <a:r>
              <a:rPr lang="en-GB" dirty="0"/>
              <a:t>Dr Friederike (Fritzi) Döbbe</a:t>
            </a:r>
          </a:p>
          <a:p>
            <a:r>
              <a:rPr lang="en-GB" dirty="0"/>
              <a:t>Assistant Professor in Business &amp; Society</a:t>
            </a:r>
          </a:p>
          <a:p>
            <a:r>
              <a:rPr lang="en-GB" dirty="0"/>
              <a:t>University of Bath, School of Management</a:t>
            </a:r>
          </a:p>
          <a:p>
            <a:r>
              <a:rPr lang="en-GB" dirty="0"/>
              <a:t>20 January 2025</a:t>
            </a:r>
          </a:p>
        </p:txBody>
      </p:sp>
    </p:spTree>
    <p:extLst>
      <p:ext uri="{BB962C8B-B14F-4D97-AF65-F5344CB8AC3E}">
        <p14:creationId xmlns:p14="http://schemas.microsoft.com/office/powerpoint/2010/main" val="3319838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7966FE-49BC-91CE-6665-0953C5C29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00" y="951722"/>
            <a:ext cx="11412000" cy="766957"/>
          </a:xfrm>
        </p:spPr>
        <p:txBody>
          <a:bodyPr>
            <a:normAutofit/>
          </a:bodyPr>
          <a:lstStyle/>
          <a:p>
            <a:r>
              <a:rPr lang="en-GB" dirty="0"/>
              <a:t>Overview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CF2B0F-8C9E-AFF2-41F2-58486550D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0000" y="1825625"/>
            <a:ext cx="5629800" cy="4351338"/>
          </a:xfrm>
        </p:spPr>
        <p:txBody>
          <a:bodyPr anchor="ctr">
            <a:normAutofit/>
          </a:bodyPr>
          <a:lstStyle/>
          <a:p>
            <a:r>
              <a:rPr lang="en-GB" sz="2400" dirty="0"/>
              <a:t>Assistant Professor in Business &amp; Society</a:t>
            </a:r>
          </a:p>
          <a:p>
            <a:r>
              <a:rPr lang="en-GB" sz="2400" dirty="0"/>
              <a:t>Marketing, Business and Society Division in the School of Management </a:t>
            </a:r>
          </a:p>
          <a:p>
            <a:r>
              <a:rPr lang="en-GB" sz="2400" dirty="0"/>
              <a:t>Organizational and political responses to climate change and transforming food systems for greater sustainability</a:t>
            </a:r>
          </a:p>
          <a:p>
            <a:r>
              <a:rPr lang="en-GB" sz="2400" dirty="0"/>
              <a:t>Focus on how responses and responsibilities are framed and constructed discursively</a:t>
            </a:r>
          </a:p>
          <a:p>
            <a:endParaRPr lang="en-GB" sz="2400" dirty="0"/>
          </a:p>
        </p:txBody>
      </p:sp>
      <p:pic>
        <p:nvPicPr>
          <p:cNvPr id="8" name="Picture 7" descr="A cow and a farmer's field&#10;&#10;AI-generated content may be incorrect.">
            <a:extLst>
              <a:ext uri="{FF2B5EF4-FFF2-40B4-BE49-F238E27FC236}">
                <a16:creationId xmlns:a16="http://schemas.microsoft.com/office/drawing/2014/main" id="{C8143878-2331-164A-EA60-54FAB9B54B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94" r="3073"/>
          <a:stretch/>
        </p:blipFill>
        <p:spPr>
          <a:xfrm>
            <a:off x="6172202" y="1825625"/>
            <a:ext cx="56298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1729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57E6E-4457-2936-1FAD-593317DC1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0E78F9A-B5C1-2A40-2534-55DC642AA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00" y="951722"/>
            <a:ext cx="11412000" cy="766957"/>
          </a:xfrm>
        </p:spPr>
        <p:txBody>
          <a:bodyPr>
            <a:normAutofit/>
          </a:bodyPr>
          <a:lstStyle/>
          <a:p>
            <a:r>
              <a:rPr lang="en-GB" sz="3200" kern="1200" dirty="0">
                <a:latin typeface="+mj-lt"/>
                <a:ea typeface="+mj-ea"/>
                <a:cs typeface="+mj-cs"/>
              </a:rPr>
              <a:t>Overarching research approach</a:t>
            </a:r>
          </a:p>
        </p:txBody>
      </p:sp>
      <p:pic>
        <p:nvPicPr>
          <p:cNvPr id="8" name="Picture 7" descr="A book on a table&#10;&#10;Description automatically generated">
            <a:extLst>
              <a:ext uri="{FF2B5EF4-FFF2-40B4-BE49-F238E27FC236}">
                <a16:creationId xmlns:a16="http://schemas.microsoft.com/office/drawing/2014/main" id="{2A5D1CF5-3868-F844-18F8-8F8C61821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t="10849" r="14146" b="15539"/>
          <a:stretch/>
        </p:blipFill>
        <p:spPr>
          <a:xfrm>
            <a:off x="579120" y="1718679"/>
            <a:ext cx="3063182" cy="3936725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E79722-5DD1-ABA8-9240-6D32F6C5B935}"/>
              </a:ext>
            </a:extLst>
          </p:cNvPr>
          <p:cNvSpPr txBox="1"/>
          <p:nvPr/>
        </p:nvSpPr>
        <p:spPr>
          <a:xfrm>
            <a:off x="4209691" y="1625298"/>
            <a:ext cx="7592309" cy="4551665"/>
          </a:xfrm>
          <a:prstGeom prst="rect">
            <a:avLst/>
          </a:prstGeom>
          <a:solidFill>
            <a:srgbClr val="D9D9D9">
              <a:alpha val="50000"/>
            </a:srgbClr>
          </a:solidFill>
        </p:spPr>
        <p:txBody>
          <a:bodyPr rtlCol="0" anchor="ctr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How is the responsibility to address socio-ecological issues discursively constructed, shifted and contested?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Consumer 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</a:rPr>
              <a:t>responsibilization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Individualization of responsibility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Often through markets and consumer choice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Shared responsibility discourses: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Collectivization of responsibility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Global deliberation and negotiation arenas that focus on collaboration and consensus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57E432-871E-6654-45E6-BFFA0D7A653A}"/>
              </a:ext>
            </a:extLst>
          </p:cNvPr>
          <p:cNvSpPr txBox="1"/>
          <p:nvPr/>
        </p:nvSpPr>
        <p:spPr>
          <a:xfrm>
            <a:off x="234725" y="5906278"/>
            <a:ext cx="3596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accent6">
                    <a:lumMod val="75000"/>
                  </a:schemeClr>
                </a:solidFill>
              </a:rPr>
              <a:t>2023 Oskar </a:t>
            </a:r>
            <a:r>
              <a:rPr lang="en-GB" sz="1800" dirty="0" err="1">
                <a:solidFill>
                  <a:schemeClr val="accent6">
                    <a:lumMod val="75000"/>
                  </a:schemeClr>
                </a:solidFill>
              </a:rPr>
              <a:t>Sillén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</a:rPr>
              <a:t> Prize, Sweden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4397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AFF9A0B-AD35-8F18-A93D-5D1AB1242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00" y="951722"/>
            <a:ext cx="11412000" cy="766957"/>
          </a:xfrm>
        </p:spPr>
        <p:txBody>
          <a:bodyPr/>
          <a:lstStyle/>
          <a:p>
            <a:r>
              <a:rPr lang="en-GB" kern="1200" dirty="0"/>
              <a:t>Consumer </a:t>
            </a:r>
            <a:r>
              <a:rPr lang="en-GB" kern="1200" dirty="0" err="1"/>
              <a:t>responsibilization</a:t>
            </a:r>
            <a:r>
              <a:rPr lang="en-GB" kern="1200" dirty="0"/>
              <a:t> I</a:t>
            </a:r>
            <a:endParaRPr lang="en-US" dirty="0"/>
          </a:p>
        </p:txBody>
      </p:sp>
      <p:pic>
        <p:nvPicPr>
          <p:cNvPr id="4" name="Content Placeholder 4" descr="A screenshot of a video&#10;&#10;Description automatically generated">
            <a:extLst>
              <a:ext uri="{FF2B5EF4-FFF2-40B4-BE49-F238E27FC236}">
                <a16:creationId xmlns:a16="http://schemas.microsoft.com/office/drawing/2014/main" id="{F04C0C5B-04E6-F076-A23F-CA95E67BE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r="435"/>
          <a:stretch/>
        </p:blipFill>
        <p:spPr>
          <a:xfrm>
            <a:off x="390000" y="1825625"/>
            <a:ext cx="5629800" cy="4351338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31A1E1-3FE2-EDE5-9A45-F06FC7CE4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298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400" b="1" dirty="0"/>
              <a:t>Döbbe &amp; Cederberg (2023) in Journal of Business Ethics</a:t>
            </a:r>
          </a:p>
          <a:p>
            <a:r>
              <a:rPr lang="en-GB" sz="2400" i="1" dirty="0" err="1"/>
              <a:t>Kronfågel’s</a:t>
            </a:r>
            <a:r>
              <a:rPr lang="en-GB" sz="2400" i="1" dirty="0"/>
              <a:t> </a:t>
            </a:r>
            <a:r>
              <a:rPr lang="en-GB" sz="2400" dirty="0"/>
              <a:t>marketing campaign </a:t>
            </a:r>
          </a:p>
          <a:p>
            <a:r>
              <a:rPr lang="en-GB" sz="2400" dirty="0"/>
              <a:t>Campaign asked consumers to “do something simple for the climate” by choosing chicken rather than beef as this would save emissions equivalent to a lot of aeroplane flights</a:t>
            </a:r>
          </a:p>
          <a:p>
            <a:r>
              <a:rPr lang="en-GB" sz="2400" dirty="0"/>
              <a:t>Campaign as a form of consumer  </a:t>
            </a:r>
            <a:r>
              <a:rPr lang="en-GB" sz="2400" dirty="0" err="1"/>
              <a:t>responsibilization</a:t>
            </a:r>
            <a:r>
              <a:rPr lang="en-GB" sz="2400" dirty="0"/>
              <a:t>: climate change to be addressed on a personal level; chicken as the sustainable choice; legitimized through emissions calculations and comparisons</a:t>
            </a:r>
          </a:p>
        </p:txBody>
      </p:sp>
    </p:spTree>
    <p:extLst>
      <p:ext uri="{BB962C8B-B14F-4D97-AF65-F5344CB8AC3E}">
        <p14:creationId xmlns:p14="http://schemas.microsoft.com/office/powerpoint/2010/main" val="1838565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70928-A9E6-6437-B4BC-14BFCF94F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036AC7C-162B-62BD-A666-A6263347E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00" y="951722"/>
            <a:ext cx="11412000" cy="766957"/>
          </a:xfrm>
        </p:spPr>
        <p:txBody>
          <a:bodyPr anchorCtr="0">
            <a:normAutofit/>
          </a:bodyPr>
          <a:lstStyle/>
          <a:p>
            <a:r>
              <a:rPr lang="en-GB" kern="1200" dirty="0"/>
              <a:t>Consumer </a:t>
            </a:r>
            <a:r>
              <a:rPr lang="en-GB" kern="1200" dirty="0" err="1"/>
              <a:t>responsibilization</a:t>
            </a:r>
            <a:r>
              <a:rPr lang="en-GB" kern="1200" dirty="0"/>
              <a:t> II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36F3B5C-7AE4-22F8-345E-9C85DEF945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66160" y="1718679"/>
            <a:ext cx="8235840" cy="4458284"/>
          </a:xfrm>
        </p:spPr>
        <p:txBody>
          <a:bodyPr anchor="ctr">
            <a:normAutofit fontScale="92500"/>
          </a:bodyPr>
          <a:lstStyle/>
          <a:p>
            <a:pPr marL="228600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Consumers collective contestations: on </a:t>
            </a:r>
            <a:r>
              <a:rPr lang="en-GB" sz="2400" b="1" dirty="0"/>
              <a:t>social media platforms</a:t>
            </a:r>
            <a:r>
              <a:rPr lang="en-GB" sz="2400" dirty="0"/>
              <a:t> and via the </a:t>
            </a:r>
            <a:r>
              <a:rPr lang="en-GB" sz="2400" b="1" dirty="0"/>
              <a:t>Swedish consumer agency</a:t>
            </a:r>
          </a:p>
          <a:p>
            <a:pPr marL="228600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Concerns </a:t>
            </a:r>
            <a:r>
              <a:rPr lang="en-GB" sz="2400" b="1" dirty="0"/>
              <a:t>over interconnected sustainability issues</a:t>
            </a:r>
            <a:r>
              <a:rPr lang="en-GB" sz="2400" dirty="0"/>
              <a:t>: climate change, animal welfare, Swedish agriculture/farmer livelihoods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Accepting personal responsibility but requesting more nuances</a:t>
            </a:r>
          </a:p>
          <a:p>
            <a:pPr lvl="1">
              <a:lnSpc>
                <a:spcPct val="110000"/>
              </a:lnSpc>
            </a:pPr>
            <a:r>
              <a:rPr lang="en-GB" sz="2000" dirty="0"/>
              <a:t>Challenging others’ </a:t>
            </a:r>
            <a:r>
              <a:rPr lang="en-GB" sz="2000" b="1" dirty="0"/>
              <a:t>truth claims</a:t>
            </a:r>
            <a:r>
              <a:rPr lang="en-GB" sz="2000" dirty="0"/>
              <a:t>, e.g., emission calculations</a:t>
            </a:r>
          </a:p>
          <a:p>
            <a:pPr lvl="1">
              <a:lnSpc>
                <a:spcPct val="110000"/>
              </a:lnSpc>
            </a:pPr>
            <a:r>
              <a:rPr lang="en-GB" sz="2000" b="1" dirty="0"/>
              <a:t>Demanding more </a:t>
            </a:r>
            <a:r>
              <a:rPr lang="en-GB" sz="2000" dirty="0"/>
              <a:t>from each other, e.g., “chicken is not enough”</a:t>
            </a:r>
          </a:p>
          <a:p>
            <a:pPr lvl="1">
              <a:lnSpc>
                <a:spcPct val="110000"/>
              </a:lnSpc>
            </a:pPr>
            <a:r>
              <a:rPr lang="en-GB" sz="2000" b="1" dirty="0"/>
              <a:t>Responsibilizing communities that </a:t>
            </a:r>
            <a:r>
              <a:rPr lang="en-GB" sz="2000" dirty="0"/>
              <a:t>challenge the vilification of beef + position themselves as informed and others as misled</a:t>
            </a:r>
          </a:p>
          <a:p>
            <a:pPr>
              <a:lnSpc>
                <a:spcPct val="110000"/>
              </a:lnSpc>
            </a:pPr>
            <a:r>
              <a:rPr lang="en-GB" sz="2400" dirty="0"/>
              <a:t>Reinforcing individual responsibility discourses</a:t>
            </a:r>
          </a:p>
        </p:txBody>
      </p:sp>
      <p:pic>
        <p:nvPicPr>
          <p:cNvPr id="26" name="Picture 25" descr="Chickens roaming on grass">
            <a:extLst>
              <a:ext uri="{FF2B5EF4-FFF2-40B4-BE49-F238E27FC236}">
                <a16:creationId xmlns:a16="http://schemas.microsoft.com/office/drawing/2014/main" id="{219BA4EC-09C9-1ABC-5F27-8FD84E60FA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116" r="20902" b="4265"/>
          <a:stretch/>
        </p:blipFill>
        <p:spPr>
          <a:xfrm>
            <a:off x="390000" y="1825626"/>
            <a:ext cx="2873462" cy="4351338"/>
          </a:xfrm>
          <a:prstGeom prst="rect">
            <a:avLst/>
          </a:prstGeom>
        </p:spPr>
      </p:pic>
      <p:pic>
        <p:nvPicPr>
          <p:cNvPr id="28" name="Picture 27" descr="Person holding green megaphone">
            <a:extLst>
              <a:ext uri="{FF2B5EF4-FFF2-40B4-BE49-F238E27FC236}">
                <a16:creationId xmlns:a16="http://schemas.microsoft.com/office/drawing/2014/main" id="{D07E7AB0-9B5E-A1E8-1DF0-107C5439EB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864" r="9167"/>
          <a:stretch/>
        </p:blipFill>
        <p:spPr>
          <a:xfrm>
            <a:off x="390000" y="1718679"/>
            <a:ext cx="2873462" cy="445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68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AAF3D-5F2A-3A21-99BB-2DA0D94C7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05D8ED-F91D-98EC-24C6-016918F55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00" y="951722"/>
            <a:ext cx="11412000" cy="766957"/>
          </a:xfrm>
        </p:spPr>
        <p:txBody>
          <a:bodyPr>
            <a:normAutofit/>
          </a:bodyPr>
          <a:lstStyle/>
          <a:p>
            <a:r>
              <a:rPr lang="en-US" dirty="0"/>
              <a:t>Shared responsibility contexts I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50DAB6-8EF5-B7E4-4DAC-0168BCED29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86" r="3351" b="-1"/>
          <a:stretch/>
        </p:blipFill>
        <p:spPr>
          <a:xfrm>
            <a:off x="390000" y="1825625"/>
            <a:ext cx="5629800" cy="4351338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EB3897-CDB9-DCED-1EA2-A6BC70255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29800" cy="4351338"/>
          </a:xfrm>
        </p:spPr>
        <p:txBody>
          <a:bodyPr anchor="t">
            <a:normAutofit/>
          </a:bodyPr>
          <a:lstStyle/>
          <a:p>
            <a:r>
              <a:rPr lang="en-US" sz="2400" dirty="0"/>
              <a:t>Shared responsibility discourses focus on collective action and collaboration on socio-ecological issues</a:t>
            </a:r>
          </a:p>
          <a:p>
            <a:r>
              <a:rPr lang="en-US" sz="2400" dirty="0"/>
              <a:t>On the global level, this occurs through partnerships and multi-stakeholder governance (e.g., Forest Stewardship Council) or multilateral processes (United Nations)</a:t>
            </a:r>
          </a:p>
          <a:p>
            <a:r>
              <a:rPr lang="en-US" sz="2400" dirty="0"/>
              <a:t>How do actors in the UN (member states, secretariats) derive at shared understandings when they negotiate about policy issues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44429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76CE96-A14E-54CD-2F60-A3491C34E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00" y="951722"/>
            <a:ext cx="11412000" cy="766957"/>
          </a:xfrm>
        </p:spPr>
        <p:txBody>
          <a:bodyPr>
            <a:normAutofit/>
          </a:bodyPr>
          <a:lstStyle/>
          <a:p>
            <a:r>
              <a:rPr lang="en-US" dirty="0"/>
              <a:t>Shared responsibility contexts II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CF6536-DF5A-B20A-73CF-CCD8140477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0000" y="1825625"/>
            <a:ext cx="5995560" cy="4351338"/>
          </a:xfrm>
        </p:spPr>
        <p:txBody>
          <a:bodyPr>
            <a:normAutofit fontScale="92500"/>
          </a:bodyPr>
          <a:lstStyle/>
          <a:p>
            <a:r>
              <a:rPr lang="en-US" sz="2400" b="1" dirty="0"/>
              <a:t>Frames</a:t>
            </a:r>
            <a:r>
              <a:rPr lang="en-US" sz="2400" dirty="0"/>
              <a:t> and framing can help to explain how diverse actors construct a shared meaning</a:t>
            </a:r>
          </a:p>
          <a:p>
            <a:r>
              <a:rPr lang="en-US" sz="2400" dirty="0"/>
              <a:t>Frames are “</a:t>
            </a:r>
            <a:r>
              <a:rPr lang="en-US" sz="2400" b="1" dirty="0"/>
              <a:t>schemata of interpretation” constructed </a:t>
            </a:r>
            <a:r>
              <a:rPr lang="en-US" sz="2400" dirty="0"/>
              <a:t>in interactions</a:t>
            </a:r>
          </a:p>
          <a:p>
            <a:r>
              <a:rPr lang="en-US" sz="2400" dirty="0"/>
              <a:t>How we interpret social and environmental issues is often a matter of how problems (e.g., climate change) and responses (e.g., technologies, climate justice) are framed.</a:t>
            </a:r>
          </a:p>
          <a:p>
            <a:r>
              <a:rPr lang="en-US" sz="2400" u="sng" dirty="0"/>
              <a:t>Ongoing research</a:t>
            </a:r>
            <a:r>
              <a:rPr lang="en-US" sz="2400" dirty="0"/>
              <a:t>: contestations over and subsequent revisions of frames in the UN where actors try to maintain agreement</a:t>
            </a:r>
          </a:p>
        </p:txBody>
      </p:sp>
      <p:pic>
        <p:nvPicPr>
          <p:cNvPr id="9" name="Picture 8" descr="White frame on lush green leaves">
            <a:extLst>
              <a:ext uri="{FF2B5EF4-FFF2-40B4-BE49-F238E27FC236}">
                <a16:creationId xmlns:a16="http://schemas.microsoft.com/office/drawing/2014/main" id="{BB8DD56C-92D3-932F-E380-821BB95DB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431" y="1825625"/>
            <a:ext cx="4351338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2396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praying a fireball&#10;&#10;Description automatically generated">
            <a:extLst>
              <a:ext uri="{FF2B5EF4-FFF2-40B4-BE49-F238E27FC236}">
                <a16:creationId xmlns:a16="http://schemas.microsoft.com/office/drawing/2014/main" id="{11F99F24-8979-04A4-4710-C1753FFCB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D0A180-F190-9E87-82D7-891EA5168896}"/>
              </a:ext>
            </a:extLst>
          </p:cNvPr>
          <p:cNvSpPr txBox="1"/>
          <p:nvPr/>
        </p:nvSpPr>
        <p:spPr>
          <a:xfrm>
            <a:off x="5552901" y="5657661"/>
            <a:ext cx="6417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rgbClr val="6F3A15"/>
                </a:solidFill>
              </a:rPr>
              <a:t>Thank you</a:t>
            </a:r>
          </a:p>
          <a:p>
            <a:pPr algn="r"/>
            <a:r>
              <a:rPr lang="en-GB" sz="2400" dirty="0">
                <a:solidFill>
                  <a:srgbClr val="6F3A15"/>
                </a:solidFill>
              </a:rPr>
              <a:t>Dr Friederike Döbbe</a:t>
            </a:r>
          </a:p>
          <a:p>
            <a:pPr algn="r"/>
            <a:r>
              <a:rPr lang="en-GB" sz="2400" dirty="0">
                <a:solidFill>
                  <a:srgbClr val="6F3A15"/>
                </a:solidFill>
              </a:rPr>
              <a:t>Fd534@bath.ac.uk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29F66C-787A-1653-EE6D-61861623A342}"/>
              </a:ext>
            </a:extLst>
          </p:cNvPr>
          <p:cNvSpPr txBox="1"/>
          <p:nvPr/>
        </p:nvSpPr>
        <p:spPr>
          <a:xfrm>
            <a:off x="1496289" y="1705588"/>
            <a:ext cx="52370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6F3A15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883591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oM_Standard_WithFooter">
  <a:themeElements>
    <a:clrScheme name="SoM_Theme_2019">
      <a:dk1>
        <a:srgbClr val="000000"/>
      </a:dk1>
      <a:lt1>
        <a:srgbClr val="FFFFFF"/>
      </a:lt1>
      <a:dk2>
        <a:srgbClr val="1D1D1B"/>
      </a:dk2>
      <a:lt2>
        <a:srgbClr val="D9D9D9"/>
      </a:lt2>
      <a:accent1>
        <a:srgbClr val="2191D2"/>
      </a:accent1>
      <a:accent2>
        <a:srgbClr val="9E309C"/>
      </a:accent2>
      <a:accent3>
        <a:srgbClr val="3EC5C6"/>
      </a:accent3>
      <a:accent4>
        <a:srgbClr val="E4448B"/>
      </a:accent4>
      <a:accent5>
        <a:srgbClr val="395BA6"/>
      </a:accent5>
      <a:accent6>
        <a:srgbClr val="434341"/>
      </a:accent6>
      <a:hlink>
        <a:srgbClr val="2191D2"/>
      </a:hlink>
      <a:folHlink>
        <a:srgbClr val="E4448B"/>
      </a:folHlink>
    </a:clrScheme>
    <a:fontScheme name="SoM-Theme_201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test SoM Slide Deck - last updated 25 Oct 2023 (3)" id="{292E5E57-9E9D-684E-889B-9ED9D341203F}" vid="{2D364C93-20BC-624C-872F-FFEF1A8C77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</TotalTime>
  <Words>943</Words>
  <Application>Microsoft Office PowerPoint</Application>
  <PresentationFormat>Widescreen</PresentationFormat>
  <Paragraphs>87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Arial</vt:lpstr>
      <vt:lpstr>Wingdings</vt:lpstr>
      <vt:lpstr>SoM_Standard_WithFooter</vt:lpstr>
      <vt:lpstr>On the Politics of Responsibilization </vt:lpstr>
      <vt:lpstr>Overview</vt:lpstr>
      <vt:lpstr>Overarching research approach</vt:lpstr>
      <vt:lpstr>Consumer responsibilization I</vt:lpstr>
      <vt:lpstr>Consumer responsibilization II</vt:lpstr>
      <vt:lpstr>Shared responsibility contexts I</vt:lpstr>
      <vt:lpstr>Shared responsibility contexts II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the Politics of Responsibilization </dc:title>
  <dc:creator>Friederike Döbbe</dc:creator>
  <cp:lastModifiedBy>Annabelle Deakin</cp:lastModifiedBy>
  <cp:revision>2</cp:revision>
  <dcterms:created xsi:type="dcterms:W3CDTF">2025-01-08T10:22:03Z</dcterms:created>
  <dcterms:modified xsi:type="dcterms:W3CDTF">2025-01-20T09:51:41Z</dcterms:modified>
</cp:coreProperties>
</file>