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Gotham Bold" pitchFamily="2" charset="0"/>
      <p:regular r:id="rId13"/>
      <p:bold r:id="rId14"/>
    </p:embeddedFont>
    <p:embeddedFont>
      <p:font typeface="Helvetica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0" autoAdjust="0"/>
  </p:normalViewPr>
  <p:slideViewPr>
    <p:cSldViewPr>
      <p:cViewPr varScale="1">
        <p:scale>
          <a:sx n="77" d="100"/>
          <a:sy n="77" d="100"/>
        </p:scale>
        <p:origin x="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svg"/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sv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8.sv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58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38065" y="2305639"/>
            <a:ext cx="14611871" cy="3242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FFFFFF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Sensory-inclusive spaces </a:t>
            </a:r>
          </a:p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FFFFFF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for Autistic people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21249" y="6152574"/>
            <a:ext cx="9845501" cy="1609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1" dirty="0">
                <a:solidFill>
                  <a:srgbClr val="FFFFFF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Dr Keren MacLennan </a:t>
            </a:r>
          </a:p>
          <a:p>
            <a:pPr algn="ctr">
              <a:lnSpc>
                <a:spcPts val="6300"/>
              </a:lnSpc>
            </a:pPr>
            <a:r>
              <a:rPr lang="en-US" sz="4500" b="1" dirty="0">
                <a:solidFill>
                  <a:srgbClr val="FFFFFF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Lecturer, Department of Psychology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62490" y="8833353"/>
            <a:ext cx="2023385" cy="1048113"/>
          </a:xfrm>
          <a:custGeom>
            <a:avLst/>
            <a:gdLst/>
            <a:ahLst/>
            <a:cxnLst/>
            <a:rect l="l" t="t" r="r" b="b"/>
            <a:pathLst>
              <a:path w="2023385" h="1048113">
                <a:moveTo>
                  <a:pt x="0" y="0"/>
                </a:moveTo>
                <a:lnTo>
                  <a:pt x="2023385" y="0"/>
                </a:lnTo>
                <a:lnTo>
                  <a:pt x="2023385" y="1048113"/>
                </a:lnTo>
                <a:lnTo>
                  <a:pt x="0" y="10481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240986" y="8833353"/>
            <a:ext cx="2473884" cy="1105261"/>
          </a:xfrm>
          <a:custGeom>
            <a:avLst/>
            <a:gdLst/>
            <a:ahLst/>
            <a:cxnLst/>
            <a:rect l="l" t="t" r="r" b="b"/>
            <a:pathLst>
              <a:path w="2473884" h="1105261">
                <a:moveTo>
                  <a:pt x="0" y="0"/>
                </a:moveTo>
                <a:lnTo>
                  <a:pt x="2473884" y="0"/>
                </a:lnTo>
                <a:lnTo>
                  <a:pt x="2473884" y="1105260"/>
                </a:lnTo>
                <a:lnTo>
                  <a:pt x="0" y="1105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02125" y="8743326"/>
            <a:ext cx="3000634" cy="1228167"/>
          </a:xfrm>
          <a:custGeom>
            <a:avLst/>
            <a:gdLst/>
            <a:ahLst/>
            <a:cxnLst/>
            <a:rect l="l" t="t" r="r" b="b"/>
            <a:pathLst>
              <a:path w="3000634" h="1228167">
                <a:moveTo>
                  <a:pt x="0" y="0"/>
                </a:moveTo>
                <a:lnTo>
                  <a:pt x="3000635" y="0"/>
                </a:lnTo>
                <a:lnTo>
                  <a:pt x="3000635" y="1228167"/>
                </a:lnTo>
                <a:lnTo>
                  <a:pt x="0" y="1228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4361673"/>
            <a:ext cx="7181470" cy="341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Live Music Inclusion at Venues and Events for Neurodivergent People</a:t>
            </a:r>
          </a:p>
          <a:p>
            <a:pPr marL="604513" lvl="1" indent="-302256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Knowledge sharing</a:t>
            </a:r>
          </a:p>
          <a:p>
            <a:pPr marL="604513" lvl="1" indent="-302256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Sensory audit and resource development</a:t>
            </a:r>
          </a:p>
          <a:p>
            <a:pPr marL="604513" lvl="1" indent="-302256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Event to showcase project and connect with wide range of stakeholders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298484"/>
            <a:ext cx="3674059" cy="935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 dirty="0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Impact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871770" y="2435488"/>
            <a:ext cx="8387530" cy="5841597"/>
            <a:chOff x="0" y="0"/>
            <a:chExt cx="11183373" cy="778879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t="3342" b="3342"/>
            <a:stretch>
              <a:fillRect/>
            </a:stretch>
          </p:blipFill>
          <p:spPr>
            <a:xfrm>
              <a:off x="0" y="0"/>
              <a:ext cx="3643124" cy="255393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 t="3342" b="3342"/>
            <a:stretch>
              <a:fillRect/>
            </a:stretch>
          </p:blipFill>
          <p:spPr>
            <a:xfrm>
              <a:off x="3770124" y="0"/>
              <a:ext cx="3643124" cy="255393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 t="3342" b="3342"/>
            <a:stretch>
              <a:fillRect/>
            </a:stretch>
          </p:blipFill>
          <p:spPr>
            <a:xfrm>
              <a:off x="7540249" y="0"/>
              <a:ext cx="3643124" cy="255393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/>
            <a:srcRect t="19601" b="19601"/>
            <a:stretch>
              <a:fillRect/>
            </a:stretch>
          </p:blipFill>
          <p:spPr>
            <a:xfrm>
              <a:off x="0" y="2680932"/>
              <a:ext cx="11183373" cy="5107864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791404" y="2618231"/>
            <a:ext cx="2554464" cy="1241245"/>
            <a:chOff x="0" y="0"/>
            <a:chExt cx="3405953" cy="1654994"/>
          </a:xfrm>
        </p:grpSpPr>
        <p:sp>
          <p:nvSpPr>
            <p:cNvPr id="13" name="Freeform 13"/>
            <p:cNvSpPr/>
            <p:nvPr/>
          </p:nvSpPr>
          <p:spPr>
            <a:xfrm>
              <a:off x="1607861" y="0"/>
              <a:ext cx="1798092" cy="1654994"/>
            </a:xfrm>
            <a:custGeom>
              <a:avLst/>
              <a:gdLst/>
              <a:ahLst/>
              <a:cxnLst/>
              <a:rect l="l" t="t" r="r" b="b"/>
              <a:pathLst>
                <a:path w="1798092" h="1654994">
                  <a:moveTo>
                    <a:pt x="0" y="0"/>
                  </a:moveTo>
                  <a:lnTo>
                    <a:pt x="1798092" y="0"/>
                  </a:lnTo>
                  <a:lnTo>
                    <a:pt x="1798092" y="1654994"/>
                  </a:lnTo>
                  <a:lnTo>
                    <a:pt x="0" y="1654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58559"/>
              <a:ext cx="2747177" cy="74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55"/>
                </a:lnSpc>
                <a:spcBef>
                  <a:spcPct val="0"/>
                </a:spcBef>
              </a:pPr>
              <a:r>
                <a:rPr lang="en-US" sz="3325" b="1">
                  <a:solidFill>
                    <a:srgbClr val="2E2E2E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LIVEND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8210170" y="8833353"/>
            <a:ext cx="5857020" cy="1166714"/>
          </a:xfrm>
          <a:custGeom>
            <a:avLst/>
            <a:gdLst/>
            <a:ahLst/>
            <a:cxnLst/>
            <a:rect l="l" t="t" r="r" b="b"/>
            <a:pathLst>
              <a:path w="5857020" h="1166714">
                <a:moveTo>
                  <a:pt x="0" y="0"/>
                </a:moveTo>
                <a:lnTo>
                  <a:pt x="5857020" y="0"/>
                </a:lnTo>
                <a:lnTo>
                  <a:pt x="5857020" y="1166713"/>
                </a:lnTo>
                <a:lnTo>
                  <a:pt x="0" y="11667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9718563" y="1633271"/>
            <a:ext cx="5553822" cy="54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www.linkedin.com/company/livend/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356802" y="370698"/>
            <a:ext cx="1902498" cy="1902498"/>
            <a:chOff x="0" y="0"/>
            <a:chExt cx="2536664" cy="253666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36664" cy="2536664"/>
            </a:xfrm>
            <a:custGeom>
              <a:avLst/>
              <a:gdLst/>
              <a:ahLst/>
              <a:cxnLst/>
              <a:rect l="l" t="t" r="r" b="b"/>
              <a:pathLst>
                <a:path w="2536664" h="2536664">
                  <a:moveTo>
                    <a:pt x="0" y="0"/>
                  </a:moveTo>
                  <a:lnTo>
                    <a:pt x="2536664" y="0"/>
                  </a:lnTo>
                  <a:lnTo>
                    <a:pt x="2536664" y="2536664"/>
                  </a:lnTo>
                  <a:lnTo>
                    <a:pt x="0" y="2536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35810" y="9031355"/>
            <a:ext cx="1575636" cy="816179"/>
          </a:xfrm>
          <a:custGeom>
            <a:avLst/>
            <a:gdLst/>
            <a:ahLst/>
            <a:cxnLst/>
            <a:rect l="l" t="t" r="r" b="b"/>
            <a:pathLst>
              <a:path w="1575636" h="816179">
                <a:moveTo>
                  <a:pt x="0" y="0"/>
                </a:moveTo>
                <a:lnTo>
                  <a:pt x="1575636" y="0"/>
                </a:lnTo>
                <a:lnTo>
                  <a:pt x="1575636" y="816180"/>
                </a:lnTo>
                <a:lnTo>
                  <a:pt x="0" y="816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337586" y="9031355"/>
            <a:ext cx="1826839" cy="816179"/>
          </a:xfrm>
          <a:custGeom>
            <a:avLst/>
            <a:gdLst/>
            <a:ahLst/>
            <a:cxnLst/>
            <a:rect l="l" t="t" r="r" b="b"/>
            <a:pathLst>
              <a:path w="1826839" h="816179">
                <a:moveTo>
                  <a:pt x="0" y="0"/>
                </a:moveTo>
                <a:lnTo>
                  <a:pt x="1826839" y="0"/>
                </a:lnTo>
                <a:lnTo>
                  <a:pt x="1826839" y="816180"/>
                </a:lnTo>
                <a:lnTo>
                  <a:pt x="0" y="816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170715" y="9031355"/>
            <a:ext cx="816179" cy="816179"/>
          </a:xfrm>
          <a:custGeom>
            <a:avLst/>
            <a:gdLst/>
            <a:ahLst/>
            <a:cxnLst/>
            <a:rect l="l" t="t" r="r" b="b"/>
            <a:pathLst>
              <a:path w="816179" h="816179">
                <a:moveTo>
                  <a:pt x="0" y="0"/>
                </a:moveTo>
                <a:lnTo>
                  <a:pt x="816179" y="0"/>
                </a:lnTo>
                <a:lnTo>
                  <a:pt x="816179" y="816180"/>
                </a:lnTo>
                <a:lnTo>
                  <a:pt x="0" y="816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353262" y="9031355"/>
            <a:ext cx="816179" cy="816179"/>
          </a:xfrm>
          <a:custGeom>
            <a:avLst/>
            <a:gdLst/>
            <a:ahLst/>
            <a:cxnLst/>
            <a:rect l="l" t="t" r="r" b="b"/>
            <a:pathLst>
              <a:path w="816179" h="816179">
                <a:moveTo>
                  <a:pt x="0" y="0"/>
                </a:moveTo>
                <a:lnTo>
                  <a:pt x="816180" y="0"/>
                </a:lnTo>
                <a:lnTo>
                  <a:pt x="816180" y="816180"/>
                </a:lnTo>
                <a:lnTo>
                  <a:pt x="0" y="8161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532486" y="9031355"/>
            <a:ext cx="3270168" cy="816179"/>
          </a:xfrm>
          <a:custGeom>
            <a:avLst/>
            <a:gdLst/>
            <a:ahLst/>
            <a:cxnLst/>
            <a:rect l="l" t="t" r="r" b="b"/>
            <a:pathLst>
              <a:path w="3270168" h="816179">
                <a:moveTo>
                  <a:pt x="0" y="0"/>
                </a:moveTo>
                <a:lnTo>
                  <a:pt x="3270168" y="0"/>
                </a:lnTo>
                <a:lnTo>
                  <a:pt x="3270168" y="816180"/>
                </a:lnTo>
                <a:lnTo>
                  <a:pt x="0" y="8161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56014" y="8985975"/>
            <a:ext cx="2215818" cy="906939"/>
          </a:xfrm>
          <a:custGeom>
            <a:avLst/>
            <a:gdLst/>
            <a:ahLst/>
            <a:cxnLst/>
            <a:rect l="l" t="t" r="r" b="b"/>
            <a:pathLst>
              <a:path w="2215818" h="906939">
                <a:moveTo>
                  <a:pt x="0" y="0"/>
                </a:moveTo>
                <a:lnTo>
                  <a:pt x="2215818" y="0"/>
                </a:lnTo>
                <a:lnTo>
                  <a:pt x="2215818" y="906940"/>
                </a:lnTo>
                <a:lnTo>
                  <a:pt x="0" y="9069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350657" y="9014618"/>
            <a:ext cx="4181329" cy="832917"/>
          </a:xfrm>
          <a:custGeom>
            <a:avLst/>
            <a:gdLst/>
            <a:ahLst/>
            <a:cxnLst/>
            <a:rect l="l" t="t" r="r" b="b"/>
            <a:pathLst>
              <a:path w="4181329" h="832917">
                <a:moveTo>
                  <a:pt x="0" y="0"/>
                </a:moveTo>
                <a:lnTo>
                  <a:pt x="4181329" y="0"/>
                </a:lnTo>
                <a:lnTo>
                  <a:pt x="4181329" y="832917"/>
                </a:lnTo>
                <a:lnTo>
                  <a:pt x="0" y="8329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271866" y="8712158"/>
            <a:ext cx="17744269" cy="0"/>
          </a:xfrm>
          <a:prstGeom prst="line">
            <a:avLst/>
          </a:prstGeom>
          <a:ln w="38100" cap="flat">
            <a:solidFill>
              <a:srgbClr val="3158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545894" y="1304925"/>
            <a:ext cx="7446706" cy="1614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r>
              <a:rPr lang="en-US" sz="9200" b="1" dirty="0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Thank you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438275"/>
            <a:ext cx="7713406" cy="587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Cathy Manning, University of Birmingham</a:t>
            </a:r>
          </a:p>
          <a:p>
            <a:pPr algn="l">
              <a:lnSpc>
                <a:spcPts val="4200"/>
              </a:lnSpc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Hayleigh Bosher, Brunel University</a:t>
            </a:r>
          </a:p>
          <a:p>
            <a:pPr algn="l">
              <a:lnSpc>
                <a:spcPts val="4200"/>
              </a:lnSpc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Emily @21andsensory</a:t>
            </a:r>
          </a:p>
          <a:p>
            <a:pPr algn="l">
              <a:lnSpc>
                <a:spcPts val="4200"/>
              </a:lnSpc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Charlotte Featherstone, </a:t>
            </a:r>
            <a:r>
              <a:rPr lang="en-US" sz="3000" spc="32" dirty="0" err="1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Autistica</a:t>
            </a:r>
            <a:endParaRPr lang="en-US" sz="3000" spc="32" dirty="0">
              <a:solidFill>
                <a:srgbClr val="315872"/>
              </a:solidFill>
              <a:latin typeface="Helvetica" pitchFamily="2" charset="0"/>
              <a:ea typeface="Helvetica"/>
              <a:cs typeface="Helvetica"/>
              <a:sym typeface="Helvetica"/>
            </a:endParaRPr>
          </a:p>
          <a:p>
            <a:pPr algn="l">
              <a:lnSpc>
                <a:spcPts val="4200"/>
              </a:lnSpc>
            </a:pPr>
            <a:r>
              <a:rPr lang="en-US" sz="3000" spc="32" dirty="0" err="1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Aelswith</a:t>
            </a: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 Parker, Community Partner</a:t>
            </a:r>
          </a:p>
          <a:p>
            <a:pPr algn="l">
              <a:lnSpc>
                <a:spcPts val="4200"/>
              </a:lnSpc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Gabriella </a:t>
            </a:r>
            <a:r>
              <a:rPr lang="en-US" sz="3000" spc="32" dirty="0" err="1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Sepsik</a:t>
            </a: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, Community Partner</a:t>
            </a:r>
          </a:p>
          <a:p>
            <a:pPr algn="l">
              <a:lnSpc>
                <a:spcPts val="4200"/>
              </a:lnSpc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Gaia Ramanathan, Community Partner</a:t>
            </a:r>
          </a:p>
          <a:p>
            <a:pPr algn="l">
              <a:lnSpc>
                <a:spcPts val="4200"/>
              </a:lnSpc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Malcolm Osborne, Community Partner</a:t>
            </a:r>
          </a:p>
          <a:p>
            <a:pPr algn="l">
              <a:lnSpc>
                <a:spcPts val="4200"/>
              </a:lnSpc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Tamsin Green, Community Partner</a:t>
            </a:r>
          </a:p>
          <a:p>
            <a:pPr algn="l">
              <a:lnSpc>
                <a:spcPts val="4200"/>
              </a:lnSpc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Priya Sarda, Community insights</a:t>
            </a:r>
          </a:p>
          <a:p>
            <a:pPr algn="l">
              <a:lnSpc>
                <a:spcPts val="4200"/>
              </a:lnSpc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Rose Matthews, Community insights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45894" y="4105275"/>
            <a:ext cx="7713406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2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Luke Poulton, Community insights</a:t>
            </a:r>
          </a:p>
          <a:p>
            <a:pPr algn="l">
              <a:lnSpc>
                <a:spcPts val="4200"/>
              </a:lnSpc>
            </a:pPr>
            <a:r>
              <a:rPr lang="en-US" sz="3000" spc="32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Samantha Friedman, University of Edinburgh</a:t>
            </a:r>
          </a:p>
          <a:p>
            <a:pPr algn="l">
              <a:lnSpc>
                <a:spcPts val="4200"/>
              </a:lnSpc>
            </a:pPr>
            <a:r>
              <a:rPr lang="en-US" sz="3000" spc="32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Amy Pearson, Durham University</a:t>
            </a:r>
          </a:p>
          <a:p>
            <a:pPr algn="l">
              <a:lnSpc>
                <a:spcPts val="4200"/>
              </a:lnSpc>
            </a:pPr>
            <a:r>
              <a:rPr lang="en-US" sz="3000" spc="32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Gemma Herbert, Durham University</a:t>
            </a:r>
          </a:p>
          <a:p>
            <a:pPr algn="l">
              <a:lnSpc>
                <a:spcPts val="4200"/>
              </a:lnSpc>
            </a:pPr>
            <a:r>
              <a:rPr lang="en-US" sz="3000" spc="32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Charlie Greenall, Durham University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98484"/>
            <a:ext cx="4838700" cy="935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 dirty="0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Background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633449"/>
            <a:ext cx="15622229" cy="641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3" dirty="0">
                <a:solidFill>
                  <a:srgbClr val="315872"/>
                </a:solidFill>
                <a:latin typeface="Helvetica"/>
                <a:ea typeface="Helvetica"/>
                <a:cs typeface="Helvetica"/>
                <a:sym typeface="Helvetica"/>
              </a:rPr>
              <a:t>We all experience the world in different ways - different sensory likes and dislikes</a:t>
            </a:r>
          </a:p>
          <a:p>
            <a:pPr algn="l">
              <a:lnSpc>
                <a:spcPts val="4200"/>
              </a:lnSpc>
            </a:pPr>
            <a:endParaRPr lang="en-US" sz="3000" spc="33" dirty="0">
              <a:solidFill>
                <a:srgbClr val="315872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lnSpc>
                <a:spcPts val="4200"/>
              </a:lnSpc>
            </a:pPr>
            <a:r>
              <a:rPr lang="en-US" sz="3000" spc="33" dirty="0">
                <a:solidFill>
                  <a:srgbClr val="315872"/>
                </a:solidFill>
                <a:latin typeface="Helvetica"/>
                <a:ea typeface="Helvetica"/>
                <a:cs typeface="Helvetica"/>
                <a:sym typeface="Helvetica"/>
              </a:rPr>
              <a:t>Up to 94% </a:t>
            </a:r>
            <a:r>
              <a:rPr lang="en-US" sz="3000" spc="33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Autistic</a:t>
            </a:r>
            <a:r>
              <a:rPr lang="en-US" sz="3000" spc="33" dirty="0">
                <a:solidFill>
                  <a:srgbClr val="315872"/>
                </a:solidFill>
                <a:latin typeface="Helvetica"/>
                <a:ea typeface="Helvetica"/>
                <a:cs typeface="Helvetica"/>
                <a:sym typeface="Helvetica"/>
              </a:rPr>
              <a:t> people experience sensory responsivity differences</a:t>
            </a:r>
          </a:p>
          <a:p>
            <a:pPr algn="l">
              <a:lnSpc>
                <a:spcPts val="2800"/>
              </a:lnSpc>
            </a:pPr>
            <a:r>
              <a:rPr lang="en-US" sz="2000" spc="22" dirty="0">
                <a:solidFill>
                  <a:srgbClr val="315872"/>
                </a:solidFill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lang="en-US" sz="2000" spc="22" dirty="0" err="1">
                <a:solidFill>
                  <a:srgbClr val="315872"/>
                </a:solidFill>
                <a:latin typeface="Helvetica"/>
                <a:ea typeface="Helvetica"/>
                <a:cs typeface="Helvetica"/>
                <a:sym typeface="Helvetica"/>
              </a:rPr>
              <a:t>Baranek</a:t>
            </a:r>
            <a:r>
              <a:rPr lang="en-US" sz="2000" spc="22" dirty="0">
                <a:solidFill>
                  <a:srgbClr val="315872"/>
                </a:solidFill>
                <a:latin typeface="Helvetica"/>
                <a:ea typeface="Helvetica"/>
                <a:cs typeface="Helvetica"/>
                <a:sym typeface="Helvetica"/>
              </a:rPr>
              <a:t> et al., 2007; Crane et al., 2009; MacLennan et al., 2021)</a:t>
            </a:r>
          </a:p>
          <a:p>
            <a:pPr algn="l">
              <a:lnSpc>
                <a:spcPts val="4200"/>
              </a:lnSpc>
            </a:pPr>
            <a:r>
              <a:rPr lang="en-US" sz="3000" spc="33" dirty="0">
                <a:solidFill>
                  <a:srgbClr val="315872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algn="l">
              <a:lnSpc>
                <a:spcPts val="4200"/>
              </a:lnSpc>
            </a:pPr>
            <a:r>
              <a:rPr lang="en-US" sz="3000" spc="33" dirty="0">
                <a:solidFill>
                  <a:srgbClr val="315872"/>
                </a:solidFill>
                <a:latin typeface="Helvetica"/>
                <a:ea typeface="Helvetica"/>
                <a:cs typeface="Helvetica"/>
                <a:sym typeface="Helvetica"/>
              </a:rPr>
              <a:t>Some sensory experiences can be enjoyable, but others can be overwhelming, painful, and distressing</a:t>
            </a:r>
          </a:p>
          <a:p>
            <a:pPr marL="647821" lvl="1" indent="-323911" algn="l">
              <a:lnSpc>
                <a:spcPts val="4200"/>
              </a:lnSpc>
              <a:buFont typeface="Arial"/>
              <a:buChar char="•"/>
            </a:pPr>
            <a:r>
              <a:rPr lang="en-US" sz="3000" spc="33" dirty="0">
                <a:solidFill>
                  <a:srgbClr val="315872"/>
                </a:solidFill>
                <a:latin typeface="Helvetica"/>
                <a:ea typeface="Helvetica"/>
                <a:cs typeface="Helvetica"/>
                <a:sym typeface="Helvetica"/>
              </a:rPr>
              <a:t>Dynamic and complex, e.g., loud, chaotic environments can be overwhelming, but listening to music can be enjoyable</a:t>
            </a:r>
          </a:p>
          <a:p>
            <a:pPr algn="l">
              <a:lnSpc>
                <a:spcPts val="2800"/>
              </a:lnSpc>
            </a:pPr>
            <a:r>
              <a:rPr lang="en-US" sz="2000" spc="22" dirty="0">
                <a:solidFill>
                  <a:srgbClr val="315872"/>
                </a:solidFill>
                <a:latin typeface="Helvetica"/>
                <a:ea typeface="Helvetica"/>
                <a:cs typeface="Helvetica"/>
                <a:sym typeface="Helvetica"/>
              </a:rPr>
              <a:t>(MacLennan et al., 2021)</a:t>
            </a:r>
          </a:p>
          <a:p>
            <a:pPr algn="l">
              <a:lnSpc>
                <a:spcPts val="4200"/>
              </a:lnSpc>
            </a:pPr>
            <a:endParaRPr lang="en-US" sz="2000" spc="22" dirty="0">
              <a:solidFill>
                <a:srgbClr val="315872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lnSpc>
                <a:spcPts val="4200"/>
              </a:lnSpc>
            </a:pPr>
            <a:r>
              <a:rPr lang="en-US" sz="3000" spc="33" dirty="0">
                <a:solidFill>
                  <a:srgbClr val="315872"/>
                </a:solidFill>
                <a:latin typeface="Helvetica"/>
                <a:ea typeface="Helvetica"/>
                <a:cs typeface="Helvetica"/>
                <a:sym typeface="Helvetica"/>
              </a:rPr>
              <a:t>Consequences for Autistic people’s quality of life and mental health</a:t>
            </a:r>
          </a:p>
          <a:p>
            <a:pPr algn="l">
              <a:lnSpc>
                <a:spcPts val="2800"/>
              </a:lnSpc>
            </a:pPr>
            <a:r>
              <a:rPr lang="en-US" sz="2000" spc="22" dirty="0">
                <a:solidFill>
                  <a:srgbClr val="315872"/>
                </a:solidFill>
                <a:latin typeface="Helvetica"/>
                <a:ea typeface="Helvetica"/>
                <a:cs typeface="Helvetica"/>
                <a:sym typeface="Helvetica"/>
              </a:rPr>
              <a:t>(Carpenter et al., 2018; Hwang et al., 2019; MacLennan et al., 2021)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69093" y="2273196"/>
            <a:ext cx="6890207" cy="6609113"/>
          </a:xfrm>
          <a:custGeom>
            <a:avLst/>
            <a:gdLst/>
            <a:ahLst/>
            <a:cxnLst/>
            <a:rect l="l" t="t" r="r" b="b"/>
            <a:pathLst>
              <a:path w="6890207" h="6609113">
                <a:moveTo>
                  <a:pt x="0" y="0"/>
                </a:moveTo>
                <a:lnTo>
                  <a:pt x="6890207" y="0"/>
                </a:lnTo>
                <a:lnTo>
                  <a:pt x="6890207" y="6609113"/>
                </a:lnTo>
                <a:lnTo>
                  <a:pt x="0" y="66091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943" b="-844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298484"/>
            <a:ext cx="4457700" cy="935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 dirty="0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Research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33449"/>
            <a:ext cx="7713406" cy="570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3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Previously very little research into how to make environments more sensory-inclusive</a:t>
            </a:r>
          </a:p>
          <a:p>
            <a:pPr algn="l">
              <a:lnSpc>
                <a:spcPts val="4200"/>
              </a:lnSpc>
            </a:pPr>
            <a:endParaRPr lang="en-US" sz="3000" spc="33" dirty="0">
              <a:solidFill>
                <a:srgbClr val="315872"/>
              </a:solidFill>
              <a:latin typeface="Helvetica" pitchFamily="2" charset="0"/>
              <a:ea typeface="Helvetica"/>
              <a:cs typeface="Helvetica"/>
              <a:sym typeface="Helvetica"/>
            </a:endParaRPr>
          </a:p>
          <a:p>
            <a:pPr algn="l">
              <a:lnSpc>
                <a:spcPts val="4200"/>
              </a:lnSpc>
            </a:pPr>
            <a:r>
              <a:rPr lang="en-US" sz="3000" spc="33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Many public places can be disabling due to the sensory environment</a:t>
            </a:r>
          </a:p>
          <a:p>
            <a:pPr marL="647821" lvl="1" indent="-323911" algn="l">
              <a:lnSpc>
                <a:spcPts val="4200"/>
              </a:lnSpc>
              <a:buFont typeface="Arial"/>
              <a:buChar char="•"/>
            </a:pPr>
            <a:r>
              <a:rPr lang="en-US" sz="3000" spc="33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E.g., supermarkets, restaurants, public transport, healthcare settings</a:t>
            </a:r>
          </a:p>
          <a:p>
            <a:pPr algn="l">
              <a:lnSpc>
                <a:spcPts val="4200"/>
              </a:lnSpc>
            </a:pPr>
            <a:endParaRPr lang="en-US" sz="3000" spc="33" dirty="0">
              <a:solidFill>
                <a:srgbClr val="315872"/>
              </a:solidFill>
              <a:latin typeface="Helvetica" pitchFamily="2" charset="0"/>
              <a:ea typeface="Helvetica"/>
              <a:cs typeface="Helvetica"/>
              <a:sym typeface="Helvetica"/>
            </a:endParaRPr>
          </a:p>
          <a:p>
            <a:pPr algn="l">
              <a:lnSpc>
                <a:spcPts val="4200"/>
              </a:lnSpc>
            </a:pPr>
            <a:r>
              <a:rPr lang="en-US" sz="3000" spc="33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Other places are more enjoyable</a:t>
            </a:r>
          </a:p>
          <a:p>
            <a:pPr marL="647821" lvl="1" indent="-323911" algn="l">
              <a:lnSpc>
                <a:spcPts val="4200"/>
              </a:lnSpc>
              <a:buFont typeface="Arial"/>
              <a:buChar char="•"/>
            </a:pPr>
            <a:r>
              <a:rPr lang="en-US" sz="3000" spc="33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E.g., nature, music venues, museums</a:t>
            </a:r>
          </a:p>
          <a:p>
            <a:pPr algn="l">
              <a:lnSpc>
                <a:spcPts val="2800"/>
              </a:lnSpc>
            </a:pPr>
            <a:r>
              <a:rPr lang="en-US" sz="2000" spc="2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(MacLennan et al., 2023)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98484"/>
            <a:ext cx="4457700" cy="935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 dirty="0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Research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633449"/>
            <a:ext cx="7713406" cy="1417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3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6 principles underpin how disabling/enabling sensory environments are</a:t>
            </a:r>
          </a:p>
          <a:p>
            <a:pPr algn="l">
              <a:lnSpc>
                <a:spcPts val="2800"/>
              </a:lnSpc>
            </a:pPr>
            <a:r>
              <a:rPr lang="en-US" sz="2000" spc="2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(MacLennan et al., 2023)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865886" y="2123492"/>
            <a:ext cx="7765640" cy="7480511"/>
            <a:chOff x="0" y="0"/>
            <a:chExt cx="10354187" cy="9974015"/>
          </a:xfrm>
        </p:grpSpPr>
        <p:grpSp>
          <p:nvGrpSpPr>
            <p:cNvPr id="5" name="Group 5"/>
            <p:cNvGrpSpPr/>
            <p:nvPr/>
          </p:nvGrpSpPr>
          <p:grpSpPr>
            <a:xfrm>
              <a:off x="562141" y="386882"/>
              <a:ext cx="9121169" cy="9121169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2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0" y="0"/>
              <a:ext cx="10354187" cy="9974015"/>
            </a:xfrm>
            <a:custGeom>
              <a:avLst/>
              <a:gdLst/>
              <a:ahLst/>
              <a:cxnLst/>
              <a:rect l="l" t="t" r="r" b="b"/>
              <a:pathLst>
                <a:path w="10354187" h="9974015">
                  <a:moveTo>
                    <a:pt x="0" y="0"/>
                  </a:moveTo>
                  <a:lnTo>
                    <a:pt x="10354187" y="0"/>
                  </a:lnTo>
                  <a:lnTo>
                    <a:pt x="10354187" y="9974015"/>
                  </a:lnTo>
                  <a:lnTo>
                    <a:pt x="0" y="9974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89" r="-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 flipH="1" flipV="1">
            <a:off x="10832616" y="1102796"/>
            <a:ext cx="851858" cy="1407640"/>
          </a:xfrm>
          <a:prstGeom prst="line">
            <a:avLst/>
          </a:prstGeom>
          <a:ln w="57150" cap="flat">
            <a:solidFill>
              <a:srgbClr val="318BA2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148258" y="2302512"/>
            <a:ext cx="1602891" cy="559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704">
                <a:solidFill>
                  <a:srgbClr val="000000"/>
                </a:solidFill>
                <a:latin typeface="Helvetica" pitchFamily="2" charset="0"/>
                <a:ea typeface="Bricolage Grotesque"/>
                <a:cs typeface="Bricolage Grotesque"/>
                <a:sym typeface="Bricolage Grotesque"/>
              </a:rPr>
              <a:t>Least </a:t>
            </a:r>
          </a:p>
          <a:p>
            <a:pPr marL="0" lvl="0" indent="0" algn="ctr">
              <a:lnSpc>
                <a:spcPts val="2215"/>
              </a:lnSpc>
            </a:pPr>
            <a:r>
              <a:rPr lang="en-US" sz="1704">
                <a:solidFill>
                  <a:srgbClr val="000000"/>
                </a:solidFill>
                <a:latin typeface="Helvetica" pitchFamily="2" charset="0"/>
                <a:ea typeface="Bricolage Grotesque"/>
                <a:cs typeface="Bricolage Grotesque"/>
                <a:sym typeface="Bricolage Grotesque"/>
              </a:rPr>
              <a:t>challenging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29725" y="808900"/>
            <a:ext cx="1602891" cy="559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704">
                <a:solidFill>
                  <a:srgbClr val="000000"/>
                </a:solidFill>
                <a:latin typeface="Helvetica" pitchFamily="2" charset="0"/>
                <a:ea typeface="Bricolage Grotesque"/>
                <a:cs typeface="Bricolage Grotesque"/>
                <a:sym typeface="Bricolage Grotesque"/>
              </a:rPr>
              <a:t>Most </a:t>
            </a:r>
          </a:p>
          <a:p>
            <a:pPr marL="0" lvl="0" indent="0" algn="ctr">
              <a:lnSpc>
                <a:spcPts val="2215"/>
              </a:lnSpc>
            </a:pPr>
            <a:r>
              <a:rPr lang="en-US" sz="1704">
                <a:solidFill>
                  <a:srgbClr val="000000"/>
                </a:solidFill>
                <a:latin typeface="Helvetica" pitchFamily="2" charset="0"/>
                <a:ea typeface="Bricolage Grotesque"/>
                <a:cs typeface="Bricolage Grotesque"/>
                <a:sym typeface="Bricolage Grotesque"/>
              </a:rPr>
              <a:t>challenging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98484"/>
            <a:ext cx="4686300" cy="935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 dirty="0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Research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633449"/>
            <a:ext cx="7713406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2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We are now: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32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Further exploring these principles in research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32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Applying these principles to real-world contexts to make spaces more sensory-inclusive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865886" y="2123492"/>
            <a:ext cx="7765640" cy="7480511"/>
            <a:chOff x="0" y="0"/>
            <a:chExt cx="10354187" cy="9974015"/>
          </a:xfrm>
        </p:grpSpPr>
        <p:grpSp>
          <p:nvGrpSpPr>
            <p:cNvPr id="5" name="Group 5"/>
            <p:cNvGrpSpPr/>
            <p:nvPr/>
          </p:nvGrpSpPr>
          <p:grpSpPr>
            <a:xfrm>
              <a:off x="562141" y="386882"/>
              <a:ext cx="9121169" cy="9121169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2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0" y="0"/>
              <a:ext cx="10354187" cy="9974015"/>
            </a:xfrm>
            <a:custGeom>
              <a:avLst/>
              <a:gdLst/>
              <a:ahLst/>
              <a:cxnLst/>
              <a:rect l="l" t="t" r="r" b="b"/>
              <a:pathLst>
                <a:path w="10354187" h="9974015">
                  <a:moveTo>
                    <a:pt x="0" y="0"/>
                  </a:moveTo>
                  <a:lnTo>
                    <a:pt x="10354187" y="0"/>
                  </a:lnTo>
                  <a:lnTo>
                    <a:pt x="10354187" y="9974015"/>
                  </a:lnTo>
                  <a:lnTo>
                    <a:pt x="0" y="9974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89" r="-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 flipH="1" flipV="1">
            <a:off x="10832616" y="1102796"/>
            <a:ext cx="851858" cy="1407640"/>
          </a:xfrm>
          <a:prstGeom prst="line">
            <a:avLst/>
          </a:prstGeom>
          <a:ln w="57150" cap="flat">
            <a:solidFill>
              <a:srgbClr val="318BA2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148258" y="2302512"/>
            <a:ext cx="1602891" cy="559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704">
                <a:solidFill>
                  <a:srgbClr val="000000"/>
                </a:solidFill>
                <a:latin typeface="Helvetica" pitchFamily="2" charset="0"/>
                <a:ea typeface="Bricolage Grotesque"/>
                <a:cs typeface="Bricolage Grotesque"/>
                <a:sym typeface="Bricolage Grotesque"/>
              </a:rPr>
              <a:t>Least </a:t>
            </a:r>
          </a:p>
          <a:p>
            <a:pPr marL="0" lvl="0" indent="0" algn="ctr">
              <a:lnSpc>
                <a:spcPts val="2215"/>
              </a:lnSpc>
            </a:pPr>
            <a:r>
              <a:rPr lang="en-US" sz="1704">
                <a:solidFill>
                  <a:srgbClr val="000000"/>
                </a:solidFill>
                <a:latin typeface="Helvetica" pitchFamily="2" charset="0"/>
                <a:ea typeface="Bricolage Grotesque"/>
                <a:cs typeface="Bricolage Grotesque"/>
                <a:sym typeface="Bricolage Grotesque"/>
              </a:rPr>
              <a:t>challenging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29725" y="808900"/>
            <a:ext cx="1602891" cy="559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704">
                <a:solidFill>
                  <a:srgbClr val="000000"/>
                </a:solidFill>
                <a:latin typeface="Helvetica" pitchFamily="2" charset="0"/>
                <a:ea typeface="Bricolage Grotesque"/>
                <a:cs typeface="Bricolage Grotesque"/>
                <a:sym typeface="Bricolage Grotesque"/>
              </a:rPr>
              <a:t>Most </a:t>
            </a:r>
          </a:p>
          <a:p>
            <a:pPr marL="0" lvl="0" indent="0" algn="ctr">
              <a:lnSpc>
                <a:spcPts val="2215"/>
              </a:lnSpc>
            </a:pPr>
            <a:r>
              <a:rPr lang="en-US" sz="1704">
                <a:solidFill>
                  <a:srgbClr val="000000"/>
                </a:solidFill>
                <a:latin typeface="Helvetica" pitchFamily="2" charset="0"/>
                <a:ea typeface="Bricolage Grotesque"/>
                <a:cs typeface="Bricolage Grotesque"/>
                <a:sym typeface="Bricolage Grotesque"/>
              </a:rPr>
              <a:t>challenging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82713" y="3265741"/>
            <a:ext cx="2922574" cy="2137132"/>
          </a:xfrm>
          <a:custGeom>
            <a:avLst/>
            <a:gdLst/>
            <a:ahLst/>
            <a:cxnLst/>
            <a:rect l="l" t="t" r="r" b="b"/>
            <a:pathLst>
              <a:path w="2922574" h="2137132">
                <a:moveTo>
                  <a:pt x="0" y="0"/>
                </a:moveTo>
                <a:lnTo>
                  <a:pt x="2922574" y="0"/>
                </a:lnTo>
                <a:lnTo>
                  <a:pt x="2922574" y="2137132"/>
                </a:lnTo>
                <a:lnTo>
                  <a:pt x="0" y="2137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77527" y="3279569"/>
            <a:ext cx="3047604" cy="2137132"/>
          </a:xfrm>
          <a:custGeom>
            <a:avLst/>
            <a:gdLst/>
            <a:ahLst/>
            <a:cxnLst/>
            <a:rect l="l" t="t" r="r" b="b"/>
            <a:pathLst>
              <a:path w="3047604" h="2137132">
                <a:moveTo>
                  <a:pt x="0" y="0"/>
                </a:moveTo>
                <a:lnTo>
                  <a:pt x="3047604" y="0"/>
                </a:lnTo>
                <a:lnTo>
                  <a:pt x="3047604" y="2137132"/>
                </a:lnTo>
                <a:lnTo>
                  <a:pt x="0" y="2137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164937" y="3279569"/>
            <a:ext cx="3048742" cy="2150960"/>
          </a:xfrm>
          <a:custGeom>
            <a:avLst/>
            <a:gdLst/>
            <a:ahLst/>
            <a:cxnLst/>
            <a:rect l="l" t="t" r="r" b="b"/>
            <a:pathLst>
              <a:path w="3048742" h="2150960">
                <a:moveTo>
                  <a:pt x="0" y="0"/>
                </a:moveTo>
                <a:lnTo>
                  <a:pt x="3048742" y="0"/>
                </a:lnTo>
                <a:lnTo>
                  <a:pt x="3048742" y="2150960"/>
                </a:lnTo>
                <a:lnTo>
                  <a:pt x="0" y="2150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7695" r="-2762" b="-153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1298484"/>
            <a:ext cx="4991100" cy="935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 dirty="0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Research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659462"/>
            <a:ext cx="5145258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32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Live music venues </a:t>
            </a:r>
          </a:p>
          <a:p>
            <a:pPr algn="ctr">
              <a:lnSpc>
                <a:spcPts val="4200"/>
              </a:lnSpc>
            </a:pPr>
            <a:r>
              <a:rPr lang="en-US" sz="3000" b="1" spc="32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and events</a:t>
            </a:r>
          </a:p>
          <a:p>
            <a:pPr algn="ctr">
              <a:lnSpc>
                <a:spcPts val="4200"/>
              </a:lnSpc>
            </a:pPr>
            <a:r>
              <a:rPr lang="en-US" sz="3000" spc="32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Autistic people’s experiences of attending live music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71371" y="5659462"/>
            <a:ext cx="5145258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32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Museums</a:t>
            </a:r>
          </a:p>
          <a:p>
            <a:pPr algn="ctr">
              <a:lnSpc>
                <a:spcPts val="4200"/>
              </a:lnSpc>
            </a:pPr>
            <a:r>
              <a:rPr lang="en-US" sz="3000" spc="32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Evaluating the introduction of a restorative space -</a:t>
            </a:r>
          </a:p>
          <a:p>
            <a:pPr algn="ctr">
              <a:lnSpc>
                <a:spcPts val="4200"/>
              </a:lnSpc>
            </a:pPr>
            <a:r>
              <a:rPr lang="en-US" sz="3000" spc="32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Great North Museum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16679" y="5659462"/>
            <a:ext cx="5145258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32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Nature</a:t>
            </a:r>
          </a:p>
          <a:p>
            <a:pPr algn="ctr">
              <a:lnSpc>
                <a:spcPts val="4200"/>
              </a:lnSpc>
            </a:pPr>
            <a:r>
              <a:rPr lang="en-US" sz="3000" spc="32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Autistic people’s sensory experiences engaging with nature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98484"/>
            <a:ext cx="4838700" cy="935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 dirty="0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Research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633449"/>
            <a:ext cx="8584223" cy="464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Autistic adults’ experiences of live music: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Need for venues and events to provide more information online  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Live music fosters social connection - there are still challenges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Sensory enjoyment - there are still challenges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3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Staff need to be trained - provide understanding support</a:t>
            </a:r>
          </a:p>
          <a:p>
            <a:pPr algn="l">
              <a:lnSpc>
                <a:spcPts val="2800"/>
              </a:lnSpc>
            </a:pPr>
            <a:r>
              <a:rPr lang="en-US" sz="2000" spc="22" dirty="0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(Herbert, Smith &amp; MacLennan, under review)</a:t>
            </a:r>
          </a:p>
        </p:txBody>
      </p:sp>
      <p:sp>
        <p:nvSpPr>
          <p:cNvPr id="4" name="Freeform 4"/>
          <p:cNvSpPr/>
          <p:nvPr/>
        </p:nvSpPr>
        <p:spPr>
          <a:xfrm>
            <a:off x="9912713" y="2719174"/>
            <a:ext cx="7346587" cy="5151794"/>
          </a:xfrm>
          <a:custGeom>
            <a:avLst/>
            <a:gdLst/>
            <a:ahLst/>
            <a:cxnLst/>
            <a:rect l="l" t="t" r="r" b="b"/>
            <a:pathLst>
              <a:path w="7346587" h="5151794">
                <a:moveTo>
                  <a:pt x="0" y="0"/>
                </a:moveTo>
                <a:lnTo>
                  <a:pt x="7346587" y="0"/>
                </a:lnTo>
                <a:lnTo>
                  <a:pt x="7346587" y="5151795"/>
                </a:lnTo>
                <a:lnTo>
                  <a:pt x="0" y="5151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76084" y="8833353"/>
            <a:ext cx="2133708" cy="1105261"/>
          </a:xfrm>
          <a:custGeom>
            <a:avLst/>
            <a:gdLst/>
            <a:ahLst/>
            <a:cxnLst/>
            <a:rect l="l" t="t" r="r" b="b"/>
            <a:pathLst>
              <a:path w="2133708" h="1105261">
                <a:moveTo>
                  <a:pt x="0" y="0"/>
                </a:moveTo>
                <a:lnTo>
                  <a:pt x="2133707" y="0"/>
                </a:lnTo>
                <a:lnTo>
                  <a:pt x="2133707" y="1105260"/>
                </a:lnTo>
                <a:lnTo>
                  <a:pt x="0" y="1105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274143" y="8833353"/>
            <a:ext cx="2473884" cy="1105261"/>
          </a:xfrm>
          <a:custGeom>
            <a:avLst/>
            <a:gdLst/>
            <a:ahLst/>
            <a:cxnLst/>
            <a:rect l="l" t="t" r="r" b="b"/>
            <a:pathLst>
              <a:path w="2473884" h="1105261">
                <a:moveTo>
                  <a:pt x="0" y="0"/>
                </a:moveTo>
                <a:lnTo>
                  <a:pt x="2473884" y="0"/>
                </a:lnTo>
                <a:lnTo>
                  <a:pt x="2473884" y="1105260"/>
                </a:lnTo>
                <a:lnTo>
                  <a:pt x="0" y="1105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173298" y="8833353"/>
            <a:ext cx="1105261" cy="1105261"/>
          </a:xfrm>
          <a:custGeom>
            <a:avLst/>
            <a:gdLst/>
            <a:ahLst/>
            <a:cxnLst/>
            <a:rect l="l" t="t" r="r" b="b"/>
            <a:pathLst>
              <a:path w="1105261" h="1105261">
                <a:moveTo>
                  <a:pt x="0" y="0"/>
                </a:moveTo>
                <a:lnTo>
                  <a:pt x="1105261" y="0"/>
                </a:lnTo>
                <a:lnTo>
                  <a:pt x="1105261" y="1105260"/>
                </a:lnTo>
                <a:lnTo>
                  <a:pt x="0" y="1105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774691" y="8833353"/>
            <a:ext cx="1105261" cy="1105261"/>
          </a:xfrm>
          <a:custGeom>
            <a:avLst/>
            <a:gdLst/>
            <a:ahLst/>
            <a:cxnLst/>
            <a:rect l="l" t="t" r="r" b="b"/>
            <a:pathLst>
              <a:path w="1105261" h="1105261">
                <a:moveTo>
                  <a:pt x="0" y="0"/>
                </a:moveTo>
                <a:lnTo>
                  <a:pt x="1105261" y="0"/>
                </a:lnTo>
                <a:lnTo>
                  <a:pt x="1105261" y="1105260"/>
                </a:lnTo>
                <a:lnTo>
                  <a:pt x="0" y="11052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46451" y="8833353"/>
            <a:ext cx="4428423" cy="1105261"/>
          </a:xfrm>
          <a:custGeom>
            <a:avLst/>
            <a:gdLst/>
            <a:ahLst/>
            <a:cxnLst/>
            <a:rect l="l" t="t" r="r" b="b"/>
            <a:pathLst>
              <a:path w="4428423" h="1105261">
                <a:moveTo>
                  <a:pt x="0" y="0"/>
                </a:moveTo>
                <a:lnTo>
                  <a:pt x="4428424" y="0"/>
                </a:lnTo>
                <a:lnTo>
                  <a:pt x="4428424" y="1105260"/>
                </a:lnTo>
                <a:lnTo>
                  <a:pt x="0" y="1105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160547" y="2886251"/>
            <a:ext cx="10098753" cy="4844355"/>
          </a:xfrm>
          <a:custGeom>
            <a:avLst/>
            <a:gdLst/>
            <a:ahLst/>
            <a:cxnLst/>
            <a:rect l="l" t="t" r="r" b="b"/>
            <a:pathLst>
              <a:path w="10098753" h="4844355">
                <a:moveTo>
                  <a:pt x="0" y="0"/>
                </a:moveTo>
                <a:lnTo>
                  <a:pt x="10098753" y="0"/>
                </a:lnTo>
                <a:lnTo>
                  <a:pt x="10098753" y="4844355"/>
                </a:lnTo>
                <a:lnTo>
                  <a:pt x="0" y="48443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72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78209" y="2579428"/>
            <a:ext cx="3836429" cy="1517730"/>
          </a:xfrm>
          <a:custGeom>
            <a:avLst/>
            <a:gdLst/>
            <a:ahLst/>
            <a:cxnLst/>
            <a:rect l="l" t="t" r="r" b="b"/>
            <a:pathLst>
              <a:path w="3836429" h="1517730">
                <a:moveTo>
                  <a:pt x="0" y="0"/>
                </a:moveTo>
                <a:lnTo>
                  <a:pt x="3836428" y="0"/>
                </a:lnTo>
                <a:lnTo>
                  <a:pt x="3836428" y="1517729"/>
                </a:lnTo>
                <a:lnTo>
                  <a:pt x="0" y="15177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78209" y="8771900"/>
            <a:ext cx="3000634" cy="1228167"/>
          </a:xfrm>
          <a:custGeom>
            <a:avLst/>
            <a:gdLst/>
            <a:ahLst/>
            <a:cxnLst/>
            <a:rect l="l" t="t" r="r" b="b"/>
            <a:pathLst>
              <a:path w="3000634" h="1228167">
                <a:moveTo>
                  <a:pt x="0" y="0"/>
                </a:moveTo>
                <a:lnTo>
                  <a:pt x="3000634" y="0"/>
                </a:lnTo>
                <a:lnTo>
                  <a:pt x="3000634" y="1228166"/>
                </a:lnTo>
                <a:lnTo>
                  <a:pt x="0" y="12281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28700" y="4279564"/>
            <a:ext cx="5553822" cy="399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Neurodiversity e-training informed by research and lived experience</a:t>
            </a:r>
          </a:p>
          <a:p>
            <a:pPr algn="l">
              <a:lnSpc>
                <a:spcPts val="4479"/>
              </a:lnSpc>
            </a:pPr>
            <a:endParaRPr lang="en-US" sz="2799">
              <a:solidFill>
                <a:srgbClr val="315872"/>
              </a:solidFill>
              <a:latin typeface="Helvetica" pitchFamily="2" charset="0"/>
              <a:ea typeface="Helvetica"/>
              <a:cs typeface="Helvetica"/>
              <a:sym typeface="Helvetica"/>
            </a:endParaRPr>
          </a:p>
          <a:p>
            <a:pPr algn="l">
              <a:lnSpc>
                <a:spcPts val="4479"/>
              </a:lnSpc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Courses:</a:t>
            </a:r>
          </a:p>
          <a:p>
            <a:pPr marL="604513" lvl="1" indent="-302256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Introduction to Neurodiversity</a:t>
            </a:r>
          </a:p>
          <a:p>
            <a:pPr marL="604513" lvl="1" indent="-302256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Sensory-Inclusive Spaces for Autistic People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60547" y="7644881"/>
            <a:ext cx="5787637" cy="38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9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Emily @21andsensory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298484"/>
            <a:ext cx="3836429" cy="935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 dirty="0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Impact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339060" y="554413"/>
            <a:ext cx="1920240" cy="1920240"/>
            <a:chOff x="0" y="0"/>
            <a:chExt cx="2560320" cy="25603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60320" cy="2560320"/>
            </a:xfrm>
            <a:custGeom>
              <a:avLst/>
              <a:gdLst/>
              <a:ahLst/>
              <a:cxnLst/>
              <a:rect l="l" t="t" r="r" b="b"/>
              <a:pathLst>
                <a:path w="2560320" h="2560320">
                  <a:moveTo>
                    <a:pt x="0" y="0"/>
                  </a:moveTo>
                  <a:lnTo>
                    <a:pt x="2560320" y="0"/>
                  </a:lnTo>
                  <a:lnTo>
                    <a:pt x="2560320" y="2560320"/>
                  </a:lnTo>
                  <a:lnTo>
                    <a:pt x="0" y="2560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705478" y="1834728"/>
            <a:ext cx="5553822" cy="54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www.neuinsight.co.uk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76084" y="8833353"/>
            <a:ext cx="2133708" cy="1105261"/>
          </a:xfrm>
          <a:custGeom>
            <a:avLst/>
            <a:gdLst/>
            <a:ahLst/>
            <a:cxnLst/>
            <a:rect l="l" t="t" r="r" b="b"/>
            <a:pathLst>
              <a:path w="2133708" h="1105261">
                <a:moveTo>
                  <a:pt x="0" y="0"/>
                </a:moveTo>
                <a:lnTo>
                  <a:pt x="2133707" y="0"/>
                </a:lnTo>
                <a:lnTo>
                  <a:pt x="2133707" y="1105260"/>
                </a:lnTo>
                <a:lnTo>
                  <a:pt x="0" y="1105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274143" y="8833353"/>
            <a:ext cx="2473884" cy="1105261"/>
          </a:xfrm>
          <a:custGeom>
            <a:avLst/>
            <a:gdLst/>
            <a:ahLst/>
            <a:cxnLst/>
            <a:rect l="l" t="t" r="r" b="b"/>
            <a:pathLst>
              <a:path w="2473884" h="1105261">
                <a:moveTo>
                  <a:pt x="0" y="0"/>
                </a:moveTo>
                <a:lnTo>
                  <a:pt x="2473884" y="0"/>
                </a:lnTo>
                <a:lnTo>
                  <a:pt x="2473884" y="1105260"/>
                </a:lnTo>
                <a:lnTo>
                  <a:pt x="0" y="1105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173298" y="8833353"/>
            <a:ext cx="1105261" cy="1105261"/>
          </a:xfrm>
          <a:custGeom>
            <a:avLst/>
            <a:gdLst/>
            <a:ahLst/>
            <a:cxnLst/>
            <a:rect l="l" t="t" r="r" b="b"/>
            <a:pathLst>
              <a:path w="1105261" h="1105261">
                <a:moveTo>
                  <a:pt x="0" y="0"/>
                </a:moveTo>
                <a:lnTo>
                  <a:pt x="1105261" y="0"/>
                </a:lnTo>
                <a:lnTo>
                  <a:pt x="1105261" y="1105260"/>
                </a:lnTo>
                <a:lnTo>
                  <a:pt x="0" y="1105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774691" y="8833353"/>
            <a:ext cx="1105261" cy="1105261"/>
          </a:xfrm>
          <a:custGeom>
            <a:avLst/>
            <a:gdLst/>
            <a:ahLst/>
            <a:cxnLst/>
            <a:rect l="l" t="t" r="r" b="b"/>
            <a:pathLst>
              <a:path w="1105261" h="1105261">
                <a:moveTo>
                  <a:pt x="0" y="0"/>
                </a:moveTo>
                <a:lnTo>
                  <a:pt x="1105261" y="0"/>
                </a:lnTo>
                <a:lnTo>
                  <a:pt x="1105261" y="1105260"/>
                </a:lnTo>
                <a:lnTo>
                  <a:pt x="0" y="11052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46451" y="8833353"/>
            <a:ext cx="4428423" cy="1105261"/>
          </a:xfrm>
          <a:custGeom>
            <a:avLst/>
            <a:gdLst/>
            <a:ahLst/>
            <a:cxnLst/>
            <a:rect l="l" t="t" r="r" b="b"/>
            <a:pathLst>
              <a:path w="4428423" h="1105261">
                <a:moveTo>
                  <a:pt x="0" y="0"/>
                </a:moveTo>
                <a:lnTo>
                  <a:pt x="4428424" y="0"/>
                </a:lnTo>
                <a:lnTo>
                  <a:pt x="4428424" y="1105260"/>
                </a:lnTo>
                <a:lnTo>
                  <a:pt x="0" y="1105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78209" y="2579428"/>
            <a:ext cx="3836429" cy="1517730"/>
          </a:xfrm>
          <a:custGeom>
            <a:avLst/>
            <a:gdLst/>
            <a:ahLst/>
            <a:cxnLst/>
            <a:rect l="l" t="t" r="r" b="b"/>
            <a:pathLst>
              <a:path w="3836429" h="1517730">
                <a:moveTo>
                  <a:pt x="0" y="0"/>
                </a:moveTo>
                <a:lnTo>
                  <a:pt x="3836428" y="0"/>
                </a:lnTo>
                <a:lnTo>
                  <a:pt x="3836428" y="1517729"/>
                </a:lnTo>
                <a:lnTo>
                  <a:pt x="0" y="15177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78209" y="8771900"/>
            <a:ext cx="3000634" cy="1228167"/>
          </a:xfrm>
          <a:custGeom>
            <a:avLst/>
            <a:gdLst/>
            <a:ahLst/>
            <a:cxnLst/>
            <a:rect l="l" t="t" r="r" b="b"/>
            <a:pathLst>
              <a:path w="3000634" h="1228167">
                <a:moveTo>
                  <a:pt x="0" y="0"/>
                </a:moveTo>
                <a:lnTo>
                  <a:pt x="3000634" y="0"/>
                </a:lnTo>
                <a:lnTo>
                  <a:pt x="3000634" y="1228166"/>
                </a:lnTo>
                <a:lnTo>
                  <a:pt x="0" y="12281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339060" y="554413"/>
            <a:ext cx="1920240" cy="1920240"/>
            <a:chOff x="0" y="0"/>
            <a:chExt cx="2560320" cy="25603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60320" cy="2560320"/>
            </a:xfrm>
            <a:custGeom>
              <a:avLst/>
              <a:gdLst/>
              <a:ahLst/>
              <a:cxnLst/>
              <a:rect l="l" t="t" r="r" b="b"/>
              <a:pathLst>
                <a:path w="2560320" h="2560320">
                  <a:moveTo>
                    <a:pt x="0" y="0"/>
                  </a:moveTo>
                  <a:lnTo>
                    <a:pt x="2560320" y="0"/>
                  </a:lnTo>
                  <a:lnTo>
                    <a:pt x="2560320" y="2560320"/>
                  </a:lnTo>
                  <a:lnTo>
                    <a:pt x="0" y="2560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557553" y="2915383"/>
            <a:ext cx="8701747" cy="2635934"/>
            <a:chOff x="0" y="0"/>
            <a:chExt cx="2291818" cy="6942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91818" cy="694238"/>
            </a:xfrm>
            <a:custGeom>
              <a:avLst/>
              <a:gdLst/>
              <a:ahLst/>
              <a:cxnLst/>
              <a:rect l="l" t="t" r="r" b="b"/>
              <a:pathLst>
                <a:path w="2291818" h="694238">
                  <a:moveTo>
                    <a:pt x="2291818" y="0"/>
                  </a:moveTo>
                  <a:lnTo>
                    <a:pt x="0" y="0"/>
                  </a:lnTo>
                  <a:lnTo>
                    <a:pt x="0" y="506278"/>
                  </a:lnTo>
                  <a:lnTo>
                    <a:pt x="157480" y="506278"/>
                  </a:lnTo>
                  <a:lnTo>
                    <a:pt x="157480" y="694238"/>
                  </a:lnTo>
                  <a:lnTo>
                    <a:pt x="463550" y="506278"/>
                  </a:lnTo>
                  <a:lnTo>
                    <a:pt x="2291818" y="506278"/>
                  </a:lnTo>
                  <a:lnTo>
                    <a:pt x="2291818" y="0"/>
                  </a:lnTo>
                  <a:close/>
                </a:path>
              </a:pathLst>
            </a:custGeom>
            <a:solidFill>
              <a:srgbClr val="31587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291818" cy="532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01932" y="4559120"/>
            <a:ext cx="6918047" cy="284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To date: </a:t>
            </a:r>
          </a:p>
          <a:p>
            <a:pPr marL="604513" lvl="1" indent="-302256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189 students since launch July 2024</a:t>
            </a:r>
          </a:p>
          <a:p>
            <a:pPr marL="604513" lvl="1" indent="-302256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Rated 4.69/5</a:t>
            </a:r>
          </a:p>
          <a:p>
            <a:pPr algn="l">
              <a:lnSpc>
                <a:spcPts val="4479"/>
              </a:lnSpc>
            </a:pPr>
            <a:endParaRPr lang="en-US" sz="2799">
              <a:solidFill>
                <a:srgbClr val="315872"/>
              </a:solidFill>
              <a:latin typeface="Helvetica" pitchFamily="2" charset="0"/>
              <a:ea typeface="Helvetica"/>
              <a:cs typeface="Helvetica"/>
              <a:sym typeface="Helvetica"/>
            </a:endParaRPr>
          </a:p>
          <a:p>
            <a:pPr algn="l">
              <a:lnSpc>
                <a:spcPts val="4479"/>
              </a:lnSpc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More courses being developed...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298484"/>
            <a:ext cx="4000500" cy="935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 dirty="0">
                <a:solidFill>
                  <a:srgbClr val="315872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Impact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05478" y="1834728"/>
            <a:ext cx="5553822" cy="54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2799">
                <a:solidFill>
                  <a:srgbClr val="315872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www.neuinsight.co.uk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57553" y="2986858"/>
            <a:ext cx="8701747" cy="168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>
                <a:solidFill>
                  <a:srgbClr val="FFFFFF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“This course is a fab starting point for anyone who wants to understand Autism more. I think this should be given to all staff in every organisation.”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557553" y="5826263"/>
            <a:ext cx="8701747" cy="2635934"/>
            <a:chOff x="0" y="0"/>
            <a:chExt cx="2291818" cy="69423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91818" cy="694238"/>
            </a:xfrm>
            <a:custGeom>
              <a:avLst/>
              <a:gdLst/>
              <a:ahLst/>
              <a:cxnLst/>
              <a:rect l="l" t="t" r="r" b="b"/>
              <a:pathLst>
                <a:path w="2291818" h="694238">
                  <a:moveTo>
                    <a:pt x="2291818" y="0"/>
                  </a:moveTo>
                  <a:lnTo>
                    <a:pt x="0" y="0"/>
                  </a:lnTo>
                  <a:lnTo>
                    <a:pt x="0" y="506278"/>
                  </a:lnTo>
                  <a:lnTo>
                    <a:pt x="157480" y="506278"/>
                  </a:lnTo>
                  <a:lnTo>
                    <a:pt x="157480" y="694238"/>
                  </a:lnTo>
                  <a:lnTo>
                    <a:pt x="463550" y="506278"/>
                  </a:lnTo>
                  <a:lnTo>
                    <a:pt x="2291818" y="506278"/>
                  </a:lnTo>
                  <a:lnTo>
                    <a:pt x="2291818" y="0"/>
                  </a:lnTo>
                  <a:close/>
                </a:path>
              </a:pathLst>
            </a:custGeom>
            <a:solidFill>
              <a:srgbClr val="31587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2291818" cy="532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557553" y="5903742"/>
            <a:ext cx="8701747" cy="168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>
                <a:solidFill>
                  <a:srgbClr val="FFFFFF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“It's so nicely formatted into chunks and the language use is really nice, it doesn't ever say 'us' or 'them' always Autistic people or Neurotypical people”.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563</Words>
  <Application>Microsoft Macintosh PowerPoint</Application>
  <PresentationFormat>Custom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Helvetica</vt:lpstr>
      <vt:lpstr>Gotham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Vice-Chancellor Research Day</dc:title>
  <cp:lastModifiedBy>Keren MacLennan</cp:lastModifiedBy>
  <cp:revision>2</cp:revision>
  <dcterms:created xsi:type="dcterms:W3CDTF">2006-08-16T00:00:00Z</dcterms:created>
  <dcterms:modified xsi:type="dcterms:W3CDTF">2025-01-16T16:13:56Z</dcterms:modified>
  <dc:identifier>DAGcFD51pcw</dc:identifier>
</cp:coreProperties>
</file>