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30" r:id="rId3"/>
    <p:sldId id="422" r:id="rId4"/>
    <p:sldId id="423" r:id="rId5"/>
    <p:sldId id="257" r:id="rId6"/>
    <p:sldId id="424" r:id="rId7"/>
    <p:sldId id="425" r:id="rId8"/>
    <p:sldId id="426" r:id="rId9"/>
    <p:sldId id="427" r:id="rId10"/>
    <p:sldId id="428" r:id="rId11"/>
    <p:sldId id="429" r:id="rId12"/>
    <p:sldId id="43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550E"/>
    <a:srgbClr val="4F556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B06CC2-FFD8-4D44-8E22-B9DEB2D6B0B7}" v="20" dt="2025-01-16T20:26:16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4"/>
    <p:restoredTop sz="94704"/>
  </p:normalViewPr>
  <p:slideViewPr>
    <p:cSldViewPr snapToGrid="0">
      <p:cViewPr varScale="1">
        <p:scale>
          <a:sx n="131" d="100"/>
          <a:sy n="131" d="100"/>
        </p:scale>
        <p:origin x="1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0D4CB-464C-C882-CE6F-72BC1BFAD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A1708F-4284-0FE9-9E3A-3607A7385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091F0-A91D-FF24-4C56-1EA5C2C5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948D4-F05F-620B-B24C-72C25004B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20C2B-5EE1-B8B6-5214-4A405AD2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2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2115-92B0-D98C-F7F8-AB4564DA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B9B759-8ADF-74F9-405B-B0302677E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7B609-7AE4-6B2B-15C5-0F90D5BD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885DF-F962-623B-1CC0-F7743033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B6288-3040-9C8B-D404-0163AFE7A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1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E3C1AC-505C-8C9D-BDE9-10201A556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C75B7-8C68-F8A8-E716-72679BDB8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8E28-5253-BC03-719C-01B09761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C2B06-EE95-9094-43F8-3B92461D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87768-B13A-53BA-6169-FA4940895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00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480486" y="877888"/>
            <a:ext cx="11231033" cy="4862512"/>
          </a:xfrm>
        </p:spPr>
        <p:txBody>
          <a:bodyPr/>
          <a:lstStyle>
            <a:lvl1pPr marL="271463" indent="-269875">
              <a:defRPr>
                <a:solidFill>
                  <a:schemeClr val="tx1"/>
                </a:solidFill>
              </a:defRPr>
            </a:lvl1pPr>
            <a:lvl2pPr marL="534988" indent="-269875">
              <a:defRPr>
                <a:solidFill>
                  <a:schemeClr val="tx1"/>
                </a:solidFill>
              </a:defRPr>
            </a:lvl2pPr>
            <a:lvl3pPr marL="808038" indent="-269875">
              <a:defRPr>
                <a:solidFill>
                  <a:schemeClr val="tx1"/>
                </a:solidFill>
              </a:defRPr>
            </a:lvl3pPr>
            <a:lvl4pPr marL="1079500" indent="-269875">
              <a:defRPr>
                <a:solidFill>
                  <a:schemeClr val="tx1"/>
                </a:solidFill>
              </a:defRPr>
            </a:lvl4pPr>
            <a:lvl5pPr marL="1343025" indent="-269875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FB3413D-3350-4CBC-8CEF-7E4073586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0000" y="6448596"/>
            <a:ext cx="4477502" cy="162148"/>
          </a:xfrm>
          <a:prstGeom prst="rect">
            <a:avLst/>
          </a:prstGeom>
        </p:spPr>
        <p:txBody>
          <a:bodyPr vert="horz" lIns="91440" tIns="0" rIns="91440" bIns="0" rtlCol="0" anchor="b" anchorCtr="0"/>
          <a:lstStyle>
            <a:lvl1pPr algn="l">
              <a:defRPr sz="800" i="0">
                <a:solidFill>
                  <a:srgbClr val="92999E"/>
                </a:solidFill>
              </a:defRPr>
            </a:lvl1pPr>
          </a:lstStyle>
          <a:p>
            <a:endParaRPr kumimoji="0" lang="en-US" sz="1200" b="0" i="0" u="none" strike="noStrike" kern="1200" cap="none" spc="10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Date Placeholder 5">
            <a:extLst>
              <a:ext uri="{FF2B5EF4-FFF2-40B4-BE49-F238E27FC236}">
                <a16:creationId xmlns:a16="http://schemas.microsoft.com/office/drawing/2014/main" id="{D0317B29-CD0C-4E2C-A5F5-A1BBCEA272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34499" y="6453924"/>
            <a:ext cx="4079118" cy="162148"/>
          </a:xfrm>
          <a:prstGeom prst="rect">
            <a:avLst/>
          </a:prstGeom>
        </p:spPr>
        <p:txBody>
          <a:bodyPr vert="horz" lIns="91440" tIns="0" rIns="91440" bIns="0" rtlCol="0" anchor="t" anchorCtr="0"/>
          <a:lstStyle>
            <a:lvl1pPr algn="r">
              <a:defRPr kumimoji="0" lang="en-US" sz="1200" b="0" i="0" u="none" strike="noStrike" kern="1200" cap="none" spc="10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Copyright © University of Cambridge</a:t>
            </a:r>
            <a:endParaRPr lang="en-GB"/>
          </a:p>
        </p:txBody>
      </p:sp>
      <p:sp>
        <p:nvSpPr>
          <p:cNvPr id="16" name="Slide Number Placeholder 9">
            <a:extLst>
              <a:ext uri="{FF2B5EF4-FFF2-40B4-BE49-F238E27FC236}">
                <a16:creationId xmlns:a16="http://schemas.microsoft.com/office/drawing/2014/main" id="{AD28D1F5-E674-472A-B135-9D88C7CC1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13616" y="6369382"/>
            <a:ext cx="589856" cy="37597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300" i="0">
                <a:solidFill>
                  <a:schemeClr val="tx1"/>
                </a:solidFill>
              </a:defRPr>
            </a:lvl1pPr>
          </a:lstStyle>
          <a:p>
            <a:fld id="{109872C6-ED27-8741-A60A-70ECECC32F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1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E7BDC-198B-AD03-3C97-DF18E7AE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BF51D-30C4-F4FB-986B-B1ECA95C8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AD85C-51D1-38FA-1703-7765F1499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98DF9-9C8D-8AA0-069E-C26F4C8D7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86368-BC2E-4753-736B-D19B6BB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1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45883-01D9-0304-71EC-C501FB206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EAF6D-0E37-EBB4-A387-433193F28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CBD11-4055-11A3-64A5-194B5CCBD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C3204-9BF5-FA91-3773-4C812B474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B0C12-4AA8-FC52-E18A-4B552CBF5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1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07A0-73DE-B541-2447-89B0EAA5C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FAE8E-D854-A215-A4E6-F0C5D2747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71291-74E9-1601-5591-0344063A3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E5800A-8803-683C-25C1-5E3CFB2D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E7CF1-69F5-A526-38CB-0F7540F2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009D5-2660-8F8F-4485-2A9C14C6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5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E1C2-F6FE-6E0A-4357-C35F2BE4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1AD1F-933D-B847-AEF9-25D1FCA31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5898A-909F-4047-0BAE-3FF66AFCC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0D8702-DC95-F2EE-DEFA-64BF187A7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0B046D-175F-690A-98F4-C91FAFF6F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9DAC4-427C-1C7D-87B5-3143D5408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31A26-16C6-3DBE-C357-094C01BC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476F06-433D-7290-2062-525D333E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A850A-5FAE-77B0-8A9C-38BC32B25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9AE0EE-D480-2B3E-4D46-3131A572A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5AABE-FD4A-C4D7-333F-7B871F72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9A7058-D9E8-C7F8-C4E7-13F8E1A7D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23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66014-E1EB-0CC9-CC6A-2228470F6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9ACA20-F31A-7E76-AF3F-221370846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26A49-B5E6-1230-4638-2B095F78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9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50DE8-E092-D015-978E-E5DDC20D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ECFEF-C761-23CA-4702-863972764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2ED6-145D-22A7-3275-53DBA662C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E71ED-39BB-4AFB-BCF7-12DC2CDB9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CCB52-859C-E253-A8E0-3B97E121E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09EB0-1514-9EA3-C304-300A9EBB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9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33180-BCA8-4E4B-C3CB-ECF5359F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7E430D-49F1-75F7-6EB9-77B958C6D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B7C46F-E1FD-D423-934F-34EAB8869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7F214-3E8A-42ED-9068-6E3A09294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D4090-4798-9EAB-76AE-4693D1B3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235A2-7F4C-EA9B-02AE-D7816AE61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2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A9DD66-B3A6-80C1-B5E1-6CA7126D7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4B59F-DC23-7CAA-6952-19FE104C9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29BB3-7170-8BDE-E230-372096D55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66F1B2-9F62-9045-A241-D55C78BE244C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41619-F416-42FC-EAF4-D7182C593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FDC43-0C7C-052A-1F4E-9C2A0F542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44132-D896-1D46-AB2F-C5248871DA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AAAA2C-97AD-8C48-6B9D-ADB5A9805DE9}"/>
              </a:ext>
            </a:extLst>
          </p:cNvPr>
          <p:cNvSpPr/>
          <p:nvPr userDrawn="1"/>
        </p:nvSpPr>
        <p:spPr>
          <a:xfrm>
            <a:off x="9425002" y="0"/>
            <a:ext cx="2780873" cy="512763"/>
          </a:xfrm>
          <a:prstGeom prst="rect">
            <a:avLst/>
          </a:prstGeom>
          <a:solidFill>
            <a:srgbClr val="4F55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5AE5E2-3749-0BA7-8693-E776D3966A02}"/>
              </a:ext>
            </a:extLst>
          </p:cNvPr>
          <p:cNvSpPr/>
          <p:nvPr userDrawn="1"/>
        </p:nvSpPr>
        <p:spPr>
          <a:xfrm>
            <a:off x="0" y="0"/>
            <a:ext cx="10676965" cy="512763"/>
          </a:xfrm>
          <a:prstGeom prst="rect">
            <a:avLst/>
          </a:prstGeom>
          <a:solidFill>
            <a:srgbClr val="E955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4631A9-3E84-BCD8-2C9B-7B6D223DDA53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448" y="69007"/>
            <a:ext cx="1054640" cy="35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4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n8sc@bath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3.svg"/><Relationship Id="rId21" Type="http://schemas.openxmlformats.org/officeDocument/2006/relationships/image" Target="../media/image21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3.svg"/><Relationship Id="rId21" Type="http://schemas.openxmlformats.org/officeDocument/2006/relationships/image" Target="../media/image21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101C5-5DF2-F0E1-3384-2074315AF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675" y="636588"/>
            <a:ext cx="9144000" cy="2387600"/>
          </a:xfrm>
        </p:spPr>
        <p:txBody>
          <a:bodyPr/>
          <a:lstStyle/>
          <a:p>
            <a:r>
              <a:rPr lang="en-US" dirty="0"/>
              <a:t>Biogenic carbon in environmental assessment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B4D91B-0C34-7885-6340-CE34C27016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Consensus building with UNEP / Life Cycle Initiative </a:t>
            </a:r>
            <a:br>
              <a:rPr lang="en-US" dirty="0"/>
            </a:br>
            <a:r>
              <a:rPr lang="en-US" dirty="0"/>
              <a:t>Biogenic Carbon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7426B7-871F-EFE6-48E1-2215BE18E74E}"/>
              </a:ext>
            </a:extLst>
          </p:cNvPr>
          <p:cNvSpPr txBox="1"/>
          <p:nvPr/>
        </p:nvSpPr>
        <p:spPr>
          <a:xfrm>
            <a:off x="467109" y="6021357"/>
            <a:ext cx="11391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Sam Cooper – </a:t>
            </a: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en8sc@bath.ac.uk</a:t>
            </a:r>
            <a:r>
              <a:rPr lang="en-US" sz="2000" dirty="0"/>
              <a:t>			Vice Chancellor’s Research Day – 20</a:t>
            </a:r>
            <a:r>
              <a:rPr lang="en-US" sz="2000" baseline="30000" dirty="0"/>
              <a:t>th</a:t>
            </a:r>
            <a:r>
              <a:rPr lang="en-US" sz="2000" dirty="0"/>
              <a:t> January 2025</a:t>
            </a:r>
          </a:p>
        </p:txBody>
      </p:sp>
    </p:spTree>
    <p:extLst>
      <p:ext uri="{BB962C8B-B14F-4D97-AF65-F5344CB8AC3E}">
        <p14:creationId xmlns:p14="http://schemas.microsoft.com/office/powerpoint/2010/main" val="2991023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C777924-1A69-8CF3-E3B4-1780F15A4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B2928-137F-366D-5EA2-779F5380A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58" y="186015"/>
            <a:ext cx="2923095" cy="1322274"/>
          </a:xfrm>
        </p:spPr>
        <p:txBody>
          <a:bodyPr>
            <a:normAutofit/>
          </a:bodyPr>
          <a:lstStyle/>
          <a:p>
            <a:r>
              <a:rPr lang="en-US" dirty="0"/>
              <a:t>Options…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C6FEF0-7EDA-9C7B-06BD-E3B309EA1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483" y="0"/>
            <a:ext cx="624505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E86633-0C47-5B8E-45FC-E7C4949E2029}"/>
              </a:ext>
            </a:extLst>
          </p:cNvPr>
          <p:cNvSpPr txBox="1"/>
          <p:nvPr/>
        </p:nvSpPr>
        <p:spPr>
          <a:xfrm>
            <a:off x="434547" y="1941922"/>
            <a:ext cx="50788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/>
              <a:t>Ignore the delay</a:t>
            </a:r>
          </a:p>
          <a:p>
            <a:pPr marL="342900" indent="-342900">
              <a:buAutoNum type="arabicPeriod"/>
            </a:pPr>
            <a:r>
              <a:rPr lang="en-US" sz="2000" dirty="0"/>
              <a:t>Look at the effect at original time horizon.</a:t>
            </a:r>
          </a:p>
          <a:p>
            <a:pPr marL="342900" indent="-342900">
              <a:buAutoNum type="arabicPeriod"/>
            </a:pPr>
            <a:r>
              <a:rPr lang="en-US" sz="2000" dirty="0"/>
              <a:t>Present the full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68D942-A8E3-7DA0-CF38-365A10C3A38A}"/>
              </a:ext>
            </a:extLst>
          </p:cNvPr>
          <p:cNvSpPr txBox="1"/>
          <p:nvPr/>
        </p:nvSpPr>
        <p:spPr>
          <a:xfrm>
            <a:off x="669303" y="3841423"/>
            <a:ext cx="38317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What do we want the impact to mean?</a:t>
            </a:r>
          </a:p>
        </p:txBody>
      </p:sp>
    </p:spTree>
    <p:extLst>
      <p:ext uri="{BB962C8B-B14F-4D97-AF65-F5344CB8AC3E}">
        <p14:creationId xmlns:p14="http://schemas.microsoft.com/office/powerpoint/2010/main" val="84866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03E94-1334-0842-3D7C-E564F2992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335" y="373191"/>
            <a:ext cx="10770108" cy="1325563"/>
          </a:xfrm>
        </p:spPr>
        <p:txBody>
          <a:bodyPr>
            <a:normAutofit/>
          </a:bodyPr>
          <a:lstStyle/>
          <a:p>
            <a:r>
              <a:rPr lang="en-US" sz="2800" dirty="0"/>
              <a:t>Option 4: what are the impacts (damages) we’re concerned with?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7CC87-113D-2BE5-C8B5-794CF2A44492}"/>
              </a:ext>
            </a:extLst>
          </p:cNvPr>
          <p:cNvSpPr txBox="1"/>
          <p:nvPr/>
        </p:nvSpPr>
        <p:spPr>
          <a:xfrm>
            <a:off x="7459250" y="1671004"/>
            <a:ext cx="38743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Actual damages increase!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 only because of discounting that there is a value to delay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ctr"/>
            <a:r>
              <a:rPr lang="en-US" sz="2400" dirty="0"/>
              <a:t>We cannot meaningfully determine a value to delaying emissions without interdisciplinary study and engaging with stakeholders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8A606E-FCEE-BA8B-4121-BCCA6B8A18A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3492" y="1264785"/>
            <a:ext cx="6409987" cy="533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20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B5845-8747-157C-4B05-2031A38E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054E7-1E98-0387-1611-0F2C55141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808" y="1572353"/>
            <a:ext cx="5115694" cy="2056064"/>
          </a:xfrm>
        </p:spPr>
        <p:txBody>
          <a:bodyPr/>
          <a:lstStyle/>
          <a:p>
            <a:r>
              <a:rPr lang="en-US" dirty="0"/>
              <a:t>Stakeholder consultation</a:t>
            </a:r>
          </a:p>
          <a:p>
            <a:r>
              <a:rPr lang="en-US" dirty="0"/>
              <a:t>Consensus building</a:t>
            </a:r>
          </a:p>
          <a:p>
            <a:r>
              <a:rPr lang="en-US" dirty="0"/>
              <a:t>Broad, international group of interested participants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D34DF1-B5EE-F03D-E2EB-7D0F8B967750}"/>
              </a:ext>
            </a:extLst>
          </p:cNvPr>
          <p:cNvSpPr txBox="1"/>
          <p:nvPr/>
        </p:nvSpPr>
        <p:spPr>
          <a:xfrm>
            <a:off x="652808" y="5495548"/>
            <a:ext cx="10330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Researcher – Dr Lewis McDonald</a:t>
            </a:r>
          </a:p>
          <a:p>
            <a:r>
              <a:rPr lang="en-US" sz="2000" dirty="0"/>
              <a:t>Bath Investigators – Dr Will Hawkins, Prof. Marcelle McManus, Dr Steve Allen, Dr Rick Lupton</a:t>
            </a:r>
          </a:p>
        </p:txBody>
      </p:sp>
      <p:pic>
        <p:nvPicPr>
          <p:cNvPr id="5" name="Picture 4" descr="Life Cycle Initiative">
            <a:extLst>
              <a:ext uri="{FF2B5EF4-FFF2-40B4-BE49-F238E27FC236}">
                <a16:creationId xmlns:a16="http://schemas.microsoft.com/office/drawing/2014/main" id="{F7ED104E-440B-5726-6559-BF52A3A08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643" y="3973138"/>
            <a:ext cx="2682689" cy="63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11D3DD-A31B-6020-D6D9-D3692C46B25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4592"/>
          <a:stretch/>
        </p:blipFill>
        <p:spPr>
          <a:xfrm>
            <a:off x="1259115" y="3936258"/>
            <a:ext cx="743711" cy="711803"/>
          </a:xfrm>
          <a:prstGeom prst="rect">
            <a:avLst/>
          </a:prstGeom>
        </p:spPr>
      </p:pic>
      <p:pic>
        <p:nvPicPr>
          <p:cNvPr id="7" name="Picture 6" descr="A group of graphs and charts&#10;&#10;Description automatically generated">
            <a:extLst>
              <a:ext uri="{FF2B5EF4-FFF2-40B4-BE49-F238E27FC236}">
                <a16:creationId xmlns:a16="http://schemas.microsoft.com/office/drawing/2014/main" id="{3754CB69-BA31-A2E2-D42F-15E3049BE3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502" y="852228"/>
            <a:ext cx="5320970" cy="481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80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1D38F-44B3-478A-76B2-06A39AB0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Assessing environmental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4BC9D-E756-D752-7A0A-655C5BF5A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046" y="1898090"/>
            <a:ext cx="2926404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What is the environmental impact of a system?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FCD65C-D865-0F98-4240-865F12F17768}"/>
              </a:ext>
            </a:extLst>
          </p:cNvPr>
          <p:cNvSpPr txBox="1"/>
          <p:nvPr/>
        </p:nvSpPr>
        <p:spPr>
          <a:xfrm>
            <a:off x="6867728" y="1898090"/>
            <a:ext cx="34380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Developing approaches for assessment</a:t>
            </a:r>
          </a:p>
        </p:txBody>
      </p:sp>
    </p:spTree>
    <p:extLst>
      <p:ext uri="{BB962C8B-B14F-4D97-AF65-F5344CB8AC3E}">
        <p14:creationId xmlns:p14="http://schemas.microsoft.com/office/powerpoint/2010/main" val="119513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77901F-7A77-E8BF-EFB7-2F6221000EF0}"/>
              </a:ext>
            </a:extLst>
          </p:cNvPr>
          <p:cNvSpPr txBox="1"/>
          <p:nvPr/>
        </p:nvSpPr>
        <p:spPr>
          <a:xfrm>
            <a:off x="709165" y="542572"/>
            <a:ext cx="893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Biogenic carbon in LCA – developing guidance</a:t>
            </a: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5339633F-EFEC-DA87-366F-FD41032575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5459" y="4294075"/>
            <a:ext cx="1307397" cy="1307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E0CA56-63F0-7FAC-2B68-A8621EFF28DD}"/>
              </a:ext>
            </a:extLst>
          </p:cNvPr>
          <p:cNvSpPr txBox="1"/>
          <p:nvPr/>
        </p:nvSpPr>
        <p:spPr>
          <a:xfrm>
            <a:off x="1324990" y="2184173"/>
            <a:ext cx="4271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System boundaries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962F06-C376-9833-5B91-BFDD109A638F}"/>
              </a:ext>
            </a:extLst>
          </p:cNvPr>
          <p:cNvSpPr txBox="1"/>
          <p:nvPr/>
        </p:nvSpPr>
        <p:spPr>
          <a:xfrm>
            <a:off x="1324990" y="5523501"/>
            <a:ext cx="594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Variation with 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5D4E46-0304-40FF-B093-C47B20B2D7CF}"/>
              </a:ext>
            </a:extLst>
          </p:cNvPr>
          <p:cNvSpPr txBox="1"/>
          <p:nvPr/>
        </p:nvSpPr>
        <p:spPr>
          <a:xfrm>
            <a:off x="1324990" y="3871666"/>
            <a:ext cx="594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Allocation between life cycles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F3E77B7-910E-480A-9EF9-F8F720948660}"/>
              </a:ext>
            </a:extLst>
          </p:cNvPr>
          <p:cNvGrpSpPr/>
          <p:nvPr/>
        </p:nvGrpSpPr>
        <p:grpSpPr>
          <a:xfrm>
            <a:off x="5733595" y="5156177"/>
            <a:ext cx="3907615" cy="900921"/>
            <a:chOff x="4169216" y="1193748"/>
            <a:chExt cx="5562191" cy="1071538"/>
          </a:xfrm>
        </p:grpSpPr>
        <p:pic>
          <p:nvPicPr>
            <p:cNvPr id="13" name="Graphic 12" descr="Fir tree with solid fill">
              <a:extLst>
                <a:ext uri="{FF2B5EF4-FFF2-40B4-BE49-F238E27FC236}">
                  <a16:creationId xmlns:a16="http://schemas.microsoft.com/office/drawing/2014/main" id="{DF2B1C93-F824-363E-2D4F-C0FEA78129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090260" y="1285245"/>
              <a:ext cx="832282" cy="832282"/>
            </a:xfrm>
            <a:prstGeom prst="rect">
              <a:avLst/>
            </a:prstGeom>
          </p:spPr>
        </p:pic>
        <p:pic>
          <p:nvPicPr>
            <p:cNvPr id="14" name="Graphic 13" descr="Fir tree with solid fill">
              <a:extLst>
                <a:ext uri="{FF2B5EF4-FFF2-40B4-BE49-F238E27FC236}">
                  <a16:creationId xmlns:a16="http://schemas.microsoft.com/office/drawing/2014/main" id="{E7EB1829-D6D8-B78C-3C7C-11D96EEB40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3646" y="1655862"/>
              <a:ext cx="461665" cy="461665"/>
            </a:xfrm>
            <a:prstGeom prst="rect">
              <a:avLst/>
            </a:prstGeom>
          </p:spPr>
        </p:pic>
        <p:pic>
          <p:nvPicPr>
            <p:cNvPr id="16" name="Graphic 15" descr="Factory with solid fill">
              <a:extLst>
                <a:ext uri="{FF2B5EF4-FFF2-40B4-BE49-F238E27FC236}">
                  <a16:creationId xmlns:a16="http://schemas.microsoft.com/office/drawing/2014/main" id="{4C098087-15D6-018A-9678-8CE36B624D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225978" y="1414340"/>
              <a:ext cx="752974" cy="752974"/>
            </a:xfrm>
            <a:prstGeom prst="rect">
              <a:avLst/>
            </a:prstGeom>
          </p:spPr>
        </p:pic>
        <p:pic>
          <p:nvPicPr>
            <p:cNvPr id="18" name="Graphic 17" descr="Table and chairs with solid fill">
              <a:extLst>
                <a:ext uri="{FF2B5EF4-FFF2-40B4-BE49-F238E27FC236}">
                  <a16:creationId xmlns:a16="http://schemas.microsoft.com/office/drawing/2014/main" id="{33575C75-FCA2-5C59-FF3A-2243A253A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269460" y="1549158"/>
              <a:ext cx="609600" cy="609600"/>
            </a:xfrm>
            <a:prstGeom prst="rect">
              <a:avLst/>
            </a:prstGeom>
          </p:spPr>
        </p:pic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98DFA1E6-2B71-6A3D-5D7F-110FB28B4966}"/>
                </a:ext>
              </a:extLst>
            </p:cNvPr>
            <p:cNvCxnSpPr/>
            <p:nvPr/>
          </p:nvCxnSpPr>
          <p:spPr>
            <a:xfrm>
              <a:off x="4169216" y="2265286"/>
              <a:ext cx="556219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row: Circular 50">
              <a:extLst>
                <a:ext uri="{FF2B5EF4-FFF2-40B4-BE49-F238E27FC236}">
                  <a16:creationId xmlns:a16="http://schemas.microsoft.com/office/drawing/2014/main" id="{92E1A2BC-B131-2D37-7448-5DC1F6C2FE5C}"/>
                </a:ext>
              </a:extLst>
            </p:cNvPr>
            <p:cNvSpPr/>
            <p:nvPr/>
          </p:nvSpPr>
          <p:spPr>
            <a:xfrm rot="16779980" flipH="1">
              <a:off x="4949327" y="1228243"/>
              <a:ext cx="473316" cy="64303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Arrow: Circular 51">
              <a:extLst>
                <a:ext uri="{FF2B5EF4-FFF2-40B4-BE49-F238E27FC236}">
                  <a16:creationId xmlns:a16="http://schemas.microsoft.com/office/drawing/2014/main" id="{ED94DD47-2F37-972C-9B49-679C933480A7}"/>
                </a:ext>
              </a:extLst>
            </p:cNvPr>
            <p:cNvSpPr/>
            <p:nvPr/>
          </p:nvSpPr>
          <p:spPr>
            <a:xfrm rot="11053322" flipH="1">
              <a:off x="7794608" y="1193748"/>
              <a:ext cx="473316" cy="64303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439D000-70F2-5417-8144-F8E7EB7F4BD3}"/>
              </a:ext>
            </a:extLst>
          </p:cNvPr>
          <p:cNvSpPr txBox="1"/>
          <p:nvPr/>
        </p:nvSpPr>
        <p:spPr>
          <a:xfrm>
            <a:off x="756640" y="1013835"/>
            <a:ext cx="10846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assessment of biogenic carbon in LCA can vary in several ways.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08CAC3-22AD-E794-1AB4-D17F57265C9E}"/>
              </a:ext>
            </a:extLst>
          </p:cNvPr>
          <p:cNvSpPr txBox="1"/>
          <p:nvPr/>
        </p:nvSpPr>
        <p:spPr>
          <a:xfrm>
            <a:off x="765133" y="1548315"/>
            <a:ext cx="594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For example: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B712259-E7E2-8F38-442E-AF95885360AD}"/>
              </a:ext>
            </a:extLst>
          </p:cNvPr>
          <p:cNvGrpSpPr/>
          <p:nvPr/>
        </p:nvGrpSpPr>
        <p:grpSpPr>
          <a:xfrm>
            <a:off x="5448420" y="1733755"/>
            <a:ext cx="3759707" cy="1277512"/>
            <a:chOff x="5337159" y="1859644"/>
            <a:chExt cx="4360019" cy="1481492"/>
          </a:xfrm>
        </p:grpSpPr>
        <p:pic>
          <p:nvPicPr>
            <p:cNvPr id="19" name="Graphic 18" descr="Fir tree with solid fill">
              <a:extLst>
                <a:ext uri="{FF2B5EF4-FFF2-40B4-BE49-F238E27FC236}">
                  <a16:creationId xmlns:a16="http://schemas.microsoft.com/office/drawing/2014/main" id="{20FB3645-1318-A710-AEF2-65AEF1A5C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131089" y="2222714"/>
              <a:ext cx="519167" cy="563221"/>
            </a:xfrm>
            <a:prstGeom prst="rect">
              <a:avLst/>
            </a:prstGeom>
          </p:spPr>
        </p:pic>
        <p:pic>
          <p:nvPicPr>
            <p:cNvPr id="21" name="Graphic 20" descr="Fir tree with solid fill">
              <a:extLst>
                <a:ext uri="{FF2B5EF4-FFF2-40B4-BE49-F238E27FC236}">
                  <a16:creationId xmlns:a16="http://schemas.microsoft.com/office/drawing/2014/main" id="{914DC882-3B65-7C8A-D696-02CEDD5860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50256" y="2288838"/>
              <a:ext cx="674728" cy="731982"/>
            </a:xfrm>
            <a:prstGeom prst="rect">
              <a:avLst/>
            </a:prstGeom>
          </p:spPr>
        </p:pic>
        <p:pic>
          <p:nvPicPr>
            <p:cNvPr id="24" name="Graphic 23" descr="Question Mark with solid fill">
              <a:extLst>
                <a:ext uri="{FF2B5EF4-FFF2-40B4-BE49-F238E27FC236}">
                  <a16:creationId xmlns:a16="http://schemas.microsoft.com/office/drawing/2014/main" id="{E6A2B254-1CA6-707E-AA90-73BF64349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617938" y="2111538"/>
              <a:ext cx="489304" cy="530824"/>
            </a:xfrm>
            <a:prstGeom prst="rect">
              <a:avLst/>
            </a:prstGeom>
          </p:spPr>
        </p:pic>
        <p:pic>
          <p:nvPicPr>
            <p:cNvPr id="34" name="Graphic 33" descr="Fire with solid fill">
              <a:extLst>
                <a:ext uri="{FF2B5EF4-FFF2-40B4-BE49-F238E27FC236}">
                  <a16:creationId xmlns:a16="http://schemas.microsoft.com/office/drawing/2014/main" id="{57151BC5-55D3-BBC9-285B-546DC6F9C2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8181008" y="1960302"/>
              <a:ext cx="431628" cy="468254"/>
            </a:xfrm>
            <a:prstGeom prst="rect">
              <a:avLst/>
            </a:prstGeom>
          </p:spPr>
        </p:pic>
        <p:pic>
          <p:nvPicPr>
            <p:cNvPr id="12" name="Graphic 11" descr="Tree With Roots with solid fill">
              <a:extLst>
                <a:ext uri="{FF2B5EF4-FFF2-40B4-BE49-F238E27FC236}">
                  <a16:creationId xmlns:a16="http://schemas.microsoft.com/office/drawing/2014/main" id="{22548EDE-D790-C23A-0939-D6F3215B096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079015" y="2625731"/>
              <a:ext cx="502477" cy="502477"/>
            </a:xfrm>
            <a:prstGeom prst="rect">
              <a:avLst/>
            </a:prstGeom>
          </p:spPr>
        </p:pic>
        <p:pic>
          <p:nvPicPr>
            <p:cNvPr id="17" name="Graphic 16" descr="Seed Packet with solid fill">
              <a:extLst>
                <a:ext uri="{FF2B5EF4-FFF2-40B4-BE49-F238E27FC236}">
                  <a16:creationId xmlns:a16="http://schemas.microsoft.com/office/drawing/2014/main" id="{4F98773F-1267-6CE1-6A07-65FE003707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6809514" y="2664052"/>
              <a:ext cx="309990" cy="309990"/>
            </a:xfrm>
            <a:prstGeom prst="rect">
              <a:avLst/>
            </a:prstGeom>
          </p:spPr>
        </p:pic>
        <p:pic>
          <p:nvPicPr>
            <p:cNvPr id="25" name="Graphic 24" descr="Excavator with solid fill">
              <a:extLst>
                <a:ext uri="{FF2B5EF4-FFF2-40B4-BE49-F238E27FC236}">
                  <a16:creationId xmlns:a16="http://schemas.microsoft.com/office/drawing/2014/main" id="{23B2EE09-5F26-EA25-8C73-DE8E684C7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5800851" y="2085209"/>
              <a:ext cx="462643" cy="462643"/>
            </a:xfrm>
            <a:prstGeom prst="rect">
              <a:avLst/>
            </a:prstGeom>
          </p:spPr>
        </p:pic>
        <p:pic>
          <p:nvPicPr>
            <p:cNvPr id="29" name="Graphic 28" descr="Saw blade with solid fill">
              <a:extLst>
                <a:ext uri="{FF2B5EF4-FFF2-40B4-BE49-F238E27FC236}">
                  <a16:creationId xmlns:a16="http://schemas.microsoft.com/office/drawing/2014/main" id="{30E0CD85-E4E1-60E0-3965-F3B64FC0136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6527563" y="2070839"/>
              <a:ext cx="419855" cy="419855"/>
            </a:xfrm>
            <a:prstGeom prst="rect">
              <a:avLst/>
            </a:prstGeom>
          </p:spPr>
        </p:pic>
        <p:sp>
          <p:nvSpPr>
            <p:cNvPr id="33" name="Cloud 32">
              <a:extLst>
                <a:ext uri="{FF2B5EF4-FFF2-40B4-BE49-F238E27FC236}">
                  <a16:creationId xmlns:a16="http://schemas.microsoft.com/office/drawing/2014/main" id="{14163393-C98C-BDC5-0B6C-5463681FC2FC}"/>
                </a:ext>
              </a:extLst>
            </p:cNvPr>
            <p:cNvSpPr/>
            <p:nvPr/>
          </p:nvSpPr>
          <p:spPr>
            <a:xfrm>
              <a:off x="5337159" y="1859644"/>
              <a:ext cx="4360019" cy="1481492"/>
            </a:xfrm>
            <a:prstGeom prst="cloud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B1FF74D-C1DF-81E0-FB49-1FE65D00BE15}"/>
              </a:ext>
            </a:extLst>
          </p:cNvPr>
          <p:cNvGrpSpPr/>
          <p:nvPr/>
        </p:nvGrpSpPr>
        <p:grpSpPr>
          <a:xfrm>
            <a:off x="5606860" y="3445931"/>
            <a:ext cx="2803196" cy="1227751"/>
            <a:chOff x="5730010" y="3614949"/>
            <a:chExt cx="2736013" cy="1198326"/>
          </a:xfrm>
        </p:grpSpPr>
        <p:pic>
          <p:nvPicPr>
            <p:cNvPr id="37" name="Graphic 36" descr="Toilet Paper with solid fill">
              <a:extLst>
                <a:ext uri="{FF2B5EF4-FFF2-40B4-BE49-F238E27FC236}">
                  <a16:creationId xmlns:a16="http://schemas.microsoft.com/office/drawing/2014/main" id="{69FF8DBB-7887-4ACB-3A29-1C0CF9086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7841721" y="4216748"/>
              <a:ext cx="408366" cy="481574"/>
            </a:xfrm>
            <a:prstGeom prst="rect">
              <a:avLst/>
            </a:prstGeom>
          </p:spPr>
        </p:pic>
        <p:pic>
          <p:nvPicPr>
            <p:cNvPr id="38" name="Graphic 37" descr="Fir tree with solid fill">
              <a:extLst>
                <a:ext uri="{FF2B5EF4-FFF2-40B4-BE49-F238E27FC236}">
                  <a16:creationId xmlns:a16="http://schemas.microsoft.com/office/drawing/2014/main" id="{166E216C-56A4-8D85-2DCB-3346E93EC2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11509" y="3771312"/>
              <a:ext cx="501362" cy="591242"/>
            </a:xfrm>
            <a:prstGeom prst="rect">
              <a:avLst/>
            </a:prstGeom>
          </p:spPr>
        </p:pic>
        <p:pic>
          <p:nvPicPr>
            <p:cNvPr id="39" name="Graphic 38" descr="Table and chairs with solid fill">
              <a:extLst>
                <a:ext uri="{FF2B5EF4-FFF2-40B4-BE49-F238E27FC236}">
                  <a16:creationId xmlns:a16="http://schemas.microsoft.com/office/drawing/2014/main" id="{A7DABEB9-0504-203C-2138-9C73D8B336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736908" y="3893963"/>
              <a:ext cx="466784" cy="550465"/>
            </a:xfrm>
            <a:prstGeom prst="rect">
              <a:avLst/>
            </a:prstGeom>
          </p:spPr>
        </p:pic>
        <p:sp>
          <p:nvSpPr>
            <p:cNvPr id="40" name="Left Brace 39">
              <a:extLst>
                <a:ext uri="{FF2B5EF4-FFF2-40B4-BE49-F238E27FC236}">
                  <a16:creationId xmlns:a16="http://schemas.microsoft.com/office/drawing/2014/main" id="{5C2C1E76-4D43-F405-CF73-669D59630557}"/>
                </a:ext>
              </a:extLst>
            </p:cNvPr>
            <p:cNvSpPr/>
            <p:nvPr/>
          </p:nvSpPr>
          <p:spPr>
            <a:xfrm rot="16200000">
              <a:off x="6483998" y="3784454"/>
              <a:ext cx="197523" cy="1350982"/>
            </a:xfrm>
            <a:prstGeom prst="leftBrace">
              <a:avLst>
                <a:gd name="adj1" fmla="val 30505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1" name="Graphic 40" descr="Factory with solid fill">
              <a:extLst>
                <a:ext uri="{FF2B5EF4-FFF2-40B4-BE49-F238E27FC236}">
                  <a16:creationId xmlns:a16="http://schemas.microsoft.com/office/drawing/2014/main" id="{3902F57B-62F1-90D1-4ACE-7F5392B9D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57202" y="3816516"/>
              <a:ext cx="353507" cy="416881"/>
            </a:xfrm>
            <a:prstGeom prst="rect">
              <a:avLst/>
            </a:prstGeom>
          </p:spPr>
        </p:pic>
        <p:sp>
          <p:nvSpPr>
            <p:cNvPr id="42" name="Left Brace 41">
              <a:extLst>
                <a:ext uri="{FF2B5EF4-FFF2-40B4-BE49-F238E27FC236}">
                  <a16:creationId xmlns:a16="http://schemas.microsoft.com/office/drawing/2014/main" id="{2EB07A3B-6178-C8CB-842A-6CFA6B295D59}"/>
                </a:ext>
              </a:extLst>
            </p:cNvPr>
            <p:cNvSpPr/>
            <p:nvPr/>
          </p:nvSpPr>
          <p:spPr>
            <a:xfrm rot="16200000">
              <a:off x="6979917" y="3543104"/>
              <a:ext cx="197523" cy="2342819"/>
            </a:xfrm>
            <a:prstGeom prst="leftBrace">
              <a:avLst>
                <a:gd name="adj1" fmla="val 30505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05A67F8-7AEE-7C8B-5A50-19F91123228B}"/>
                </a:ext>
              </a:extLst>
            </p:cNvPr>
            <p:cNvCxnSpPr/>
            <p:nvPr/>
          </p:nvCxnSpPr>
          <p:spPr>
            <a:xfrm flipV="1">
              <a:off x="7258250" y="4066933"/>
              <a:ext cx="173009" cy="10226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56C634E4-E508-7E2C-3C5C-357C1C796294}"/>
                </a:ext>
              </a:extLst>
            </p:cNvPr>
            <p:cNvCxnSpPr>
              <a:cxnSpLocks/>
            </p:cNvCxnSpPr>
            <p:nvPr/>
          </p:nvCxnSpPr>
          <p:spPr>
            <a:xfrm>
              <a:off x="7269622" y="4239953"/>
              <a:ext cx="516153" cy="1770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Arrow: Circular 49">
              <a:extLst>
                <a:ext uri="{FF2B5EF4-FFF2-40B4-BE49-F238E27FC236}">
                  <a16:creationId xmlns:a16="http://schemas.microsoft.com/office/drawing/2014/main" id="{41F681ED-09C4-85BF-E653-3AC8333D2A9E}"/>
                </a:ext>
              </a:extLst>
            </p:cNvPr>
            <p:cNvSpPr/>
            <p:nvPr/>
          </p:nvSpPr>
          <p:spPr>
            <a:xfrm rot="16779980" flipH="1">
              <a:off x="7670912" y="3590542"/>
              <a:ext cx="427402" cy="49238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Arrow: Circular 53">
              <a:extLst>
                <a:ext uri="{FF2B5EF4-FFF2-40B4-BE49-F238E27FC236}">
                  <a16:creationId xmlns:a16="http://schemas.microsoft.com/office/drawing/2014/main" id="{80B4B298-04F9-9D24-9AF4-DB9FCCAEF111}"/>
                </a:ext>
              </a:extLst>
            </p:cNvPr>
            <p:cNvSpPr/>
            <p:nvPr/>
          </p:nvSpPr>
          <p:spPr>
            <a:xfrm rot="11053322" flipH="1">
              <a:off x="8103595" y="3701594"/>
              <a:ext cx="362428" cy="58066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5" name="Arrow: Circular 49">
              <a:extLst>
                <a:ext uri="{FF2B5EF4-FFF2-40B4-BE49-F238E27FC236}">
                  <a16:creationId xmlns:a16="http://schemas.microsoft.com/office/drawing/2014/main" id="{403FA9FC-B49E-8FFE-0F66-5FF814B13CDD}"/>
                </a:ext>
              </a:extLst>
            </p:cNvPr>
            <p:cNvSpPr/>
            <p:nvPr/>
          </p:nvSpPr>
          <p:spPr>
            <a:xfrm rot="16779980" flipH="1">
              <a:off x="5762503" y="3582456"/>
              <a:ext cx="427402" cy="49238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218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7C53A-0E30-6361-C7FF-E683FD62E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7D55FB5-8D86-69B8-ED8E-0A2C68B502B1}"/>
              </a:ext>
            </a:extLst>
          </p:cNvPr>
          <p:cNvSpPr txBox="1"/>
          <p:nvPr/>
        </p:nvSpPr>
        <p:spPr>
          <a:xfrm>
            <a:off x="765133" y="503878"/>
            <a:ext cx="893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Biogenic carbon in LCA – developing guidance</a:t>
            </a: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0BDDC02E-B73E-679F-B95D-36A8F52477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5459" y="4294075"/>
            <a:ext cx="1307397" cy="1307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3D281B-A579-FF49-D6BC-31DB8485DAA5}"/>
              </a:ext>
            </a:extLst>
          </p:cNvPr>
          <p:cNvSpPr txBox="1"/>
          <p:nvPr/>
        </p:nvSpPr>
        <p:spPr>
          <a:xfrm>
            <a:off x="1324990" y="2184173"/>
            <a:ext cx="4271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System boundaries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2C2845-0D29-AE15-E3DC-CE43B8A4800D}"/>
              </a:ext>
            </a:extLst>
          </p:cNvPr>
          <p:cNvSpPr txBox="1"/>
          <p:nvPr/>
        </p:nvSpPr>
        <p:spPr>
          <a:xfrm>
            <a:off x="1324990" y="5326926"/>
            <a:ext cx="594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Variation with 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3EE02-D493-2756-B42D-F7409B9DC0EE}"/>
              </a:ext>
            </a:extLst>
          </p:cNvPr>
          <p:cNvSpPr txBox="1"/>
          <p:nvPr/>
        </p:nvSpPr>
        <p:spPr>
          <a:xfrm>
            <a:off x="1301894" y="3447276"/>
            <a:ext cx="594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Allocation between life cycles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5D489CC-7928-7374-02DA-A972AA53EB0C}"/>
              </a:ext>
            </a:extLst>
          </p:cNvPr>
          <p:cNvGrpSpPr/>
          <p:nvPr/>
        </p:nvGrpSpPr>
        <p:grpSpPr>
          <a:xfrm>
            <a:off x="5733595" y="4959602"/>
            <a:ext cx="3907615" cy="900921"/>
            <a:chOff x="4169216" y="1193748"/>
            <a:chExt cx="5562191" cy="1071538"/>
          </a:xfrm>
        </p:grpSpPr>
        <p:pic>
          <p:nvPicPr>
            <p:cNvPr id="13" name="Graphic 12" descr="Fir tree with solid fill">
              <a:extLst>
                <a:ext uri="{FF2B5EF4-FFF2-40B4-BE49-F238E27FC236}">
                  <a16:creationId xmlns:a16="http://schemas.microsoft.com/office/drawing/2014/main" id="{1A8CCC30-1115-8B7E-D04B-1DE3C808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090260" y="1285245"/>
              <a:ext cx="832282" cy="832282"/>
            </a:xfrm>
            <a:prstGeom prst="rect">
              <a:avLst/>
            </a:prstGeom>
          </p:spPr>
        </p:pic>
        <p:pic>
          <p:nvPicPr>
            <p:cNvPr id="14" name="Graphic 13" descr="Fir tree with solid fill">
              <a:extLst>
                <a:ext uri="{FF2B5EF4-FFF2-40B4-BE49-F238E27FC236}">
                  <a16:creationId xmlns:a16="http://schemas.microsoft.com/office/drawing/2014/main" id="{F1D818FB-F3B6-52F7-F105-CA0CAC910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3646" y="1655862"/>
              <a:ext cx="461665" cy="461665"/>
            </a:xfrm>
            <a:prstGeom prst="rect">
              <a:avLst/>
            </a:prstGeom>
          </p:spPr>
        </p:pic>
        <p:pic>
          <p:nvPicPr>
            <p:cNvPr id="16" name="Graphic 15" descr="Factory with solid fill">
              <a:extLst>
                <a:ext uri="{FF2B5EF4-FFF2-40B4-BE49-F238E27FC236}">
                  <a16:creationId xmlns:a16="http://schemas.microsoft.com/office/drawing/2014/main" id="{FCDEB430-552D-AED2-F94B-6666A834B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225978" y="1414340"/>
              <a:ext cx="752974" cy="752974"/>
            </a:xfrm>
            <a:prstGeom prst="rect">
              <a:avLst/>
            </a:prstGeom>
          </p:spPr>
        </p:pic>
        <p:pic>
          <p:nvPicPr>
            <p:cNvPr id="18" name="Graphic 17" descr="Table and chairs with solid fill">
              <a:extLst>
                <a:ext uri="{FF2B5EF4-FFF2-40B4-BE49-F238E27FC236}">
                  <a16:creationId xmlns:a16="http://schemas.microsoft.com/office/drawing/2014/main" id="{0A24ABED-6F30-26BC-1219-8C8BAD1AE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269460" y="1549158"/>
              <a:ext cx="609600" cy="609600"/>
            </a:xfrm>
            <a:prstGeom prst="rect">
              <a:avLst/>
            </a:prstGeom>
          </p:spPr>
        </p:pic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7988442-BA38-5CD9-B172-8DD71796F800}"/>
                </a:ext>
              </a:extLst>
            </p:cNvPr>
            <p:cNvCxnSpPr/>
            <p:nvPr/>
          </p:nvCxnSpPr>
          <p:spPr>
            <a:xfrm>
              <a:off x="4169216" y="2265286"/>
              <a:ext cx="556219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row: Circular 50">
              <a:extLst>
                <a:ext uri="{FF2B5EF4-FFF2-40B4-BE49-F238E27FC236}">
                  <a16:creationId xmlns:a16="http://schemas.microsoft.com/office/drawing/2014/main" id="{1A4757D2-9CED-0D3A-2BCF-8EF9BEE7E9B8}"/>
                </a:ext>
              </a:extLst>
            </p:cNvPr>
            <p:cNvSpPr/>
            <p:nvPr/>
          </p:nvSpPr>
          <p:spPr>
            <a:xfrm rot="16779980" flipH="1">
              <a:off x="4949327" y="1228243"/>
              <a:ext cx="473316" cy="64303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Arrow: Circular 51">
              <a:extLst>
                <a:ext uri="{FF2B5EF4-FFF2-40B4-BE49-F238E27FC236}">
                  <a16:creationId xmlns:a16="http://schemas.microsoft.com/office/drawing/2014/main" id="{B2F85D28-DC41-F04C-E346-966D42425F0D}"/>
                </a:ext>
              </a:extLst>
            </p:cNvPr>
            <p:cNvSpPr/>
            <p:nvPr/>
          </p:nvSpPr>
          <p:spPr>
            <a:xfrm rot="11053322" flipH="1">
              <a:off x="7794608" y="1193748"/>
              <a:ext cx="473316" cy="64303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2FAA898-8E50-94DD-F02D-AFC0818AD62B}"/>
              </a:ext>
            </a:extLst>
          </p:cNvPr>
          <p:cNvSpPr txBox="1"/>
          <p:nvPr/>
        </p:nvSpPr>
        <p:spPr>
          <a:xfrm>
            <a:off x="756640" y="1013835"/>
            <a:ext cx="10846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assessment of biogenic carbon in LCA can vary in several ways.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12FD2B1-02EB-2721-16C7-B27CB11DAD48}"/>
              </a:ext>
            </a:extLst>
          </p:cNvPr>
          <p:cNvGrpSpPr/>
          <p:nvPr/>
        </p:nvGrpSpPr>
        <p:grpSpPr>
          <a:xfrm>
            <a:off x="5448420" y="1733755"/>
            <a:ext cx="3759707" cy="1277512"/>
            <a:chOff x="5337159" y="1859644"/>
            <a:chExt cx="4360019" cy="1481492"/>
          </a:xfrm>
        </p:grpSpPr>
        <p:pic>
          <p:nvPicPr>
            <p:cNvPr id="19" name="Graphic 18" descr="Fir tree with solid fill">
              <a:extLst>
                <a:ext uri="{FF2B5EF4-FFF2-40B4-BE49-F238E27FC236}">
                  <a16:creationId xmlns:a16="http://schemas.microsoft.com/office/drawing/2014/main" id="{48212D76-97FA-3FD6-62B1-274DC0B32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131089" y="2222714"/>
              <a:ext cx="519167" cy="563221"/>
            </a:xfrm>
            <a:prstGeom prst="rect">
              <a:avLst/>
            </a:prstGeom>
          </p:spPr>
        </p:pic>
        <p:pic>
          <p:nvPicPr>
            <p:cNvPr id="21" name="Graphic 20" descr="Fir tree with solid fill">
              <a:extLst>
                <a:ext uri="{FF2B5EF4-FFF2-40B4-BE49-F238E27FC236}">
                  <a16:creationId xmlns:a16="http://schemas.microsoft.com/office/drawing/2014/main" id="{86EC972B-87C6-1846-7880-481234C6A5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50256" y="2288838"/>
              <a:ext cx="674728" cy="731982"/>
            </a:xfrm>
            <a:prstGeom prst="rect">
              <a:avLst/>
            </a:prstGeom>
          </p:spPr>
        </p:pic>
        <p:pic>
          <p:nvPicPr>
            <p:cNvPr id="24" name="Graphic 23" descr="Question Mark with solid fill">
              <a:extLst>
                <a:ext uri="{FF2B5EF4-FFF2-40B4-BE49-F238E27FC236}">
                  <a16:creationId xmlns:a16="http://schemas.microsoft.com/office/drawing/2014/main" id="{8C172A2B-FB3C-CCD0-7704-DBF01914CB6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617938" y="2111538"/>
              <a:ext cx="489304" cy="530824"/>
            </a:xfrm>
            <a:prstGeom prst="rect">
              <a:avLst/>
            </a:prstGeom>
          </p:spPr>
        </p:pic>
        <p:pic>
          <p:nvPicPr>
            <p:cNvPr id="34" name="Graphic 33" descr="Fire with solid fill">
              <a:extLst>
                <a:ext uri="{FF2B5EF4-FFF2-40B4-BE49-F238E27FC236}">
                  <a16:creationId xmlns:a16="http://schemas.microsoft.com/office/drawing/2014/main" id="{B82A5F0A-D7B9-68D7-9D7C-C847739F7A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8181008" y="1960302"/>
              <a:ext cx="431628" cy="468254"/>
            </a:xfrm>
            <a:prstGeom prst="rect">
              <a:avLst/>
            </a:prstGeom>
          </p:spPr>
        </p:pic>
        <p:pic>
          <p:nvPicPr>
            <p:cNvPr id="12" name="Graphic 11" descr="Tree With Roots with solid fill">
              <a:extLst>
                <a:ext uri="{FF2B5EF4-FFF2-40B4-BE49-F238E27FC236}">
                  <a16:creationId xmlns:a16="http://schemas.microsoft.com/office/drawing/2014/main" id="{A88BFDDB-EE13-F4DD-DC9D-A056C804509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079015" y="2625731"/>
              <a:ext cx="502477" cy="502477"/>
            </a:xfrm>
            <a:prstGeom prst="rect">
              <a:avLst/>
            </a:prstGeom>
          </p:spPr>
        </p:pic>
        <p:pic>
          <p:nvPicPr>
            <p:cNvPr id="17" name="Graphic 16" descr="Seed Packet with solid fill">
              <a:extLst>
                <a:ext uri="{FF2B5EF4-FFF2-40B4-BE49-F238E27FC236}">
                  <a16:creationId xmlns:a16="http://schemas.microsoft.com/office/drawing/2014/main" id="{CAB96E22-5FC3-284B-73C3-6C30C1395A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6809514" y="2664052"/>
              <a:ext cx="309990" cy="309990"/>
            </a:xfrm>
            <a:prstGeom prst="rect">
              <a:avLst/>
            </a:prstGeom>
          </p:spPr>
        </p:pic>
        <p:pic>
          <p:nvPicPr>
            <p:cNvPr id="25" name="Graphic 24" descr="Excavator with solid fill">
              <a:extLst>
                <a:ext uri="{FF2B5EF4-FFF2-40B4-BE49-F238E27FC236}">
                  <a16:creationId xmlns:a16="http://schemas.microsoft.com/office/drawing/2014/main" id="{D284F563-CE0B-61FD-6261-423E7F64BBED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5800851" y="2085209"/>
              <a:ext cx="462643" cy="462643"/>
            </a:xfrm>
            <a:prstGeom prst="rect">
              <a:avLst/>
            </a:prstGeom>
          </p:spPr>
        </p:pic>
        <p:pic>
          <p:nvPicPr>
            <p:cNvPr id="29" name="Graphic 28" descr="Saw blade with solid fill">
              <a:extLst>
                <a:ext uri="{FF2B5EF4-FFF2-40B4-BE49-F238E27FC236}">
                  <a16:creationId xmlns:a16="http://schemas.microsoft.com/office/drawing/2014/main" id="{7AB7C3ED-F886-BCE2-E4C4-4C5C6AC44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6527563" y="2070839"/>
              <a:ext cx="419855" cy="419855"/>
            </a:xfrm>
            <a:prstGeom prst="rect">
              <a:avLst/>
            </a:prstGeom>
          </p:spPr>
        </p:pic>
        <p:sp>
          <p:nvSpPr>
            <p:cNvPr id="33" name="Cloud 32">
              <a:extLst>
                <a:ext uri="{FF2B5EF4-FFF2-40B4-BE49-F238E27FC236}">
                  <a16:creationId xmlns:a16="http://schemas.microsoft.com/office/drawing/2014/main" id="{766F8E88-BBBC-B306-82DE-41C48B4C0F3E}"/>
                </a:ext>
              </a:extLst>
            </p:cNvPr>
            <p:cNvSpPr/>
            <p:nvPr/>
          </p:nvSpPr>
          <p:spPr>
            <a:xfrm>
              <a:off x="5337159" y="1859644"/>
              <a:ext cx="4360019" cy="1481492"/>
            </a:xfrm>
            <a:prstGeom prst="cloud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1DD8DC8-E5FA-2647-C434-8C663058D256}"/>
              </a:ext>
            </a:extLst>
          </p:cNvPr>
          <p:cNvGrpSpPr/>
          <p:nvPr/>
        </p:nvGrpSpPr>
        <p:grpSpPr>
          <a:xfrm>
            <a:off x="5583764" y="3021541"/>
            <a:ext cx="2803196" cy="1227751"/>
            <a:chOff x="5730010" y="3614949"/>
            <a:chExt cx="2736013" cy="1198326"/>
          </a:xfrm>
        </p:grpSpPr>
        <p:pic>
          <p:nvPicPr>
            <p:cNvPr id="37" name="Graphic 36" descr="Toilet Paper with solid fill">
              <a:extLst>
                <a:ext uri="{FF2B5EF4-FFF2-40B4-BE49-F238E27FC236}">
                  <a16:creationId xmlns:a16="http://schemas.microsoft.com/office/drawing/2014/main" id="{1894C677-8A58-3F14-4BC1-E6CA5C5948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7841721" y="4216748"/>
              <a:ext cx="408366" cy="481574"/>
            </a:xfrm>
            <a:prstGeom prst="rect">
              <a:avLst/>
            </a:prstGeom>
          </p:spPr>
        </p:pic>
        <p:pic>
          <p:nvPicPr>
            <p:cNvPr id="38" name="Graphic 37" descr="Fir tree with solid fill">
              <a:extLst>
                <a:ext uri="{FF2B5EF4-FFF2-40B4-BE49-F238E27FC236}">
                  <a16:creationId xmlns:a16="http://schemas.microsoft.com/office/drawing/2014/main" id="{7DDDBB97-A286-8891-C6E6-D8FB03D900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911509" y="3771312"/>
              <a:ext cx="501362" cy="591242"/>
            </a:xfrm>
            <a:prstGeom prst="rect">
              <a:avLst/>
            </a:prstGeom>
          </p:spPr>
        </p:pic>
        <p:pic>
          <p:nvPicPr>
            <p:cNvPr id="39" name="Graphic 38" descr="Table and chairs with solid fill">
              <a:extLst>
                <a:ext uri="{FF2B5EF4-FFF2-40B4-BE49-F238E27FC236}">
                  <a16:creationId xmlns:a16="http://schemas.microsoft.com/office/drawing/2014/main" id="{88533902-602A-CBD5-164E-5765C645F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736908" y="3893963"/>
              <a:ext cx="466784" cy="550465"/>
            </a:xfrm>
            <a:prstGeom prst="rect">
              <a:avLst/>
            </a:prstGeom>
          </p:spPr>
        </p:pic>
        <p:sp>
          <p:nvSpPr>
            <p:cNvPr id="40" name="Left Brace 39">
              <a:extLst>
                <a:ext uri="{FF2B5EF4-FFF2-40B4-BE49-F238E27FC236}">
                  <a16:creationId xmlns:a16="http://schemas.microsoft.com/office/drawing/2014/main" id="{E948CF63-876E-E867-14E7-867B88283DEA}"/>
                </a:ext>
              </a:extLst>
            </p:cNvPr>
            <p:cNvSpPr/>
            <p:nvPr/>
          </p:nvSpPr>
          <p:spPr>
            <a:xfrm rot="16200000">
              <a:off x="6483998" y="3784454"/>
              <a:ext cx="197523" cy="1350982"/>
            </a:xfrm>
            <a:prstGeom prst="leftBrace">
              <a:avLst>
                <a:gd name="adj1" fmla="val 30505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1" name="Graphic 40" descr="Factory with solid fill">
              <a:extLst>
                <a:ext uri="{FF2B5EF4-FFF2-40B4-BE49-F238E27FC236}">
                  <a16:creationId xmlns:a16="http://schemas.microsoft.com/office/drawing/2014/main" id="{D78219DF-DD44-541A-2F29-B0657A303E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57202" y="3816516"/>
              <a:ext cx="353507" cy="416881"/>
            </a:xfrm>
            <a:prstGeom prst="rect">
              <a:avLst/>
            </a:prstGeom>
          </p:spPr>
        </p:pic>
        <p:sp>
          <p:nvSpPr>
            <p:cNvPr id="42" name="Left Brace 41">
              <a:extLst>
                <a:ext uri="{FF2B5EF4-FFF2-40B4-BE49-F238E27FC236}">
                  <a16:creationId xmlns:a16="http://schemas.microsoft.com/office/drawing/2014/main" id="{6AEB1A63-99B1-5900-D3F8-501FA1B21E8B}"/>
                </a:ext>
              </a:extLst>
            </p:cNvPr>
            <p:cNvSpPr/>
            <p:nvPr/>
          </p:nvSpPr>
          <p:spPr>
            <a:xfrm rot="16200000">
              <a:off x="6979917" y="3543104"/>
              <a:ext cx="197523" cy="2342819"/>
            </a:xfrm>
            <a:prstGeom prst="leftBrace">
              <a:avLst>
                <a:gd name="adj1" fmla="val 30505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01034D8-AC85-5397-9174-D6AAA9E4158A}"/>
                </a:ext>
              </a:extLst>
            </p:cNvPr>
            <p:cNvCxnSpPr/>
            <p:nvPr/>
          </p:nvCxnSpPr>
          <p:spPr>
            <a:xfrm flipV="1">
              <a:off x="7258250" y="4066933"/>
              <a:ext cx="173009" cy="10226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333F4419-6E7F-0A64-B15F-E76070C7D793}"/>
                </a:ext>
              </a:extLst>
            </p:cNvPr>
            <p:cNvCxnSpPr>
              <a:cxnSpLocks/>
            </p:cNvCxnSpPr>
            <p:nvPr/>
          </p:nvCxnSpPr>
          <p:spPr>
            <a:xfrm>
              <a:off x="7269622" y="4239953"/>
              <a:ext cx="516153" cy="1770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Arrow: Circular 49">
              <a:extLst>
                <a:ext uri="{FF2B5EF4-FFF2-40B4-BE49-F238E27FC236}">
                  <a16:creationId xmlns:a16="http://schemas.microsoft.com/office/drawing/2014/main" id="{788851A8-39A0-2CB2-BD1E-F505994C1AFB}"/>
                </a:ext>
              </a:extLst>
            </p:cNvPr>
            <p:cNvSpPr/>
            <p:nvPr/>
          </p:nvSpPr>
          <p:spPr>
            <a:xfrm rot="16779980" flipH="1">
              <a:off x="7670912" y="3590542"/>
              <a:ext cx="427402" cy="49238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Arrow: Circular 53">
              <a:extLst>
                <a:ext uri="{FF2B5EF4-FFF2-40B4-BE49-F238E27FC236}">
                  <a16:creationId xmlns:a16="http://schemas.microsoft.com/office/drawing/2014/main" id="{03D7D764-1465-C92B-3DDA-B86407C17F83}"/>
                </a:ext>
              </a:extLst>
            </p:cNvPr>
            <p:cNvSpPr/>
            <p:nvPr/>
          </p:nvSpPr>
          <p:spPr>
            <a:xfrm rot="11053322" flipH="1">
              <a:off x="8103595" y="3701594"/>
              <a:ext cx="362428" cy="58066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5" name="Arrow: Circular 49">
              <a:extLst>
                <a:ext uri="{FF2B5EF4-FFF2-40B4-BE49-F238E27FC236}">
                  <a16:creationId xmlns:a16="http://schemas.microsoft.com/office/drawing/2014/main" id="{D9493A70-F063-41FA-832C-03DDB2BAA4FD}"/>
                </a:ext>
              </a:extLst>
            </p:cNvPr>
            <p:cNvSpPr/>
            <p:nvPr/>
          </p:nvSpPr>
          <p:spPr>
            <a:xfrm rot="16779980" flipH="1">
              <a:off x="5762503" y="3582456"/>
              <a:ext cx="427402" cy="492388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740966"/>
                <a:gd name="adj5" fmla="val 12500"/>
              </a:avLst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6C0631E0-01AC-A31A-2F19-D5E6660EDD6B}"/>
              </a:ext>
            </a:extLst>
          </p:cNvPr>
          <p:cNvSpPr/>
          <p:nvPr/>
        </p:nvSpPr>
        <p:spPr>
          <a:xfrm>
            <a:off x="981793" y="1558264"/>
            <a:ext cx="8226334" cy="3461935"/>
          </a:xfrm>
          <a:prstGeom prst="rect">
            <a:avLst/>
          </a:prstGeom>
          <a:solidFill>
            <a:srgbClr val="FFFFFF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037361-3076-BBED-792C-45B794A16759}"/>
              </a:ext>
            </a:extLst>
          </p:cNvPr>
          <p:cNvSpPr txBox="1"/>
          <p:nvPr/>
        </p:nvSpPr>
        <p:spPr>
          <a:xfrm>
            <a:off x="765133" y="1548315"/>
            <a:ext cx="5947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For example: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9B37C4D-6D3B-B1F2-D5A8-DEC906070D7B}"/>
              </a:ext>
            </a:extLst>
          </p:cNvPr>
          <p:cNvSpPr/>
          <p:nvPr/>
        </p:nvSpPr>
        <p:spPr>
          <a:xfrm>
            <a:off x="756641" y="4788816"/>
            <a:ext cx="9330040" cy="1979629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FCD3CB-F518-E9B9-40B6-4EB441C611F2}"/>
              </a:ext>
            </a:extLst>
          </p:cNvPr>
          <p:cNvSpPr txBox="1"/>
          <p:nvPr/>
        </p:nvSpPr>
        <p:spPr>
          <a:xfrm>
            <a:off x="3842412" y="5883493"/>
            <a:ext cx="39824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When? (“inventory”)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What is the value? (“impact”)</a:t>
            </a:r>
          </a:p>
        </p:txBody>
      </p:sp>
    </p:spTree>
    <p:extLst>
      <p:ext uri="{BB962C8B-B14F-4D97-AF65-F5344CB8AC3E}">
        <p14:creationId xmlns:p14="http://schemas.microsoft.com/office/powerpoint/2010/main" val="125873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96277-5616-D42B-12D6-19AD777CB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215"/>
            <a:ext cx="10515600" cy="1325563"/>
          </a:xfrm>
        </p:spPr>
        <p:txBody>
          <a:bodyPr/>
          <a:lstStyle/>
          <a:p>
            <a:r>
              <a:rPr lang="en-US" dirty="0"/>
              <a:t>What is the value of delaying emissions?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B0B99-D42E-B4C9-5B6E-302711B3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1915"/>
            <a:ext cx="10515600" cy="3083568"/>
          </a:xfrm>
        </p:spPr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Can’t just be biophysical approach:</a:t>
            </a:r>
            <a:br>
              <a:rPr lang="en-US" dirty="0"/>
            </a:br>
            <a:r>
              <a:rPr lang="en-US" dirty="0"/>
              <a:t>“What do we want?” is an inherently interdisciplinary question.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0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FE9D0-445D-242B-422E-07BCD48FA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58" y="604304"/>
            <a:ext cx="2923095" cy="1275139"/>
          </a:xfrm>
        </p:spPr>
        <p:txBody>
          <a:bodyPr>
            <a:normAutofit fontScale="90000"/>
          </a:bodyPr>
          <a:lstStyle/>
          <a:p>
            <a:r>
              <a:rPr lang="en-US" dirty="0"/>
              <a:t>Physical effects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100D7E-B3A1-8932-A663-C86175C68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9668" y="0"/>
            <a:ext cx="6234545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194CB69-0EE2-AEAA-C744-615A21F81901}"/>
              </a:ext>
            </a:extLst>
          </p:cNvPr>
          <p:cNvSpPr/>
          <p:nvPr/>
        </p:nvSpPr>
        <p:spPr>
          <a:xfrm>
            <a:off x="3236102" y="0"/>
            <a:ext cx="1384536" cy="604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7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D964145-9A29-31EA-25AC-6546DF154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C2FC3-D2EA-CAB0-27EC-47D629576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58" y="575121"/>
            <a:ext cx="2923095" cy="2029284"/>
          </a:xfrm>
        </p:spPr>
        <p:txBody>
          <a:bodyPr>
            <a:normAutofit/>
          </a:bodyPr>
          <a:lstStyle/>
          <a:p>
            <a:r>
              <a:rPr lang="en-US" dirty="0"/>
              <a:t>What if we delay emission?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FA98AF-A0AC-4CCD-ED9D-B7B6A7621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834" y="0"/>
            <a:ext cx="6245059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ACF85B5-0604-99BA-7A59-EA7C9A5EB94B}"/>
              </a:ext>
            </a:extLst>
          </p:cNvPr>
          <p:cNvSpPr/>
          <p:nvPr/>
        </p:nvSpPr>
        <p:spPr>
          <a:xfrm>
            <a:off x="3236102" y="0"/>
            <a:ext cx="1384536" cy="604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54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3071C-EDDF-19B5-FB02-17879819B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2D0AB-BC5B-CB62-0723-548088BA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58" y="557591"/>
            <a:ext cx="2923095" cy="2029284"/>
          </a:xfrm>
        </p:spPr>
        <p:txBody>
          <a:bodyPr>
            <a:normAutofit/>
          </a:bodyPr>
          <a:lstStyle/>
          <a:p>
            <a:r>
              <a:rPr lang="en-US" dirty="0"/>
              <a:t>What if we delay emission?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59652A-4D9C-D9FF-FE86-954137E165F9}"/>
              </a:ext>
            </a:extLst>
          </p:cNvPr>
          <p:cNvSpPr txBox="1"/>
          <p:nvPr/>
        </p:nvSpPr>
        <p:spPr>
          <a:xfrm>
            <a:off x="738700" y="3351279"/>
            <a:ext cx="1896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(80 years)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DF1F0B-4CAC-0465-9B25-E297CE742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834" y="0"/>
            <a:ext cx="6245059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4E0473E-CFD1-46D6-93B4-36D93C901539}"/>
              </a:ext>
            </a:extLst>
          </p:cNvPr>
          <p:cNvSpPr/>
          <p:nvPr/>
        </p:nvSpPr>
        <p:spPr>
          <a:xfrm>
            <a:off x="3164806" y="0"/>
            <a:ext cx="1384536" cy="604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18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4AD24-3189-3C63-A6FC-80692A2BA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D13A-3B8C-C03F-F305-457E703F2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155" y="448662"/>
            <a:ext cx="2923095" cy="1228006"/>
          </a:xfrm>
        </p:spPr>
        <p:txBody>
          <a:bodyPr>
            <a:normAutofit/>
          </a:bodyPr>
          <a:lstStyle/>
          <a:p>
            <a:r>
              <a:rPr lang="en-US" dirty="0"/>
              <a:t>Options…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D620BD-6946-2FD1-930B-200AADEB8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6615" y="0"/>
            <a:ext cx="624505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563A07-58A6-E5CD-065F-A08BD92FBFD0}"/>
              </a:ext>
            </a:extLst>
          </p:cNvPr>
          <p:cNvSpPr txBox="1"/>
          <p:nvPr/>
        </p:nvSpPr>
        <p:spPr>
          <a:xfrm>
            <a:off x="345155" y="1676668"/>
            <a:ext cx="37386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/>
              <a:t>Ignore the delay</a:t>
            </a:r>
          </a:p>
          <a:p>
            <a:pPr marL="342900" indent="-342900">
              <a:buAutoNum type="arabicPeriod"/>
            </a:pPr>
            <a:r>
              <a:rPr lang="en-US" sz="2800" dirty="0"/>
              <a:t>Look at the effect at a fixed time horizon.</a:t>
            </a:r>
          </a:p>
          <a:p>
            <a:pPr marL="342900" indent="-342900">
              <a:buAutoNum type="arabicPeriod"/>
            </a:pPr>
            <a:r>
              <a:rPr lang="en-US" sz="2800" dirty="0"/>
              <a:t>Present the full data set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0523BD-B845-1803-79C2-03497EA905CB}"/>
              </a:ext>
            </a:extLst>
          </p:cNvPr>
          <p:cNvSpPr/>
          <p:nvPr/>
        </p:nvSpPr>
        <p:spPr>
          <a:xfrm>
            <a:off x="3268250" y="0"/>
            <a:ext cx="1384536" cy="604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52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7e3d22-4ea1-422d-b0ad-8fcc89406b9e}" enabled="0" method="" siteId="{377e3d22-4ea1-422d-b0ad-8fcc89406b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309</Words>
  <Application>Microsoft Macintosh PowerPoint</Application>
  <PresentationFormat>Widescreen</PresentationFormat>
  <Paragraphs>48</Paragraphs>
  <Slides>12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Biogenic carbon in environmental assessment</vt:lpstr>
      <vt:lpstr>Assessing environmental impacts</vt:lpstr>
      <vt:lpstr>PowerPoint Presentation</vt:lpstr>
      <vt:lpstr>PowerPoint Presentation</vt:lpstr>
      <vt:lpstr>What is the value of delaying emissions?</vt:lpstr>
      <vt:lpstr>Physical effects</vt:lpstr>
      <vt:lpstr>What if we delay emission?</vt:lpstr>
      <vt:lpstr>What if we delay emission?</vt:lpstr>
      <vt:lpstr>Options…</vt:lpstr>
      <vt:lpstr>Options…</vt:lpstr>
      <vt:lpstr>Option 4: what are the impacts (damages) we’re concerned with?</vt:lpstr>
      <vt:lpstr>Next steps…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Cooper</dc:creator>
  <cp:lastModifiedBy>Sam Cooper</cp:lastModifiedBy>
  <cp:revision>1</cp:revision>
  <dcterms:created xsi:type="dcterms:W3CDTF">2025-01-14T09:11:18Z</dcterms:created>
  <dcterms:modified xsi:type="dcterms:W3CDTF">2025-01-16T20:26:36Z</dcterms:modified>
</cp:coreProperties>
</file>