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6"/>
  </p:notesMasterIdLst>
  <p:sldIdLst>
    <p:sldId id="341" r:id="rId2"/>
    <p:sldId id="342" r:id="rId3"/>
    <p:sldId id="343" r:id="rId4"/>
    <p:sldId id="344" r:id="rId5"/>
    <p:sldId id="345" r:id="rId6"/>
    <p:sldId id="346" r:id="rId7"/>
    <p:sldId id="347" r:id="rId8"/>
    <p:sldId id="348" r:id="rId9"/>
    <p:sldId id="349" r:id="rId10"/>
    <p:sldId id="364" r:id="rId11"/>
    <p:sldId id="351" r:id="rId12"/>
    <p:sldId id="352" r:id="rId13"/>
    <p:sldId id="353" r:id="rId14"/>
    <p:sldId id="354"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7BC3"/>
    <a:srgbClr val="3685CA"/>
    <a:srgbClr val="5E4754"/>
    <a:srgbClr val="F7E0B7"/>
    <a:srgbClr val="6C8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5" autoAdjust="0"/>
    <p:restoredTop sz="90725" autoAdjust="0"/>
  </p:normalViewPr>
  <p:slideViewPr>
    <p:cSldViewPr>
      <p:cViewPr varScale="1">
        <p:scale>
          <a:sx n="110" d="100"/>
          <a:sy n="110" d="100"/>
        </p:scale>
        <p:origin x="1722"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6987E1-DA61-4B2F-A145-C11C26B3975E}" type="datetimeFigureOut">
              <a:rPr lang="en-GB" smtClean="0"/>
              <a:t>11/01/2019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F365DB-4480-4529-877B-9AD5CFA7F08D}" type="slidenum">
              <a:rPr lang="en-GB" smtClean="0"/>
              <a:t>‹#›</a:t>
            </a:fld>
            <a:endParaRPr lang="en-GB"/>
          </a:p>
        </p:txBody>
      </p:sp>
    </p:spTree>
    <p:extLst>
      <p:ext uri="{BB962C8B-B14F-4D97-AF65-F5344CB8AC3E}">
        <p14:creationId xmlns:p14="http://schemas.microsoft.com/office/powerpoint/2010/main" val="1533596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p:spPr>
        <p:txBody>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fld id="{7EA20648-371A-44A2-BA43-FE8C6BED57C9}" type="slidenum">
              <a:rPr lang="en-US" sz="1200">
                <a:solidFill>
                  <a:prstClr val="black"/>
                </a:solidFill>
              </a:rPr>
              <a:pPr/>
              <a:t>1</a:t>
            </a:fld>
            <a:endParaRPr lang="en-US" sz="1200">
              <a:solidFill>
                <a:prstClr val="black"/>
              </a:solidFill>
            </a:endParaRPr>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9" name="Rectangle 3"/>
          <p:cNvSpPr>
            <a:spLocks noGrp="1" noChangeArrowheads="1"/>
          </p:cNvSpPr>
          <p:nvPr>
            <p:ph type="body" idx="1"/>
          </p:nvPr>
        </p:nvSpPr>
        <p:spPr>
          <a:noFill/>
        </p:spPr>
        <p:txBody>
          <a:bodyPr/>
          <a:lstStyle/>
          <a:p>
            <a:pPr eaLnBrk="1" hangingPunct="1"/>
            <a:r>
              <a:rPr lang="en-US" dirty="0" smtClean="0"/>
              <a:t>Why we are here today</a:t>
            </a:r>
          </a:p>
        </p:txBody>
      </p:sp>
    </p:spTree>
    <p:extLst>
      <p:ext uri="{BB962C8B-B14F-4D97-AF65-F5344CB8AC3E}">
        <p14:creationId xmlns:p14="http://schemas.microsoft.com/office/powerpoint/2010/main" val="417098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p:spPr>
        <p:txBody>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fld id="{5305E38A-FD71-4840-9103-3515137BA97C}" type="slidenum">
              <a:rPr lang="en-US" sz="1200">
                <a:solidFill>
                  <a:prstClr val="black"/>
                </a:solidFill>
              </a:rPr>
              <a:pPr/>
              <a:t>3</a:t>
            </a:fld>
            <a:endParaRPr lang="en-US" sz="1200">
              <a:solidFill>
                <a:prstClr val="black"/>
              </a:solidFill>
            </a:endParaRPr>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420525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r"/>
            <a:fld id="{3A8E5BC6-B277-446A-B4B7-0BB99170274F}" type="slidenum">
              <a:rPr lang="en-GB" altLang="en-US">
                <a:solidFill>
                  <a:prstClr val="black"/>
                </a:solidFill>
              </a:rPr>
              <a:pPr algn="r"/>
              <a:t>5</a:t>
            </a:fld>
            <a:endParaRPr lang="en-GB" alt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3840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r"/>
            <a:fld id="{43699A30-6FB7-43DF-8CC4-95CC6D2B3D01}" type="slidenum">
              <a:rPr lang="en-GB" altLang="en-US">
                <a:solidFill>
                  <a:prstClr val="black"/>
                </a:solidFill>
              </a:rPr>
              <a:pPr algn="r"/>
              <a:t>6</a:t>
            </a:fld>
            <a:endParaRPr lang="en-GB" altLang="en-US">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8786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Here are some questions to ask yourself</a:t>
            </a:r>
          </a:p>
          <a:p>
            <a:pPr marL="171450" indent="-171450">
              <a:buFontTx/>
              <a:buChar char="-"/>
            </a:pPr>
            <a:r>
              <a:rPr lang="en-GB" dirty="0" smtClean="0"/>
              <a:t>I’m sure that </a:t>
            </a:r>
            <a:r>
              <a:rPr lang="en-GB" baseline="0" dirty="0" smtClean="0"/>
              <a:t>you will have answered yes to most of these questions</a:t>
            </a:r>
          </a:p>
          <a:p>
            <a:pPr marL="171450" indent="-171450">
              <a:buFontTx/>
              <a:buChar char="-"/>
            </a:pPr>
            <a:r>
              <a:rPr lang="en-GB" baseline="0" dirty="0" smtClean="0"/>
              <a:t>We all want to have good jobs, successful </a:t>
            </a:r>
            <a:r>
              <a:rPr lang="en-GB" baseline="0" dirty="0" err="1" smtClean="0"/>
              <a:t>carreers</a:t>
            </a:r>
            <a:r>
              <a:rPr lang="en-GB" baseline="0" dirty="0" smtClean="0"/>
              <a:t> or </a:t>
            </a:r>
            <a:r>
              <a:rPr lang="en-GB" baseline="0" dirty="0" err="1" smtClean="0"/>
              <a:t>businesss</a:t>
            </a:r>
            <a:endParaRPr lang="en-GB" baseline="0" dirty="0" smtClean="0"/>
          </a:p>
          <a:p>
            <a:pPr marL="171450" indent="-171450">
              <a:buFontTx/>
              <a:buChar char="-"/>
            </a:pPr>
            <a:r>
              <a:rPr lang="en-GB" baseline="0" dirty="0" smtClean="0"/>
              <a:t>And a way to move closer towards these goals is to study languages</a:t>
            </a:r>
          </a:p>
          <a:p>
            <a:pPr marL="171450" indent="-171450">
              <a:buFontTx/>
              <a:buChar char="-"/>
            </a:pPr>
            <a:r>
              <a:rPr lang="en-GB" baseline="0" dirty="0" smtClean="0"/>
              <a:t>We’re going to come back to these later on, but before that, let’s have a little quiz to get us warmed up. </a:t>
            </a:r>
            <a:endParaRPr lang="en-GB" dirty="0"/>
          </a:p>
        </p:txBody>
      </p:sp>
      <p:sp>
        <p:nvSpPr>
          <p:cNvPr id="4" name="Slide Number Placeholder 3"/>
          <p:cNvSpPr>
            <a:spLocks noGrp="1"/>
          </p:cNvSpPr>
          <p:nvPr>
            <p:ph type="sldNum" sz="quarter" idx="10"/>
          </p:nvPr>
        </p:nvSpPr>
        <p:spPr/>
        <p:txBody>
          <a:bodyPr/>
          <a:lstStyle/>
          <a:p>
            <a:pPr>
              <a:defRPr/>
            </a:pPr>
            <a:fld id="{B9103859-C31E-4054-B45B-848B5E418BC3}" type="slidenum">
              <a:rPr lang="en-US" altLang="en-US" smtClean="0">
                <a:solidFill>
                  <a:prstClr val="black"/>
                </a:solidFill>
              </a:rPr>
              <a:pPr>
                <a:defRPr/>
              </a:pPr>
              <a:t>7</a:t>
            </a:fld>
            <a:endParaRPr lang="en-US" altLang="en-US">
              <a:solidFill>
                <a:prstClr val="black"/>
              </a:solidFill>
            </a:endParaRPr>
          </a:p>
        </p:txBody>
      </p:sp>
    </p:spTree>
    <p:extLst>
      <p:ext uri="{BB962C8B-B14F-4D97-AF65-F5344CB8AC3E}">
        <p14:creationId xmlns:p14="http://schemas.microsoft.com/office/powerpoint/2010/main" val="80575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r"/>
            <a:fld id="{E6337A71-1024-4F8D-9174-17F017A54B9E}" type="slidenum">
              <a:rPr lang="en-GB" altLang="en-US">
                <a:solidFill>
                  <a:prstClr val="black"/>
                </a:solidFill>
              </a:rPr>
              <a:pPr algn="r"/>
              <a:t>8</a:t>
            </a:fld>
            <a:endParaRPr lang="en-GB" altLang="en-US">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766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r"/>
            <a:fld id="{E6337A71-1024-4F8D-9174-17F017A54B9E}" type="slidenum">
              <a:rPr lang="en-GB" altLang="en-US">
                <a:solidFill>
                  <a:prstClr val="black"/>
                </a:solidFill>
              </a:rPr>
              <a:pPr algn="r"/>
              <a:t>9</a:t>
            </a:fld>
            <a:endParaRPr lang="en-GB" altLang="en-US">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35860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2" name="Picture 2" descr="\\myfiles\ajr55\dos\powerpoint templates\27996-02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21" t="-22" r="5701" b="10842"/>
          <a:stretch/>
        </p:blipFill>
        <p:spPr bwMode="auto">
          <a:xfrm>
            <a:off x="0" y="-1672"/>
            <a:ext cx="9144000" cy="6859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388" y="349250"/>
            <a:ext cx="18097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 Single Corner Rectangle 7"/>
          <p:cNvSpPr/>
          <p:nvPr/>
        </p:nvSpPr>
        <p:spPr>
          <a:xfrm>
            <a:off x="360363" y="1260475"/>
            <a:ext cx="7740650" cy="1089025"/>
          </a:xfrm>
          <a:prstGeom prst="round1Rect">
            <a:avLst/>
          </a:prstGeom>
          <a:solidFill>
            <a:srgbClr val="48454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9" name="Title 1"/>
          <p:cNvSpPr>
            <a:spLocks noGrp="1"/>
          </p:cNvSpPr>
          <p:nvPr>
            <p:ph type="ctrTitle"/>
          </p:nvPr>
        </p:nvSpPr>
        <p:spPr>
          <a:xfrm>
            <a:off x="360363" y="1260475"/>
            <a:ext cx="7402512" cy="571500"/>
          </a:xfrm>
        </p:spPr>
        <p:txBody>
          <a:bodyPr/>
          <a:lstStyle>
            <a:lvl1pPr>
              <a:defRPr sz="4400">
                <a:solidFill>
                  <a:schemeClr val="bg1"/>
                </a:solidFill>
              </a:defRPr>
            </a:lvl1pPr>
          </a:lstStyle>
          <a:p>
            <a:r>
              <a:rPr lang="en-US" dirty="0" smtClean="0"/>
              <a:t>Click to edit Master title style</a:t>
            </a:r>
          </a:p>
        </p:txBody>
      </p:sp>
      <p:sp>
        <p:nvSpPr>
          <p:cNvPr id="10" name="Subtitle 2"/>
          <p:cNvSpPr>
            <a:spLocks noGrp="1"/>
          </p:cNvSpPr>
          <p:nvPr>
            <p:ph type="subTitle" idx="1"/>
          </p:nvPr>
        </p:nvSpPr>
        <p:spPr>
          <a:xfrm>
            <a:off x="360363" y="1890713"/>
            <a:ext cx="7405687" cy="488950"/>
          </a:xfrm>
        </p:spPr>
        <p:txBody>
          <a:bodyPr/>
          <a:lstStyle>
            <a:lvl1pPr>
              <a:defRPr>
                <a:solidFill>
                  <a:schemeClr val="bg1"/>
                </a:solidFill>
              </a:defRPr>
            </a:lvl1pPr>
          </a:lstStyle>
          <a:p>
            <a:r>
              <a:rPr lang="en-US" smtClean="0"/>
              <a:t>Click to edit Master subtitle style</a:t>
            </a:r>
            <a:endParaRPr lang="en-US" dirty="0" smtClean="0"/>
          </a:p>
        </p:txBody>
      </p:sp>
      <p:pic>
        <p:nvPicPr>
          <p:cNvPr id="11" name="Picture 23" descr="Top Hum"/>
          <p:cNvPicPr>
            <a:picLocks noChangeAspect="1" noChangeArrowheads="1"/>
          </p:cNvPicPr>
          <p:nvPr/>
        </p:nvPicPr>
        <p:blipFill rotWithShape="1">
          <a:blip r:embed="rId4"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14864" y="347663"/>
            <a:ext cx="6444208" cy="590551"/>
            <a:chOff x="-14864" y="347663"/>
            <a:chExt cx="6444208" cy="590551"/>
          </a:xfrm>
        </p:grpSpPr>
        <p:grpSp>
          <p:nvGrpSpPr>
            <p:cNvPr id="14" name="Group 13"/>
            <p:cNvGrpSpPr/>
            <p:nvPr userDrawn="1"/>
          </p:nvGrpSpPr>
          <p:grpSpPr>
            <a:xfrm>
              <a:off x="-14864" y="347663"/>
              <a:ext cx="6444208" cy="590551"/>
              <a:chOff x="0" y="358775"/>
              <a:chExt cx="6444208" cy="590551"/>
            </a:xfrm>
          </p:grpSpPr>
          <p:sp>
            <p:nvSpPr>
              <p:cNvPr id="16" name="Rectangle 15"/>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847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63688" y="5312569"/>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63688" y="1124744"/>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63688" y="5879307"/>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765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4864" y="347663"/>
            <a:ext cx="6444208" cy="590551"/>
            <a:chOff x="-14864" y="347663"/>
            <a:chExt cx="6444208" cy="590551"/>
          </a:xfrm>
        </p:grpSpPr>
        <p:grpSp>
          <p:nvGrpSpPr>
            <p:cNvPr id="7" name="Group 6"/>
            <p:cNvGrpSpPr/>
            <p:nvPr userDrawn="1"/>
          </p:nvGrpSpPr>
          <p:grpSpPr>
            <a:xfrm>
              <a:off x="-14864" y="347663"/>
              <a:ext cx="6444208" cy="590551"/>
              <a:chOff x="0" y="358775"/>
              <a:chExt cx="6444208" cy="590551"/>
            </a:xfrm>
          </p:grpSpPr>
          <p:sp>
            <p:nvSpPr>
              <p:cNvPr id="9" name="Rectangle 8"/>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277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0975" y="1258888"/>
            <a:ext cx="2057400" cy="54975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1258888"/>
            <a:ext cx="6019800" cy="549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5"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4864" y="347663"/>
            <a:ext cx="6444208" cy="590551"/>
            <a:chOff x="-14864" y="347663"/>
            <a:chExt cx="6444208" cy="590551"/>
          </a:xfrm>
        </p:grpSpPr>
        <p:grpSp>
          <p:nvGrpSpPr>
            <p:cNvPr id="7" name="Group 6"/>
            <p:cNvGrpSpPr/>
            <p:nvPr userDrawn="1"/>
          </p:nvGrpSpPr>
          <p:grpSpPr>
            <a:xfrm>
              <a:off x="-14864" y="347663"/>
              <a:ext cx="6444208" cy="590551"/>
              <a:chOff x="0" y="358775"/>
              <a:chExt cx="6444208" cy="590551"/>
            </a:xfrm>
          </p:grpSpPr>
          <p:sp>
            <p:nvSpPr>
              <p:cNvPr id="9" name="Rectangle 8"/>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5579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91166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12" name="Picture 2" descr="\\myfiles\ajr55\dos\powerpoint templates\27996-02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21" t="-22" r="5701" b="10842"/>
          <a:stretch/>
        </p:blipFill>
        <p:spPr bwMode="auto">
          <a:xfrm>
            <a:off x="0" y="-1672"/>
            <a:ext cx="9144000" cy="6859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388" y="349250"/>
            <a:ext cx="180975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 Single Corner Rectangle 7"/>
          <p:cNvSpPr/>
          <p:nvPr/>
        </p:nvSpPr>
        <p:spPr>
          <a:xfrm>
            <a:off x="360363" y="1260475"/>
            <a:ext cx="7740650" cy="1089025"/>
          </a:xfrm>
          <a:prstGeom prst="round1Rect">
            <a:avLst/>
          </a:prstGeom>
          <a:solidFill>
            <a:srgbClr val="48454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9" name="Title 1"/>
          <p:cNvSpPr>
            <a:spLocks noGrp="1"/>
          </p:cNvSpPr>
          <p:nvPr>
            <p:ph type="ctrTitle"/>
          </p:nvPr>
        </p:nvSpPr>
        <p:spPr>
          <a:xfrm>
            <a:off x="360363" y="1260475"/>
            <a:ext cx="7402512" cy="571500"/>
          </a:xfrm>
        </p:spPr>
        <p:txBody>
          <a:bodyPr/>
          <a:lstStyle>
            <a:lvl1pPr>
              <a:defRPr sz="4400">
                <a:solidFill>
                  <a:schemeClr val="bg1"/>
                </a:solidFill>
              </a:defRPr>
            </a:lvl1pPr>
          </a:lstStyle>
          <a:p>
            <a:r>
              <a:rPr lang="en-US" smtClean="0"/>
              <a:t>Click to edit Master title style</a:t>
            </a:r>
            <a:endParaRPr lang="en-US" dirty="0" smtClean="0"/>
          </a:p>
        </p:txBody>
      </p:sp>
      <p:sp>
        <p:nvSpPr>
          <p:cNvPr id="10" name="Subtitle 2"/>
          <p:cNvSpPr>
            <a:spLocks noGrp="1"/>
          </p:cNvSpPr>
          <p:nvPr>
            <p:ph type="subTitle" idx="1"/>
          </p:nvPr>
        </p:nvSpPr>
        <p:spPr>
          <a:xfrm>
            <a:off x="360363" y="1890713"/>
            <a:ext cx="7405687" cy="488950"/>
          </a:xfrm>
        </p:spPr>
        <p:txBody>
          <a:bodyPr/>
          <a:lstStyle>
            <a:lvl1pPr>
              <a:defRPr>
                <a:solidFill>
                  <a:schemeClr val="bg1"/>
                </a:solidFill>
              </a:defRPr>
            </a:lvl1pPr>
          </a:lstStyle>
          <a:p>
            <a:r>
              <a:rPr lang="en-US" smtClean="0"/>
              <a:t>Click to edit Master subtitle style</a:t>
            </a:r>
            <a:endParaRPr lang="en-US" dirty="0" smtClean="0"/>
          </a:p>
        </p:txBody>
      </p:sp>
      <p:pic>
        <p:nvPicPr>
          <p:cNvPr id="11" name="Picture 23" descr="Top Hum"/>
          <p:cNvPicPr>
            <a:picLocks noChangeAspect="1" noChangeArrowheads="1"/>
          </p:cNvPicPr>
          <p:nvPr/>
        </p:nvPicPr>
        <p:blipFill rotWithShape="1">
          <a:blip r:embed="rId4"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 Single Corner Rectangle 12"/>
          <p:cNvSpPr/>
          <p:nvPr/>
        </p:nvSpPr>
        <p:spPr>
          <a:xfrm>
            <a:off x="254923" y="4356495"/>
            <a:ext cx="3587865" cy="1815882"/>
          </a:xfrm>
          <a:prstGeom prst="round1Rect">
            <a:avLst/>
          </a:prstGeom>
          <a:solidFill>
            <a:srgbClr val="48454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ext Placeholder 2"/>
          <p:cNvSpPr>
            <a:spLocks noGrp="1"/>
          </p:cNvSpPr>
          <p:nvPr>
            <p:ph type="body" sz="quarter" idx="10"/>
          </p:nvPr>
        </p:nvSpPr>
        <p:spPr>
          <a:xfrm>
            <a:off x="254922" y="4356495"/>
            <a:ext cx="3524989" cy="181588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grpSp>
        <p:nvGrpSpPr>
          <p:cNvPr id="14" name="Group 13"/>
          <p:cNvGrpSpPr/>
          <p:nvPr/>
        </p:nvGrpSpPr>
        <p:grpSpPr>
          <a:xfrm>
            <a:off x="-14864" y="347663"/>
            <a:ext cx="6444208" cy="590551"/>
            <a:chOff x="-14864" y="347663"/>
            <a:chExt cx="6444208" cy="590551"/>
          </a:xfrm>
        </p:grpSpPr>
        <p:grpSp>
          <p:nvGrpSpPr>
            <p:cNvPr id="15" name="Group 14"/>
            <p:cNvGrpSpPr/>
            <p:nvPr userDrawn="1"/>
          </p:nvGrpSpPr>
          <p:grpSpPr>
            <a:xfrm>
              <a:off x="-14864" y="347663"/>
              <a:ext cx="6444208" cy="590551"/>
              <a:chOff x="0" y="358775"/>
              <a:chExt cx="6444208" cy="590551"/>
            </a:xfrm>
          </p:grpSpPr>
          <p:sp>
            <p:nvSpPr>
              <p:cNvPr id="17" name="Rectangle 16"/>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089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137525" cy="4525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7"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4864" y="347663"/>
            <a:ext cx="6444208" cy="590551"/>
            <a:chOff x="-14864" y="347663"/>
            <a:chExt cx="6444208" cy="590551"/>
          </a:xfrm>
        </p:grpSpPr>
        <p:grpSp>
          <p:nvGrpSpPr>
            <p:cNvPr id="9" name="Group 8"/>
            <p:cNvGrpSpPr/>
            <p:nvPr userDrawn="1"/>
          </p:nvGrpSpPr>
          <p:grpSpPr>
            <a:xfrm>
              <a:off x="-14864" y="347663"/>
              <a:ext cx="6444208" cy="590551"/>
              <a:chOff x="0" y="358775"/>
              <a:chExt cx="6444208" cy="590551"/>
            </a:xfrm>
          </p:grpSpPr>
          <p:sp>
            <p:nvSpPr>
              <p:cNvPr id="11" name="Rectangle 10"/>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9512" y="361952"/>
            <a:ext cx="8229600" cy="576262"/>
          </a:xfrm>
        </p:spPr>
        <p:txBody>
          <a:bodyPr/>
          <a:lstStyle>
            <a:lvl1pPr>
              <a:defRPr>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3310355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pic>
        <p:nvPicPr>
          <p:cNvPr id="7"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14864" y="347663"/>
            <a:ext cx="6444208" cy="590551"/>
            <a:chOff x="-14864" y="347663"/>
            <a:chExt cx="6444208" cy="590551"/>
          </a:xfrm>
        </p:grpSpPr>
        <p:grpSp>
          <p:nvGrpSpPr>
            <p:cNvPr id="9" name="Group 8"/>
            <p:cNvGrpSpPr/>
            <p:nvPr userDrawn="1"/>
          </p:nvGrpSpPr>
          <p:grpSpPr>
            <a:xfrm>
              <a:off x="-14864" y="347663"/>
              <a:ext cx="6444208" cy="590551"/>
              <a:chOff x="0" y="358775"/>
              <a:chExt cx="6444208" cy="590551"/>
            </a:xfrm>
          </p:grpSpPr>
          <p:sp>
            <p:nvSpPr>
              <p:cNvPr id="11" name="Rectangle 10"/>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1445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2230438"/>
            <a:ext cx="3992563" cy="4525962"/>
          </a:xfrm>
        </p:spPr>
        <p:txBody>
          <a:bodyPr/>
          <a:lstStyle>
            <a:lvl1pPr>
              <a:defRPr sz="2400"/>
            </a:lvl1pPr>
            <a:lvl2pPr>
              <a:defRPr sz="24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503738" y="2230438"/>
            <a:ext cx="3992562" cy="4525962"/>
          </a:xfrm>
        </p:spPr>
        <p:txBody>
          <a:bodyPr/>
          <a:lstStyle>
            <a:lvl1pPr>
              <a:defRPr sz="2800"/>
            </a:lvl1pPr>
            <a:lvl2pPr>
              <a:defRPr sz="2000"/>
            </a:lvl2pPr>
            <a:lvl3pPr>
              <a:defRPr sz="18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4864" y="347663"/>
            <a:ext cx="6444208" cy="590551"/>
            <a:chOff x="-14864" y="347663"/>
            <a:chExt cx="6444208" cy="590551"/>
          </a:xfrm>
        </p:grpSpPr>
        <p:grpSp>
          <p:nvGrpSpPr>
            <p:cNvPr id="10" name="Group 9"/>
            <p:cNvGrpSpPr/>
            <p:nvPr userDrawn="1"/>
          </p:nvGrpSpPr>
          <p:grpSpPr>
            <a:xfrm>
              <a:off x="-14864" y="347663"/>
              <a:ext cx="6444208" cy="590551"/>
              <a:chOff x="0" y="358775"/>
              <a:chExt cx="6444208" cy="590551"/>
            </a:xfrm>
          </p:grpSpPr>
          <p:sp>
            <p:nvSpPr>
              <p:cNvPr id="12" name="Rectangle 11"/>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96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3"/>
            <a:ext cx="8229600" cy="648073"/>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23528" y="1997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23528" y="26369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511353" y="1997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11353" y="26369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8"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4864" y="347663"/>
            <a:ext cx="6444208" cy="590551"/>
            <a:chOff x="-14864" y="347663"/>
            <a:chExt cx="6444208" cy="590551"/>
          </a:xfrm>
        </p:grpSpPr>
        <p:grpSp>
          <p:nvGrpSpPr>
            <p:cNvPr id="10" name="Group 9"/>
            <p:cNvGrpSpPr/>
            <p:nvPr userDrawn="1"/>
          </p:nvGrpSpPr>
          <p:grpSpPr>
            <a:xfrm>
              <a:off x="-14864" y="347663"/>
              <a:ext cx="6444208" cy="590551"/>
              <a:chOff x="0" y="358775"/>
              <a:chExt cx="6444208" cy="590551"/>
            </a:xfrm>
          </p:grpSpPr>
          <p:sp>
            <p:nvSpPr>
              <p:cNvPr id="12" name="Rectangle 11"/>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6949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4"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08353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4864" y="347663"/>
            <a:ext cx="6444208" cy="590551"/>
            <a:chOff x="-14864" y="347663"/>
            <a:chExt cx="6444208" cy="590551"/>
          </a:xfrm>
        </p:grpSpPr>
        <p:grpSp>
          <p:nvGrpSpPr>
            <p:cNvPr id="5" name="Group 4"/>
            <p:cNvGrpSpPr/>
            <p:nvPr userDrawn="1"/>
          </p:nvGrpSpPr>
          <p:grpSpPr>
            <a:xfrm>
              <a:off x="-14864" y="347663"/>
              <a:ext cx="6444208" cy="590551"/>
              <a:chOff x="0" y="358775"/>
              <a:chExt cx="6444208" cy="590551"/>
            </a:xfrm>
          </p:grpSpPr>
          <p:sp>
            <p:nvSpPr>
              <p:cNvPr id="7" name="Rectangle 6"/>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8193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840" y="1052736"/>
            <a:ext cx="3008313" cy="997568"/>
          </a:xfrm>
        </p:spPr>
        <p:txBody>
          <a:bodyPr/>
          <a:lstStyle>
            <a:lvl1pPr algn="l">
              <a:defRPr sz="2000" b="1"/>
            </a:lvl1pPr>
          </a:lstStyle>
          <a:p>
            <a:r>
              <a:rPr lang="en-US" smtClean="0"/>
              <a:t>Click to edit Master title style</a:t>
            </a:r>
            <a:endParaRPr lang="en-GB" dirty="0"/>
          </a:p>
        </p:txBody>
      </p:sp>
      <p:sp>
        <p:nvSpPr>
          <p:cNvPr id="3" name="Content Placeholder 2"/>
          <p:cNvSpPr>
            <a:spLocks noGrp="1"/>
          </p:cNvSpPr>
          <p:nvPr>
            <p:ph idx="1"/>
          </p:nvPr>
        </p:nvSpPr>
        <p:spPr>
          <a:xfrm>
            <a:off x="3420690" y="1052736"/>
            <a:ext cx="5111750" cy="5688632"/>
          </a:xfrm>
        </p:spPr>
        <p:txBody>
          <a:bodyPr/>
          <a:lstStyle>
            <a:lvl1pPr>
              <a:defRPr sz="2400"/>
            </a:lvl1pPr>
            <a:lvl2pPr>
              <a:defRPr sz="2800"/>
            </a:lvl2pPr>
            <a:lvl3pPr>
              <a:defRPr sz="1800"/>
            </a:lvl3pPr>
            <a:lvl4pPr>
              <a:defRPr sz="18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302840" y="2132857"/>
            <a:ext cx="3008313" cy="460851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23" descr="Top Hum"/>
          <p:cNvPicPr>
            <a:picLocks noChangeAspect="1" noChangeArrowheads="1"/>
          </p:cNvPicPr>
          <p:nvPr/>
        </p:nvPicPr>
        <p:blipFill rotWithShape="1">
          <a:blip r:embed="rId2"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653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7" name="Picture 9" descr="Logo redrawn 43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56388" y="347663"/>
            <a:ext cx="1809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ChangeArrowheads="1"/>
          </p:cNvSpPr>
          <p:nvPr/>
        </p:nvSpPr>
        <p:spPr bwMode="auto">
          <a:xfrm>
            <a:off x="8640763" y="0"/>
            <a:ext cx="503237" cy="6858000"/>
          </a:xfrm>
          <a:prstGeom prst="rect">
            <a:avLst/>
          </a:prstGeom>
          <a:solidFill>
            <a:srgbClr val="3B93A6"/>
          </a:solidFill>
          <a:ln w="0">
            <a:solidFill>
              <a:schemeClr val="tx1">
                <a:alpha val="0"/>
              </a:schemeClr>
            </a:solidFill>
            <a:miter lim="800000"/>
            <a:headEnd/>
            <a:tailEnd/>
          </a:ln>
        </p:spPr>
        <p:txBody>
          <a:bodyPr wrap="none" anchor="ctr"/>
          <a:lstStyle/>
          <a:p>
            <a:endParaRPr lang="en-US"/>
          </a:p>
        </p:txBody>
      </p:sp>
      <p:sp>
        <p:nvSpPr>
          <p:cNvPr id="1029" name="Rectangle 13"/>
          <p:cNvSpPr>
            <a:spLocks noGrp="1" noChangeArrowheads="1"/>
          </p:cNvSpPr>
          <p:nvPr>
            <p:ph type="title"/>
          </p:nvPr>
        </p:nvSpPr>
        <p:spPr bwMode="auto">
          <a:xfrm>
            <a:off x="358775" y="1258888"/>
            <a:ext cx="8229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30" name="Rectangle 14"/>
          <p:cNvSpPr>
            <a:spLocks noGrp="1" noChangeArrowheads="1"/>
          </p:cNvSpPr>
          <p:nvPr>
            <p:ph type="body" idx="1"/>
          </p:nvPr>
        </p:nvSpPr>
        <p:spPr bwMode="auto">
          <a:xfrm>
            <a:off x="358775" y="2230438"/>
            <a:ext cx="813752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8" name="Picture 23" descr="Top Hum"/>
          <p:cNvPicPr>
            <a:picLocks noChangeAspect="1" noChangeArrowheads="1"/>
          </p:cNvPicPr>
          <p:nvPr/>
        </p:nvPicPr>
        <p:blipFill rotWithShape="1">
          <a:blip r:embed="rId16" cstate="print">
            <a:duotone>
              <a:prstClr val="black"/>
              <a:srgbClr val="92D050">
                <a:tint val="45000"/>
                <a:satMod val="400000"/>
              </a:srgbClr>
            </a:duotone>
            <a:extLst>
              <a:ext uri="{28A0092B-C50C-407E-A947-70E740481C1C}">
                <a14:useLocalDpi xmlns:a14="http://schemas.microsoft.com/office/drawing/2010/main" val="0"/>
              </a:ext>
            </a:extLst>
          </a:blip>
          <a:srcRect r="2644"/>
          <a:stretch/>
        </p:blipFill>
        <p:spPr bwMode="auto">
          <a:xfrm rot="16200000">
            <a:off x="5463380" y="3175709"/>
            <a:ext cx="6858001"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4864" y="347663"/>
            <a:ext cx="6444208" cy="590551"/>
            <a:chOff x="-14864" y="347663"/>
            <a:chExt cx="6444208" cy="590551"/>
          </a:xfrm>
        </p:grpSpPr>
        <p:grpSp>
          <p:nvGrpSpPr>
            <p:cNvPr id="10" name="Group 9"/>
            <p:cNvGrpSpPr/>
            <p:nvPr userDrawn="1"/>
          </p:nvGrpSpPr>
          <p:grpSpPr>
            <a:xfrm>
              <a:off x="-14864" y="347663"/>
              <a:ext cx="6444208" cy="590551"/>
              <a:chOff x="0" y="358775"/>
              <a:chExt cx="6444208" cy="590551"/>
            </a:xfrm>
          </p:grpSpPr>
          <p:sp>
            <p:nvSpPr>
              <p:cNvPr id="12" name="Rectangle 11"/>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iming>
    <p:tnLst>
      <p:par>
        <p:cTn id="1" dur="indefinite" restart="never" nodeType="tmRoot"/>
      </p:par>
    </p:tnLst>
  </p:timing>
  <p:txStyles>
    <p:titleStyle>
      <a:lvl1pPr algn="l" rtl="0" eaLnBrk="1" fontAlgn="base" hangingPunct="1">
        <a:spcBef>
          <a:spcPct val="0"/>
        </a:spcBef>
        <a:spcAft>
          <a:spcPct val="0"/>
        </a:spcAft>
        <a:defRPr sz="2800" b="1">
          <a:solidFill>
            <a:srgbClr val="45535F"/>
          </a:solidFill>
          <a:latin typeface="+mj-lt"/>
          <a:ea typeface="+mj-ea"/>
          <a:cs typeface="+mj-cs"/>
        </a:defRPr>
      </a:lvl1pPr>
      <a:lvl2pPr algn="l" rtl="0" eaLnBrk="1" fontAlgn="base" hangingPunct="1">
        <a:spcBef>
          <a:spcPct val="0"/>
        </a:spcBef>
        <a:spcAft>
          <a:spcPct val="0"/>
        </a:spcAft>
        <a:defRPr sz="2800" b="1">
          <a:solidFill>
            <a:srgbClr val="45535F"/>
          </a:solidFill>
          <a:latin typeface="Arial" charset="0"/>
        </a:defRPr>
      </a:lvl2pPr>
      <a:lvl3pPr algn="l" rtl="0" eaLnBrk="1" fontAlgn="base" hangingPunct="1">
        <a:spcBef>
          <a:spcPct val="0"/>
        </a:spcBef>
        <a:spcAft>
          <a:spcPct val="0"/>
        </a:spcAft>
        <a:defRPr sz="2800" b="1">
          <a:solidFill>
            <a:srgbClr val="45535F"/>
          </a:solidFill>
          <a:latin typeface="Arial" charset="0"/>
        </a:defRPr>
      </a:lvl3pPr>
      <a:lvl4pPr algn="l" rtl="0" eaLnBrk="1" fontAlgn="base" hangingPunct="1">
        <a:spcBef>
          <a:spcPct val="0"/>
        </a:spcBef>
        <a:spcAft>
          <a:spcPct val="0"/>
        </a:spcAft>
        <a:defRPr sz="2800" b="1">
          <a:solidFill>
            <a:srgbClr val="45535F"/>
          </a:solidFill>
          <a:latin typeface="Arial" charset="0"/>
        </a:defRPr>
      </a:lvl4pPr>
      <a:lvl5pPr algn="l" rtl="0" eaLnBrk="1" fontAlgn="base" hangingPunct="1">
        <a:spcBef>
          <a:spcPct val="0"/>
        </a:spcBef>
        <a:spcAft>
          <a:spcPct val="0"/>
        </a:spcAft>
        <a:defRPr sz="2800" b="1">
          <a:solidFill>
            <a:srgbClr val="45535F"/>
          </a:solidFill>
          <a:latin typeface="Arial" charset="0"/>
        </a:defRPr>
      </a:lvl5pPr>
      <a:lvl6pPr marL="457200" algn="l" rtl="0" eaLnBrk="1" fontAlgn="base" hangingPunct="1">
        <a:spcBef>
          <a:spcPct val="0"/>
        </a:spcBef>
        <a:spcAft>
          <a:spcPct val="0"/>
        </a:spcAft>
        <a:defRPr sz="2800" b="1">
          <a:solidFill>
            <a:srgbClr val="45535F"/>
          </a:solidFill>
          <a:latin typeface="Arial" charset="0"/>
        </a:defRPr>
      </a:lvl6pPr>
      <a:lvl7pPr marL="914400" algn="l" rtl="0" eaLnBrk="1" fontAlgn="base" hangingPunct="1">
        <a:spcBef>
          <a:spcPct val="0"/>
        </a:spcBef>
        <a:spcAft>
          <a:spcPct val="0"/>
        </a:spcAft>
        <a:defRPr sz="2800" b="1">
          <a:solidFill>
            <a:srgbClr val="45535F"/>
          </a:solidFill>
          <a:latin typeface="Arial" charset="0"/>
        </a:defRPr>
      </a:lvl7pPr>
      <a:lvl8pPr marL="1371600" algn="l" rtl="0" eaLnBrk="1" fontAlgn="base" hangingPunct="1">
        <a:spcBef>
          <a:spcPct val="0"/>
        </a:spcBef>
        <a:spcAft>
          <a:spcPct val="0"/>
        </a:spcAft>
        <a:defRPr sz="2800" b="1">
          <a:solidFill>
            <a:srgbClr val="45535F"/>
          </a:solidFill>
          <a:latin typeface="Arial" charset="0"/>
        </a:defRPr>
      </a:lvl8pPr>
      <a:lvl9pPr marL="1828800" algn="l" rtl="0" eaLnBrk="1" fontAlgn="base" hangingPunct="1">
        <a:spcBef>
          <a:spcPct val="0"/>
        </a:spcBef>
        <a:spcAft>
          <a:spcPct val="0"/>
        </a:spcAft>
        <a:defRPr sz="2800" b="1">
          <a:solidFill>
            <a:srgbClr val="45535F"/>
          </a:solidFill>
          <a:latin typeface="Arial" charset="0"/>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defRPr sz="2000">
          <a:solidFill>
            <a:schemeClr val="tx1"/>
          </a:solidFill>
          <a:latin typeface="+mn-lt"/>
        </a:defRPr>
      </a:lvl2pPr>
      <a:lvl3pPr marL="1143000" indent="-228600" algn="l" rtl="0" eaLnBrk="1" fontAlgn="base" hangingPunct="1">
        <a:spcBef>
          <a:spcPct val="20000"/>
        </a:spcBef>
        <a:spcAft>
          <a:spcPct val="0"/>
        </a:spcAft>
        <a:defRPr>
          <a:solidFill>
            <a:schemeClr val="tx1"/>
          </a:solidFill>
          <a:latin typeface="+mn-lt"/>
        </a:defRPr>
      </a:lvl3pPr>
      <a:lvl4pPr marL="1600200" indent="-228600" algn="l" rtl="0" eaLnBrk="1" fontAlgn="base" hangingPunct="1">
        <a:spcBef>
          <a:spcPct val="20000"/>
        </a:spcBef>
        <a:spcAft>
          <a:spcPct val="0"/>
        </a:spcAft>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60" descr="4westcamp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21456"/>
            <a:ext cx="9150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ext Box 4"/>
          <p:cNvSpPr txBox="1">
            <a:spLocks noChangeArrowheads="1"/>
          </p:cNvSpPr>
          <p:nvPr/>
        </p:nvSpPr>
        <p:spPr bwMode="auto">
          <a:xfrm>
            <a:off x="2743200" y="198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endParaRPr lang="en-US">
              <a:solidFill>
                <a:srgbClr val="000000"/>
              </a:solidFill>
            </a:endParaRPr>
          </a:p>
        </p:txBody>
      </p:sp>
      <p:pic>
        <p:nvPicPr>
          <p:cNvPr id="3076" name="Picture 51" descr="Logo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6388" y="349250"/>
            <a:ext cx="1817687"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9" name="Group 8"/>
          <p:cNvGrpSpPr/>
          <p:nvPr/>
        </p:nvGrpSpPr>
        <p:grpSpPr>
          <a:xfrm>
            <a:off x="-14864" y="347663"/>
            <a:ext cx="6444208" cy="1209129"/>
            <a:chOff x="-14864" y="347663"/>
            <a:chExt cx="6444208" cy="590551"/>
          </a:xfrm>
        </p:grpSpPr>
        <p:grpSp>
          <p:nvGrpSpPr>
            <p:cNvPr id="10" name="Group 9"/>
            <p:cNvGrpSpPr/>
            <p:nvPr userDrawn="1"/>
          </p:nvGrpSpPr>
          <p:grpSpPr>
            <a:xfrm>
              <a:off x="-14864" y="347663"/>
              <a:ext cx="6444208" cy="590551"/>
              <a:chOff x="0" y="358775"/>
              <a:chExt cx="6444208" cy="590551"/>
            </a:xfrm>
          </p:grpSpPr>
          <p:sp>
            <p:nvSpPr>
              <p:cNvPr id="12" name="Rectangle 11"/>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Rounded Rectangle 12"/>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1" name="Rectangle 10"/>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3078" name="Rectangle 53"/>
          <p:cNvSpPr>
            <a:spLocks noChangeArrowheads="1"/>
          </p:cNvSpPr>
          <p:nvPr/>
        </p:nvSpPr>
        <p:spPr bwMode="auto">
          <a:xfrm>
            <a:off x="178876" y="558806"/>
            <a:ext cx="6649713"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nSpc>
                <a:spcPct val="80000"/>
              </a:lnSpc>
            </a:pPr>
            <a:r>
              <a:rPr lang="en-US" sz="3600" b="1" dirty="0" smtClean="0">
                <a:solidFill>
                  <a:srgbClr val="FFFFFF"/>
                </a:solidFill>
                <a:latin typeface="45 Helvetica Light" charset="0"/>
              </a:rPr>
              <a:t>Why study Languages?</a:t>
            </a:r>
            <a:endParaRPr lang="en-US" sz="3600" b="1" dirty="0">
              <a:solidFill>
                <a:srgbClr val="FFFFFF"/>
              </a:solidFill>
              <a:latin typeface="Helvetica Neue" charset="0"/>
            </a:endParaRPr>
          </a:p>
        </p:txBody>
      </p:sp>
      <p:sp>
        <p:nvSpPr>
          <p:cNvPr id="14" name="Rounded Rectangle 13"/>
          <p:cNvSpPr/>
          <p:nvPr/>
        </p:nvSpPr>
        <p:spPr>
          <a:xfrm>
            <a:off x="299882" y="6021288"/>
            <a:ext cx="1607822" cy="74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52" y="6093296"/>
            <a:ext cx="276225" cy="276225"/>
          </a:xfrm>
          <a:prstGeom prst="rect">
            <a:avLst/>
          </a:prstGeom>
        </p:spPr>
      </p:pic>
      <p:sp>
        <p:nvSpPr>
          <p:cNvPr id="17" name="Rectangle 16"/>
          <p:cNvSpPr/>
          <p:nvPr/>
        </p:nvSpPr>
        <p:spPr>
          <a:xfrm>
            <a:off x="671657" y="6046742"/>
            <a:ext cx="1120820" cy="369332"/>
          </a:xfrm>
          <a:prstGeom prst="rect">
            <a:avLst/>
          </a:prstGeom>
        </p:spPr>
        <p:txBody>
          <a:bodyPr wrap="none">
            <a:spAutoFit/>
          </a:bodyPr>
          <a:lstStyle/>
          <a:p>
            <a:pPr algn="ctr"/>
            <a:r>
              <a:rPr lang="en-GB" dirty="0">
                <a:solidFill>
                  <a:srgbClr val="000000"/>
                </a:solidFill>
              </a:rPr>
              <a:t>/</a:t>
            </a:r>
            <a:r>
              <a:rPr lang="en-GB" dirty="0" err="1">
                <a:solidFill>
                  <a:srgbClr val="000000"/>
                </a:solidFill>
              </a:rPr>
              <a:t>wpobath</a:t>
            </a:r>
            <a:endParaRPr lang="en-GB" dirty="0">
              <a:solidFill>
                <a:srgbClr val="000000"/>
              </a:solidFill>
            </a:endParaRPr>
          </a:p>
        </p:txBody>
      </p:sp>
      <p:sp>
        <p:nvSpPr>
          <p:cNvPr id="19" name="Rounded Rectangle 18"/>
          <p:cNvSpPr/>
          <p:nvPr/>
        </p:nvSpPr>
        <p:spPr>
          <a:xfrm>
            <a:off x="5258431" y="5805263"/>
            <a:ext cx="2745794" cy="960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495" y="6041481"/>
            <a:ext cx="333786" cy="271366"/>
          </a:xfrm>
          <a:prstGeom prst="rect">
            <a:avLst/>
          </a:prstGeom>
        </p:spPr>
      </p:pic>
      <p:sp>
        <p:nvSpPr>
          <p:cNvPr id="23" name="Rectangle 22"/>
          <p:cNvSpPr/>
          <p:nvPr/>
        </p:nvSpPr>
        <p:spPr>
          <a:xfrm>
            <a:off x="5728281" y="5842335"/>
            <a:ext cx="2275944" cy="923330"/>
          </a:xfrm>
          <a:prstGeom prst="rect">
            <a:avLst/>
          </a:prstGeom>
        </p:spPr>
        <p:txBody>
          <a:bodyPr wrap="none">
            <a:spAutoFit/>
          </a:bodyPr>
          <a:lstStyle/>
          <a:p>
            <a:r>
              <a:rPr lang="en-GB" dirty="0" smtClean="0">
                <a:solidFill>
                  <a:srgbClr val="000000"/>
                </a:solidFill>
              </a:rPr>
              <a:t>@</a:t>
            </a:r>
            <a:r>
              <a:rPr lang="en-GB" dirty="0" err="1" smtClean="0">
                <a:solidFill>
                  <a:srgbClr val="000000"/>
                </a:solidFill>
              </a:rPr>
              <a:t>wpbath</a:t>
            </a:r>
            <a:endParaRPr lang="en-GB" dirty="0" smtClean="0">
              <a:solidFill>
                <a:srgbClr val="000000"/>
              </a:solidFill>
            </a:endParaRPr>
          </a:p>
          <a:p>
            <a:pPr algn="ctr"/>
            <a:r>
              <a:rPr lang="en-GB" dirty="0" smtClean="0">
                <a:solidFill>
                  <a:srgbClr val="000000"/>
                </a:solidFill>
              </a:rPr>
              <a:t>@</a:t>
            </a:r>
            <a:r>
              <a:rPr lang="en-GB" dirty="0" err="1" smtClean="0">
                <a:solidFill>
                  <a:srgbClr val="000000"/>
                </a:solidFill>
              </a:rPr>
              <a:t>bathambassador</a:t>
            </a:r>
            <a:r>
              <a:rPr lang="en-GB" dirty="0" smtClean="0">
                <a:solidFill>
                  <a:srgbClr val="000000"/>
                </a:solidFill>
              </a:rPr>
              <a:t>  </a:t>
            </a:r>
          </a:p>
          <a:p>
            <a:r>
              <a:rPr lang="en-GB" dirty="0" smtClean="0">
                <a:solidFill>
                  <a:srgbClr val="000000"/>
                </a:solidFill>
              </a:rPr>
              <a:t>#</a:t>
            </a:r>
            <a:r>
              <a:rPr lang="en-GB" dirty="0" err="1" smtClean="0">
                <a:solidFill>
                  <a:srgbClr val="000000"/>
                </a:solidFill>
              </a:rPr>
              <a:t>explorebathuni</a:t>
            </a:r>
            <a:endParaRPr lang="en-GB" dirty="0">
              <a:solidFill>
                <a:srgbClr val="000000"/>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652" y="6460108"/>
            <a:ext cx="276225" cy="276225"/>
          </a:xfrm>
          <a:prstGeom prst="rect">
            <a:avLst/>
          </a:prstGeom>
        </p:spPr>
      </p:pic>
      <p:sp>
        <p:nvSpPr>
          <p:cNvPr id="24" name="Rectangle 23"/>
          <p:cNvSpPr/>
          <p:nvPr/>
        </p:nvSpPr>
        <p:spPr>
          <a:xfrm>
            <a:off x="669991" y="6400378"/>
            <a:ext cx="1165705" cy="369332"/>
          </a:xfrm>
          <a:prstGeom prst="rect">
            <a:avLst/>
          </a:prstGeom>
        </p:spPr>
        <p:txBody>
          <a:bodyPr wrap="none">
            <a:spAutoFit/>
          </a:bodyPr>
          <a:lstStyle/>
          <a:p>
            <a:r>
              <a:rPr lang="en-GB" dirty="0" smtClean="0">
                <a:solidFill>
                  <a:srgbClr val="000000"/>
                </a:solidFill>
              </a:rPr>
              <a:t>+</a:t>
            </a:r>
            <a:r>
              <a:rPr lang="en-GB" dirty="0" err="1" smtClean="0">
                <a:solidFill>
                  <a:srgbClr val="000000"/>
                </a:solidFill>
              </a:rPr>
              <a:t>WPBath</a:t>
            </a:r>
            <a:endParaRPr lang="en-GB" dirty="0">
              <a:solidFill>
                <a:srgbClr val="000000"/>
              </a:solidFill>
            </a:endParaRPr>
          </a:p>
        </p:txBody>
      </p:sp>
    </p:spTree>
    <p:extLst>
      <p:ext uri="{BB962C8B-B14F-4D97-AF65-F5344CB8AC3E}">
        <p14:creationId xmlns:p14="http://schemas.microsoft.com/office/powerpoint/2010/main" val="2231241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le 2"/>
          <p:cNvSpPr>
            <a:spLocks noGrp="1"/>
          </p:cNvSpPr>
          <p:nvPr>
            <p:ph type="title"/>
          </p:nvPr>
        </p:nvSpPr>
        <p:spPr/>
        <p:txBody>
          <a:bodyPr/>
          <a:lstStyle/>
          <a:p>
            <a:r>
              <a:rPr lang="en-GB" dirty="0" smtClean="0"/>
              <a:t>examples of jobs </a:t>
            </a:r>
            <a:endParaRPr lang="en-GB" dirty="0"/>
          </a:p>
        </p:txBody>
      </p:sp>
      <p:pic>
        <p:nvPicPr>
          <p:cNvPr id="5" name="Picture 4"/>
          <p:cNvPicPr>
            <a:picLocks noChangeAspect="1"/>
          </p:cNvPicPr>
          <p:nvPr/>
        </p:nvPicPr>
        <p:blipFill>
          <a:blip r:embed="rId2"/>
          <a:stretch>
            <a:fillRect/>
          </a:stretch>
        </p:blipFill>
        <p:spPr>
          <a:xfrm>
            <a:off x="1893590" y="-75375"/>
            <a:ext cx="6998889" cy="6826077"/>
          </a:xfrm>
          <a:prstGeom prst="rect">
            <a:avLst/>
          </a:prstGeom>
        </p:spPr>
      </p:pic>
    </p:spTree>
    <p:extLst>
      <p:ext uri="{BB962C8B-B14F-4D97-AF65-F5344CB8AC3E}">
        <p14:creationId xmlns:p14="http://schemas.microsoft.com/office/powerpoint/2010/main" val="3300345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Rectangle 14"/>
          <p:cNvSpPr>
            <a:spLocks noChangeArrowheads="1"/>
          </p:cNvSpPr>
          <p:nvPr/>
        </p:nvSpPr>
        <p:spPr bwMode="auto">
          <a:xfrm>
            <a:off x="323528" y="476672"/>
            <a:ext cx="7772400"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nSpc>
                <a:spcPct val="80000"/>
              </a:lnSpc>
            </a:pPr>
            <a:r>
              <a:rPr lang="en-US" sz="2800" b="1" dirty="0" smtClean="0">
                <a:solidFill>
                  <a:srgbClr val="FFFFFF"/>
                </a:solidFill>
                <a:latin typeface="Arial" pitchFamily="34" charset="0"/>
              </a:rPr>
              <a:t>This could be you.</a:t>
            </a:r>
            <a:endParaRPr lang="en-US" sz="2800" b="1" dirty="0">
              <a:solidFill>
                <a:srgbClr val="000000"/>
              </a:solidFill>
              <a:latin typeface="Arial" pitchFamily="34" charset="0"/>
            </a:endParaRPr>
          </a:p>
        </p:txBody>
      </p:sp>
      <p:pic>
        <p:nvPicPr>
          <p:cNvPr id="2" name="The Man Of Many Languag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922" y="1556792"/>
            <a:ext cx="8192909" cy="4608512"/>
          </a:xfrm>
          <a:prstGeom prst="rect">
            <a:avLst/>
          </a:prstGeom>
        </p:spPr>
      </p:pic>
    </p:spTree>
    <p:extLst>
      <p:ext uri="{BB962C8B-B14F-4D97-AF65-F5344CB8AC3E}">
        <p14:creationId xmlns:p14="http://schemas.microsoft.com/office/powerpoint/2010/main" val="2335376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 name="Picture 20" descr="2sliceblond 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334" y="3175"/>
            <a:ext cx="42957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5"/>
          <p:cNvSpPr txBox="1">
            <a:spLocks noChangeArrowheads="1"/>
          </p:cNvSpPr>
          <p:nvPr/>
        </p:nvSpPr>
        <p:spPr bwMode="auto">
          <a:xfrm>
            <a:off x="428994" y="1484784"/>
            <a:ext cx="4034034" cy="443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r>
              <a:rPr lang="en-GB" dirty="0">
                <a:latin typeface="Arial" pitchFamily="34" charset="0"/>
              </a:rPr>
              <a:t>Language and Politics</a:t>
            </a:r>
          </a:p>
          <a:p>
            <a:endParaRPr lang="en-GB" dirty="0">
              <a:latin typeface="Arial" pitchFamily="34" charset="0"/>
            </a:endParaRPr>
          </a:p>
          <a:p>
            <a:r>
              <a:rPr lang="en-GB" dirty="0">
                <a:latin typeface="Arial" pitchFamily="34" charset="0"/>
              </a:rPr>
              <a:t>Master one European language and acquire the knowledge and analytical skills to understand the social, political and economic changes affecting Europe and the world</a:t>
            </a:r>
            <a:r>
              <a:rPr lang="en-GB" dirty="0" smtClean="0">
                <a:latin typeface="Arial" pitchFamily="34" charset="0"/>
              </a:rPr>
              <a:t>.</a:t>
            </a:r>
          </a:p>
          <a:p>
            <a:endParaRPr lang="en-GB" dirty="0">
              <a:latin typeface="Arial" pitchFamily="34" charset="0"/>
            </a:endParaRPr>
          </a:p>
          <a:p>
            <a:r>
              <a:rPr lang="en-GB" dirty="0" smtClean="0">
                <a:latin typeface="Arial" pitchFamily="34" charset="0"/>
              </a:rPr>
              <a:t>French, German, Spanish,</a:t>
            </a:r>
          </a:p>
          <a:p>
            <a:r>
              <a:rPr lang="en-GB" dirty="0" smtClean="0">
                <a:latin typeface="Arial" pitchFamily="34" charset="0"/>
              </a:rPr>
              <a:t>Italian (ab initio)</a:t>
            </a:r>
            <a:endParaRPr lang="en-US" dirty="0">
              <a:latin typeface="Arial" pitchFamily="34" charset="0"/>
            </a:endParaRPr>
          </a:p>
        </p:txBody>
      </p:sp>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4"/>
          <p:cNvSpPr>
            <a:spLocks noChangeArrowheads="1"/>
          </p:cNvSpPr>
          <p:nvPr/>
        </p:nvSpPr>
        <p:spPr bwMode="auto">
          <a:xfrm>
            <a:off x="323528" y="476672"/>
            <a:ext cx="7772400"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1" hangingPunct="1">
              <a:lnSpc>
                <a:spcPct val="80000"/>
              </a:lnSpc>
            </a:pPr>
            <a:r>
              <a:rPr lang="en-US" sz="2800" b="1" dirty="0" smtClean="0">
                <a:solidFill>
                  <a:schemeClr val="bg1"/>
                </a:solidFill>
                <a:latin typeface="Arial" pitchFamily="34" charset="0"/>
              </a:rPr>
              <a:t>Language Degrees at Bath</a:t>
            </a:r>
            <a:endParaRPr lang="en-US" sz="2800" b="1" dirty="0">
              <a:latin typeface="Arial" pitchFamily="34" charset="0"/>
            </a:endParaRPr>
          </a:p>
        </p:txBody>
      </p:sp>
    </p:spTree>
    <p:extLst>
      <p:ext uri="{BB962C8B-B14F-4D97-AF65-F5344CB8AC3E}">
        <p14:creationId xmlns:p14="http://schemas.microsoft.com/office/powerpoint/2010/main" val="1028976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 name="Picture 20" descr="2sliceblond 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334" y="3175"/>
            <a:ext cx="42957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5"/>
          <p:cNvSpPr txBox="1">
            <a:spLocks noChangeArrowheads="1"/>
          </p:cNvSpPr>
          <p:nvPr/>
        </p:nvSpPr>
        <p:spPr bwMode="auto">
          <a:xfrm>
            <a:off x="395536" y="1484784"/>
            <a:ext cx="4034034" cy="4062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r>
              <a:rPr lang="en-GB" dirty="0">
                <a:latin typeface="Arial" pitchFamily="34" charset="0"/>
              </a:rPr>
              <a:t>Modern Languages and European Studies</a:t>
            </a:r>
          </a:p>
          <a:p>
            <a:endParaRPr lang="en-GB" dirty="0">
              <a:latin typeface="Arial" pitchFamily="34" charset="0"/>
            </a:endParaRPr>
          </a:p>
          <a:p>
            <a:r>
              <a:rPr lang="en-GB" dirty="0">
                <a:latin typeface="Arial" pitchFamily="34" charset="0"/>
              </a:rPr>
              <a:t>Achieve fluency in two languages and develop detailed knowledge and understanding of political and cultural </a:t>
            </a:r>
            <a:r>
              <a:rPr lang="en-GB" dirty="0" smtClean="0">
                <a:latin typeface="Arial" pitchFamily="34" charset="0"/>
              </a:rPr>
              <a:t>issues</a:t>
            </a:r>
          </a:p>
          <a:p>
            <a:endParaRPr lang="en-GB" dirty="0">
              <a:latin typeface="Arial" pitchFamily="34" charset="0"/>
            </a:endParaRPr>
          </a:p>
          <a:p>
            <a:r>
              <a:rPr lang="en-GB" dirty="0" smtClean="0">
                <a:latin typeface="Arial" pitchFamily="34" charset="0"/>
              </a:rPr>
              <a:t>A combination of 2 (French, German, Spanish, Italian)</a:t>
            </a:r>
            <a:endParaRPr lang="en-US" dirty="0">
              <a:latin typeface="Arial" pitchFamily="34" charset="0"/>
            </a:endParaRPr>
          </a:p>
        </p:txBody>
      </p:sp>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4"/>
          <p:cNvSpPr>
            <a:spLocks noChangeArrowheads="1"/>
          </p:cNvSpPr>
          <p:nvPr/>
        </p:nvSpPr>
        <p:spPr bwMode="auto">
          <a:xfrm>
            <a:off x="323528" y="476672"/>
            <a:ext cx="7772400"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1" hangingPunct="1">
              <a:lnSpc>
                <a:spcPct val="80000"/>
              </a:lnSpc>
            </a:pPr>
            <a:r>
              <a:rPr lang="en-US" sz="2800" b="1" dirty="0" smtClean="0">
                <a:solidFill>
                  <a:schemeClr val="bg1"/>
                </a:solidFill>
                <a:latin typeface="Arial" pitchFamily="34" charset="0"/>
              </a:rPr>
              <a:t>Language Degrees at Bath</a:t>
            </a:r>
            <a:endParaRPr lang="en-US" sz="2800" b="1" dirty="0">
              <a:latin typeface="Arial" pitchFamily="34" charset="0"/>
            </a:endParaRPr>
          </a:p>
        </p:txBody>
      </p:sp>
    </p:spTree>
    <p:extLst>
      <p:ext uri="{BB962C8B-B14F-4D97-AF65-F5344CB8AC3E}">
        <p14:creationId xmlns:p14="http://schemas.microsoft.com/office/powerpoint/2010/main" val="538068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 name="Picture 20" descr="2sliceblond 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334" y="3175"/>
            <a:ext cx="42957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5"/>
          <p:cNvSpPr txBox="1">
            <a:spLocks noChangeArrowheads="1"/>
          </p:cNvSpPr>
          <p:nvPr/>
        </p:nvSpPr>
        <p:spPr bwMode="auto">
          <a:xfrm>
            <a:off x="154844" y="1233656"/>
            <a:ext cx="4034034" cy="498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r>
              <a:rPr lang="en-GB" sz="1800" dirty="0" smtClean="0">
                <a:solidFill>
                  <a:srgbClr val="000000"/>
                </a:solidFill>
                <a:latin typeface="Arial" pitchFamily="34" charset="0"/>
              </a:rPr>
              <a:t>Undergraduate </a:t>
            </a:r>
            <a:r>
              <a:rPr lang="en-GB" sz="1800" dirty="0">
                <a:solidFill>
                  <a:srgbClr val="000000"/>
                </a:solidFill>
                <a:latin typeface="Arial" pitchFamily="34" charset="0"/>
              </a:rPr>
              <a:t>and postgraduate students may take a language course alongside their studies </a:t>
            </a:r>
            <a:r>
              <a:rPr lang="en-GB" sz="1800" dirty="0" smtClean="0">
                <a:solidFill>
                  <a:srgbClr val="000000"/>
                </a:solidFill>
                <a:latin typeface="Arial" pitchFamily="34" charset="0"/>
              </a:rPr>
              <a:t>or as </a:t>
            </a:r>
            <a:r>
              <a:rPr lang="en-GB" sz="1800" dirty="0">
                <a:solidFill>
                  <a:srgbClr val="000000"/>
                </a:solidFill>
                <a:latin typeface="Arial" pitchFamily="34" charset="0"/>
              </a:rPr>
              <a:t>part of their degree</a:t>
            </a:r>
            <a:r>
              <a:rPr lang="en-GB" sz="1800" dirty="0" smtClean="0">
                <a:solidFill>
                  <a:srgbClr val="000000"/>
                </a:solidFill>
                <a:latin typeface="Arial" pitchFamily="34" charset="0"/>
              </a:rPr>
              <a:t>.</a:t>
            </a:r>
            <a:endParaRPr lang="en-GB" sz="1800" dirty="0">
              <a:solidFill>
                <a:srgbClr val="000000"/>
              </a:solidFill>
              <a:latin typeface="Arial" pitchFamily="34" charset="0"/>
            </a:endParaRPr>
          </a:p>
          <a:p>
            <a:r>
              <a:rPr lang="en-GB" sz="1800" dirty="0">
                <a:solidFill>
                  <a:srgbClr val="000000"/>
                </a:solidFill>
                <a:latin typeface="Arial" pitchFamily="34" charset="0"/>
              </a:rPr>
              <a:t>All courses are free of charge. </a:t>
            </a:r>
          </a:p>
          <a:p>
            <a:r>
              <a:rPr lang="en-GB" sz="1800" dirty="0" smtClean="0">
                <a:solidFill>
                  <a:srgbClr val="000000"/>
                </a:solidFill>
                <a:latin typeface="Arial" pitchFamily="34" charset="0"/>
              </a:rPr>
              <a:t>There </a:t>
            </a:r>
            <a:r>
              <a:rPr lang="en-GB" sz="1800" dirty="0">
                <a:solidFill>
                  <a:srgbClr val="000000"/>
                </a:solidFill>
                <a:latin typeface="Arial" pitchFamily="34" charset="0"/>
              </a:rPr>
              <a:t>are a wide range of languages and levels available</a:t>
            </a:r>
            <a:r>
              <a:rPr lang="en-GB" sz="1800" dirty="0" smtClean="0">
                <a:solidFill>
                  <a:srgbClr val="000000"/>
                </a:solidFill>
                <a:latin typeface="Arial" pitchFamily="34" charset="0"/>
              </a:rPr>
              <a:t>:</a:t>
            </a:r>
          </a:p>
          <a:p>
            <a:endParaRPr lang="en-GB" sz="1800" dirty="0" smtClean="0">
              <a:solidFill>
                <a:srgbClr val="000000"/>
              </a:solidFill>
              <a:latin typeface="Arial" pitchFamily="34" charset="0"/>
            </a:endParaRPr>
          </a:p>
          <a:p>
            <a:r>
              <a:rPr lang="en-GB" sz="1800" dirty="0" smtClean="0">
                <a:solidFill>
                  <a:srgbClr val="000000"/>
                </a:solidFill>
                <a:latin typeface="Arial" pitchFamily="34" charset="0"/>
              </a:rPr>
              <a:t>Arabic</a:t>
            </a:r>
            <a:endParaRPr lang="en-GB" sz="1800" dirty="0">
              <a:solidFill>
                <a:srgbClr val="000000"/>
              </a:solidFill>
              <a:latin typeface="Arial" pitchFamily="34" charset="0"/>
            </a:endParaRPr>
          </a:p>
          <a:p>
            <a:r>
              <a:rPr lang="en-GB" sz="1800" dirty="0">
                <a:solidFill>
                  <a:srgbClr val="000000"/>
                </a:solidFill>
                <a:latin typeface="Arial" pitchFamily="34" charset="0"/>
              </a:rPr>
              <a:t>Brazilian </a:t>
            </a:r>
            <a:r>
              <a:rPr lang="en-GB" sz="1800" dirty="0" smtClean="0">
                <a:solidFill>
                  <a:srgbClr val="000000"/>
                </a:solidFill>
                <a:latin typeface="Arial" pitchFamily="34" charset="0"/>
              </a:rPr>
              <a:t>Portuguese</a:t>
            </a:r>
            <a:endParaRPr lang="en-GB" sz="1800" dirty="0">
              <a:solidFill>
                <a:srgbClr val="000000"/>
              </a:solidFill>
              <a:latin typeface="Arial" pitchFamily="34" charset="0"/>
            </a:endParaRPr>
          </a:p>
          <a:p>
            <a:r>
              <a:rPr lang="en-GB" sz="1800" dirty="0" smtClean="0">
                <a:solidFill>
                  <a:srgbClr val="000000"/>
                </a:solidFill>
                <a:latin typeface="Arial" pitchFamily="34" charset="0"/>
              </a:rPr>
              <a:t>French</a:t>
            </a:r>
            <a:endParaRPr lang="en-GB" sz="1800" dirty="0">
              <a:solidFill>
                <a:srgbClr val="000000"/>
              </a:solidFill>
              <a:latin typeface="Arial" pitchFamily="34" charset="0"/>
            </a:endParaRPr>
          </a:p>
          <a:p>
            <a:r>
              <a:rPr lang="en-GB" sz="1800" dirty="0" smtClean="0">
                <a:solidFill>
                  <a:srgbClr val="000000"/>
                </a:solidFill>
                <a:latin typeface="Arial" pitchFamily="34" charset="0"/>
              </a:rPr>
              <a:t>German</a:t>
            </a:r>
            <a:endParaRPr lang="en-GB" sz="1800" dirty="0">
              <a:solidFill>
                <a:srgbClr val="000000"/>
              </a:solidFill>
              <a:latin typeface="Arial" pitchFamily="34" charset="0"/>
            </a:endParaRPr>
          </a:p>
          <a:p>
            <a:r>
              <a:rPr lang="en-GB" sz="1800" dirty="0" smtClean="0">
                <a:solidFill>
                  <a:srgbClr val="000000"/>
                </a:solidFill>
                <a:latin typeface="Arial" pitchFamily="34" charset="0"/>
              </a:rPr>
              <a:t>Italian</a:t>
            </a:r>
            <a:endParaRPr lang="en-GB" sz="1800" dirty="0">
              <a:solidFill>
                <a:srgbClr val="000000"/>
              </a:solidFill>
              <a:latin typeface="Arial" pitchFamily="34" charset="0"/>
            </a:endParaRPr>
          </a:p>
          <a:p>
            <a:r>
              <a:rPr lang="en-GB" sz="1800" dirty="0" smtClean="0">
                <a:solidFill>
                  <a:srgbClr val="000000"/>
                </a:solidFill>
                <a:latin typeface="Arial" pitchFamily="34" charset="0"/>
              </a:rPr>
              <a:t>Japanese</a:t>
            </a:r>
            <a:endParaRPr lang="en-GB" sz="1800" dirty="0">
              <a:solidFill>
                <a:srgbClr val="000000"/>
              </a:solidFill>
              <a:latin typeface="Arial" pitchFamily="34" charset="0"/>
            </a:endParaRPr>
          </a:p>
          <a:p>
            <a:r>
              <a:rPr lang="en-GB" sz="1800" dirty="0">
                <a:solidFill>
                  <a:srgbClr val="000000"/>
                </a:solidFill>
                <a:latin typeface="Arial" pitchFamily="34" charset="0"/>
              </a:rPr>
              <a:t>Mandarin </a:t>
            </a:r>
            <a:r>
              <a:rPr lang="en-GB" sz="1800" dirty="0" smtClean="0">
                <a:solidFill>
                  <a:srgbClr val="000000"/>
                </a:solidFill>
                <a:latin typeface="Arial" pitchFamily="34" charset="0"/>
              </a:rPr>
              <a:t>Chinese</a:t>
            </a:r>
            <a:endParaRPr lang="en-GB" sz="1800" dirty="0">
              <a:solidFill>
                <a:srgbClr val="000000"/>
              </a:solidFill>
              <a:latin typeface="Arial" pitchFamily="34" charset="0"/>
            </a:endParaRPr>
          </a:p>
          <a:p>
            <a:r>
              <a:rPr lang="en-GB" sz="1800" dirty="0">
                <a:solidFill>
                  <a:srgbClr val="000000"/>
                </a:solidFill>
                <a:latin typeface="Arial" pitchFamily="34" charset="0"/>
              </a:rPr>
              <a:t>Spanish</a:t>
            </a:r>
          </a:p>
          <a:p>
            <a:endParaRPr lang="en-GB" sz="1800" dirty="0">
              <a:solidFill>
                <a:srgbClr val="000000"/>
              </a:solidFill>
              <a:latin typeface="Arial" pitchFamily="34" charset="0"/>
            </a:endParaRPr>
          </a:p>
          <a:p>
            <a:endParaRPr lang="en-GB" sz="1800" dirty="0" smtClean="0">
              <a:solidFill>
                <a:srgbClr val="000000"/>
              </a:solidFill>
              <a:latin typeface="Arial" pitchFamily="34" charset="0"/>
            </a:endParaRPr>
          </a:p>
        </p:txBody>
      </p:sp>
      <p:grpSp>
        <p:nvGrpSpPr>
          <p:cNvPr id="7" name="Group 6"/>
          <p:cNvGrpSpPr/>
          <p:nvPr/>
        </p:nvGrpSpPr>
        <p:grpSpPr>
          <a:xfrm>
            <a:off x="-14864" y="347663"/>
            <a:ext cx="6444208" cy="590551"/>
            <a:chOff x="-14864" y="347663"/>
            <a:chExt cx="6444208" cy="590551"/>
          </a:xfrm>
        </p:grpSpPr>
        <p:grpSp>
          <p:nvGrpSpPr>
            <p:cNvPr id="8" name="Group 7"/>
            <p:cNvGrpSpPr/>
            <p:nvPr userDrawn="1"/>
          </p:nvGrpSpPr>
          <p:grpSpPr>
            <a:xfrm>
              <a:off x="-14864" y="347663"/>
              <a:ext cx="6444208" cy="590551"/>
              <a:chOff x="0" y="358775"/>
              <a:chExt cx="6444208" cy="590551"/>
            </a:xfrm>
          </p:grpSpPr>
          <p:sp>
            <p:nvSpPr>
              <p:cNvPr id="10" name="Rectangle 9"/>
              <p:cNvSpPr/>
              <p:nvPr userDrawn="1"/>
            </p:nvSpPr>
            <p:spPr>
              <a:xfrm>
                <a:off x="0" y="358775"/>
                <a:ext cx="6228184" cy="59055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 name="Rounded Rectangle 10"/>
              <p:cNvSpPr/>
              <p:nvPr userDrawn="1"/>
            </p:nvSpPr>
            <p:spPr>
              <a:xfrm>
                <a:off x="5364088" y="358776"/>
                <a:ext cx="1080120" cy="590550"/>
              </a:xfrm>
              <a:prstGeom prst="round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9" name="Rectangle 8"/>
            <p:cNvSpPr/>
            <p:nvPr userDrawn="1"/>
          </p:nvSpPr>
          <p:spPr>
            <a:xfrm>
              <a:off x="5724128" y="666750"/>
              <a:ext cx="705216" cy="27146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2" name="Rectangle 11"/>
          <p:cNvSpPr/>
          <p:nvPr/>
        </p:nvSpPr>
        <p:spPr>
          <a:xfrm>
            <a:off x="8640763" y="0"/>
            <a:ext cx="503237" cy="685800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Rectangle 14"/>
          <p:cNvSpPr>
            <a:spLocks noChangeArrowheads="1"/>
          </p:cNvSpPr>
          <p:nvPr/>
        </p:nvSpPr>
        <p:spPr bwMode="auto">
          <a:xfrm>
            <a:off x="323528" y="476672"/>
            <a:ext cx="7772400"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nSpc>
                <a:spcPct val="80000"/>
              </a:lnSpc>
            </a:pPr>
            <a:r>
              <a:rPr lang="en-US" sz="2800" b="1" dirty="0" smtClean="0">
                <a:solidFill>
                  <a:srgbClr val="FFFFFF"/>
                </a:solidFill>
                <a:latin typeface="Arial" pitchFamily="34" charset="0"/>
              </a:rPr>
              <a:t>Foreign Languages Center</a:t>
            </a:r>
            <a:endParaRPr lang="en-US" sz="2800" b="1" dirty="0">
              <a:solidFill>
                <a:srgbClr val="000000"/>
              </a:solidFill>
              <a:latin typeface="Arial" pitchFamily="34" charset="0"/>
            </a:endParaRPr>
          </a:p>
        </p:txBody>
      </p:sp>
    </p:spTree>
    <p:extLst>
      <p:ext uri="{BB962C8B-B14F-4D97-AF65-F5344CB8AC3E}">
        <p14:creationId xmlns:p14="http://schemas.microsoft.com/office/powerpoint/2010/main" val="3411441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 the news</a:t>
            </a:r>
            <a:endParaRPr lang="en-GB" dirty="0"/>
          </a:p>
        </p:txBody>
      </p:sp>
      <p:pic>
        <p:nvPicPr>
          <p:cNvPr id="5" name="Content Placeholder 4"/>
          <p:cNvPicPr>
            <a:picLocks noGrp="1" noChangeAspect="1"/>
          </p:cNvPicPr>
          <p:nvPr>
            <p:ph idx="1"/>
          </p:nvPr>
        </p:nvPicPr>
        <p:blipFill>
          <a:blip r:embed="rId2"/>
          <a:stretch>
            <a:fillRect/>
          </a:stretch>
        </p:blipFill>
        <p:spPr>
          <a:xfrm>
            <a:off x="0" y="990786"/>
            <a:ext cx="6516216" cy="5668032"/>
          </a:xfrm>
          <a:prstGeom prst="rect">
            <a:avLst/>
          </a:prstGeom>
        </p:spPr>
      </p:pic>
    </p:spTree>
    <p:extLst>
      <p:ext uri="{BB962C8B-B14F-4D97-AF65-F5344CB8AC3E}">
        <p14:creationId xmlns:p14="http://schemas.microsoft.com/office/powerpoint/2010/main" val="2243213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7"/>
          <p:cNvSpPr txBox="1">
            <a:spLocks noChangeArrowheads="1"/>
          </p:cNvSpPr>
          <p:nvPr/>
        </p:nvSpPr>
        <p:spPr bwMode="auto">
          <a:xfrm>
            <a:off x="358775" y="557213"/>
            <a:ext cx="5181600" cy="34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pPr>
              <a:lnSpc>
                <a:spcPct val="80000"/>
              </a:lnSpc>
              <a:spcBef>
                <a:spcPct val="50000"/>
              </a:spcBef>
            </a:pPr>
            <a:r>
              <a:rPr lang="en-US" sz="2800" b="1" dirty="0" smtClean="0">
                <a:solidFill>
                  <a:srgbClr val="FFFFFF"/>
                </a:solidFill>
                <a:latin typeface="Helvetica" pitchFamily="34" charset="0"/>
              </a:rPr>
              <a:t>English is not enough! </a:t>
            </a:r>
            <a:endParaRPr lang="en-US" sz="2800" b="1" dirty="0">
              <a:solidFill>
                <a:srgbClr val="FFFFFF"/>
              </a:solidFill>
              <a:latin typeface="Helvetica" pitchFamily="34" charset="0"/>
            </a:endParaRPr>
          </a:p>
        </p:txBody>
      </p:sp>
      <p:sp>
        <p:nvSpPr>
          <p:cNvPr id="21514" name="Text Box 10"/>
          <p:cNvSpPr txBox="1">
            <a:spLocks noChangeArrowheads="1"/>
          </p:cNvSpPr>
          <p:nvPr/>
        </p:nvSpPr>
        <p:spPr bwMode="auto">
          <a:xfrm>
            <a:off x="358776" y="1052736"/>
            <a:ext cx="4026088" cy="63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defRPr sz="2400">
                <a:solidFill>
                  <a:schemeClr val="tx1"/>
                </a:solidFill>
                <a:latin typeface="Lucida Grande" charset="0"/>
                <a:ea typeface="MS PGothic" pitchFamily="34" charset="-128"/>
              </a:defRPr>
            </a:lvl1pPr>
            <a:lvl2pPr marL="742950" indent="-285750">
              <a:defRPr sz="2400">
                <a:solidFill>
                  <a:schemeClr val="tx1"/>
                </a:solidFill>
                <a:latin typeface="Lucida Grande" charset="0"/>
                <a:ea typeface="MS PGothic" pitchFamily="34" charset="-128"/>
              </a:defRPr>
            </a:lvl2pPr>
            <a:lvl3pPr marL="1143000" indent="-228600">
              <a:defRPr sz="2400">
                <a:solidFill>
                  <a:schemeClr val="tx1"/>
                </a:solidFill>
                <a:latin typeface="Lucida Grande" charset="0"/>
                <a:ea typeface="MS PGothic" pitchFamily="34" charset="-128"/>
              </a:defRPr>
            </a:lvl3pPr>
            <a:lvl4pPr marL="1600200" indent="-228600">
              <a:defRPr sz="2400">
                <a:solidFill>
                  <a:schemeClr val="tx1"/>
                </a:solidFill>
                <a:latin typeface="Lucida Grande" charset="0"/>
                <a:ea typeface="MS PGothic" pitchFamily="34" charset="-128"/>
              </a:defRPr>
            </a:lvl4pPr>
            <a:lvl5pPr marL="2057400" indent="-228600">
              <a:defRPr sz="2400">
                <a:solidFill>
                  <a:schemeClr val="tx1"/>
                </a:solidFill>
                <a:latin typeface="Lucida Grande" charset="0"/>
                <a:ea typeface="MS PGothic" pitchFamily="34" charset="-128"/>
              </a:defRPr>
            </a:lvl5pPr>
            <a:lvl6pPr marL="2514600" indent="-228600" eaLnBrk="0" fontAlgn="base" hangingPunct="0">
              <a:spcBef>
                <a:spcPct val="0"/>
              </a:spcBef>
              <a:spcAft>
                <a:spcPct val="0"/>
              </a:spcAft>
              <a:defRPr sz="2400">
                <a:solidFill>
                  <a:schemeClr val="tx1"/>
                </a:solidFill>
                <a:latin typeface="Lucida Grande" charset="0"/>
                <a:ea typeface="MS PGothic" pitchFamily="34" charset="-128"/>
              </a:defRPr>
            </a:lvl6pPr>
            <a:lvl7pPr marL="2971800" indent="-228600" eaLnBrk="0" fontAlgn="base" hangingPunct="0">
              <a:spcBef>
                <a:spcPct val="0"/>
              </a:spcBef>
              <a:spcAft>
                <a:spcPct val="0"/>
              </a:spcAft>
              <a:defRPr sz="2400">
                <a:solidFill>
                  <a:schemeClr val="tx1"/>
                </a:solidFill>
                <a:latin typeface="Lucida Grande" charset="0"/>
                <a:ea typeface="MS PGothic" pitchFamily="34" charset="-128"/>
              </a:defRPr>
            </a:lvl7pPr>
            <a:lvl8pPr marL="3429000" indent="-228600" eaLnBrk="0" fontAlgn="base" hangingPunct="0">
              <a:spcBef>
                <a:spcPct val="0"/>
              </a:spcBef>
              <a:spcAft>
                <a:spcPct val="0"/>
              </a:spcAft>
              <a:defRPr sz="2400">
                <a:solidFill>
                  <a:schemeClr val="tx1"/>
                </a:solidFill>
                <a:latin typeface="Lucida Grande" charset="0"/>
                <a:ea typeface="MS PGothic" pitchFamily="34" charset="-128"/>
              </a:defRPr>
            </a:lvl8pPr>
            <a:lvl9pPr marL="3886200" indent="-228600" eaLnBrk="0" fontAlgn="base" hangingPunct="0">
              <a:spcBef>
                <a:spcPct val="0"/>
              </a:spcBef>
              <a:spcAft>
                <a:spcPct val="0"/>
              </a:spcAft>
              <a:defRPr sz="2400">
                <a:solidFill>
                  <a:schemeClr val="tx1"/>
                </a:solidFill>
                <a:latin typeface="Lucida Grande" charset="0"/>
                <a:ea typeface="MS PGothic" pitchFamily="34" charset="-128"/>
              </a:defRPr>
            </a:lvl9pPr>
          </a:lstStyle>
          <a:p>
            <a:r>
              <a:rPr lang="en-GB" sz="2000" dirty="0">
                <a:solidFill>
                  <a:srgbClr val="000000"/>
                </a:solidFill>
                <a:latin typeface="Arial" pitchFamily="34" charset="0"/>
              </a:rPr>
              <a:t>What other reasons for learning a language are there</a:t>
            </a:r>
            <a:r>
              <a:rPr lang="en-GB" sz="2000" dirty="0" smtClean="0">
                <a:solidFill>
                  <a:srgbClr val="000000"/>
                </a:solidFill>
                <a:latin typeface="Arial" pitchFamily="34" charset="0"/>
              </a:rPr>
              <a:t>?</a:t>
            </a:r>
          </a:p>
          <a:p>
            <a:r>
              <a:rPr lang="en-GB" sz="2000" dirty="0">
                <a:solidFill>
                  <a:srgbClr val="000000"/>
                </a:solidFill>
                <a:latin typeface="Arial" pitchFamily="34" charset="0"/>
              </a:rPr>
              <a:t>Here are some ideas from university and year 12/13 students</a:t>
            </a:r>
            <a:r>
              <a:rPr lang="en-GB" sz="2000" dirty="0" smtClean="0">
                <a:solidFill>
                  <a:srgbClr val="000000"/>
                </a:solidFill>
                <a:latin typeface="Arial" pitchFamily="34" charset="0"/>
              </a:rPr>
              <a:t>:</a:t>
            </a:r>
          </a:p>
          <a:p>
            <a:endParaRPr lang="en-GB" sz="2000" dirty="0" smtClean="0">
              <a:solidFill>
                <a:srgbClr val="000000"/>
              </a:solidFill>
              <a:latin typeface="Arial" pitchFamily="34" charset="0"/>
            </a:endParaRPr>
          </a:p>
          <a:p>
            <a:r>
              <a:rPr lang="en-GB" sz="2000" dirty="0">
                <a:solidFill>
                  <a:srgbClr val="000000"/>
                </a:solidFill>
                <a:latin typeface="Arial" pitchFamily="34" charset="0"/>
              </a:rPr>
              <a:t>It’s fun • you find out about other people and cultures • knowing a language makes you more employable • they lead you into other subjects • you make new friends • you learn about yourself and your own country • it gives you more confidence • great for holidays! • gives you communication skills…</a:t>
            </a:r>
          </a:p>
          <a:p>
            <a:endParaRPr lang="en-GB" sz="2000" dirty="0">
              <a:solidFill>
                <a:srgbClr val="000000"/>
              </a:solidFill>
              <a:latin typeface="Arial" pitchFamily="34" charset="0"/>
            </a:endParaRPr>
          </a:p>
        </p:txBody>
      </p:sp>
      <p:pic>
        <p:nvPicPr>
          <p:cNvPr id="3" name="Picture 2"/>
          <p:cNvPicPr>
            <a:picLocks noChangeAspect="1"/>
          </p:cNvPicPr>
          <p:nvPr/>
        </p:nvPicPr>
        <p:blipFill rotWithShape="1">
          <a:blip r:embed="rId3"/>
          <a:srcRect l="6247" t="4536" r="-2082" b="9072"/>
          <a:stretch/>
        </p:blipFill>
        <p:spPr>
          <a:xfrm>
            <a:off x="4788024" y="1628800"/>
            <a:ext cx="3313559" cy="4114428"/>
          </a:xfrm>
          <a:prstGeom prst="rect">
            <a:avLst/>
          </a:prstGeom>
        </p:spPr>
      </p:pic>
    </p:spTree>
    <p:extLst>
      <p:ext uri="{BB962C8B-B14F-4D97-AF65-F5344CB8AC3E}">
        <p14:creationId xmlns:p14="http://schemas.microsoft.com/office/powerpoint/2010/main" val="29000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p>
          <a:p>
            <a:endParaRPr lang="en-GB" dirty="0"/>
          </a:p>
          <a:p>
            <a:r>
              <a:rPr lang="en-GB" dirty="0" smtClean="0"/>
              <a:t>                               Larry Lamb, actor in Gavin and Stacey</a:t>
            </a:r>
          </a:p>
          <a:p>
            <a:endParaRPr lang="en-GB" dirty="0"/>
          </a:p>
          <a:p>
            <a:endParaRPr lang="en-GB" dirty="0" smtClean="0"/>
          </a:p>
          <a:p>
            <a:r>
              <a:rPr lang="en-GB" dirty="0" smtClean="0"/>
              <a:t>“</a:t>
            </a:r>
            <a:r>
              <a:rPr lang="en-GB" dirty="0"/>
              <a:t>As a working-class lad from North London, learning French opened up the world for me. My teacher spoke about this intriguing place over the sea called ‘abroad’.  She triggered something in me about learning other languages and finding out about other people. You can’t put a price on that. If ordinary children are discouraged from learning languages, it weakens our society</a:t>
            </a:r>
            <a:r>
              <a:rPr lang="en-GB" dirty="0" smtClean="0"/>
              <a:t>.”</a:t>
            </a:r>
            <a:endParaRPr lang="en-GB" dirty="0"/>
          </a:p>
        </p:txBody>
      </p:sp>
      <p:sp>
        <p:nvSpPr>
          <p:cNvPr id="3" name="Title 2"/>
          <p:cNvSpPr>
            <a:spLocks noGrp="1"/>
          </p:cNvSpPr>
          <p:nvPr>
            <p:ph type="title"/>
          </p:nvPr>
        </p:nvSpPr>
        <p:spPr/>
        <p:txBody>
          <a:bodyPr/>
          <a:lstStyle/>
          <a:p>
            <a:endParaRPr lang="en-GB" dirty="0"/>
          </a:p>
        </p:txBody>
      </p:sp>
      <p:pic>
        <p:nvPicPr>
          <p:cNvPr id="4" name="Picture 3"/>
          <p:cNvPicPr>
            <a:picLocks noChangeAspect="1"/>
          </p:cNvPicPr>
          <p:nvPr/>
        </p:nvPicPr>
        <p:blipFill>
          <a:blip r:embed="rId2"/>
          <a:stretch>
            <a:fillRect/>
          </a:stretch>
        </p:blipFill>
        <p:spPr>
          <a:xfrm>
            <a:off x="827584" y="1111324"/>
            <a:ext cx="2088232" cy="2424386"/>
          </a:xfrm>
          <a:prstGeom prst="rect">
            <a:avLst/>
          </a:prstGeom>
        </p:spPr>
      </p:pic>
    </p:spTree>
    <p:extLst>
      <p:ext uri="{BB962C8B-B14F-4D97-AF65-F5344CB8AC3E}">
        <p14:creationId xmlns:p14="http://schemas.microsoft.com/office/powerpoint/2010/main" val="1179769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1331640" y="1620410"/>
            <a:ext cx="5616575" cy="4537075"/>
          </a:xfrm>
          <a:prstGeom prst="roundRect">
            <a:avLst>
              <a:gd name="adj" fmla="val 16667"/>
            </a:avLst>
          </a:prstGeom>
          <a:solidFill>
            <a:schemeClr val="bg1">
              <a:alpha val="74901"/>
            </a:schemeClr>
          </a:solidFill>
          <a:ln w="25400">
            <a:solidFill>
              <a:srgbClr val="174DBA"/>
            </a:solidFill>
            <a:round/>
            <a:headEnd/>
            <a:tailEnd/>
          </a:ln>
          <a:effectLst/>
        </p:spPr>
        <p:txBody>
          <a:bodyPr wrap="none" anchor="ct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endParaRPr lang="en-US" altLang="en-US"/>
          </a:p>
        </p:txBody>
      </p:sp>
      <p:sp>
        <p:nvSpPr>
          <p:cNvPr id="6147" name="Text Box 3"/>
          <p:cNvSpPr txBox="1">
            <a:spLocks noChangeArrowheads="1"/>
          </p:cNvSpPr>
          <p:nvPr/>
        </p:nvSpPr>
        <p:spPr bwMode="auto">
          <a:xfrm>
            <a:off x="1763440" y="2071562"/>
            <a:ext cx="5184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800" dirty="0">
                <a:solidFill>
                  <a:srgbClr val="FFA71C"/>
                </a:solidFill>
                <a:latin typeface="Trebuchet MS" panose="020B0603020202020204" pitchFamily="34" charset="0"/>
              </a:rPr>
              <a:t>It’s a multilingual world…</a:t>
            </a:r>
          </a:p>
        </p:txBody>
      </p:sp>
      <p:sp>
        <p:nvSpPr>
          <p:cNvPr id="6148" name="Text Box 4"/>
          <p:cNvSpPr txBox="1">
            <a:spLocks noChangeArrowheads="1"/>
          </p:cNvSpPr>
          <p:nvPr/>
        </p:nvSpPr>
        <p:spPr bwMode="auto">
          <a:xfrm>
            <a:off x="1780887" y="2708920"/>
            <a:ext cx="48958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lnSpc>
                <a:spcPct val="90000"/>
              </a:lnSpc>
              <a:spcBef>
                <a:spcPct val="20000"/>
              </a:spcBef>
            </a:pPr>
            <a:r>
              <a:rPr lang="en-GB" altLang="en-US" sz="2000" dirty="0">
                <a:solidFill>
                  <a:srgbClr val="000000"/>
                </a:solidFill>
                <a:latin typeface="Trebuchet MS" panose="020B0603020202020204" pitchFamily="34" charset="0"/>
              </a:rPr>
              <a:t>Did you know there are 6,912 known living languages in the world</a:t>
            </a:r>
            <a:r>
              <a:rPr lang="en-GB" altLang="en-US" sz="2000" dirty="0" smtClean="0">
                <a:solidFill>
                  <a:srgbClr val="000000"/>
                </a:solidFill>
                <a:latin typeface="Trebuchet MS" panose="020B0603020202020204" pitchFamily="34" charset="0"/>
              </a:rPr>
              <a:t>?</a:t>
            </a:r>
          </a:p>
          <a:p>
            <a:pPr algn="l">
              <a:lnSpc>
                <a:spcPct val="90000"/>
              </a:lnSpc>
              <a:spcBef>
                <a:spcPct val="20000"/>
              </a:spcBef>
            </a:pPr>
            <a:endParaRPr lang="en-GB" altLang="en-US" sz="2000" dirty="0">
              <a:solidFill>
                <a:srgbClr val="000000"/>
              </a:solidFill>
              <a:latin typeface="Trebuchet MS" panose="020B0603020202020204" pitchFamily="34" charset="0"/>
            </a:endParaRPr>
          </a:p>
          <a:p>
            <a:pPr algn="l">
              <a:lnSpc>
                <a:spcPct val="90000"/>
              </a:lnSpc>
              <a:spcBef>
                <a:spcPct val="20000"/>
              </a:spcBef>
            </a:pPr>
            <a:endParaRPr lang="en-GB" altLang="en-US" sz="2000" dirty="0">
              <a:solidFill>
                <a:srgbClr val="000000"/>
              </a:solidFill>
              <a:latin typeface="Trebuchet MS" panose="020B0603020202020204" pitchFamily="34" charset="0"/>
            </a:endParaRPr>
          </a:p>
        </p:txBody>
      </p:sp>
      <p:sp>
        <p:nvSpPr>
          <p:cNvPr id="6149" name="Text Box 5"/>
          <p:cNvSpPr txBox="1">
            <a:spLocks noChangeArrowheads="1"/>
          </p:cNvSpPr>
          <p:nvPr/>
        </p:nvSpPr>
        <p:spPr bwMode="auto">
          <a:xfrm>
            <a:off x="1779216" y="3370639"/>
            <a:ext cx="5041949"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spcBef>
                <a:spcPct val="20000"/>
              </a:spcBef>
            </a:pPr>
            <a:r>
              <a:rPr lang="en-GB" altLang="en-US" sz="2000" dirty="0" smtClean="0">
                <a:solidFill>
                  <a:srgbClr val="000000"/>
                </a:solidFill>
                <a:latin typeface="Trebuchet MS" panose="020B0603020202020204" pitchFamily="34" charset="0"/>
              </a:rPr>
              <a:t>Only 11% of the world population speak English at all (about 840 million people out of 7.25 billion)</a:t>
            </a:r>
          </a:p>
          <a:p>
            <a:pPr algn="l">
              <a:spcBef>
                <a:spcPct val="20000"/>
              </a:spcBef>
            </a:pPr>
            <a:r>
              <a:rPr lang="en-GB" altLang="en-US" sz="2000" dirty="0" smtClean="0">
                <a:solidFill>
                  <a:srgbClr val="000000"/>
                </a:solidFill>
                <a:latin typeface="Trebuchet MS" panose="020B0603020202020204" pitchFamily="34" charset="0"/>
              </a:rPr>
              <a:t>Less than 5% speak English as their first language.</a:t>
            </a:r>
          </a:p>
          <a:p>
            <a:pPr algn="l">
              <a:spcBef>
                <a:spcPct val="20000"/>
              </a:spcBef>
            </a:pPr>
            <a:r>
              <a:rPr lang="en-GB" altLang="en-US" sz="2000" dirty="0" smtClean="0">
                <a:solidFill>
                  <a:srgbClr val="000000"/>
                </a:solidFill>
                <a:latin typeface="Trebuchet MS" panose="020B0603020202020204" pitchFamily="34" charset="0"/>
              </a:rPr>
              <a:t>Only 38</a:t>
            </a:r>
            <a:r>
              <a:rPr lang="en-GB" altLang="en-US" sz="2000" dirty="0">
                <a:solidFill>
                  <a:srgbClr val="000000"/>
                </a:solidFill>
                <a:latin typeface="Trebuchet MS" panose="020B0603020202020204" pitchFamily="34" charset="0"/>
              </a:rPr>
              <a:t>% of Brits speak a foreign language (compared to 56% of Europeans</a:t>
            </a:r>
            <a:r>
              <a:rPr lang="en-GB" altLang="en-US" sz="2000" dirty="0" smtClean="0">
                <a:solidFill>
                  <a:srgbClr val="000000"/>
                </a:solidFill>
                <a:latin typeface="Trebuchet MS" panose="020B0603020202020204" pitchFamily="34" charset="0"/>
              </a:rPr>
              <a:t>)</a:t>
            </a:r>
            <a:endParaRPr lang="en-GB" altLang="en-US" sz="200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80273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042988" y="1052513"/>
            <a:ext cx="51847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800" dirty="0">
                <a:solidFill>
                  <a:srgbClr val="FFA71C"/>
                </a:solidFill>
                <a:latin typeface="Trebuchet MS" panose="020B0603020202020204" pitchFamily="34" charset="0"/>
              </a:rPr>
              <a:t>It’s a multilingual </a:t>
            </a:r>
            <a:r>
              <a:rPr lang="en-GB" altLang="en-US" sz="2800" dirty="0" smtClean="0">
                <a:solidFill>
                  <a:srgbClr val="FFA71C"/>
                </a:solidFill>
                <a:latin typeface="Trebuchet MS" panose="020B0603020202020204" pitchFamily="34" charset="0"/>
              </a:rPr>
              <a:t>Europe</a:t>
            </a:r>
            <a:endParaRPr lang="en-GB" altLang="en-US" sz="2800" dirty="0">
              <a:solidFill>
                <a:srgbClr val="FFA71C"/>
              </a:solidFill>
              <a:latin typeface="Trebuchet MS" panose="020B0603020202020204" pitchFamily="34" charset="0"/>
            </a:endParaRPr>
          </a:p>
        </p:txBody>
      </p:sp>
      <p:sp>
        <p:nvSpPr>
          <p:cNvPr id="11289" name="Text Box 25"/>
          <p:cNvSpPr txBox="1">
            <a:spLocks noChangeArrowheads="1"/>
          </p:cNvSpPr>
          <p:nvPr/>
        </p:nvSpPr>
        <p:spPr bwMode="auto">
          <a:xfrm>
            <a:off x="6756400" y="4364038"/>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24%</a:t>
            </a:r>
            <a:endParaRPr lang="en-US" altLang="en-US" sz="2000">
              <a:solidFill>
                <a:srgbClr val="FFFFFF"/>
              </a:solidFill>
              <a:latin typeface="Trebuchet MS" panose="020B0603020202020204" pitchFamily="34" charset="0"/>
            </a:endParaRPr>
          </a:p>
        </p:txBody>
      </p:sp>
      <p:sp>
        <p:nvSpPr>
          <p:cNvPr id="11290" name="Text Box 26"/>
          <p:cNvSpPr txBox="1">
            <a:spLocks noChangeArrowheads="1"/>
          </p:cNvSpPr>
          <p:nvPr/>
        </p:nvSpPr>
        <p:spPr bwMode="auto">
          <a:xfrm>
            <a:off x="6180138" y="5516563"/>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16%</a:t>
            </a:r>
            <a:endParaRPr lang="en-US" altLang="en-US" sz="2000">
              <a:solidFill>
                <a:srgbClr val="FFFFFF"/>
              </a:solidFill>
              <a:latin typeface="Trebuchet MS" panose="020B0603020202020204" pitchFamily="34" charset="0"/>
            </a:endParaRPr>
          </a:p>
        </p:txBody>
      </p:sp>
      <p:sp>
        <p:nvSpPr>
          <p:cNvPr id="11291" name="Text Box 27"/>
          <p:cNvSpPr txBox="1">
            <a:spLocks noChangeArrowheads="1"/>
          </p:cNvSpPr>
          <p:nvPr/>
        </p:nvSpPr>
        <p:spPr bwMode="auto">
          <a:xfrm>
            <a:off x="5113338" y="5372100"/>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16%</a:t>
            </a:r>
            <a:endParaRPr lang="en-US" altLang="en-US" sz="2000">
              <a:solidFill>
                <a:srgbClr val="FFFFFF"/>
              </a:solidFill>
              <a:latin typeface="Trebuchet MS" panose="020B0603020202020204" pitchFamily="34" charset="0"/>
            </a:endParaRPr>
          </a:p>
        </p:txBody>
      </p:sp>
      <p:sp>
        <p:nvSpPr>
          <p:cNvPr id="11292" name="Text Box 28"/>
          <p:cNvSpPr txBox="1">
            <a:spLocks noChangeArrowheads="1"/>
          </p:cNvSpPr>
          <p:nvPr/>
        </p:nvSpPr>
        <p:spPr bwMode="auto">
          <a:xfrm>
            <a:off x="4608513" y="4508500"/>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16%</a:t>
            </a:r>
            <a:endParaRPr lang="en-US" altLang="en-US" sz="2000">
              <a:solidFill>
                <a:srgbClr val="FFFFFF"/>
              </a:solidFill>
              <a:latin typeface="Trebuchet MS" panose="020B0603020202020204" pitchFamily="34" charset="0"/>
            </a:endParaRPr>
          </a:p>
        </p:txBody>
      </p:sp>
      <p:sp>
        <p:nvSpPr>
          <p:cNvPr id="11293" name="Text Box 29"/>
          <p:cNvSpPr txBox="1">
            <a:spLocks noChangeArrowheads="1"/>
          </p:cNvSpPr>
          <p:nvPr/>
        </p:nvSpPr>
        <p:spPr bwMode="auto">
          <a:xfrm>
            <a:off x="6180138" y="3355975"/>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11%</a:t>
            </a:r>
            <a:endParaRPr lang="en-US" altLang="en-US" sz="2000">
              <a:solidFill>
                <a:srgbClr val="FFFFFF"/>
              </a:solidFill>
              <a:latin typeface="Trebuchet MS" panose="020B0603020202020204" pitchFamily="34" charset="0"/>
            </a:endParaRPr>
          </a:p>
        </p:txBody>
      </p:sp>
      <p:sp>
        <p:nvSpPr>
          <p:cNvPr id="11294" name="Text Box 30"/>
          <p:cNvSpPr txBox="1">
            <a:spLocks noChangeArrowheads="1"/>
          </p:cNvSpPr>
          <p:nvPr/>
        </p:nvSpPr>
        <p:spPr bwMode="auto">
          <a:xfrm>
            <a:off x="5375275" y="3355975"/>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a:solidFill>
                  <a:srgbClr val="FFFFFF"/>
                </a:solidFill>
                <a:latin typeface="Trebuchet MS" panose="020B0603020202020204" pitchFamily="34" charset="0"/>
              </a:rPr>
              <a:t>11%</a:t>
            </a:r>
            <a:endParaRPr lang="en-US" altLang="en-US" sz="2000">
              <a:solidFill>
                <a:srgbClr val="FFFFFF"/>
              </a:solidFill>
              <a:latin typeface="Trebuchet MS" panose="020B0603020202020204" pitchFamily="34" charset="0"/>
            </a:endParaRPr>
          </a:p>
        </p:txBody>
      </p:sp>
      <p:sp>
        <p:nvSpPr>
          <p:cNvPr id="11295" name="Text Box 31"/>
          <p:cNvSpPr txBox="1">
            <a:spLocks noChangeArrowheads="1"/>
          </p:cNvSpPr>
          <p:nvPr/>
        </p:nvSpPr>
        <p:spPr bwMode="auto">
          <a:xfrm>
            <a:off x="4872038" y="3716338"/>
            <a:ext cx="469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dirty="0">
                <a:solidFill>
                  <a:srgbClr val="FFFFFF"/>
                </a:solidFill>
                <a:latin typeface="Trebuchet MS" panose="020B0603020202020204" pitchFamily="34" charset="0"/>
              </a:rPr>
              <a:t>6%</a:t>
            </a:r>
            <a:endParaRPr lang="en-US" altLang="en-US" sz="2000" dirty="0">
              <a:solidFill>
                <a:srgbClr val="FFFFFF"/>
              </a:solidFill>
              <a:latin typeface="Trebuchet MS" panose="020B0603020202020204" pitchFamily="34" charset="0"/>
            </a:endParaRPr>
          </a:p>
        </p:txBody>
      </p:sp>
      <p:pic>
        <p:nvPicPr>
          <p:cNvPr id="2" name="Picture 1"/>
          <p:cNvPicPr>
            <a:picLocks noChangeAspect="1"/>
          </p:cNvPicPr>
          <p:nvPr/>
        </p:nvPicPr>
        <p:blipFill rotWithShape="1">
          <a:blip r:embed="rId3"/>
          <a:srcRect l="-1203" r="1449"/>
          <a:stretch/>
        </p:blipFill>
        <p:spPr>
          <a:xfrm>
            <a:off x="1187624" y="1772816"/>
            <a:ext cx="5976664" cy="4876801"/>
          </a:xfrm>
          <a:prstGeom prst="rect">
            <a:avLst/>
          </a:prstGeom>
        </p:spPr>
      </p:pic>
    </p:spTree>
    <p:extLst>
      <p:ext uri="{BB962C8B-B14F-4D97-AF65-F5344CB8AC3E}">
        <p14:creationId xmlns:p14="http://schemas.microsoft.com/office/powerpoint/2010/main" val="2711787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89"/>
                                        </p:tgtEl>
                                        <p:attrNameLst>
                                          <p:attrName>style.visibility</p:attrName>
                                        </p:attrNameLst>
                                      </p:cBhvr>
                                      <p:to>
                                        <p:strVal val="visible"/>
                                      </p:to>
                                    </p:set>
                                    <p:animEffect transition="in" filter="fade">
                                      <p:cBhvr>
                                        <p:cTn id="7" dur="1000"/>
                                        <p:tgtEl>
                                          <p:spTgt spid="112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90"/>
                                        </p:tgtEl>
                                        <p:attrNameLst>
                                          <p:attrName>style.visibility</p:attrName>
                                        </p:attrNameLst>
                                      </p:cBhvr>
                                      <p:to>
                                        <p:strVal val="visible"/>
                                      </p:to>
                                    </p:set>
                                    <p:animEffect transition="in" filter="fade">
                                      <p:cBhvr>
                                        <p:cTn id="10" dur="1000"/>
                                        <p:tgtEl>
                                          <p:spTgt spid="112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291"/>
                                        </p:tgtEl>
                                        <p:attrNameLst>
                                          <p:attrName>style.visibility</p:attrName>
                                        </p:attrNameLst>
                                      </p:cBhvr>
                                      <p:to>
                                        <p:strVal val="visible"/>
                                      </p:to>
                                    </p:set>
                                    <p:animEffect transition="in" filter="fade">
                                      <p:cBhvr>
                                        <p:cTn id="13" dur="1000"/>
                                        <p:tgtEl>
                                          <p:spTgt spid="1129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292"/>
                                        </p:tgtEl>
                                        <p:attrNameLst>
                                          <p:attrName>style.visibility</p:attrName>
                                        </p:attrNameLst>
                                      </p:cBhvr>
                                      <p:to>
                                        <p:strVal val="visible"/>
                                      </p:to>
                                    </p:set>
                                    <p:animEffect transition="in" filter="fade">
                                      <p:cBhvr>
                                        <p:cTn id="16" dur="1000"/>
                                        <p:tgtEl>
                                          <p:spTgt spid="1129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295"/>
                                        </p:tgtEl>
                                        <p:attrNameLst>
                                          <p:attrName>style.visibility</p:attrName>
                                        </p:attrNameLst>
                                      </p:cBhvr>
                                      <p:to>
                                        <p:strVal val="visible"/>
                                      </p:to>
                                    </p:set>
                                    <p:animEffect transition="in" filter="fade">
                                      <p:cBhvr>
                                        <p:cTn id="19" dur="1000"/>
                                        <p:tgtEl>
                                          <p:spTgt spid="112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294"/>
                                        </p:tgtEl>
                                        <p:attrNameLst>
                                          <p:attrName>style.visibility</p:attrName>
                                        </p:attrNameLst>
                                      </p:cBhvr>
                                      <p:to>
                                        <p:strVal val="visible"/>
                                      </p:to>
                                    </p:set>
                                    <p:animEffect transition="in" filter="fade">
                                      <p:cBhvr>
                                        <p:cTn id="22" dur="1000"/>
                                        <p:tgtEl>
                                          <p:spTgt spid="1129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93"/>
                                        </p:tgtEl>
                                        <p:attrNameLst>
                                          <p:attrName>style.visibility</p:attrName>
                                        </p:attrNameLst>
                                      </p:cBhvr>
                                      <p:to>
                                        <p:strVal val="visible"/>
                                      </p:to>
                                    </p:set>
                                    <p:animEffect transition="in" filter="fade">
                                      <p:cBhvr>
                                        <p:cTn id="25" dur="1000"/>
                                        <p:tgtEl>
                                          <p:spTgt spid="11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9" grpId="0"/>
      <p:bldP spid="11290" grpId="0"/>
      <p:bldP spid="11291" grpId="0"/>
      <p:bldP spid="11292" grpId="0"/>
      <p:bldP spid="11293" grpId="0"/>
      <p:bldP spid="11294" grpId="0"/>
      <p:bldP spid="112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7"/>
          <p:cNvSpPr txBox="1">
            <a:spLocks noChangeArrowheads="1"/>
          </p:cNvSpPr>
          <p:nvPr/>
        </p:nvSpPr>
        <p:spPr bwMode="auto">
          <a:xfrm>
            <a:off x="358775" y="557213"/>
            <a:ext cx="5181600"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nSpc>
                <a:spcPct val="80000"/>
              </a:lnSpc>
              <a:spcBef>
                <a:spcPct val="50000"/>
              </a:spcBef>
              <a:buFontTx/>
              <a:buNone/>
            </a:pPr>
            <a:r>
              <a:rPr lang="en-US" altLang="en-US" sz="2400" dirty="0" smtClean="0">
                <a:solidFill>
                  <a:srgbClr val="FFFFFF"/>
                </a:solidFill>
                <a:latin typeface="Arial" pitchFamily="34" charset="0"/>
                <a:cs typeface="Arial" pitchFamily="34" charset="0"/>
              </a:rPr>
              <a:t>Why study languages</a:t>
            </a:r>
            <a:endParaRPr lang="en-US" altLang="en-US" sz="2400" dirty="0">
              <a:solidFill>
                <a:srgbClr val="FFFFFF"/>
              </a:solidFill>
              <a:latin typeface="Arial" pitchFamily="34" charset="0"/>
              <a:cs typeface="Arial" pitchFamily="34" charset="0"/>
            </a:endParaRPr>
          </a:p>
        </p:txBody>
      </p:sp>
      <p:pic>
        <p:nvPicPr>
          <p:cNvPr id="8199" name="Picture 10" descr="Logo redrawn 4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388" y="347663"/>
            <a:ext cx="1809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1259632" y="1601083"/>
            <a:ext cx="2618510" cy="1115291"/>
          </a:xfrm>
          <a:prstGeom prst="wedgeRoundRectCallout">
            <a:avLst>
              <a:gd name="adj1" fmla="val 51653"/>
              <a:gd name="adj2" fmla="val 9355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400" dirty="0" smtClean="0">
                <a:solidFill>
                  <a:srgbClr val="000000"/>
                </a:solidFill>
              </a:rPr>
              <a:t>Do I want to go abroad?</a:t>
            </a:r>
            <a:endParaRPr lang="en-GB" sz="2400" dirty="0">
              <a:solidFill>
                <a:srgbClr val="000000"/>
              </a:solidFill>
            </a:endParaRPr>
          </a:p>
        </p:txBody>
      </p:sp>
      <p:sp>
        <p:nvSpPr>
          <p:cNvPr id="11" name="Rounded Rectangular Callout 10"/>
          <p:cNvSpPr/>
          <p:nvPr/>
        </p:nvSpPr>
        <p:spPr>
          <a:xfrm>
            <a:off x="5503000" y="2716374"/>
            <a:ext cx="2725678" cy="1256280"/>
          </a:xfrm>
          <a:prstGeom prst="wedgeRoundRectCallout">
            <a:avLst>
              <a:gd name="adj1" fmla="val 8268"/>
              <a:gd name="adj2" fmla="val 114674"/>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dirty="0" smtClean="0">
                <a:solidFill>
                  <a:srgbClr val="000000"/>
                </a:solidFill>
              </a:rPr>
              <a:t>Do I want to meet lots of interesting and exciting people?</a:t>
            </a:r>
            <a:endParaRPr lang="en-GB" sz="2000" dirty="0">
              <a:solidFill>
                <a:srgbClr val="000000"/>
              </a:solidFill>
            </a:endParaRPr>
          </a:p>
        </p:txBody>
      </p:sp>
      <p:sp>
        <p:nvSpPr>
          <p:cNvPr id="12" name="Rounded Rectangular Callout 11"/>
          <p:cNvSpPr/>
          <p:nvPr/>
        </p:nvSpPr>
        <p:spPr>
          <a:xfrm>
            <a:off x="467544" y="3068961"/>
            <a:ext cx="2766408" cy="1439430"/>
          </a:xfrm>
          <a:prstGeom prst="wedgeRoundRectCallout">
            <a:avLst>
              <a:gd name="adj1" fmla="val -33002"/>
              <a:gd name="adj2" fmla="val 96040"/>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000" dirty="0" smtClean="0">
                <a:solidFill>
                  <a:srgbClr val="FFFFFF"/>
                </a:solidFill>
              </a:rPr>
              <a:t>Do I want to study a variety of topics and subjects at university?</a:t>
            </a:r>
            <a:endParaRPr lang="en-GB" sz="2000" dirty="0">
              <a:solidFill>
                <a:srgbClr val="FFFFFF"/>
              </a:solidFill>
            </a:endParaRPr>
          </a:p>
        </p:txBody>
      </p:sp>
      <p:sp>
        <p:nvSpPr>
          <p:cNvPr id="13" name="Rounded Rectangular Callout 12"/>
          <p:cNvSpPr/>
          <p:nvPr/>
        </p:nvSpPr>
        <p:spPr>
          <a:xfrm>
            <a:off x="4933661" y="4880748"/>
            <a:ext cx="2857356" cy="1115291"/>
          </a:xfrm>
          <a:prstGeom prst="wedgeRoundRectCallout">
            <a:avLst>
              <a:gd name="adj1" fmla="val -46099"/>
              <a:gd name="adj2" fmla="val 9378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000" dirty="0" smtClean="0">
                <a:solidFill>
                  <a:srgbClr val="000000"/>
                </a:solidFill>
              </a:rPr>
              <a:t>Do I want to have an excellent and well paid job?</a:t>
            </a:r>
            <a:endParaRPr lang="en-GB" sz="2000" dirty="0">
              <a:solidFill>
                <a:srgbClr val="000000"/>
              </a:solidFill>
            </a:endParaRPr>
          </a:p>
        </p:txBody>
      </p:sp>
      <p:sp>
        <p:nvSpPr>
          <p:cNvPr id="14" name="Rounded Rectangular Callout 13"/>
          <p:cNvSpPr/>
          <p:nvPr/>
        </p:nvSpPr>
        <p:spPr>
          <a:xfrm>
            <a:off x="1403648" y="4932656"/>
            <a:ext cx="2857356" cy="1115291"/>
          </a:xfrm>
          <a:prstGeom prst="wedgeRoundRectCallout">
            <a:avLst>
              <a:gd name="adj1" fmla="val 46845"/>
              <a:gd name="adj2" fmla="val 82376"/>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000" dirty="0" smtClean="0">
                <a:solidFill>
                  <a:srgbClr val="FFFFFF"/>
                </a:solidFill>
              </a:rPr>
              <a:t>Do I want to have a highly useful skill?</a:t>
            </a:r>
            <a:endParaRPr lang="en-GB" sz="2000" dirty="0">
              <a:solidFill>
                <a:srgbClr val="FFFFFF"/>
              </a:solidFill>
            </a:endParaRPr>
          </a:p>
        </p:txBody>
      </p:sp>
      <p:sp>
        <p:nvSpPr>
          <p:cNvPr id="15" name="Rounded Rectangular Callout 14"/>
          <p:cNvSpPr/>
          <p:nvPr/>
        </p:nvSpPr>
        <p:spPr>
          <a:xfrm>
            <a:off x="4355976" y="1265294"/>
            <a:ext cx="2618510" cy="1115291"/>
          </a:xfrm>
          <a:prstGeom prst="wedgeRoundRectCallout">
            <a:avLst>
              <a:gd name="adj1" fmla="val -53621"/>
              <a:gd name="adj2" fmla="val 85451"/>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2000" dirty="0" smtClean="0">
                <a:solidFill>
                  <a:srgbClr val="FFFFFF"/>
                </a:solidFill>
              </a:rPr>
              <a:t>Do I want to start a successful business?</a:t>
            </a:r>
            <a:endParaRPr lang="en-GB" sz="2000" dirty="0">
              <a:solidFill>
                <a:srgbClr val="FFFFFF"/>
              </a:solidFill>
            </a:endParaRPr>
          </a:p>
        </p:txBody>
      </p:sp>
    </p:spTree>
    <p:extLst>
      <p:ext uri="{BB962C8B-B14F-4D97-AF65-F5344CB8AC3E}">
        <p14:creationId xmlns:p14="http://schemas.microsoft.com/office/powerpoint/2010/main" val="2873148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971600" y="1484784"/>
            <a:ext cx="6769100" cy="5113337"/>
          </a:xfrm>
          <a:prstGeom prst="roundRect">
            <a:avLst>
              <a:gd name="adj" fmla="val 16667"/>
            </a:avLst>
          </a:prstGeom>
          <a:solidFill>
            <a:schemeClr val="bg1">
              <a:alpha val="74901"/>
            </a:schemeClr>
          </a:solidFill>
          <a:ln w="25400">
            <a:solidFill>
              <a:srgbClr val="A82F08"/>
            </a:solidFill>
            <a:round/>
            <a:headEnd/>
            <a:tailEnd/>
          </a:ln>
          <a:effectLst/>
        </p:spPr>
        <p:txBody>
          <a:bodyPr wrap="none" anchor="ct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endParaRPr lang="en-US" altLang="en-US"/>
          </a:p>
        </p:txBody>
      </p:sp>
      <p:sp>
        <p:nvSpPr>
          <p:cNvPr id="17411" name="Text Box 3"/>
          <p:cNvSpPr txBox="1">
            <a:spLocks noChangeArrowheads="1"/>
          </p:cNvSpPr>
          <p:nvPr/>
        </p:nvSpPr>
        <p:spPr bwMode="auto">
          <a:xfrm>
            <a:off x="2051720" y="1910645"/>
            <a:ext cx="6626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800" dirty="0" smtClean="0">
                <a:solidFill>
                  <a:srgbClr val="FFA71C"/>
                </a:solidFill>
                <a:latin typeface="Trebuchet MS" panose="020B0603020202020204" pitchFamily="34" charset="0"/>
              </a:rPr>
              <a:t>Stand out from the crowd!</a:t>
            </a:r>
            <a:endParaRPr lang="en-GB" altLang="en-US" sz="2800" dirty="0">
              <a:solidFill>
                <a:srgbClr val="FFA71C"/>
              </a:solidFill>
              <a:latin typeface="Trebuchet MS" panose="020B0603020202020204" pitchFamily="34" charset="0"/>
            </a:endParaRPr>
          </a:p>
        </p:txBody>
      </p:sp>
      <p:sp>
        <p:nvSpPr>
          <p:cNvPr id="17412" name="Text Box 4"/>
          <p:cNvSpPr txBox="1">
            <a:spLocks noChangeArrowheads="1"/>
          </p:cNvSpPr>
          <p:nvPr/>
        </p:nvSpPr>
        <p:spPr bwMode="auto">
          <a:xfrm>
            <a:off x="541338" y="2276475"/>
            <a:ext cx="61928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endParaRPr lang="en-GB" altLang="en-US" sz="2000" dirty="0">
              <a:solidFill>
                <a:srgbClr val="000000"/>
              </a:solidFill>
              <a:latin typeface="Trebuchet MS" panose="020B0603020202020204" pitchFamily="34" charset="0"/>
            </a:endParaRPr>
          </a:p>
        </p:txBody>
      </p:sp>
      <p:sp>
        <p:nvSpPr>
          <p:cNvPr id="35845" name="Text Box 5"/>
          <p:cNvSpPr txBox="1">
            <a:spLocks noChangeArrowheads="1"/>
          </p:cNvSpPr>
          <p:nvPr/>
        </p:nvSpPr>
        <p:spPr bwMode="auto">
          <a:xfrm>
            <a:off x="468313" y="4365625"/>
            <a:ext cx="5111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buFontTx/>
              <a:buChar char="•"/>
            </a:pPr>
            <a:endParaRPr lang="en-US" altLang="en-US" sz="2000">
              <a:solidFill>
                <a:srgbClr val="FFFFFF"/>
              </a:solidFill>
              <a:latin typeface="Trebuchet MS" panose="020B0603020202020204" pitchFamily="34" charset="0"/>
            </a:endParaRPr>
          </a:p>
        </p:txBody>
      </p:sp>
      <p:sp>
        <p:nvSpPr>
          <p:cNvPr id="17414" name="Text Box 6"/>
          <p:cNvSpPr txBox="1">
            <a:spLocks noChangeArrowheads="1"/>
          </p:cNvSpPr>
          <p:nvPr/>
        </p:nvSpPr>
        <p:spPr bwMode="auto">
          <a:xfrm>
            <a:off x="539750" y="5445125"/>
            <a:ext cx="57594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endParaRPr lang="en-US" altLang="en-US" sz="2000" dirty="0">
              <a:solidFill>
                <a:srgbClr val="000000"/>
              </a:solidFill>
              <a:latin typeface="Trebuchet MS" panose="020B0603020202020204" pitchFamily="34" charset="0"/>
            </a:endParaRPr>
          </a:p>
        </p:txBody>
      </p:sp>
      <p:sp>
        <p:nvSpPr>
          <p:cNvPr id="2" name="TextBox 1"/>
          <p:cNvSpPr txBox="1"/>
          <p:nvPr/>
        </p:nvSpPr>
        <p:spPr>
          <a:xfrm>
            <a:off x="1692226" y="3980155"/>
            <a:ext cx="6048474" cy="2585323"/>
          </a:xfrm>
          <a:prstGeom prst="rect">
            <a:avLst/>
          </a:prstGeom>
          <a:noFill/>
        </p:spPr>
        <p:txBody>
          <a:bodyPr wrap="square" rtlCol="0">
            <a:spAutoFit/>
          </a:bodyPr>
          <a:lstStyle/>
          <a:p>
            <a:endParaRPr lang="en-GB" dirty="0" smtClean="0">
              <a:solidFill>
                <a:srgbClr val="000000"/>
              </a:solidFill>
            </a:endParaRPr>
          </a:p>
          <a:p>
            <a:endParaRPr lang="en-GB" dirty="0" smtClean="0">
              <a:solidFill>
                <a:srgbClr val="000000"/>
              </a:solidFill>
            </a:endParaRPr>
          </a:p>
          <a:p>
            <a:r>
              <a:rPr lang="en-GB" dirty="0"/>
              <a:t>Only a third (34%) of businesses rate as satisfactory the foreign language skills of school and college leavers entering the jobs market, with the major EU languages of French (51%), German (47%) and Spanish (45%) most commonly mentioned as in demand</a:t>
            </a:r>
            <a:r>
              <a:rPr lang="en-GB" dirty="0" smtClean="0"/>
              <a:t>.</a:t>
            </a:r>
          </a:p>
          <a:p>
            <a:endParaRPr lang="en-GB" dirty="0" smtClean="0"/>
          </a:p>
          <a:p>
            <a:r>
              <a:rPr lang="en-GB" sz="900" dirty="0"/>
              <a:t>British Council, Language Trends 2018: Language Teaching in Primary and Secondary Schools in England, June 2018, p 9.</a:t>
            </a:r>
            <a:endParaRPr lang="en-GB" sz="900" dirty="0">
              <a:solidFill>
                <a:srgbClr val="000000"/>
              </a:solidFill>
            </a:endParaRPr>
          </a:p>
        </p:txBody>
      </p:sp>
      <p:pic>
        <p:nvPicPr>
          <p:cNvPr id="3" name="Picture 2"/>
          <p:cNvPicPr>
            <a:picLocks noChangeAspect="1"/>
          </p:cNvPicPr>
          <p:nvPr/>
        </p:nvPicPr>
        <p:blipFill>
          <a:blip r:embed="rId3"/>
          <a:stretch>
            <a:fillRect/>
          </a:stretch>
        </p:blipFill>
        <p:spPr>
          <a:xfrm>
            <a:off x="1771650" y="1611694"/>
            <a:ext cx="4962525" cy="2971800"/>
          </a:xfrm>
          <a:prstGeom prst="rect">
            <a:avLst/>
          </a:prstGeom>
        </p:spPr>
      </p:pic>
    </p:spTree>
    <p:extLst>
      <p:ext uri="{BB962C8B-B14F-4D97-AF65-F5344CB8AC3E}">
        <p14:creationId xmlns:p14="http://schemas.microsoft.com/office/powerpoint/2010/main" val="2122365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1187624" y="1556792"/>
            <a:ext cx="6769100" cy="5113337"/>
          </a:xfrm>
          <a:prstGeom prst="roundRect">
            <a:avLst>
              <a:gd name="adj" fmla="val 16667"/>
            </a:avLst>
          </a:prstGeom>
          <a:solidFill>
            <a:schemeClr val="bg1">
              <a:alpha val="74901"/>
            </a:schemeClr>
          </a:solidFill>
          <a:ln w="25400">
            <a:solidFill>
              <a:srgbClr val="A82F08"/>
            </a:solidFill>
            <a:round/>
            <a:headEnd/>
            <a:tailEnd/>
          </a:ln>
          <a:effectLst/>
        </p:spPr>
        <p:txBody>
          <a:bodyPr wrap="none" anchor="ct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endParaRPr lang="en-US" altLang="en-US"/>
          </a:p>
        </p:txBody>
      </p:sp>
      <p:sp>
        <p:nvSpPr>
          <p:cNvPr id="17411" name="Text Box 3"/>
          <p:cNvSpPr txBox="1">
            <a:spLocks noChangeArrowheads="1"/>
          </p:cNvSpPr>
          <p:nvPr/>
        </p:nvSpPr>
        <p:spPr bwMode="auto">
          <a:xfrm>
            <a:off x="1475656" y="1798389"/>
            <a:ext cx="6626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800" dirty="0">
                <a:solidFill>
                  <a:srgbClr val="FFA71C"/>
                </a:solidFill>
                <a:latin typeface="Trebuchet MS" panose="020B0603020202020204" pitchFamily="34" charset="0"/>
              </a:rPr>
              <a:t>Employability: give yourself the edge</a:t>
            </a:r>
          </a:p>
        </p:txBody>
      </p:sp>
      <p:sp>
        <p:nvSpPr>
          <p:cNvPr id="17412" name="Text Box 4"/>
          <p:cNvSpPr txBox="1">
            <a:spLocks noChangeArrowheads="1"/>
          </p:cNvSpPr>
          <p:nvPr/>
        </p:nvSpPr>
        <p:spPr bwMode="auto">
          <a:xfrm>
            <a:off x="1475755" y="2305050"/>
            <a:ext cx="619283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dirty="0">
                <a:solidFill>
                  <a:srgbClr val="000000"/>
                </a:solidFill>
                <a:latin typeface="Trebuchet MS" panose="020B0603020202020204" pitchFamily="34" charset="0"/>
              </a:rPr>
              <a:t>This is what a top employer said he is looking for in a new employee:</a:t>
            </a:r>
          </a:p>
          <a:p>
            <a:pPr algn="l">
              <a:buFontTx/>
              <a:buChar char="•"/>
            </a:pPr>
            <a:r>
              <a:rPr lang="en-GB" altLang="en-US" sz="2000" dirty="0">
                <a:solidFill>
                  <a:srgbClr val="000000"/>
                </a:solidFill>
                <a:latin typeface="Trebuchet MS" panose="020B0603020202020204" pitchFamily="34" charset="0"/>
              </a:rPr>
              <a:t> social skills</a:t>
            </a:r>
          </a:p>
          <a:p>
            <a:pPr algn="l">
              <a:buFontTx/>
              <a:buChar char="•"/>
            </a:pPr>
            <a:r>
              <a:rPr lang="en-GB" altLang="en-US" sz="2000" dirty="0">
                <a:solidFill>
                  <a:srgbClr val="000000"/>
                </a:solidFill>
                <a:latin typeface="Trebuchet MS" panose="020B0603020202020204" pitchFamily="34" charset="0"/>
              </a:rPr>
              <a:t> ability to work in a team</a:t>
            </a:r>
          </a:p>
          <a:p>
            <a:pPr algn="l">
              <a:buFontTx/>
              <a:buChar char="•"/>
            </a:pPr>
            <a:r>
              <a:rPr lang="en-GB" altLang="en-US" sz="2000" dirty="0">
                <a:solidFill>
                  <a:srgbClr val="000000"/>
                </a:solidFill>
                <a:latin typeface="Trebuchet MS" panose="020B0603020202020204" pitchFamily="34" charset="0"/>
              </a:rPr>
              <a:t> communication skills </a:t>
            </a:r>
          </a:p>
          <a:p>
            <a:pPr algn="l">
              <a:buFontTx/>
              <a:buChar char="•"/>
            </a:pPr>
            <a:r>
              <a:rPr lang="en-GB" altLang="en-US" sz="2000" dirty="0">
                <a:solidFill>
                  <a:srgbClr val="000000"/>
                </a:solidFill>
                <a:latin typeface="Trebuchet MS" panose="020B0603020202020204" pitchFamily="34" charset="0"/>
              </a:rPr>
              <a:t> problem-solving skills</a:t>
            </a:r>
          </a:p>
          <a:p>
            <a:pPr algn="l">
              <a:buFontTx/>
              <a:buChar char="•"/>
            </a:pPr>
            <a:r>
              <a:rPr lang="en-GB" altLang="en-US" sz="2000" dirty="0">
                <a:solidFill>
                  <a:srgbClr val="000000"/>
                </a:solidFill>
                <a:latin typeface="Trebuchet MS" panose="020B0603020202020204" pitchFamily="34" charset="0"/>
              </a:rPr>
              <a:t> confidence</a:t>
            </a:r>
          </a:p>
          <a:p>
            <a:pPr algn="l">
              <a:buFontTx/>
              <a:buChar char="•"/>
            </a:pPr>
            <a:r>
              <a:rPr lang="en-GB" altLang="en-US" sz="2000" dirty="0">
                <a:solidFill>
                  <a:srgbClr val="000000"/>
                </a:solidFill>
                <a:latin typeface="Trebuchet MS" panose="020B0603020202020204" pitchFamily="34" charset="0"/>
              </a:rPr>
              <a:t> experience</a:t>
            </a:r>
          </a:p>
          <a:p>
            <a:pPr algn="l">
              <a:buFontTx/>
              <a:buChar char="•"/>
            </a:pPr>
            <a:r>
              <a:rPr lang="en-GB" altLang="en-US" sz="2000" dirty="0">
                <a:solidFill>
                  <a:srgbClr val="000000"/>
                </a:solidFill>
                <a:latin typeface="Trebuchet MS" panose="020B0603020202020204" pitchFamily="34" charset="0"/>
              </a:rPr>
              <a:t> open mindedness</a:t>
            </a:r>
          </a:p>
          <a:p>
            <a:pPr algn="l">
              <a:buFontTx/>
              <a:buChar char="•"/>
            </a:pPr>
            <a:r>
              <a:rPr lang="en-GB" altLang="en-US" sz="2000" dirty="0">
                <a:solidFill>
                  <a:srgbClr val="000000"/>
                </a:solidFill>
                <a:latin typeface="Trebuchet MS" panose="020B0603020202020204" pitchFamily="34" charset="0"/>
              </a:rPr>
              <a:t> flexibility</a:t>
            </a:r>
          </a:p>
        </p:txBody>
      </p:sp>
      <p:sp>
        <p:nvSpPr>
          <p:cNvPr id="35845" name="Text Box 5"/>
          <p:cNvSpPr txBox="1">
            <a:spLocks noChangeArrowheads="1"/>
          </p:cNvSpPr>
          <p:nvPr/>
        </p:nvSpPr>
        <p:spPr bwMode="auto">
          <a:xfrm>
            <a:off x="468313" y="4365625"/>
            <a:ext cx="5111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buFontTx/>
              <a:buChar char="•"/>
            </a:pPr>
            <a:endParaRPr lang="en-US" altLang="en-US" sz="2000">
              <a:solidFill>
                <a:srgbClr val="FFFFFF"/>
              </a:solidFill>
              <a:latin typeface="Trebuchet MS" panose="020B0603020202020204" pitchFamily="34" charset="0"/>
            </a:endParaRPr>
          </a:p>
        </p:txBody>
      </p:sp>
      <p:sp>
        <p:nvSpPr>
          <p:cNvPr id="17414" name="Text Box 6"/>
          <p:cNvSpPr txBox="1">
            <a:spLocks noChangeArrowheads="1"/>
          </p:cNvSpPr>
          <p:nvPr/>
        </p:nvSpPr>
        <p:spPr bwMode="auto">
          <a:xfrm>
            <a:off x="1619672" y="5392464"/>
            <a:ext cx="5759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rgbClr val="008CB4"/>
                </a:solidFill>
                <a:latin typeface="Arial" panose="020B0604020202020204" pitchFamily="34" charset="0"/>
              </a:defRPr>
            </a:lvl1pPr>
            <a:lvl2pPr marL="742950" indent="-285750" algn="ctr">
              <a:defRPr>
                <a:solidFill>
                  <a:srgbClr val="008CB4"/>
                </a:solidFill>
                <a:latin typeface="Arial" panose="020B0604020202020204" pitchFamily="34" charset="0"/>
              </a:defRPr>
            </a:lvl2pPr>
            <a:lvl3pPr marL="1143000" indent="-228600" algn="ctr">
              <a:defRPr>
                <a:solidFill>
                  <a:srgbClr val="008CB4"/>
                </a:solidFill>
                <a:latin typeface="Arial" panose="020B0604020202020204" pitchFamily="34" charset="0"/>
              </a:defRPr>
            </a:lvl3pPr>
            <a:lvl4pPr marL="1600200" indent="-228600" algn="ctr">
              <a:defRPr>
                <a:solidFill>
                  <a:srgbClr val="008CB4"/>
                </a:solidFill>
                <a:latin typeface="Arial" panose="020B0604020202020204" pitchFamily="34" charset="0"/>
              </a:defRPr>
            </a:lvl4pPr>
            <a:lvl5pPr marL="2057400" indent="-228600" algn="ctr">
              <a:defRPr>
                <a:solidFill>
                  <a:srgbClr val="008CB4"/>
                </a:solidFill>
                <a:latin typeface="Arial" panose="020B0604020202020204" pitchFamily="34" charset="0"/>
              </a:defRPr>
            </a:lvl5pPr>
            <a:lvl6pPr marL="2514600" indent="-228600" algn="ctr" eaLnBrk="0" fontAlgn="base" hangingPunct="0">
              <a:spcBef>
                <a:spcPct val="0"/>
              </a:spcBef>
              <a:spcAft>
                <a:spcPct val="0"/>
              </a:spcAft>
              <a:defRPr>
                <a:solidFill>
                  <a:srgbClr val="008CB4"/>
                </a:solidFill>
                <a:latin typeface="Arial" panose="020B0604020202020204" pitchFamily="34" charset="0"/>
              </a:defRPr>
            </a:lvl6pPr>
            <a:lvl7pPr marL="2971800" indent="-228600" algn="ctr" eaLnBrk="0" fontAlgn="base" hangingPunct="0">
              <a:spcBef>
                <a:spcPct val="0"/>
              </a:spcBef>
              <a:spcAft>
                <a:spcPct val="0"/>
              </a:spcAft>
              <a:defRPr>
                <a:solidFill>
                  <a:srgbClr val="008CB4"/>
                </a:solidFill>
                <a:latin typeface="Arial" panose="020B0604020202020204" pitchFamily="34" charset="0"/>
              </a:defRPr>
            </a:lvl7pPr>
            <a:lvl8pPr marL="3429000" indent="-228600" algn="ctr" eaLnBrk="0" fontAlgn="base" hangingPunct="0">
              <a:spcBef>
                <a:spcPct val="0"/>
              </a:spcBef>
              <a:spcAft>
                <a:spcPct val="0"/>
              </a:spcAft>
              <a:defRPr>
                <a:solidFill>
                  <a:srgbClr val="008CB4"/>
                </a:solidFill>
                <a:latin typeface="Arial" panose="020B0604020202020204" pitchFamily="34" charset="0"/>
              </a:defRPr>
            </a:lvl8pPr>
            <a:lvl9pPr marL="3886200" indent="-228600" algn="ctr" eaLnBrk="0" fontAlgn="base" hangingPunct="0">
              <a:spcBef>
                <a:spcPct val="0"/>
              </a:spcBef>
              <a:spcAft>
                <a:spcPct val="0"/>
              </a:spcAft>
              <a:defRPr>
                <a:solidFill>
                  <a:srgbClr val="008CB4"/>
                </a:solidFill>
                <a:latin typeface="Arial" panose="020B0604020202020204" pitchFamily="34" charset="0"/>
              </a:defRPr>
            </a:lvl9pPr>
          </a:lstStyle>
          <a:p>
            <a:pPr algn="l"/>
            <a:r>
              <a:rPr lang="en-GB" altLang="en-US" sz="2000" dirty="0">
                <a:solidFill>
                  <a:srgbClr val="000000"/>
                </a:solidFill>
                <a:latin typeface="Trebuchet MS" panose="020B0603020202020204" pitchFamily="34" charset="0"/>
              </a:rPr>
              <a:t>Learning languages gives you these skills</a:t>
            </a:r>
          </a:p>
          <a:p>
            <a:pPr algn="l"/>
            <a:r>
              <a:rPr lang="en-GB" altLang="en-US" sz="2000" dirty="0">
                <a:solidFill>
                  <a:srgbClr val="000000"/>
                </a:solidFill>
                <a:latin typeface="Trebuchet MS" panose="020B0603020202020204" pitchFamily="34" charset="0"/>
              </a:rPr>
              <a:t>Speaking another language makes you stand out from the crowd</a:t>
            </a:r>
            <a:endParaRPr lang="en-US" altLang="en-US" sz="200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445070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673e714b-4c5b-42d5-9a0b-b7e39aba59f5"/>
  <p:tag name="TPFULLVERSION" val="4.3.2.1178"/>
  <p:tag name="INCLUDESESSION" val="True"/>
  <p:tag name="EXPANDSHOWBAR" val="True"/>
</p:tagLst>
</file>

<file path=ppt/theme/theme1.xml><?xml version="1.0" encoding="utf-8"?>
<a:theme xmlns:a="http://schemas.openxmlformats.org/drawingml/2006/main" name="WP banner teal">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1796</TotalTime>
  <Words>696</Words>
  <Application>Microsoft Office PowerPoint</Application>
  <PresentationFormat>On-screen Show (4:3)</PresentationFormat>
  <Paragraphs>97</Paragraphs>
  <Slides>14</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MS PGothic</vt:lpstr>
      <vt:lpstr>45 Helvetica Light</vt:lpstr>
      <vt:lpstr>Arial</vt:lpstr>
      <vt:lpstr>Calibri</vt:lpstr>
      <vt:lpstr>Helvetica</vt:lpstr>
      <vt:lpstr>Helvetica Neue</vt:lpstr>
      <vt:lpstr>Lucida Grande</vt:lpstr>
      <vt:lpstr>Trebuchet MS</vt:lpstr>
      <vt:lpstr>WP banner teal</vt:lpstr>
      <vt:lpstr>PowerPoint Presentation</vt:lpstr>
      <vt:lpstr>In the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jobs </vt:lpstr>
      <vt:lpstr>PowerPoint Presentation</vt:lpstr>
      <vt:lpstr>PowerPoint Presentation</vt:lpstr>
      <vt:lpstr>PowerPoint Presentation</vt:lpstr>
      <vt:lpstr>PowerPoint Presentation</vt:lpstr>
    </vt:vector>
  </TitlesOfParts>
  <Company>University of Bath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Palmer</dc:creator>
  <cp:lastModifiedBy>Agnes Mason</cp:lastModifiedBy>
  <cp:revision>130</cp:revision>
  <dcterms:created xsi:type="dcterms:W3CDTF">2012-11-20T16:30:08Z</dcterms:created>
  <dcterms:modified xsi:type="dcterms:W3CDTF">2019-01-11T11:24:50Z</dcterms:modified>
</cp:coreProperties>
</file>