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1"/>
  </p:notesMasterIdLst>
  <p:handoutMasterIdLst>
    <p:handoutMasterId r:id="rId12"/>
  </p:handoutMasterIdLst>
  <p:sldIdLst>
    <p:sldId id="316" r:id="rId2"/>
    <p:sldId id="343" r:id="rId3"/>
    <p:sldId id="329" r:id="rId4"/>
    <p:sldId id="330" r:id="rId5"/>
    <p:sldId id="331" r:id="rId6"/>
    <p:sldId id="332" r:id="rId7"/>
    <p:sldId id="333" r:id="rId8"/>
    <p:sldId id="341" r:id="rId9"/>
    <p:sldId id="342" r:id="rId10"/>
  </p:sldIdLst>
  <p:sldSz cx="9144000" cy="6858000" type="screen4x3"/>
  <p:notesSz cx="6811963" cy="9942513"/>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5" autoAdjust="0"/>
    <p:restoredTop sz="94660"/>
  </p:normalViewPr>
  <p:slideViewPr>
    <p:cSldViewPr>
      <p:cViewPr varScale="1">
        <p:scale>
          <a:sx n="113" d="100"/>
          <a:sy n="113" d="100"/>
        </p:scale>
        <p:origin x="1464" y="96"/>
      </p:cViewPr>
      <p:guideLst>
        <p:guide orient="horz" pos="2160"/>
        <p:guide pos="2880"/>
      </p:guideLst>
    </p:cSldViewPr>
  </p:slideViewPr>
  <p:notesTextViewPr>
    <p:cViewPr>
      <p:scale>
        <a:sx n="1" d="1"/>
        <a:sy n="1" d="1"/>
      </p:scale>
      <p:origin x="0" y="0"/>
    </p:cViewPr>
  </p:notesTextViewPr>
  <p:notesViewPr>
    <p:cSldViewPr>
      <p:cViewPr varScale="1">
        <p:scale>
          <a:sx n="98" d="100"/>
          <a:sy n="98" d="100"/>
        </p:scale>
        <p:origin x="-2904" y="-96"/>
      </p:cViewPr>
      <p:guideLst>
        <p:guide orient="horz" pos="3132"/>
        <p:guide pos="21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9B120911-6A8F-40CE-9ED2-192D48284A96}" type="datetimeFigureOut">
              <a:rPr lang="en-GB" smtClean="0"/>
              <a:t>21/04/2020</a:t>
            </a:fld>
            <a:endParaRPr lang="en-GB"/>
          </a:p>
        </p:txBody>
      </p:sp>
      <p:sp>
        <p:nvSpPr>
          <p:cNvPr id="4" name="Footer Placeholder 3"/>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941DDA46-0829-4F01-B791-74DE4360E114}" type="slidenum">
              <a:rPr lang="en-GB" smtClean="0"/>
              <a:t>‹#›</a:t>
            </a:fld>
            <a:endParaRPr lang="en-GB"/>
          </a:p>
        </p:txBody>
      </p:sp>
    </p:spTree>
    <p:extLst>
      <p:ext uri="{BB962C8B-B14F-4D97-AF65-F5344CB8AC3E}">
        <p14:creationId xmlns:p14="http://schemas.microsoft.com/office/powerpoint/2010/main" val="1450424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0E6987E1-DA61-4B2F-A145-C11C26B3975E}" type="datetimeFigureOut">
              <a:rPr lang="en-GB" smtClean="0"/>
              <a:t>21/04/2020</a:t>
            </a:fld>
            <a:endParaRPr lang="en-GB"/>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68F365DB-4480-4529-877B-9AD5CFA7F08D}" type="slidenum">
              <a:rPr lang="en-GB" smtClean="0"/>
              <a:t>‹#›</a:t>
            </a:fld>
            <a:endParaRPr lang="en-GB"/>
          </a:p>
        </p:txBody>
      </p:sp>
    </p:spTree>
    <p:extLst>
      <p:ext uri="{BB962C8B-B14F-4D97-AF65-F5344CB8AC3E}">
        <p14:creationId xmlns:p14="http://schemas.microsoft.com/office/powerpoint/2010/main" val="153359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2" name="Picture 2" descr="\\myfiles\ajr55\dos\powerpoint templates\27996-02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21" t="-22" r="5701" b="10842"/>
          <a:stretch/>
        </p:blipFill>
        <p:spPr bwMode="auto">
          <a:xfrm>
            <a:off x="0" y="-1672"/>
            <a:ext cx="9144000" cy="6859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 Single Corner Rectangle 7"/>
          <p:cNvSpPr/>
          <p:nvPr/>
        </p:nvSpPr>
        <p:spPr>
          <a:xfrm>
            <a:off x="360363" y="1260475"/>
            <a:ext cx="7740650" cy="1089025"/>
          </a:xfrm>
          <a:prstGeom prst="round1Rect">
            <a:avLst/>
          </a:prstGeom>
          <a:solidFill>
            <a:srgbClr val="484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9" name="Title 1"/>
          <p:cNvSpPr>
            <a:spLocks noGrp="1"/>
          </p:cNvSpPr>
          <p:nvPr>
            <p:ph type="ctrTitle"/>
          </p:nvPr>
        </p:nvSpPr>
        <p:spPr>
          <a:xfrm>
            <a:off x="360363" y="1260475"/>
            <a:ext cx="7402512" cy="571500"/>
          </a:xfrm>
        </p:spPr>
        <p:txBody>
          <a:bodyPr/>
          <a:lstStyle>
            <a:lvl1pPr>
              <a:defRPr sz="4400">
                <a:solidFill>
                  <a:schemeClr val="bg1"/>
                </a:solidFill>
              </a:defRPr>
            </a:lvl1pPr>
          </a:lstStyle>
          <a:p>
            <a:r>
              <a:rPr lang="en-US" dirty="0"/>
              <a:t>Click to edit Master title style</a:t>
            </a:r>
          </a:p>
        </p:txBody>
      </p:sp>
      <p:sp>
        <p:nvSpPr>
          <p:cNvPr id="10" name="Subtitle 2"/>
          <p:cNvSpPr>
            <a:spLocks noGrp="1"/>
          </p:cNvSpPr>
          <p:nvPr>
            <p:ph type="subTitle" idx="1"/>
          </p:nvPr>
        </p:nvSpPr>
        <p:spPr>
          <a:xfrm>
            <a:off x="360363" y="1890713"/>
            <a:ext cx="7405687" cy="488950"/>
          </a:xfrm>
        </p:spPr>
        <p:txBody>
          <a:bodyPr/>
          <a:lstStyle>
            <a:lvl1pPr>
              <a:defRPr>
                <a:solidFill>
                  <a:schemeClr val="bg1"/>
                </a:solidFill>
              </a:defRPr>
            </a:lvl1pPr>
          </a:lstStyle>
          <a:p>
            <a:r>
              <a:rPr lang="en-US"/>
              <a:t>Click to edit Master subtitle style</a:t>
            </a:r>
            <a:endParaRPr lang="en-US" dirty="0"/>
          </a:p>
        </p:txBody>
      </p:sp>
      <p:pic>
        <p:nvPicPr>
          <p:cNvPr id="11" name="Picture 23" descr="Top Hum"/>
          <p:cNvPicPr>
            <a:picLocks noChangeAspect="1" noChangeArrowheads="1"/>
          </p:cNvPicPr>
          <p:nvPr/>
        </p:nvPicPr>
        <p:blipFill rotWithShape="1">
          <a:blip r:embed="rId4"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14864" y="347663"/>
            <a:ext cx="6444208" cy="590551"/>
            <a:chOff x="-14864" y="347663"/>
            <a:chExt cx="6444208" cy="590551"/>
          </a:xfrm>
        </p:grpSpPr>
        <p:grpSp>
          <p:nvGrpSpPr>
            <p:cNvPr id="14" name="Group 13"/>
            <p:cNvGrpSpPr/>
            <p:nvPr userDrawn="1"/>
          </p:nvGrpSpPr>
          <p:grpSpPr>
            <a:xfrm>
              <a:off x="-14864" y="347663"/>
              <a:ext cx="6444208" cy="590551"/>
              <a:chOff x="0" y="358775"/>
              <a:chExt cx="6444208" cy="590551"/>
            </a:xfrm>
          </p:grpSpPr>
          <p:sp>
            <p:nvSpPr>
              <p:cNvPr id="16" name="Rectangle 15"/>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847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5312569"/>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63688" y="112474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63688" y="587930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23" descr="Top Hum"/>
          <p:cNvPicPr>
            <a:picLocks noChangeAspect="1" noChangeArrowheads="1"/>
          </p:cNvPicPr>
          <p:nvPr/>
        </p:nvPicPr>
        <p:blipFill rotWithShape="1">
          <a:blip r:embed="rId2"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4864" y="347663"/>
            <a:ext cx="6444208" cy="590551"/>
            <a:chOff x="-14864" y="347663"/>
            <a:chExt cx="6444208" cy="590551"/>
          </a:xfrm>
        </p:grpSpPr>
        <p:grpSp>
          <p:nvGrpSpPr>
            <p:cNvPr id="8" name="Group 7"/>
            <p:cNvGrpSpPr/>
            <p:nvPr userDrawn="1"/>
          </p:nvGrpSpPr>
          <p:grpSpPr>
            <a:xfrm>
              <a:off x="-14864" y="347663"/>
              <a:ext cx="6444208" cy="590551"/>
              <a:chOff x="0" y="358775"/>
              <a:chExt cx="6444208" cy="590551"/>
            </a:xfrm>
          </p:grpSpPr>
          <p:sp>
            <p:nvSpPr>
              <p:cNvPr id="10" name="Rectangle 9"/>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765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23" descr="Top Hum"/>
          <p:cNvPicPr>
            <a:picLocks noChangeAspect="1" noChangeArrowheads="1"/>
          </p:cNvPicPr>
          <p:nvPr/>
        </p:nvPicPr>
        <p:blipFill rotWithShape="1">
          <a:blip r:embed="rId2"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4864" y="347663"/>
            <a:ext cx="6444208" cy="590551"/>
            <a:chOff x="-14864" y="347663"/>
            <a:chExt cx="6444208" cy="590551"/>
          </a:xfrm>
        </p:grpSpPr>
        <p:grpSp>
          <p:nvGrpSpPr>
            <p:cNvPr id="7" name="Group 6"/>
            <p:cNvGrpSpPr/>
            <p:nvPr userDrawn="1"/>
          </p:nvGrpSpPr>
          <p:grpSpPr>
            <a:xfrm>
              <a:off x="-14864" y="347663"/>
              <a:ext cx="6444208" cy="590551"/>
              <a:chOff x="0" y="358775"/>
              <a:chExt cx="6444208" cy="590551"/>
            </a:xfrm>
          </p:grpSpPr>
          <p:sp>
            <p:nvSpPr>
              <p:cNvPr id="9" name="Rectangle 8"/>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2771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0975" y="1258888"/>
            <a:ext cx="2057400" cy="54975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58775" y="1258888"/>
            <a:ext cx="6019800" cy="549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23" descr="Top Hum"/>
          <p:cNvPicPr>
            <a:picLocks noChangeAspect="1" noChangeArrowheads="1"/>
          </p:cNvPicPr>
          <p:nvPr/>
        </p:nvPicPr>
        <p:blipFill rotWithShape="1">
          <a:blip r:embed="rId2"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4864" y="347663"/>
            <a:ext cx="6444208" cy="590551"/>
            <a:chOff x="-14864" y="347663"/>
            <a:chExt cx="6444208" cy="590551"/>
          </a:xfrm>
        </p:grpSpPr>
        <p:grpSp>
          <p:nvGrpSpPr>
            <p:cNvPr id="7" name="Group 6"/>
            <p:cNvGrpSpPr/>
            <p:nvPr userDrawn="1"/>
          </p:nvGrpSpPr>
          <p:grpSpPr>
            <a:xfrm>
              <a:off x="-14864" y="347663"/>
              <a:ext cx="6444208" cy="590551"/>
              <a:chOff x="0" y="358775"/>
              <a:chExt cx="6444208" cy="590551"/>
            </a:xfrm>
          </p:grpSpPr>
          <p:sp>
            <p:nvSpPr>
              <p:cNvPr id="9" name="Rectangle 8"/>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557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0" name="Picture 4" descr="http://ccsv-fiorina.campus.bath.ac.uk/fotoweb/cmdrequest/rest/preview.fwx/27880-0157.jpg?rt=1&amp;f=216D1E1FEC404A531B8FC1D0F9C9EE73512D998A9D56FABD96EF69F957C5FA7AB0B540819D374C6732396D6970CDE38ECDB1203223FD805402A0972B4DFECDE1615B9B35FAF247534628445F95789ADC899E5DD27E0F64FB833DB22E0ADE2118B9F0B8A7DEC30388FAF3BF66FAC19C9D72B2999838D346545C02727DAAE094C6CD09C8FAA3868CB7255E3ED2A04E3DCE338D512053805FD572F606A57C260B2F1006BFA5DFAD49B4A38AC84A0DC2F309C05D9458BD51C14333DB59241ADF003630B693ADA30B17BC539A1B8364348D7F&amp;sz=204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584" y="-675455"/>
            <a:ext cx="10585176" cy="75334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Logo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349250"/>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 Single Corner Rectangle 7"/>
          <p:cNvSpPr/>
          <p:nvPr/>
        </p:nvSpPr>
        <p:spPr>
          <a:xfrm>
            <a:off x="179512" y="5445224"/>
            <a:ext cx="7740650" cy="1089025"/>
          </a:xfrm>
          <a:prstGeom prst="round1Rect">
            <a:avLst/>
          </a:prstGeom>
          <a:solidFill>
            <a:srgbClr val="48454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9" name="Title 1"/>
          <p:cNvSpPr>
            <a:spLocks noGrp="1"/>
          </p:cNvSpPr>
          <p:nvPr>
            <p:ph type="ctrTitle"/>
          </p:nvPr>
        </p:nvSpPr>
        <p:spPr>
          <a:xfrm>
            <a:off x="179512" y="5445224"/>
            <a:ext cx="7402512" cy="571500"/>
          </a:xfrm>
        </p:spPr>
        <p:txBody>
          <a:bodyPr/>
          <a:lstStyle>
            <a:lvl1pPr>
              <a:defRPr sz="440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a:xfrm>
            <a:off x="179512" y="6075462"/>
            <a:ext cx="7405687" cy="488950"/>
          </a:xfrm>
        </p:spPr>
        <p:txBody>
          <a:bodyPr/>
          <a:lstStyle>
            <a:lvl1pPr>
              <a:defRPr>
                <a:solidFill>
                  <a:schemeClr val="bg1"/>
                </a:solidFill>
              </a:defRPr>
            </a:lvl1pPr>
          </a:lstStyle>
          <a:p>
            <a:r>
              <a:rPr lang="en-US"/>
              <a:t>Click to edit Master subtitle style</a:t>
            </a:r>
            <a:endParaRPr lang="en-US" dirty="0"/>
          </a:p>
        </p:txBody>
      </p:sp>
      <p:pic>
        <p:nvPicPr>
          <p:cNvPr id="11" name="Picture 23" descr="Top Hum"/>
          <p:cNvPicPr>
            <a:picLocks noChangeAspect="1" noChangeArrowheads="1"/>
          </p:cNvPicPr>
          <p:nvPr/>
        </p:nvPicPr>
        <p:blipFill rotWithShape="1">
          <a:blip r:embed="rId4"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14864" y="347663"/>
            <a:ext cx="6444208" cy="590551"/>
            <a:chOff x="-14864" y="347663"/>
            <a:chExt cx="6444208" cy="590551"/>
          </a:xfrm>
        </p:grpSpPr>
        <p:grpSp>
          <p:nvGrpSpPr>
            <p:cNvPr id="15" name="Group 14"/>
            <p:cNvGrpSpPr/>
            <p:nvPr userDrawn="1"/>
          </p:nvGrpSpPr>
          <p:grpSpPr>
            <a:xfrm>
              <a:off x="-14864" y="347663"/>
              <a:ext cx="6444208" cy="590551"/>
              <a:chOff x="0" y="358775"/>
              <a:chExt cx="6444208" cy="590551"/>
            </a:xfrm>
          </p:grpSpPr>
          <p:sp>
            <p:nvSpPr>
              <p:cNvPr id="17" name="Rectangle 16"/>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089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8137525" cy="4525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23" descr="Top Hum"/>
          <p:cNvPicPr>
            <a:picLocks noChangeAspect="1" noChangeArrowheads="1"/>
          </p:cNvPicPr>
          <p:nvPr/>
        </p:nvPicPr>
        <p:blipFill rotWithShape="1">
          <a:blip r:embed="rId2"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4864" y="347663"/>
            <a:ext cx="6444208" cy="590551"/>
            <a:chOff x="-14864" y="347663"/>
            <a:chExt cx="6444208" cy="590551"/>
          </a:xfrm>
        </p:grpSpPr>
        <p:grpSp>
          <p:nvGrpSpPr>
            <p:cNvPr id="9" name="Group 8"/>
            <p:cNvGrpSpPr/>
            <p:nvPr userDrawn="1"/>
          </p:nvGrpSpPr>
          <p:grpSpPr>
            <a:xfrm>
              <a:off x="-14864" y="347663"/>
              <a:ext cx="6444208" cy="590551"/>
              <a:chOff x="0" y="358775"/>
              <a:chExt cx="6444208" cy="590551"/>
            </a:xfrm>
          </p:grpSpPr>
          <p:sp>
            <p:nvSpPr>
              <p:cNvPr id="11" name="Rectangle 10"/>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9512" y="361952"/>
            <a:ext cx="8229600" cy="576262"/>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10355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7" name="Picture 23" descr="Top Hum"/>
          <p:cNvPicPr>
            <a:picLocks noChangeAspect="1" noChangeArrowheads="1"/>
          </p:cNvPicPr>
          <p:nvPr/>
        </p:nvPicPr>
        <p:blipFill rotWithShape="1">
          <a:blip r:embed="rId2"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4864" y="347663"/>
            <a:ext cx="6444208" cy="590551"/>
            <a:chOff x="-14864" y="347663"/>
            <a:chExt cx="6444208" cy="590551"/>
          </a:xfrm>
        </p:grpSpPr>
        <p:grpSp>
          <p:nvGrpSpPr>
            <p:cNvPr id="9" name="Group 8"/>
            <p:cNvGrpSpPr/>
            <p:nvPr userDrawn="1"/>
          </p:nvGrpSpPr>
          <p:grpSpPr>
            <a:xfrm>
              <a:off x="-14864" y="347663"/>
              <a:ext cx="6444208" cy="590551"/>
              <a:chOff x="0" y="358775"/>
              <a:chExt cx="6444208" cy="590551"/>
            </a:xfrm>
          </p:grpSpPr>
          <p:sp>
            <p:nvSpPr>
              <p:cNvPr id="11" name="Rectangle 10"/>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144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2230438"/>
            <a:ext cx="3992563" cy="4525962"/>
          </a:xfrm>
        </p:spPr>
        <p:txBody>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03738" y="2230438"/>
            <a:ext cx="3992562" cy="4525962"/>
          </a:xfrm>
        </p:spPr>
        <p:txBody>
          <a:bodyPr/>
          <a:lstStyle>
            <a:lvl1pPr>
              <a:defRPr sz="2800"/>
            </a:lvl1pPr>
            <a:lvl2pPr>
              <a:defRPr sz="20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23" descr="Top Hum"/>
          <p:cNvPicPr>
            <a:picLocks noChangeAspect="1" noChangeArrowheads="1"/>
          </p:cNvPicPr>
          <p:nvPr/>
        </p:nvPicPr>
        <p:blipFill rotWithShape="1">
          <a:blip r:embed="rId2"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4864" y="347663"/>
            <a:ext cx="6444208" cy="590551"/>
            <a:chOff x="-14864" y="347663"/>
            <a:chExt cx="6444208" cy="590551"/>
          </a:xfrm>
        </p:grpSpPr>
        <p:grpSp>
          <p:nvGrpSpPr>
            <p:cNvPr id="10" name="Group 9"/>
            <p:cNvGrpSpPr/>
            <p:nvPr userDrawn="1"/>
          </p:nvGrpSpPr>
          <p:grpSpPr>
            <a:xfrm>
              <a:off x="-14864" y="347663"/>
              <a:ext cx="6444208" cy="590551"/>
              <a:chOff x="0" y="358775"/>
              <a:chExt cx="6444208" cy="590551"/>
            </a:xfrm>
          </p:grpSpPr>
          <p:sp>
            <p:nvSpPr>
              <p:cNvPr id="12" name="Rectangle 11"/>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96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3"/>
            <a:ext cx="8229600" cy="648073"/>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23528" y="19971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3528" y="2636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511353" y="19971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11353" y="2636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23" descr="Top Hum"/>
          <p:cNvPicPr>
            <a:picLocks noChangeAspect="1" noChangeArrowheads="1"/>
          </p:cNvPicPr>
          <p:nvPr/>
        </p:nvPicPr>
        <p:blipFill rotWithShape="1">
          <a:blip r:embed="rId2"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4864" y="347663"/>
            <a:ext cx="6444208" cy="590551"/>
            <a:chOff x="-14864" y="347663"/>
            <a:chExt cx="6444208" cy="590551"/>
          </a:xfrm>
        </p:grpSpPr>
        <p:grpSp>
          <p:nvGrpSpPr>
            <p:cNvPr id="10" name="Group 9"/>
            <p:cNvGrpSpPr/>
            <p:nvPr userDrawn="1"/>
          </p:nvGrpSpPr>
          <p:grpSpPr>
            <a:xfrm>
              <a:off x="-14864" y="347663"/>
              <a:ext cx="6444208" cy="590551"/>
              <a:chOff x="0" y="358775"/>
              <a:chExt cx="6444208" cy="590551"/>
            </a:xfrm>
          </p:grpSpPr>
          <p:sp>
            <p:nvSpPr>
              <p:cNvPr id="12" name="Rectangle 11"/>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694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4" name="Picture 23" descr="Top Hum"/>
          <p:cNvPicPr>
            <a:picLocks noChangeAspect="1" noChangeArrowheads="1"/>
          </p:cNvPicPr>
          <p:nvPr/>
        </p:nvPicPr>
        <p:blipFill rotWithShape="1">
          <a:blip r:embed="rId2"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083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3" descr="Top Hum"/>
          <p:cNvPicPr>
            <a:picLocks noChangeAspect="1" noChangeArrowheads="1"/>
          </p:cNvPicPr>
          <p:nvPr/>
        </p:nvPicPr>
        <p:blipFill rotWithShape="1">
          <a:blip r:embed="rId2"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4864" y="347663"/>
            <a:ext cx="6444208" cy="590551"/>
            <a:chOff x="-14864" y="347663"/>
            <a:chExt cx="6444208" cy="590551"/>
          </a:xfrm>
        </p:grpSpPr>
        <p:grpSp>
          <p:nvGrpSpPr>
            <p:cNvPr id="5" name="Group 4"/>
            <p:cNvGrpSpPr/>
            <p:nvPr userDrawn="1"/>
          </p:nvGrpSpPr>
          <p:grpSpPr>
            <a:xfrm>
              <a:off x="-14864" y="347663"/>
              <a:ext cx="6444208" cy="590551"/>
              <a:chOff x="0" y="358775"/>
              <a:chExt cx="6444208" cy="590551"/>
            </a:xfrm>
          </p:grpSpPr>
          <p:sp>
            <p:nvSpPr>
              <p:cNvPr id="7" name="Rectangle 6"/>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681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840" y="1052736"/>
            <a:ext cx="3008313" cy="997568"/>
          </a:xfrm>
        </p:spPr>
        <p:txBody>
          <a:bodyPr/>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420690" y="1052736"/>
            <a:ext cx="5111750" cy="5688632"/>
          </a:xfrm>
        </p:spPr>
        <p:txBody>
          <a:bodyPr/>
          <a:lstStyle>
            <a:lvl1pPr>
              <a:defRPr sz="2400"/>
            </a:lvl1pPr>
            <a:lvl2pPr>
              <a:defRPr sz="2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302840" y="2132857"/>
            <a:ext cx="3008313" cy="460851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23" descr="Top Hum"/>
          <p:cNvPicPr>
            <a:picLocks noChangeAspect="1" noChangeArrowheads="1"/>
          </p:cNvPicPr>
          <p:nvPr/>
        </p:nvPicPr>
        <p:blipFill rotWithShape="1">
          <a:blip r:embed="rId2"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4864" y="347663"/>
            <a:ext cx="6444208" cy="590551"/>
            <a:chOff x="-14864" y="347663"/>
            <a:chExt cx="6444208" cy="590551"/>
          </a:xfrm>
        </p:grpSpPr>
        <p:grpSp>
          <p:nvGrpSpPr>
            <p:cNvPr id="8" name="Group 7"/>
            <p:cNvGrpSpPr/>
            <p:nvPr userDrawn="1"/>
          </p:nvGrpSpPr>
          <p:grpSpPr>
            <a:xfrm>
              <a:off x="-14864" y="347663"/>
              <a:ext cx="6444208" cy="590551"/>
              <a:chOff x="0" y="358775"/>
              <a:chExt cx="6444208" cy="590551"/>
            </a:xfrm>
          </p:grpSpPr>
          <p:sp>
            <p:nvSpPr>
              <p:cNvPr id="10" name="Rectangle 9"/>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53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9" descr="Logo redrawn 43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ChangeArrowheads="1"/>
          </p:cNvSpPr>
          <p:nvPr/>
        </p:nvSpPr>
        <p:spPr bwMode="auto">
          <a:xfrm>
            <a:off x="8640763" y="0"/>
            <a:ext cx="503237" cy="6858000"/>
          </a:xfrm>
          <a:prstGeom prst="rect">
            <a:avLst/>
          </a:prstGeom>
          <a:solidFill>
            <a:srgbClr val="3B93A6"/>
          </a:solidFill>
          <a:ln w="0">
            <a:solidFill>
              <a:schemeClr val="tx1">
                <a:alpha val="0"/>
              </a:schemeClr>
            </a:solidFill>
            <a:miter lim="800000"/>
            <a:headEnd/>
            <a:tailEnd/>
          </a:ln>
        </p:spPr>
        <p:txBody>
          <a:bodyPr wrap="none" anchor="ctr"/>
          <a:lstStyle/>
          <a:p>
            <a:endParaRPr lang="en-US"/>
          </a:p>
        </p:txBody>
      </p:sp>
      <p:sp>
        <p:nvSpPr>
          <p:cNvPr id="1029" name="Rectangle 13"/>
          <p:cNvSpPr>
            <a:spLocks noGrp="1" noChangeArrowheads="1"/>
          </p:cNvSpPr>
          <p:nvPr>
            <p:ph type="title"/>
          </p:nvPr>
        </p:nvSpPr>
        <p:spPr bwMode="auto">
          <a:xfrm>
            <a:off x="358775" y="1258888"/>
            <a:ext cx="82296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1030" name="Rectangle 14"/>
          <p:cNvSpPr>
            <a:spLocks noGrp="1" noChangeArrowheads="1"/>
          </p:cNvSpPr>
          <p:nvPr>
            <p:ph type="body" idx="1"/>
          </p:nvPr>
        </p:nvSpPr>
        <p:spPr bwMode="auto">
          <a:xfrm>
            <a:off x="358775" y="2230438"/>
            <a:ext cx="813752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23" descr="Top Hum"/>
          <p:cNvPicPr>
            <a:picLocks noChangeAspect="1" noChangeArrowheads="1"/>
          </p:cNvPicPr>
          <p:nvPr/>
        </p:nvPicPr>
        <p:blipFill rotWithShape="1">
          <a:blip r:embed="rId15" cstate="print">
            <a:duotone>
              <a:prstClr val="black"/>
              <a:srgbClr val="92D050">
                <a:tint val="45000"/>
                <a:satMod val="400000"/>
              </a:srgbClr>
            </a:duotone>
            <a:extLst>
              <a:ext uri="{28A0092B-C50C-407E-A947-70E740481C1C}">
                <a14:useLocalDpi xmlns:a14="http://schemas.microsoft.com/office/drawing/2010/main" val="0"/>
              </a:ext>
            </a:extLst>
          </a:blip>
          <a:srcRect r="2644"/>
          <a:stretch/>
        </p:blipFill>
        <p:spPr bwMode="auto">
          <a:xfrm rot="16200000">
            <a:off x="5463380" y="3175709"/>
            <a:ext cx="6858001" cy="50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4864" y="347663"/>
            <a:ext cx="6444208" cy="590551"/>
            <a:chOff x="-14864" y="347663"/>
            <a:chExt cx="6444208" cy="590551"/>
          </a:xfrm>
        </p:grpSpPr>
        <p:grpSp>
          <p:nvGrpSpPr>
            <p:cNvPr id="10" name="Group 9"/>
            <p:cNvGrpSpPr/>
            <p:nvPr userDrawn="1"/>
          </p:nvGrpSpPr>
          <p:grpSpPr>
            <a:xfrm>
              <a:off x="-14864" y="347663"/>
              <a:ext cx="6444208" cy="590551"/>
              <a:chOff x="0" y="358775"/>
              <a:chExt cx="6444208" cy="590551"/>
            </a:xfrm>
          </p:grpSpPr>
          <p:sp>
            <p:nvSpPr>
              <p:cNvPr id="12" name="Rectangle 11"/>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1" fontAlgn="base" hangingPunct="1">
        <a:spcBef>
          <a:spcPct val="0"/>
        </a:spcBef>
        <a:spcAft>
          <a:spcPct val="0"/>
        </a:spcAft>
        <a:defRPr sz="2800" b="1">
          <a:solidFill>
            <a:srgbClr val="45535F"/>
          </a:solidFill>
          <a:latin typeface="+mj-lt"/>
          <a:ea typeface="+mj-ea"/>
          <a:cs typeface="+mj-cs"/>
        </a:defRPr>
      </a:lvl1pPr>
      <a:lvl2pPr algn="l" rtl="0" eaLnBrk="1" fontAlgn="base" hangingPunct="1">
        <a:spcBef>
          <a:spcPct val="0"/>
        </a:spcBef>
        <a:spcAft>
          <a:spcPct val="0"/>
        </a:spcAft>
        <a:defRPr sz="2800" b="1">
          <a:solidFill>
            <a:srgbClr val="45535F"/>
          </a:solidFill>
          <a:latin typeface="Arial" charset="0"/>
        </a:defRPr>
      </a:lvl2pPr>
      <a:lvl3pPr algn="l" rtl="0" eaLnBrk="1" fontAlgn="base" hangingPunct="1">
        <a:spcBef>
          <a:spcPct val="0"/>
        </a:spcBef>
        <a:spcAft>
          <a:spcPct val="0"/>
        </a:spcAft>
        <a:defRPr sz="2800" b="1">
          <a:solidFill>
            <a:srgbClr val="45535F"/>
          </a:solidFill>
          <a:latin typeface="Arial" charset="0"/>
        </a:defRPr>
      </a:lvl3pPr>
      <a:lvl4pPr algn="l" rtl="0" eaLnBrk="1" fontAlgn="base" hangingPunct="1">
        <a:spcBef>
          <a:spcPct val="0"/>
        </a:spcBef>
        <a:spcAft>
          <a:spcPct val="0"/>
        </a:spcAft>
        <a:defRPr sz="2800" b="1">
          <a:solidFill>
            <a:srgbClr val="45535F"/>
          </a:solidFill>
          <a:latin typeface="Arial" charset="0"/>
        </a:defRPr>
      </a:lvl4pPr>
      <a:lvl5pPr algn="l" rtl="0" eaLnBrk="1" fontAlgn="base" hangingPunct="1">
        <a:spcBef>
          <a:spcPct val="0"/>
        </a:spcBef>
        <a:spcAft>
          <a:spcPct val="0"/>
        </a:spcAft>
        <a:defRPr sz="2800" b="1">
          <a:solidFill>
            <a:srgbClr val="45535F"/>
          </a:solidFill>
          <a:latin typeface="Arial" charset="0"/>
        </a:defRPr>
      </a:lvl5pPr>
      <a:lvl6pPr marL="457200" algn="l" rtl="0" eaLnBrk="1" fontAlgn="base" hangingPunct="1">
        <a:spcBef>
          <a:spcPct val="0"/>
        </a:spcBef>
        <a:spcAft>
          <a:spcPct val="0"/>
        </a:spcAft>
        <a:defRPr sz="2800" b="1">
          <a:solidFill>
            <a:srgbClr val="45535F"/>
          </a:solidFill>
          <a:latin typeface="Arial" charset="0"/>
        </a:defRPr>
      </a:lvl6pPr>
      <a:lvl7pPr marL="914400" algn="l" rtl="0" eaLnBrk="1" fontAlgn="base" hangingPunct="1">
        <a:spcBef>
          <a:spcPct val="0"/>
        </a:spcBef>
        <a:spcAft>
          <a:spcPct val="0"/>
        </a:spcAft>
        <a:defRPr sz="2800" b="1">
          <a:solidFill>
            <a:srgbClr val="45535F"/>
          </a:solidFill>
          <a:latin typeface="Arial" charset="0"/>
        </a:defRPr>
      </a:lvl7pPr>
      <a:lvl8pPr marL="1371600" algn="l" rtl="0" eaLnBrk="1" fontAlgn="base" hangingPunct="1">
        <a:spcBef>
          <a:spcPct val="0"/>
        </a:spcBef>
        <a:spcAft>
          <a:spcPct val="0"/>
        </a:spcAft>
        <a:defRPr sz="2800" b="1">
          <a:solidFill>
            <a:srgbClr val="45535F"/>
          </a:solidFill>
          <a:latin typeface="Arial" charset="0"/>
        </a:defRPr>
      </a:lvl8pPr>
      <a:lvl9pPr marL="1828800" algn="l" rtl="0" eaLnBrk="1" fontAlgn="base" hangingPunct="1">
        <a:spcBef>
          <a:spcPct val="0"/>
        </a:spcBef>
        <a:spcAft>
          <a:spcPct val="0"/>
        </a:spcAft>
        <a:defRPr sz="2800" b="1">
          <a:solidFill>
            <a:srgbClr val="45535F"/>
          </a:solidFill>
          <a:latin typeface="Arial"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052736"/>
            <a:ext cx="4464495" cy="4525962"/>
          </a:xfrm>
        </p:spPr>
        <p:txBody>
          <a:bodyPr/>
          <a:lstStyle/>
          <a:p>
            <a:r>
              <a:rPr lang="en-GB" sz="2800" dirty="0"/>
              <a:t>Effective Written Communication</a:t>
            </a:r>
          </a:p>
          <a:p>
            <a:endParaRPr lang="en-GB" sz="2800" dirty="0"/>
          </a:p>
          <a:p>
            <a:r>
              <a:rPr lang="en-GB" sz="2800" dirty="0"/>
              <a:t>Writing to impress</a:t>
            </a:r>
          </a:p>
          <a:p>
            <a:endParaRPr lang="en-GB" sz="2800" dirty="0"/>
          </a:p>
          <a:p>
            <a:r>
              <a:rPr lang="en-GB" sz="2800" dirty="0"/>
              <a:t>Write it right</a:t>
            </a:r>
            <a:endParaRPr lang="en-GB" dirty="0"/>
          </a:p>
        </p:txBody>
      </p:sp>
      <p:grpSp>
        <p:nvGrpSpPr>
          <p:cNvPr id="6" name="Group 5"/>
          <p:cNvGrpSpPr/>
          <p:nvPr/>
        </p:nvGrpSpPr>
        <p:grpSpPr>
          <a:xfrm>
            <a:off x="-14864" y="347663"/>
            <a:ext cx="6444208" cy="590551"/>
            <a:chOff x="-14864" y="347663"/>
            <a:chExt cx="6444208" cy="590551"/>
          </a:xfrm>
        </p:grpSpPr>
        <p:grpSp>
          <p:nvGrpSpPr>
            <p:cNvPr id="7" name="Group 6"/>
            <p:cNvGrpSpPr/>
            <p:nvPr userDrawn="1"/>
          </p:nvGrpSpPr>
          <p:grpSpPr>
            <a:xfrm>
              <a:off x="-14864" y="347663"/>
              <a:ext cx="6444208" cy="590551"/>
              <a:chOff x="0" y="358775"/>
              <a:chExt cx="6444208" cy="590551"/>
            </a:xfrm>
          </p:grpSpPr>
          <p:sp>
            <p:nvSpPr>
              <p:cNvPr id="9" name="Rectangle 8"/>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p:txBody>
          <a:bodyPr/>
          <a:lstStyle/>
          <a:p>
            <a:r>
              <a:rPr lang="en-GB" dirty="0"/>
              <a:t>Written communication</a:t>
            </a:r>
          </a:p>
        </p:txBody>
      </p:sp>
      <p:sp>
        <p:nvSpPr>
          <p:cNvPr id="11" name="Rectangle 10"/>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9" descr="Logo redrawn 4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13EF8A58-810B-4581-A238-6B566220F9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155" t="-842" r="37487" b="842"/>
          <a:stretch/>
        </p:blipFill>
        <p:spPr>
          <a:xfrm>
            <a:off x="4139952" y="936000"/>
            <a:ext cx="4500811" cy="5919787"/>
          </a:xfrm>
          <a:prstGeom prst="rect">
            <a:avLst/>
          </a:prstGeom>
        </p:spPr>
      </p:pic>
    </p:spTree>
    <p:extLst>
      <p:ext uri="{BB962C8B-B14F-4D97-AF65-F5344CB8AC3E}">
        <p14:creationId xmlns:p14="http://schemas.microsoft.com/office/powerpoint/2010/main" val="226663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052736"/>
            <a:ext cx="4464495" cy="4525962"/>
          </a:xfrm>
        </p:spPr>
        <p:txBody>
          <a:bodyPr/>
          <a:lstStyle/>
          <a:p>
            <a:r>
              <a:rPr lang="en-GB" sz="2800" dirty="0"/>
              <a:t>Group roles</a:t>
            </a:r>
          </a:p>
          <a:p>
            <a:endParaRPr lang="en-GB" sz="2800" dirty="0"/>
          </a:p>
          <a:p>
            <a:pPr marL="514350" indent="-514350">
              <a:buAutoNum type="arabicParenR"/>
            </a:pPr>
            <a:r>
              <a:rPr lang="en-GB" sz="2800" dirty="0"/>
              <a:t>Make final decisions</a:t>
            </a:r>
          </a:p>
          <a:p>
            <a:pPr marL="457200" indent="-457200">
              <a:buAutoNum type="arabicParenR"/>
            </a:pPr>
            <a:r>
              <a:rPr lang="en-GB" sz="2800" dirty="0"/>
              <a:t>Read out to the group</a:t>
            </a:r>
          </a:p>
          <a:p>
            <a:pPr marL="457200" indent="-457200">
              <a:buAutoNum type="arabicParenR"/>
            </a:pPr>
            <a:r>
              <a:rPr lang="en-GB" sz="2800" dirty="0"/>
              <a:t>Read out to the class</a:t>
            </a:r>
          </a:p>
          <a:p>
            <a:pPr marL="457200" indent="-457200">
              <a:buAutoNum type="arabicParenR"/>
            </a:pPr>
            <a:r>
              <a:rPr lang="en-GB" sz="2800" dirty="0"/>
              <a:t>Write things down</a:t>
            </a:r>
          </a:p>
          <a:p>
            <a:pPr marL="457200" indent="-457200">
              <a:buAutoNum type="arabicParenR"/>
            </a:pPr>
            <a:r>
              <a:rPr lang="en-GB" sz="2800" dirty="0"/>
              <a:t>Get up and move around when required</a:t>
            </a:r>
          </a:p>
          <a:p>
            <a:pPr marL="457200" indent="-457200">
              <a:buAutoNum type="arabicParenR"/>
            </a:pPr>
            <a:endParaRPr lang="en-GB" sz="2800" dirty="0"/>
          </a:p>
          <a:p>
            <a:pPr marL="0" indent="0"/>
            <a:r>
              <a:rPr lang="en-GB" sz="2800" dirty="0"/>
              <a:t>1 minute to assign roles</a:t>
            </a:r>
          </a:p>
          <a:p>
            <a:pPr marL="457200" indent="-457200">
              <a:buAutoNum type="arabicParenR"/>
            </a:pPr>
            <a:endParaRPr lang="en-GB" dirty="0"/>
          </a:p>
        </p:txBody>
      </p:sp>
      <p:grpSp>
        <p:nvGrpSpPr>
          <p:cNvPr id="6" name="Group 5"/>
          <p:cNvGrpSpPr/>
          <p:nvPr/>
        </p:nvGrpSpPr>
        <p:grpSpPr>
          <a:xfrm>
            <a:off x="-14864" y="347663"/>
            <a:ext cx="6444208" cy="590551"/>
            <a:chOff x="-14864" y="347663"/>
            <a:chExt cx="6444208" cy="590551"/>
          </a:xfrm>
        </p:grpSpPr>
        <p:grpSp>
          <p:nvGrpSpPr>
            <p:cNvPr id="7" name="Group 6"/>
            <p:cNvGrpSpPr/>
            <p:nvPr userDrawn="1"/>
          </p:nvGrpSpPr>
          <p:grpSpPr>
            <a:xfrm>
              <a:off x="-14864" y="347663"/>
              <a:ext cx="6444208" cy="590551"/>
              <a:chOff x="0" y="358775"/>
              <a:chExt cx="6444208" cy="590551"/>
            </a:xfrm>
          </p:grpSpPr>
          <p:sp>
            <p:nvSpPr>
              <p:cNvPr id="9" name="Rectangle 8"/>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p:txBody>
          <a:bodyPr/>
          <a:lstStyle/>
          <a:p>
            <a:r>
              <a:rPr lang="en-GB" dirty="0"/>
              <a:t>Written communication</a:t>
            </a:r>
          </a:p>
        </p:txBody>
      </p:sp>
      <p:sp>
        <p:nvSpPr>
          <p:cNvPr id="11" name="Rectangle 10"/>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9" descr="Logo redrawn 4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9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yeuk.org.uk/dev/wp-content/uploads/2015/07/EmploySki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276872"/>
            <a:ext cx="4565034"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23529" y="1340768"/>
            <a:ext cx="4968552" cy="4525962"/>
          </a:xfrm>
        </p:spPr>
        <p:txBody>
          <a:bodyPr/>
          <a:lstStyle/>
          <a:p>
            <a:r>
              <a:rPr lang="en-GB" sz="2000" b="1" dirty="0"/>
              <a:t>Objectives:</a:t>
            </a:r>
          </a:p>
          <a:p>
            <a:endParaRPr lang="en-GB" sz="2000" b="1" dirty="0"/>
          </a:p>
          <a:p>
            <a:pPr marL="457200" indent="-457200">
              <a:buFont typeface="Arial" panose="020B0604020202020204" pitchFamily="34" charset="0"/>
              <a:buChar char="•"/>
            </a:pPr>
            <a:r>
              <a:rPr lang="en-GB" sz="2000" b="1" dirty="0"/>
              <a:t>To examine why we use different kinds of written communication</a:t>
            </a:r>
          </a:p>
          <a:p>
            <a:pPr marL="457200" indent="-457200">
              <a:buFont typeface="Arial" panose="020B0604020202020204" pitchFamily="34" charset="0"/>
              <a:buChar char="•"/>
            </a:pPr>
            <a:endParaRPr lang="en-GB" sz="2000" b="1" dirty="0"/>
          </a:p>
          <a:p>
            <a:pPr marL="457200" indent="-457200">
              <a:buFont typeface="Arial" panose="020B0604020202020204" pitchFamily="34" charset="0"/>
              <a:buChar char="•"/>
            </a:pPr>
            <a:r>
              <a:rPr lang="en-GB" sz="2000" b="1" dirty="0"/>
              <a:t>To explore which kinds of written communication are appropriate in different circumstances and why</a:t>
            </a:r>
          </a:p>
          <a:p>
            <a:pPr marL="457200" indent="-457200">
              <a:buFont typeface="Arial" panose="020B0604020202020204" pitchFamily="34" charset="0"/>
              <a:buChar char="•"/>
            </a:pPr>
            <a:endParaRPr lang="en-GB" sz="2000" b="1" dirty="0"/>
          </a:p>
          <a:p>
            <a:pPr marL="457200" indent="-457200">
              <a:buFont typeface="Arial" panose="020B0604020202020204" pitchFamily="34" charset="0"/>
              <a:buChar char="•"/>
            </a:pPr>
            <a:r>
              <a:rPr lang="en-GB" sz="2000" b="1" dirty="0"/>
              <a:t>To decide what kinds of written communication will be appropriate in our final presentations</a:t>
            </a:r>
          </a:p>
          <a:p>
            <a:pPr marL="0" indent="0"/>
            <a:endParaRPr lang="en-GB" dirty="0"/>
          </a:p>
        </p:txBody>
      </p:sp>
      <p:sp>
        <p:nvSpPr>
          <p:cNvPr id="3" name="Title 2"/>
          <p:cNvSpPr>
            <a:spLocks noGrp="1"/>
          </p:cNvSpPr>
          <p:nvPr>
            <p:ph type="title"/>
          </p:nvPr>
        </p:nvSpPr>
        <p:spPr/>
        <p:txBody>
          <a:bodyPr/>
          <a:lstStyle/>
          <a:p>
            <a:r>
              <a:rPr lang="en-GB" dirty="0"/>
              <a:t>Written communication</a:t>
            </a:r>
          </a:p>
        </p:txBody>
      </p:sp>
      <p:sp>
        <p:nvSpPr>
          <p:cNvPr id="5" name="Rectangle 4"/>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164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3600" dirty="0"/>
              <a:t>EMAIL			FLYER</a:t>
            </a:r>
          </a:p>
          <a:p>
            <a:endParaRPr lang="en-GB" sz="3600" dirty="0"/>
          </a:p>
          <a:p>
            <a:endParaRPr lang="en-GB" sz="3600" dirty="0"/>
          </a:p>
          <a:p>
            <a:r>
              <a:rPr lang="en-GB" sz="3600" dirty="0"/>
              <a:t>LETTER			ESSAY</a:t>
            </a:r>
          </a:p>
          <a:p>
            <a:endParaRPr lang="en-GB" dirty="0"/>
          </a:p>
        </p:txBody>
      </p:sp>
      <p:sp>
        <p:nvSpPr>
          <p:cNvPr id="3" name="Title 2"/>
          <p:cNvSpPr>
            <a:spLocks noGrp="1"/>
          </p:cNvSpPr>
          <p:nvPr>
            <p:ph type="title"/>
          </p:nvPr>
        </p:nvSpPr>
        <p:spPr/>
        <p:txBody>
          <a:bodyPr/>
          <a:lstStyle/>
          <a:p>
            <a:r>
              <a:rPr lang="en-GB" dirty="0"/>
              <a:t>Written Communication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933056"/>
            <a:ext cx="3657600" cy="2743200"/>
          </a:xfrm>
          <a:prstGeom prst="rect">
            <a:avLst/>
          </a:prstGeom>
        </p:spPr>
      </p:pic>
    </p:spTree>
    <p:extLst>
      <p:ext uri="{BB962C8B-B14F-4D97-AF65-F5344CB8AC3E}">
        <p14:creationId xmlns:p14="http://schemas.microsoft.com/office/powerpoint/2010/main" val="113917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What  is </a:t>
            </a:r>
            <a:r>
              <a:rPr lang="en-GB" b="1" u="sng" dirty="0"/>
              <a:t>appropriate</a:t>
            </a:r>
            <a:r>
              <a:rPr lang="en-GB" b="1" dirty="0"/>
              <a:t> written communication?</a:t>
            </a:r>
          </a:p>
          <a:p>
            <a:endParaRPr lang="en-GB" b="1" dirty="0"/>
          </a:p>
          <a:p>
            <a:r>
              <a:rPr lang="en-GB" dirty="0"/>
              <a:t>On your desks you have a number of cards that are related to written communication.</a:t>
            </a:r>
          </a:p>
          <a:p>
            <a:endParaRPr lang="en-GB" dirty="0"/>
          </a:p>
          <a:p>
            <a:r>
              <a:rPr lang="en-GB" dirty="0"/>
              <a:t>On the wall there are a number of situations when we might need written communication.</a:t>
            </a:r>
          </a:p>
          <a:p>
            <a:endParaRPr lang="en-GB" dirty="0"/>
          </a:p>
          <a:p>
            <a:r>
              <a:rPr lang="en-GB" dirty="0"/>
              <a:t>In your groups discuss and decide  which of those on your desk would </a:t>
            </a:r>
            <a:r>
              <a:rPr lang="en-GB" b="1" u="sng" dirty="0"/>
              <a:t>appropriately apply </a:t>
            </a:r>
            <a:r>
              <a:rPr lang="en-GB" dirty="0"/>
              <a:t>to the situations on the wall.</a:t>
            </a:r>
          </a:p>
        </p:txBody>
      </p:sp>
      <p:sp>
        <p:nvSpPr>
          <p:cNvPr id="3" name="Title 2"/>
          <p:cNvSpPr>
            <a:spLocks noGrp="1"/>
          </p:cNvSpPr>
          <p:nvPr>
            <p:ph type="title"/>
          </p:nvPr>
        </p:nvSpPr>
        <p:spPr/>
        <p:txBody>
          <a:bodyPr/>
          <a:lstStyle/>
          <a:p>
            <a:r>
              <a:rPr lang="en-GB" dirty="0"/>
              <a:t>Written Communication</a:t>
            </a:r>
          </a:p>
        </p:txBody>
      </p:sp>
      <p:pic>
        <p:nvPicPr>
          <p:cNvPr id="3074" name="Picture 2" descr="http://p6cdn4static.sharpschool.com/UserFiles/Servers/Server_147930/Image/girl-writing-st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7391" y="5589240"/>
            <a:ext cx="1441721" cy="113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90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Using appropriate written communication</a:t>
            </a:r>
          </a:p>
          <a:p>
            <a:endParaRPr lang="en-GB" b="1" dirty="0"/>
          </a:p>
          <a:p>
            <a:r>
              <a:rPr lang="en-GB" dirty="0"/>
              <a:t>Read the short written task you have been given. </a:t>
            </a:r>
          </a:p>
          <a:p>
            <a:endParaRPr lang="en-GB" dirty="0"/>
          </a:p>
          <a:p>
            <a:r>
              <a:rPr lang="en-GB" dirty="0"/>
              <a:t>Discuss which of the list would be appropriate or not to your piece of writing and tick them appropriately. </a:t>
            </a:r>
          </a:p>
          <a:p>
            <a:endParaRPr lang="en-GB" dirty="0"/>
          </a:p>
          <a:p>
            <a:r>
              <a:rPr lang="en-GB" dirty="0"/>
              <a:t>Complete your task using as many of the appropriate elements as possible. </a:t>
            </a:r>
          </a:p>
          <a:p>
            <a:endParaRPr lang="en-GB" dirty="0"/>
          </a:p>
        </p:txBody>
      </p:sp>
      <p:sp>
        <p:nvSpPr>
          <p:cNvPr id="3" name="Title 2"/>
          <p:cNvSpPr>
            <a:spLocks noGrp="1"/>
          </p:cNvSpPr>
          <p:nvPr>
            <p:ph type="title"/>
          </p:nvPr>
        </p:nvSpPr>
        <p:spPr/>
        <p:txBody>
          <a:bodyPr/>
          <a:lstStyle/>
          <a:p>
            <a:r>
              <a:rPr lang="en-GB" dirty="0"/>
              <a:t>Written Communication</a:t>
            </a:r>
          </a:p>
        </p:txBody>
      </p:sp>
    </p:spTree>
    <p:extLst>
      <p:ext uri="{BB962C8B-B14F-4D97-AF65-F5344CB8AC3E}">
        <p14:creationId xmlns:p14="http://schemas.microsoft.com/office/powerpoint/2010/main" val="1515117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What is going to be appropriate in our final presentations?</a:t>
            </a:r>
          </a:p>
          <a:p>
            <a:endParaRPr lang="en-GB" b="1" dirty="0"/>
          </a:p>
          <a:p>
            <a:endParaRPr lang="en-GB" b="1" dirty="0"/>
          </a:p>
        </p:txBody>
      </p:sp>
      <p:sp>
        <p:nvSpPr>
          <p:cNvPr id="3" name="Title 2"/>
          <p:cNvSpPr>
            <a:spLocks noGrp="1"/>
          </p:cNvSpPr>
          <p:nvPr>
            <p:ph type="title"/>
          </p:nvPr>
        </p:nvSpPr>
        <p:spPr/>
        <p:txBody>
          <a:bodyPr/>
          <a:lstStyle/>
          <a:p>
            <a:r>
              <a:rPr lang="en-GB" dirty="0"/>
              <a:t>Written communication</a:t>
            </a:r>
          </a:p>
        </p:txBody>
      </p:sp>
      <p:pic>
        <p:nvPicPr>
          <p:cNvPr id="4" name="Picture 3"/>
          <p:cNvPicPr>
            <a:picLocks noChangeAspect="1"/>
          </p:cNvPicPr>
          <p:nvPr/>
        </p:nvPicPr>
        <p:blipFill>
          <a:blip r:embed="rId2"/>
          <a:stretch>
            <a:fillRect/>
          </a:stretch>
        </p:blipFill>
        <p:spPr>
          <a:xfrm>
            <a:off x="467544" y="2564904"/>
            <a:ext cx="7369284" cy="3101522"/>
          </a:xfrm>
          <a:prstGeom prst="rect">
            <a:avLst/>
          </a:prstGeom>
        </p:spPr>
      </p:pic>
    </p:spTree>
    <p:extLst>
      <p:ext uri="{BB962C8B-B14F-4D97-AF65-F5344CB8AC3E}">
        <p14:creationId xmlns:p14="http://schemas.microsoft.com/office/powerpoint/2010/main" val="236354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Using all the ideas we have discussed today think of an appropriate title for today’s lesson. </a:t>
            </a:r>
          </a:p>
          <a:p>
            <a:endParaRPr lang="en-GB" b="1" dirty="0"/>
          </a:p>
          <a:p>
            <a:r>
              <a:rPr lang="en-GB" dirty="0"/>
              <a:t>Imagine it will be used in the lesson in future and also in promotional materials for this programme to be given out to staff and parents at other schools to persuade them to take part in the programme.  </a:t>
            </a:r>
          </a:p>
          <a:p>
            <a:endParaRPr lang="en-GB" dirty="0"/>
          </a:p>
          <a:p>
            <a:endParaRPr lang="en-GB" b="1" dirty="0"/>
          </a:p>
        </p:txBody>
      </p:sp>
      <p:sp>
        <p:nvSpPr>
          <p:cNvPr id="3" name="Title 2"/>
          <p:cNvSpPr>
            <a:spLocks noGrp="1"/>
          </p:cNvSpPr>
          <p:nvPr>
            <p:ph type="title"/>
          </p:nvPr>
        </p:nvSpPr>
        <p:spPr/>
        <p:txBody>
          <a:bodyPr/>
          <a:lstStyle/>
          <a:p>
            <a:r>
              <a:rPr lang="en-GB" dirty="0"/>
              <a:t>Written communication</a:t>
            </a:r>
          </a:p>
        </p:txBody>
      </p:sp>
    </p:spTree>
    <p:extLst>
      <p:ext uri="{BB962C8B-B14F-4D97-AF65-F5344CB8AC3E}">
        <p14:creationId xmlns:p14="http://schemas.microsoft.com/office/powerpoint/2010/main" val="80725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15155" t="-842" r="37487" b="842"/>
          <a:stretch/>
        </p:blipFill>
        <p:spPr>
          <a:xfrm>
            <a:off x="4139952" y="936000"/>
            <a:ext cx="4500811" cy="5919787"/>
          </a:xfrm>
          <a:prstGeom prst="rect">
            <a:avLst/>
          </a:prstGeom>
        </p:spPr>
      </p:pic>
      <p:sp>
        <p:nvSpPr>
          <p:cNvPr id="2" name="Content Placeholder 1"/>
          <p:cNvSpPr>
            <a:spLocks noGrp="1"/>
          </p:cNvSpPr>
          <p:nvPr>
            <p:ph idx="1"/>
          </p:nvPr>
        </p:nvSpPr>
        <p:spPr>
          <a:xfrm>
            <a:off x="251520" y="1052736"/>
            <a:ext cx="4464495" cy="4525962"/>
          </a:xfrm>
        </p:spPr>
        <p:txBody>
          <a:bodyPr/>
          <a:lstStyle/>
          <a:p>
            <a:r>
              <a:rPr lang="en-GB" sz="2800" dirty="0"/>
              <a:t>Effective Written Communication</a:t>
            </a:r>
          </a:p>
          <a:p>
            <a:endParaRPr lang="en-GB" sz="2800" dirty="0"/>
          </a:p>
          <a:p>
            <a:r>
              <a:rPr lang="en-GB" sz="2800" dirty="0"/>
              <a:t>Writing to impress</a:t>
            </a:r>
          </a:p>
          <a:p>
            <a:endParaRPr lang="en-GB" sz="2800" dirty="0"/>
          </a:p>
          <a:p>
            <a:r>
              <a:rPr lang="en-GB" sz="2800" dirty="0"/>
              <a:t>Write it right</a:t>
            </a:r>
            <a:endParaRPr lang="en-GB" dirty="0"/>
          </a:p>
        </p:txBody>
      </p:sp>
      <p:grpSp>
        <p:nvGrpSpPr>
          <p:cNvPr id="6" name="Group 5"/>
          <p:cNvGrpSpPr/>
          <p:nvPr/>
        </p:nvGrpSpPr>
        <p:grpSpPr>
          <a:xfrm>
            <a:off x="-14864" y="347663"/>
            <a:ext cx="6444208" cy="590551"/>
            <a:chOff x="-14864" y="347663"/>
            <a:chExt cx="6444208" cy="590551"/>
          </a:xfrm>
        </p:grpSpPr>
        <p:grpSp>
          <p:nvGrpSpPr>
            <p:cNvPr id="7" name="Group 6"/>
            <p:cNvGrpSpPr/>
            <p:nvPr userDrawn="1"/>
          </p:nvGrpSpPr>
          <p:grpSpPr>
            <a:xfrm>
              <a:off x="-14864" y="347663"/>
              <a:ext cx="6444208" cy="590551"/>
              <a:chOff x="0" y="358775"/>
              <a:chExt cx="6444208" cy="590551"/>
            </a:xfrm>
          </p:grpSpPr>
          <p:sp>
            <p:nvSpPr>
              <p:cNvPr id="9" name="Rectangle 8"/>
              <p:cNvSpPr/>
              <p:nvPr userDrawn="1"/>
            </p:nvSpPr>
            <p:spPr>
              <a:xfrm>
                <a:off x="0" y="358775"/>
                <a:ext cx="6228184" cy="59055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userDrawn="1"/>
            </p:nvSpPr>
            <p:spPr>
              <a:xfrm>
                <a:off x="5364088" y="358776"/>
                <a:ext cx="1080120" cy="590550"/>
              </a:xfrm>
              <a:prstGeom prst="round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userDrawn="1"/>
          </p:nvSpPr>
          <p:spPr>
            <a:xfrm>
              <a:off x="5724128" y="666750"/>
              <a:ext cx="705216" cy="271464"/>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itle 2"/>
          <p:cNvSpPr>
            <a:spLocks noGrp="1"/>
          </p:cNvSpPr>
          <p:nvPr>
            <p:ph type="title"/>
          </p:nvPr>
        </p:nvSpPr>
        <p:spPr/>
        <p:txBody>
          <a:bodyPr/>
          <a:lstStyle/>
          <a:p>
            <a:r>
              <a:rPr lang="en-GB" dirty="0"/>
              <a:t>Written communication</a:t>
            </a:r>
          </a:p>
        </p:txBody>
      </p:sp>
      <p:sp>
        <p:nvSpPr>
          <p:cNvPr id="11" name="Rectangle 10"/>
          <p:cNvSpPr/>
          <p:nvPr/>
        </p:nvSpPr>
        <p:spPr>
          <a:xfrm>
            <a:off x="8640763" y="0"/>
            <a:ext cx="503237" cy="6858000"/>
          </a:xfrm>
          <a:prstGeom prst="rect">
            <a:avLst/>
          </a:prstGeom>
          <a:solidFill>
            <a:srgbClr val="009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9" descr="Logo redrawn 4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6388" y="347663"/>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19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LUIDIAENABLED" val="False"/>
  <p:tag name="TASKPANEKEY" val="4d3dc222-7c53-4f9a-9e87-848f1274b982"/>
  <p:tag name="TPFULLVERSION" val="4.3.2.1178"/>
  <p:tag name="EXPANDSHOWBAR" val="True"/>
</p:tagLst>
</file>

<file path=ppt/theme/theme1.xml><?xml version="1.0" encoding="utf-8"?>
<a:theme xmlns:a="http://schemas.openxmlformats.org/drawingml/2006/main" name="WP banner teal">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281</Words>
  <Application>Microsoft Office PowerPoint</Application>
  <PresentationFormat>On-screen Show (4:3)</PresentationFormat>
  <Paragraphs>57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Helvetica</vt:lpstr>
      <vt:lpstr>WP banner teal</vt:lpstr>
      <vt:lpstr>Written communication</vt:lpstr>
      <vt:lpstr>Written communication</vt:lpstr>
      <vt:lpstr>Written communication</vt:lpstr>
      <vt:lpstr>Written Communication</vt:lpstr>
      <vt:lpstr>Written Communication</vt:lpstr>
      <vt:lpstr>Written Communication</vt:lpstr>
      <vt:lpstr>Written communication</vt:lpstr>
      <vt:lpstr>Written communication</vt:lpstr>
      <vt:lpstr>Written communication</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Palmer</dc:creator>
  <cp:lastModifiedBy>Andrew Ross</cp:lastModifiedBy>
  <cp:revision>121</cp:revision>
  <cp:lastPrinted>2015-10-13T15:19:36Z</cp:lastPrinted>
  <dcterms:created xsi:type="dcterms:W3CDTF">2012-11-20T16:30:08Z</dcterms:created>
  <dcterms:modified xsi:type="dcterms:W3CDTF">2020-04-21T11:08:49Z</dcterms:modified>
</cp:coreProperties>
</file>